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61" r:id="rId4"/>
    <p:sldId id="264" r:id="rId5"/>
    <p:sldId id="269" r:id="rId6"/>
    <p:sldId id="276" r:id="rId7"/>
    <p:sldId id="266" r:id="rId8"/>
    <p:sldId id="267" r:id="rId9"/>
    <p:sldId id="271" r:id="rId10"/>
    <p:sldId id="270" r:id="rId11"/>
    <p:sldId id="260" r:id="rId12"/>
    <p:sldId id="263" r:id="rId13"/>
    <p:sldId id="265" r:id="rId14"/>
    <p:sldId id="259" r:id="rId15"/>
    <p:sldId id="262"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1425" autoAdjust="0"/>
  </p:normalViewPr>
  <p:slideViewPr>
    <p:cSldViewPr snapToGrid="0">
      <p:cViewPr varScale="1">
        <p:scale>
          <a:sx n="41" d="100"/>
          <a:sy n="41" d="100"/>
        </p:scale>
        <p:origin x="1576"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cy-GB"/>
              <a:t>Words per hour for each translator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cy-GB"/>
        </a:p>
      </c:txPr>
    </c:title>
    <c:autoTitleDeleted val="0"/>
    <c:plotArea>
      <c:layout/>
      <c:barChart>
        <c:barDir val="col"/>
        <c:grouping val="clustered"/>
        <c:varyColors val="0"/>
        <c:ser>
          <c:idx val="0"/>
          <c:order val="0"/>
          <c:tx>
            <c:strRef>
              <c:f>Sheet1!$B$33</c:f>
              <c:strCache>
                <c:ptCount val="1"/>
                <c:pt idx="0">
                  <c:v>Translating</c:v>
                </c:pt>
              </c:strCache>
            </c:strRef>
          </c:tx>
          <c:spPr>
            <a:solidFill>
              <a:schemeClr val="accent2">
                <a:shade val="75000"/>
                <a:satMod val="16000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rgbClr r="0" g="0" b="0">
                  <a:shade val="25000"/>
                  <a:satMod val="140000"/>
                </a:scrgbClr>
              </a:contourClr>
            </a:sp3d>
          </c:spPr>
          <c:invertIfNegative val="0"/>
          <c:dLbls>
            <c:delete val="1"/>
          </c:dLbls>
          <c:cat>
            <c:numRef>
              <c:f>Sheet1!$A$34:$A$41</c:f>
              <c:numCache>
                <c:formatCode>General</c:formatCode>
                <c:ptCount val="8"/>
                <c:pt idx="0">
                  <c:v>1</c:v>
                </c:pt>
                <c:pt idx="1">
                  <c:v>2</c:v>
                </c:pt>
                <c:pt idx="2">
                  <c:v>3</c:v>
                </c:pt>
                <c:pt idx="3">
                  <c:v>4</c:v>
                </c:pt>
                <c:pt idx="4">
                  <c:v>5</c:v>
                </c:pt>
                <c:pt idx="5">
                  <c:v>6</c:v>
                </c:pt>
                <c:pt idx="6">
                  <c:v>7</c:v>
                </c:pt>
                <c:pt idx="7">
                  <c:v>8</c:v>
                </c:pt>
              </c:numCache>
            </c:numRef>
          </c:cat>
          <c:val>
            <c:numRef>
              <c:f>Sheet1!$B$34:$B$41</c:f>
              <c:numCache>
                <c:formatCode>#,##0</c:formatCode>
                <c:ptCount val="8"/>
                <c:pt idx="0">
                  <c:v>1519</c:v>
                </c:pt>
                <c:pt idx="1">
                  <c:v>1736</c:v>
                </c:pt>
                <c:pt idx="2">
                  <c:v>482</c:v>
                </c:pt>
                <c:pt idx="3">
                  <c:v>802</c:v>
                </c:pt>
                <c:pt idx="4">
                  <c:v>732</c:v>
                </c:pt>
                <c:pt idx="5">
                  <c:v>688</c:v>
                </c:pt>
                <c:pt idx="6">
                  <c:v>968</c:v>
                </c:pt>
                <c:pt idx="7">
                  <c:v>1512</c:v>
                </c:pt>
              </c:numCache>
            </c:numRef>
          </c:val>
          <c:extLst>
            <c:ext xmlns:c16="http://schemas.microsoft.com/office/drawing/2014/chart" uri="{C3380CC4-5D6E-409C-BE32-E72D297353CC}">
              <c16:uniqueId val="{00000000-33DF-4685-B77F-C0A9896277F0}"/>
            </c:ext>
          </c:extLst>
        </c:ser>
        <c:ser>
          <c:idx val="1"/>
          <c:order val="1"/>
          <c:tx>
            <c:strRef>
              <c:f>Sheet1!$C$33</c:f>
              <c:strCache>
                <c:ptCount val="1"/>
                <c:pt idx="0">
                  <c:v>Post-editing</c:v>
                </c:pt>
              </c:strCache>
            </c:strRef>
          </c:tx>
          <c:spPr>
            <a:solidFill>
              <a:schemeClr val="accent4">
                <a:shade val="75000"/>
                <a:satMod val="16000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rgbClr r="0" g="0" b="0">
                  <a:shade val="25000"/>
                  <a:satMod val="140000"/>
                </a:scrgbClr>
              </a:contourClr>
            </a:sp3d>
          </c:spPr>
          <c:invertIfNegative val="0"/>
          <c:dLbls>
            <c:delete val="1"/>
          </c:dLbls>
          <c:cat>
            <c:numRef>
              <c:f>Sheet1!$A$34:$A$41</c:f>
              <c:numCache>
                <c:formatCode>General</c:formatCode>
                <c:ptCount val="8"/>
                <c:pt idx="0">
                  <c:v>1</c:v>
                </c:pt>
                <c:pt idx="1">
                  <c:v>2</c:v>
                </c:pt>
                <c:pt idx="2">
                  <c:v>3</c:v>
                </c:pt>
                <c:pt idx="3">
                  <c:v>4</c:v>
                </c:pt>
                <c:pt idx="4">
                  <c:v>5</c:v>
                </c:pt>
                <c:pt idx="5">
                  <c:v>6</c:v>
                </c:pt>
                <c:pt idx="6">
                  <c:v>7</c:v>
                </c:pt>
                <c:pt idx="7">
                  <c:v>8</c:v>
                </c:pt>
              </c:numCache>
            </c:numRef>
          </c:cat>
          <c:val>
            <c:numRef>
              <c:f>Sheet1!$C$34:$C$41</c:f>
              <c:numCache>
                <c:formatCode>#,##0</c:formatCode>
                <c:ptCount val="8"/>
                <c:pt idx="0">
                  <c:v>2039</c:v>
                </c:pt>
                <c:pt idx="1">
                  <c:v>2426</c:v>
                </c:pt>
                <c:pt idx="2">
                  <c:v>585</c:v>
                </c:pt>
                <c:pt idx="3">
                  <c:v>1132</c:v>
                </c:pt>
                <c:pt idx="4">
                  <c:v>894</c:v>
                </c:pt>
                <c:pt idx="5">
                  <c:v>784</c:v>
                </c:pt>
                <c:pt idx="6">
                  <c:v>1279</c:v>
                </c:pt>
                <c:pt idx="7">
                  <c:v>1834</c:v>
                </c:pt>
              </c:numCache>
            </c:numRef>
          </c:val>
          <c:extLst>
            <c:ext xmlns:c16="http://schemas.microsoft.com/office/drawing/2014/chart" uri="{C3380CC4-5D6E-409C-BE32-E72D297353CC}">
              <c16:uniqueId val="{00000001-33DF-4685-B77F-C0A9896277F0}"/>
            </c:ext>
          </c:extLst>
        </c:ser>
        <c:dLbls>
          <c:dLblPos val="outEnd"/>
          <c:showLegendKey val="0"/>
          <c:showVal val="1"/>
          <c:showCatName val="0"/>
          <c:showSerName val="0"/>
          <c:showPercent val="0"/>
          <c:showBubbleSize val="0"/>
        </c:dLbls>
        <c:gapWidth val="100"/>
        <c:overlap val="-24"/>
        <c:axId val="796540584"/>
        <c:axId val="796534680"/>
      </c:barChart>
      <c:catAx>
        <c:axId val="796540584"/>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GB"/>
                  <a:t>Translator ID</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cy-GB"/>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cy-GB"/>
          </a:p>
        </c:txPr>
        <c:crossAx val="796534680"/>
        <c:crosses val="autoZero"/>
        <c:auto val="1"/>
        <c:lblAlgn val="ctr"/>
        <c:lblOffset val="100"/>
        <c:noMultiLvlLbl val="0"/>
      </c:catAx>
      <c:valAx>
        <c:axId val="7965346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GB"/>
                  <a:t>WPH</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cy-GB"/>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cy-GB"/>
          </a:p>
        </c:txPr>
        <c:crossAx val="796540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cy-GB"/>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cy-GB"/>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5F3261-A8A4-4704-B657-6B005AFD264B}" type="doc">
      <dgm:prSet loTypeId="urn:microsoft.com/office/officeart/2005/8/layout/process1" loCatId="process" qsTypeId="urn:microsoft.com/office/officeart/2005/8/quickstyle/simple1" qsCatId="simple" csTypeId="urn:microsoft.com/office/officeart/2005/8/colors/colorful2" csCatId="colorful" phldr="1"/>
      <dgm:spPr/>
    </dgm:pt>
    <dgm:pt modelId="{40049FDF-1F35-42BC-91B9-3FA6CD47E641}">
      <dgm:prSet phldrT="[Text]"/>
      <dgm:spPr/>
      <dgm:t>
        <a:bodyPr/>
        <a:lstStyle/>
        <a:p>
          <a:r>
            <a:rPr lang="en-GB" noProof="0" dirty="0"/>
            <a:t>Use the company’s own archive of previous translations to train </a:t>
          </a:r>
          <a:r>
            <a:rPr lang="en-GB" b="1" noProof="0" dirty="0"/>
            <a:t>domain-specific translation </a:t>
          </a:r>
          <a:r>
            <a:rPr lang="en-GB" noProof="0" dirty="0"/>
            <a:t>engines</a:t>
          </a:r>
        </a:p>
      </dgm:t>
    </dgm:pt>
    <dgm:pt modelId="{3874BEAB-FD30-42F1-9D2A-B06B4871ABD9}" type="parTrans" cxnId="{410199EC-E56F-49EA-8C1E-4D0099C29886}">
      <dgm:prSet/>
      <dgm:spPr/>
      <dgm:t>
        <a:bodyPr/>
        <a:lstStyle/>
        <a:p>
          <a:endParaRPr lang="en-US"/>
        </a:p>
      </dgm:t>
    </dgm:pt>
    <dgm:pt modelId="{F2926445-84DC-4457-91A1-1489C7EFD361}" type="sibTrans" cxnId="{410199EC-E56F-49EA-8C1E-4D0099C29886}">
      <dgm:prSet/>
      <dgm:spPr/>
      <dgm:t>
        <a:bodyPr/>
        <a:lstStyle/>
        <a:p>
          <a:endParaRPr lang="en-US"/>
        </a:p>
      </dgm:t>
    </dgm:pt>
    <dgm:pt modelId="{71F42B36-0A94-415E-ADF5-C103B0EF5031}">
      <dgm:prSet phldrT="[Text]"/>
      <dgm:spPr/>
      <dgm:t>
        <a:bodyPr/>
        <a:lstStyle/>
        <a:p>
          <a:r>
            <a:rPr lang="en-GB" noProof="0" dirty="0"/>
            <a:t>Integrate our engines into the CAT tool used by our staff (SDL Trados)</a:t>
          </a:r>
        </a:p>
      </dgm:t>
    </dgm:pt>
    <dgm:pt modelId="{B43D60A6-770B-4DFB-89AD-50D27D6CFB89}" type="parTrans" cxnId="{CCEB08AA-C9BB-4932-8286-9E7CBA32806D}">
      <dgm:prSet/>
      <dgm:spPr/>
      <dgm:t>
        <a:bodyPr/>
        <a:lstStyle/>
        <a:p>
          <a:endParaRPr lang="en-US"/>
        </a:p>
      </dgm:t>
    </dgm:pt>
    <dgm:pt modelId="{93E586D8-C261-4A59-8E64-3AA6E10ECA86}" type="sibTrans" cxnId="{CCEB08AA-C9BB-4932-8286-9E7CBA32806D}">
      <dgm:prSet/>
      <dgm:spPr/>
      <dgm:t>
        <a:bodyPr/>
        <a:lstStyle/>
        <a:p>
          <a:endParaRPr lang="en-US"/>
        </a:p>
      </dgm:t>
    </dgm:pt>
    <dgm:pt modelId="{A4478C09-08AA-46A1-B999-AAF511002635}">
      <dgm:prSet phldrT="[Text]"/>
      <dgm:spPr/>
      <dgm:t>
        <a:bodyPr/>
        <a:lstStyle/>
        <a:p>
          <a:r>
            <a:rPr lang="en-GB" noProof="0" dirty="0"/>
            <a:t>Train company staff to use these engines, transfer knowledge</a:t>
          </a:r>
        </a:p>
      </dgm:t>
    </dgm:pt>
    <dgm:pt modelId="{DCB89853-178D-49D3-BA06-B7B8D51A8466}" type="parTrans" cxnId="{8A961986-6021-45DD-A6B0-199756CDA1F8}">
      <dgm:prSet/>
      <dgm:spPr/>
      <dgm:t>
        <a:bodyPr/>
        <a:lstStyle/>
        <a:p>
          <a:endParaRPr lang="en-US"/>
        </a:p>
      </dgm:t>
    </dgm:pt>
    <dgm:pt modelId="{149490DB-819E-4443-AD72-06DF4866CBAF}" type="sibTrans" cxnId="{8A961986-6021-45DD-A6B0-199756CDA1F8}">
      <dgm:prSet/>
      <dgm:spPr/>
      <dgm:t>
        <a:bodyPr/>
        <a:lstStyle/>
        <a:p>
          <a:endParaRPr lang="en-US"/>
        </a:p>
      </dgm:t>
    </dgm:pt>
    <dgm:pt modelId="{2753A6B0-EB2D-48C6-8AB2-380DA3B4391F}" type="pres">
      <dgm:prSet presAssocID="{9A5F3261-A8A4-4704-B657-6B005AFD264B}" presName="Name0" presStyleCnt="0">
        <dgm:presLayoutVars>
          <dgm:dir/>
          <dgm:resizeHandles val="exact"/>
        </dgm:presLayoutVars>
      </dgm:prSet>
      <dgm:spPr/>
    </dgm:pt>
    <dgm:pt modelId="{762159C6-F811-48FD-955A-2D59A6E3C9CF}" type="pres">
      <dgm:prSet presAssocID="{40049FDF-1F35-42BC-91B9-3FA6CD47E641}" presName="node" presStyleLbl="node1" presStyleIdx="0" presStyleCnt="3" custLinFactNeighborX="-857" custLinFactNeighborY="901">
        <dgm:presLayoutVars>
          <dgm:bulletEnabled val="1"/>
        </dgm:presLayoutVars>
      </dgm:prSet>
      <dgm:spPr/>
    </dgm:pt>
    <dgm:pt modelId="{3B4C59FB-9AE0-47F7-A787-6DFEE02A8F59}" type="pres">
      <dgm:prSet presAssocID="{F2926445-84DC-4457-91A1-1489C7EFD361}" presName="sibTrans" presStyleLbl="sibTrans2D1" presStyleIdx="0" presStyleCnt="2"/>
      <dgm:spPr/>
    </dgm:pt>
    <dgm:pt modelId="{AF0F7951-33C3-4F79-A96A-BECD629FFA94}" type="pres">
      <dgm:prSet presAssocID="{F2926445-84DC-4457-91A1-1489C7EFD361}" presName="connectorText" presStyleLbl="sibTrans2D1" presStyleIdx="0" presStyleCnt="2"/>
      <dgm:spPr/>
    </dgm:pt>
    <dgm:pt modelId="{1882C16D-7A20-433A-BBD1-9023DD7653C5}" type="pres">
      <dgm:prSet presAssocID="{71F42B36-0A94-415E-ADF5-C103B0EF5031}" presName="node" presStyleLbl="node1" presStyleIdx="1" presStyleCnt="3" custLinFactNeighborX="-1150" custLinFactNeighborY="450">
        <dgm:presLayoutVars>
          <dgm:bulletEnabled val="1"/>
        </dgm:presLayoutVars>
      </dgm:prSet>
      <dgm:spPr/>
    </dgm:pt>
    <dgm:pt modelId="{4626A14B-00C5-4CC2-A107-CDA55BAD60DB}" type="pres">
      <dgm:prSet presAssocID="{93E586D8-C261-4A59-8E64-3AA6E10ECA86}" presName="sibTrans" presStyleLbl="sibTrans2D1" presStyleIdx="1" presStyleCnt="2"/>
      <dgm:spPr/>
    </dgm:pt>
    <dgm:pt modelId="{FB2ABD1D-B1D3-4B3E-9C63-1D1971ED869D}" type="pres">
      <dgm:prSet presAssocID="{93E586D8-C261-4A59-8E64-3AA6E10ECA86}" presName="connectorText" presStyleLbl="sibTrans2D1" presStyleIdx="1" presStyleCnt="2"/>
      <dgm:spPr/>
    </dgm:pt>
    <dgm:pt modelId="{5144FE6E-CE0A-4584-B504-8D02D110A01F}" type="pres">
      <dgm:prSet presAssocID="{A4478C09-08AA-46A1-B999-AAF511002635}" presName="node" presStyleLbl="node1" presStyleIdx="2" presStyleCnt="3">
        <dgm:presLayoutVars>
          <dgm:bulletEnabled val="1"/>
        </dgm:presLayoutVars>
      </dgm:prSet>
      <dgm:spPr/>
    </dgm:pt>
  </dgm:ptLst>
  <dgm:cxnLst>
    <dgm:cxn modelId="{D05E7223-FE41-4FF5-8AFA-5FC55237A716}" type="presOf" srcId="{F2926445-84DC-4457-91A1-1489C7EFD361}" destId="{AF0F7951-33C3-4F79-A96A-BECD629FFA94}" srcOrd="1" destOrd="0" presId="urn:microsoft.com/office/officeart/2005/8/layout/process1"/>
    <dgm:cxn modelId="{A347EC2A-0C5D-48E3-B422-BC6E4109C578}" type="presOf" srcId="{93E586D8-C261-4A59-8E64-3AA6E10ECA86}" destId="{FB2ABD1D-B1D3-4B3E-9C63-1D1971ED869D}" srcOrd="1" destOrd="0" presId="urn:microsoft.com/office/officeart/2005/8/layout/process1"/>
    <dgm:cxn modelId="{27E72536-B975-447F-8F01-C8F153EB6059}" type="presOf" srcId="{A4478C09-08AA-46A1-B999-AAF511002635}" destId="{5144FE6E-CE0A-4584-B504-8D02D110A01F}" srcOrd="0" destOrd="0" presId="urn:microsoft.com/office/officeart/2005/8/layout/process1"/>
    <dgm:cxn modelId="{6A9DA338-57C3-4002-9639-E17766378839}" type="presOf" srcId="{71F42B36-0A94-415E-ADF5-C103B0EF5031}" destId="{1882C16D-7A20-433A-BBD1-9023DD7653C5}" srcOrd="0" destOrd="0" presId="urn:microsoft.com/office/officeart/2005/8/layout/process1"/>
    <dgm:cxn modelId="{B532E643-BA70-46B9-90AF-AA2F3426FD15}" type="presOf" srcId="{9A5F3261-A8A4-4704-B657-6B005AFD264B}" destId="{2753A6B0-EB2D-48C6-8AB2-380DA3B4391F}" srcOrd="0" destOrd="0" presId="urn:microsoft.com/office/officeart/2005/8/layout/process1"/>
    <dgm:cxn modelId="{4A8A3747-B762-4947-A0E4-B78C75F0E492}" type="presOf" srcId="{40049FDF-1F35-42BC-91B9-3FA6CD47E641}" destId="{762159C6-F811-48FD-955A-2D59A6E3C9CF}" srcOrd="0" destOrd="0" presId="urn:microsoft.com/office/officeart/2005/8/layout/process1"/>
    <dgm:cxn modelId="{D514E372-3673-414C-B6F5-71257B242546}" type="presOf" srcId="{F2926445-84DC-4457-91A1-1489C7EFD361}" destId="{3B4C59FB-9AE0-47F7-A787-6DFEE02A8F59}" srcOrd="0" destOrd="0" presId="urn:microsoft.com/office/officeart/2005/8/layout/process1"/>
    <dgm:cxn modelId="{8A961986-6021-45DD-A6B0-199756CDA1F8}" srcId="{9A5F3261-A8A4-4704-B657-6B005AFD264B}" destId="{A4478C09-08AA-46A1-B999-AAF511002635}" srcOrd="2" destOrd="0" parTransId="{DCB89853-178D-49D3-BA06-B7B8D51A8466}" sibTransId="{149490DB-819E-4443-AD72-06DF4866CBAF}"/>
    <dgm:cxn modelId="{6064C39A-AF2B-42B0-87E9-7F4651177917}" type="presOf" srcId="{93E586D8-C261-4A59-8E64-3AA6E10ECA86}" destId="{4626A14B-00C5-4CC2-A107-CDA55BAD60DB}" srcOrd="0" destOrd="0" presId="urn:microsoft.com/office/officeart/2005/8/layout/process1"/>
    <dgm:cxn modelId="{CCEB08AA-C9BB-4932-8286-9E7CBA32806D}" srcId="{9A5F3261-A8A4-4704-B657-6B005AFD264B}" destId="{71F42B36-0A94-415E-ADF5-C103B0EF5031}" srcOrd="1" destOrd="0" parTransId="{B43D60A6-770B-4DFB-89AD-50D27D6CFB89}" sibTransId="{93E586D8-C261-4A59-8E64-3AA6E10ECA86}"/>
    <dgm:cxn modelId="{410199EC-E56F-49EA-8C1E-4D0099C29886}" srcId="{9A5F3261-A8A4-4704-B657-6B005AFD264B}" destId="{40049FDF-1F35-42BC-91B9-3FA6CD47E641}" srcOrd="0" destOrd="0" parTransId="{3874BEAB-FD30-42F1-9D2A-B06B4871ABD9}" sibTransId="{F2926445-84DC-4457-91A1-1489C7EFD361}"/>
    <dgm:cxn modelId="{FB72DCC8-E69D-4C37-A063-50C66B4F191D}" type="presParOf" srcId="{2753A6B0-EB2D-48C6-8AB2-380DA3B4391F}" destId="{762159C6-F811-48FD-955A-2D59A6E3C9CF}" srcOrd="0" destOrd="0" presId="urn:microsoft.com/office/officeart/2005/8/layout/process1"/>
    <dgm:cxn modelId="{EAC8663A-1C38-42BE-B9E4-D8B2217D406D}" type="presParOf" srcId="{2753A6B0-EB2D-48C6-8AB2-380DA3B4391F}" destId="{3B4C59FB-9AE0-47F7-A787-6DFEE02A8F59}" srcOrd="1" destOrd="0" presId="urn:microsoft.com/office/officeart/2005/8/layout/process1"/>
    <dgm:cxn modelId="{233459E7-64F3-446B-883F-CE1DEB81A2F8}" type="presParOf" srcId="{3B4C59FB-9AE0-47F7-A787-6DFEE02A8F59}" destId="{AF0F7951-33C3-4F79-A96A-BECD629FFA94}" srcOrd="0" destOrd="0" presId="urn:microsoft.com/office/officeart/2005/8/layout/process1"/>
    <dgm:cxn modelId="{18DB32F4-13ED-4046-9B7C-83CEC18C0CC4}" type="presParOf" srcId="{2753A6B0-EB2D-48C6-8AB2-380DA3B4391F}" destId="{1882C16D-7A20-433A-BBD1-9023DD7653C5}" srcOrd="2" destOrd="0" presId="urn:microsoft.com/office/officeart/2005/8/layout/process1"/>
    <dgm:cxn modelId="{C60D4587-A622-4563-B850-B280FD5FB3E7}" type="presParOf" srcId="{2753A6B0-EB2D-48C6-8AB2-380DA3B4391F}" destId="{4626A14B-00C5-4CC2-A107-CDA55BAD60DB}" srcOrd="3" destOrd="0" presId="urn:microsoft.com/office/officeart/2005/8/layout/process1"/>
    <dgm:cxn modelId="{4BBD6FC3-0116-4348-98A9-1FB1364C5D24}" type="presParOf" srcId="{4626A14B-00C5-4CC2-A107-CDA55BAD60DB}" destId="{FB2ABD1D-B1D3-4B3E-9C63-1D1971ED869D}" srcOrd="0" destOrd="0" presId="urn:microsoft.com/office/officeart/2005/8/layout/process1"/>
    <dgm:cxn modelId="{FF22A290-D8A8-4CC4-81BE-0AF2003EDC07}" type="presParOf" srcId="{2753A6B0-EB2D-48C6-8AB2-380DA3B4391F}" destId="{5144FE6E-CE0A-4584-B504-8D02D110A01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159C6-F811-48FD-955A-2D59A6E3C9CF}">
      <dsp:nvSpPr>
        <dsp:cNvPr id="0" name=""/>
        <dsp:cNvSpPr/>
      </dsp:nvSpPr>
      <dsp:spPr>
        <a:xfrm>
          <a:off x="0" y="1042865"/>
          <a:ext cx="2257793" cy="2307183"/>
        </a:xfrm>
        <a:prstGeom prst="roundRect">
          <a:avLst>
            <a:gd name="adj" fmla="val 10000"/>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noProof="0" dirty="0"/>
            <a:t>Use the company’s own archive of previous translations to train </a:t>
          </a:r>
          <a:r>
            <a:rPr lang="en-GB" sz="1800" b="1" kern="1200" noProof="0" dirty="0"/>
            <a:t>domain-specific translation </a:t>
          </a:r>
          <a:r>
            <a:rPr lang="en-GB" sz="1800" kern="1200" noProof="0" dirty="0"/>
            <a:t>engines</a:t>
          </a:r>
        </a:p>
      </dsp:txBody>
      <dsp:txXfrm>
        <a:off x="66128" y="1108993"/>
        <a:ext cx="2125537" cy="2174927"/>
      </dsp:txXfrm>
    </dsp:sp>
    <dsp:sp modelId="{3B4C59FB-9AE0-47F7-A787-6DFEE02A8F59}">
      <dsp:nvSpPr>
        <dsp:cNvPr id="0" name=""/>
        <dsp:cNvSpPr/>
      </dsp:nvSpPr>
      <dsp:spPr>
        <a:xfrm rot="21588673">
          <a:off x="2482864" y="1911243"/>
          <a:ext cx="477154" cy="5599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82864" y="2023465"/>
        <a:ext cx="334008" cy="335960"/>
      </dsp:txXfrm>
    </dsp:sp>
    <dsp:sp modelId="{1882C16D-7A20-433A-BBD1-9023DD7653C5}">
      <dsp:nvSpPr>
        <dsp:cNvPr id="0" name=""/>
        <dsp:cNvSpPr/>
      </dsp:nvSpPr>
      <dsp:spPr>
        <a:xfrm>
          <a:off x="3158079" y="1032459"/>
          <a:ext cx="2257793" cy="2307183"/>
        </a:xfrm>
        <a:prstGeom prst="roundRect">
          <a:avLst>
            <a:gd name="adj" fmla="val 10000"/>
          </a:avLst>
        </a:prstGeom>
        <a:solidFill>
          <a:schemeClr val="accent2">
            <a:hueOff val="-3712334"/>
            <a:satOff val="1211"/>
            <a:lumOff val="-107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noProof="0" dirty="0"/>
            <a:t>Integrate our engines into the CAT tool used by our staff (SDL Trados)</a:t>
          </a:r>
        </a:p>
      </dsp:txBody>
      <dsp:txXfrm>
        <a:off x="3224207" y="1098587"/>
        <a:ext cx="2125537" cy="2174927"/>
      </dsp:txXfrm>
    </dsp:sp>
    <dsp:sp modelId="{4626A14B-00C5-4CC2-A107-CDA55BAD60DB}">
      <dsp:nvSpPr>
        <dsp:cNvPr id="0" name=""/>
        <dsp:cNvSpPr/>
      </dsp:nvSpPr>
      <dsp:spPr>
        <a:xfrm rot="21588745">
          <a:off x="5644248" y="1900848"/>
          <a:ext cx="484159" cy="559932"/>
        </a:xfrm>
        <a:prstGeom prst="rightArrow">
          <a:avLst>
            <a:gd name="adj1" fmla="val 60000"/>
            <a:gd name="adj2" fmla="val 50000"/>
          </a:avLst>
        </a:prstGeom>
        <a:solidFill>
          <a:schemeClr val="accent2">
            <a:hueOff val="-7424668"/>
            <a:satOff val="2422"/>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44248" y="2013072"/>
        <a:ext cx="338911" cy="335960"/>
      </dsp:txXfrm>
    </dsp:sp>
    <dsp:sp modelId="{5144FE6E-CE0A-4584-B504-8D02D110A01F}">
      <dsp:nvSpPr>
        <dsp:cNvPr id="0" name=""/>
        <dsp:cNvSpPr/>
      </dsp:nvSpPr>
      <dsp:spPr>
        <a:xfrm>
          <a:off x="6329377" y="1022077"/>
          <a:ext cx="2257793" cy="2307183"/>
        </a:xfrm>
        <a:prstGeom prst="roundRect">
          <a:avLst>
            <a:gd name="adj" fmla="val 10000"/>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noProof="0" dirty="0"/>
            <a:t>Train company staff to use these engines, transfer knowledge</a:t>
          </a:r>
        </a:p>
      </dsp:txBody>
      <dsp:txXfrm>
        <a:off x="6395505" y="1088205"/>
        <a:ext cx="2125537" cy="21749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0C28E6-BB2F-4356-A26B-CAB460C6B859}" type="datetimeFigureOut">
              <a:rPr lang="en-GB" smtClean="0"/>
              <a:t>19/08/2019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F012D-D417-4618-A695-83301EEAE241}" type="slidenum">
              <a:rPr lang="en-GB" smtClean="0"/>
              <a:t>‹#›</a:t>
            </a:fld>
            <a:endParaRPr lang="en-GB"/>
          </a:p>
        </p:txBody>
      </p:sp>
    </p:spTree>
    <p:extLst>
      <p:ext uri="{BB962C8B-B14F-4D97-AF65-F5344CB8AC3E}">
        <p14:creationId xmlns:p14="http://schemas.microsoft.com/office/powerpoint/2010/main" val="400113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Thank</a:t>
            </a:r>
            <a:r>
              <a:rPr lang="en-GB" baseline="0" noProof="0" dirty="0"/>
              <a:t> you for the opportunity to give this presentation. I’m here to talk about a two year project that was completed recently between Bangor University and Cymen, which is a small translation company in North Wales. The project was part of a research initiative called a KTP - which stands for Knowledge Transfer Partnership. There are normally three partners in these projects: a university, a private company and a KTP associate whose work it is to implement the changes – at was me in this case. The aim of the project was to implement the use of statistical machine translation throughout the company, and hopefully by doing this increase productivity.</a:t>
            </a:r>
            <a:endParaRPr lang="en-GB" noProof="0" dirty="0"/>
          </a:p>
        </p:txBody>
      </p:sp>
      <p:sp>
        <p:nvSpPr>
          <p:cNvPr id="4" name="Slide Number Placeholder 3"/>
          <p:cNvSpPr>
            <a:spLocks noGrp="1"/>
          </p:cNvSpPr>
          <p:nvPr>
            <p:ph type="sldNum" sz="quarter" idx="10"/>
          </p:nvPr>
        </p:nvSpPr>
        <p:spPr/>
        <p:txBody>
          <a:bodyPr/>
          <a:lstStyle/>
          <a:p>
            <a:fld id="{8F9F012D-D417-4618-A695-83301EEAE241}" type="slidenum">
              <a:rPr lang="en-GB" smtClean="0"/>
              <a:t>2</a:t>
            </a:fld>
            <a:endParaRPr lang="en-GB"/>
          </a:p>
        </p:txBody>
      </p:sp>
    </p:spTree>
    <p:extLst>
      <p:ext uri="{BB962C8B-B14F-4D97-AF65-F5344CB8AC3E}">
        <p14:creationId xmlns:p14="http://schemas.microsoft.com/office/powerpoint/2010/main" val="421257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This</a:t>
            </a:r>
            <a:r>
              <a:rPr lang="cy-GB" dirty="0"/>
              <a:t> </a:t>
            </a:r>
            <a:r>
              <a:rPr lang="en-GB" noProof="0" dirty="0"/>
              <a:t>slide illustrates how we choose which client-specific translation memories we attempt to create engines for. We have set an arbitrary threshold at about a million Welsh words (represented by the dotted line on this chart) before we attempt to train an Engine for a client. Most of our translation memories clearly don’t reach the threshold yet but they are growing quite quickly.</a:t>
            </a:r>
          </a:p>
        </p:txBody>
      </p:sp>
      <p:sp>
        <p:nvSpPr>
          <p:cNvPr id="4" name="Slide Number Placeholder 3"/>
          <p:cNvSpPr>
            <a:spLocks noGrp="1"/>
          </p:cNvSpPr>
          <p:nvPr>
            <p:ph type="sldNum" sz="quarter" idx="5"/>
          </p:nvPr>
        </p:nvSpPr>
        <p:spPr/>
        <p:txBody>
          <a:bodyPr/>
          <a:lstStyle/>
          <a:p>
            <a:fld id="{8F9F012D-D417-4618-A695-83301EEAE241}" type="slidenum">
              <a:rPr lang="en-GB" smtClean="0"/>
              <a:t>11</a:t>
            </a:fld>
            <a:endParaRPr lang="en-GB"/>
          </a:p>
        </p:txBody>
      </p:sp>
    </p:spTree>
    <p:extLst>
      <p:ext uri="{BB962C8B-B14F-4D97-AF65-F5344CB8AC3E}">
        <p14:creationId xmlns:p14="http://schemas.microsoft.com/office/powerpoint/2010/main" val="2298843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This table shows the BLEU scores the seven best engines we have, as you can see they range in size from nearly four million words to about seven hundred thousand words. It’s pretty clear from the outset that the size of the training corpus is the main thing affecting the quality of the resulting engine. Engine ID 1, which is for a client in the telecommunications field, has both the most data and possibly the most specific domain with very repetitive, technical language. The translators really love using this engine and it’s actually won people over who seemed very resistant at first. The engine at the bottom is a general domain engine trained on everything we have – about 65 million words/4 million segments.  I think it shows the value of using domain-specific engines that two of our </a:t>
            </a:r>
            <a:r>
              <a:rPr lang="en-GB" b="1" noProof="0" dirty="0"/>
              <a:t>client-specific engines </a:t>
            </a:r>
            <a:r>
              <a:rPr lang="en-GB" noProof="0" dirty="0"/>
              <a:t>are around 5 BLEU points better in quality than this general domain one.</a:t>
            </a:r>
          </a:p>
        </p:txBody>
      </p:sp>
      <p:sp>
        <p:nvSpPr>
          <p:cNvPr id="4" name="Slide Number Placeholder 3"/>
          <p:cNvSpPr>
            <a:spLocks noGrp="1"/>
          </p:cNvSpPr>
          <p:nvPr>
            <p:ph type="sldNum" sz="quarter" idx="5"/>
          </p:nvPr>
        </p:nvSpPr>
        <p:spPr/>
        <p:txBody>
          <a:bodyPr/>
          <a:lstStyle/>
          <a:p>
            <a:fld id="{8F9F012D-D417-4618-A695-83301EEAE241}" type="slidenum">
              <a:rPr lang="en-GB" smtClean="0"/>
              <a:t>12</a:t>
            </a:fld>
            <a:endParaRPr lang="en-GB"/>
          </a:p>
        </p:txBody>
      </p:sp>
    </p:spTree>
    <p:extLst>
      <p:ext uri="{BB962C8B-B14F-4D97-AF65-F5344CB8AC3E}">
        <p14:creationId xmlns:p14="http://schemas.microsoft.com/office/powerpoint/2010/main" val="676045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The last thing I want to show you is a productivity experiment we carried out to get a sense of how well the engines were working. We used the TAUS DQF platform for this, which you can see being used in this screenshot. To create the experiment, we randomly selected some of the output of our best-performing engine – engine ID 1 that I showed you earlier – and uploaded it to the platform. TAUS then shuffles the data and presents it to be translated in this interface, with half of the segments to be translated from scratch and half to be post-edited from our translation engines’ output. 8 translators were kind enough to take part in the experiment.</a:t>
            </a:r>
          </a:p>
        </p:txBody>
      </p:sp>
      <p:sp>
        <p:nvSpPr>
          <p:cNvPr id="4" name="Slide Number Placeholder 3"/>
          <p:cNvSpPr>
            <a:spLocks noGrp="1"/>
          </p:cNvSpPr>
          <p:nvPr>
            <p:ph type="sldNum" sz="quarter" idx="5"/>
          </p:nvPr>
        </p:nvSpPr>
        <p:spPr/>
        <p:txBody>
          <a:bodyPr/>
          <a:lstStyle/>
          <a:p>
            <a:fld id="{8F9F012D-D417-4618-A695-83301EEAE241}" type="slidenum">
              <a:rPr lang="en-GB" smtClean="0"/>
              <a:t>13</a:t>
            </a:fld>
            <a:endParaRPr lang="en-GB"/>
          </a:p>
        </p:txBody>
      </p:sp>
    </p:spTree>
    <p:extLst>
      <p:ext uri="{BB962C8B-B14F-4D97-AF65-F5344CB8AC3E}">
        <p14:creationId xmlns:p14="http://schemas.microsoft.com/office/powerpoint/2010/main" val="1493930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So here you can see the result of the experiment – the chart shows the word per hour translation rate of each translator for both conditions – translating without the help of the engine is in blue while translating with the engine is in beige. What you can see quite clearly is that </a:t>
            </a:r>
            <a:r>
              <a:rPr lang="en-GB" b="1" i="0" noProof="0" dirty="0"/>
              <a:t>all </a:t>
            </a:r>
            <a:r>
              <a:rPr lang="en-GB" b="0" i="0" noProof="0" dirty="0"/>
              <a:t>of the </a:t>
            </a:r>
            <a:r>
              <a:rPr lang="en-GB" noProof="0" dirty="0"/>
              <a:t>translators were quicker and more productive with the translation engine, although the boost that they got did vary quite a lot. The average gain was 30%, but for individuals it varied between 41% to 14%. So clearly people benefit to differing degrees from the technology, and this could have some implications for training and so on. We would hope that maybe some will get more benefit from the engines as time goes by.</a:t>
            </a:r>
          </a:p>
        </p:txBody>
      </p:sp>
      <p:sp>
        <p:nvSpPr>
          <p:cNvPr id="4" name="Slide Number Placeholder 3"/>
          <p:cNvSpPr>
            <a:spLocks noGrp="1"/>
          </p:cNvSpPr>
          <p:nvPr>
            <p:ph type="sldNum" sz="quarter" idx="5"/>
          </p:nvPr>
        </p:nvSpPr>
        <p:spPr/>
        <p:txBody>
          <a:bodyPr/>
          <a:lstStyle/>
          <a:p>
            <a:fld id="{8F9F012D-D417-4618-A695-83301EEAE241}" type="slidenum">
              <a:rPr lang="en-GB" smtClean="0"/>
              <a:t>14</a:t>
            </a:fld>
            <a:endParaRPr lang="en-GB"/>
          </a:p>
        </p:txBody>
      </p:sp>
    </p:spTree>
    <p:extLst>
      <p:ext uri="{BB962C8B-B14F-4D97-AF65-F5344CB8AC3E}">
        <p14:creationId xmlns:p14="http://schemas.microsoft.com/office/powerpoint/2010/main" val="1704806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Finally, looking forwards – we recently won a grant to extend the project by another year looking into using Neural Machine Translation (or NMT) technology at Cymen. It’s early days yet, but we’ve mainly been talking about how to counteract problems with data sparsity. As many of you know NMT is known to be even more sensitive than SMT to the size and domain of training corpora. Dowling et </a:t>
            </a:r>
            <a:r>
              <a:rPr lang="en-GB" noProof="0" dirty="0" err="1"/>
              <a:t>al’s</a:t>
            </a:r>
            <a:r>
              <a:rPr lang="en-GB" noProof="0" dirty="0"/>
              <a:t> recent study has been particularly useful as it shows that NMT is not always better for lesser-resourced and morphologically complex languages. </a:t>
            </a:r>
          </a:p>
          <a:p>
            <a:endParaRPr lang="en-GB" noProof="0" dirty="0"/>
          </a:p>
          <a:p>
            <a:r>
              <a:rPr lang="en-GB" noProof="0" dirty="0"/>
              <a:t>One thing we want to do to prepare for this is to go back and look at our archives again – we know that there’s a lot of client specific data that could be aligned and brought back into play. Secondly, we want to try and integrate as many external translators as possible into our translation memory workflow so that we capture all of their work too. Finally, different domain adaptation techniques have been described in the literature for leveraging out of domain corpora to complement sparse in-domain training data in various ways. Thank you!</a:t>
            </a:r>
          </a:p>
        </p:txBody>
      </p:sp>
      <p:sp>
        <p:nvSpPr>
          <p:cNvPr id="4" name="Slide Number Placeholder 3"/>
          <p:cNvSpPr>
            <a:spLocks noGrp="1"/>
          </p:cNvSpPr>
          <p:nvPr>
            <p:ph type="sldNum" sz="quarter" idx="5"/>
          </p:nvPr>
        </p:nvSpPr>
        <p:spPr/>
        <p:txBody>
          <a:bodyPr/>
          <a:lstStyle/>
          <a:p>
            <a:fld id="{8F9F012D-D417-4618-A695-83301EEAE241}" type="slidenum">
              <a:rPr lang="en-GB" smtClean="0"/>
              <a:t>15</a:t>
            </a:fld>
            <a:endParaRPr lang="en-GB"/>
          </a:p>
        </p:txBody>
      </p:sp>
    </p:spTree>
    <p:extLst>
      <p:ext uri="{BB962C8B-B14F-4D97-AF65-F5344CB8AC3E}">
        <p14:creationId xmlns:p14="http://schemas.microsoft.com/office/powerpoint/2010/main" val="291266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The backdrop of this study is the huge growth that we’ve seen in the English to Welsh translation sector over the last twenty years. The growth has been driven by successive waves of legislation enforcing the use of Welsh by institutions in the public and voluntary sectors. The main challenge facing the sector is how to increase capacity to deal with this rise in demand, and technological aids such as machine translation offer one solution, given that they have been shown to increase translation rate. The CAT Cymru report (Prys et al 2009) argued that using various forms of translation technology could lead to savings of up to 40% for translators and that these kinds of savings would also strengthen employment prospects for a demographic of highly skilled graduates in a rural society vulnerable to brain drain. Another argument is that an effective, highly developed translation sector strengthens the Welsh language – the Welsh Government itself has argued this in its recently published strategy to reach a million Welsh speakers by 2050. </a:t>
            </a:r>
          </a:p>
          <a:p>
            <a:endParaRPr lang="en-GB" noProof="0" dirty="0"/>
          </a:p>
          <a:p>
            <a:r>
              <a:rPr lang="en-US" dirty="0"/>
              <a:t>“In order to facilitate an increase in the number of Welsh speakers, raise their confidence and enable the language to be used in a variety of settings […] a modern and responsive translation profession which makes full benefit of the latest technology, and language resources (dictionaries, terminologies, and corpora) are required. These are all elements that reflect and maintain the Welsh language’s status as a living language, and are essential for Welsh speakers whatever their ability.“</a:t>
            </a:r>
          </a:p>
          <a:p>
            <a:endParaRPr lang="en-GB" noProof="0" dirty="0"/>
          </a:p>
          <a:p>
            <a:r>
              <a:rPr lang="en-GB" noProof="0" dirty="0"/>
              <a:t> Technological solutions have arguably not been widely adopted in Wales. Studies back in 2009 and 2010 found that the use of Translation Memory technology was relatively low in Wales at around 45%. The authors of the CAT Cymru report (Prys et al 2009) contrasted these numbers unfavourably with an internationally reported figure of 80% by Lagoudaki (2006) around the same time. The most recent UK-wide study (shown in the infographic here) found the rate of translation memory usage across Britain to be at around 65%, with machine translation at 22%. </a:t>
            </a:r>
          </a:p>
          <a:p>
            <a:endParaRPr lang="en-GB" noProof="0" dirty="0"/>
          </a:p>
          <a:p>
            <a:r>
              <a:rPr lang="en-GB" noProof="0" dirty="0"/>
              <a:t>**Lagoudaki - Even the author says it was biased towards those from English speaking countries (because it was in English), </a:t>
            </a:r>
          </a:p>
        </p:txBody>
      </p:sp>
      <p:sp>
        <p:nvSpPr>
          <p:cNvPr id="4" name="Slide Number Placeholder 3"/>
          <p:cNvSpPr>
            <a:spLocks noGrp="1"/>
          </p:cNvSpPr>
          <p:nvPr>
            <p:ph type="sldNum" sz="quarter" idx="5"/>
          </p:nvPr>
        </p:nvSpPr>
        <p:spPr/>
        <p:txBody>
          <a:bodyPr/>
          <a:lstStyle/>
          <a:p>
            <a:fld id="{8F9F012D-D417-4618-A695-83301EEAE241}" type="slidenum">
              <a:rPr lang="en-GB" smtClean="0"/>
              <a:t>3</a:t>
            </a:fld>
            <a:endParaRPr lang="en-GB"/>
          </a:p>
        </p:txBody>
      </p:sp>
    </p:spTree>
    <p:extLst>
      <p:ext uri="{BB962C8B-B14F-4D97-AF65-F5344CB8AC3E}">
        <p14:creationId xmlns:p14="http://schemas.microsoft.com/office/powerpoint/2010/main" val="131351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Just to</a:t>
            </a:r>
            <a:r>
              <a:rPr lang="en-GB" baseline="0" noProof="0" dirty="0"/>
              <a:t> give some more detail about the company – it’s based in Caernarfon in North Wales (the medieval castle is just out of the shot) and specializes in English to Welsh translation. We have 21 internal translators who work on site, but Cymen also regularly sends work out to external translators because of the capacity issues I just discussed. Although we have a lot of clients, we tend to work to tender and with long-term clients – which means that the company has to apply for and win contracts to work with clients who supply repeat business throughout the year. Cymen actually took part in a previous KTP twenty years ago in the year 2000, which embedded the use of </a:t>
            </a:r>
            <a:r>
              <a:rPr lang="en-GB" b="1" baseline="0" noProof="0" dirty="0"/>
              <a:t>translation memories </a:t>
            </a:r>
            <a:r>
              <a:rPr lang="en-GB" baseline="0" noProof="0" dirty="0"/>
              <a:t>and glossaries in the company, and since then the use of this technology has become crucial to the way the company operates.</a:t>
            </a:r>
            <a:endParaRPr lang="en-GB" noProof="0" dirty="0"/>
          </a:p>
        </p:txBody>
      </p:sp>
      <p:sp>
        <p:nvSpPr>
          <p:cNvPr id="4" name="Slide Number Placeholder 3"/>
          <p:cNvSpPr>
            <a:spLocks noGrp="1"/>
          </p:cNvSpPr>
          <p:nvPr>
            <p:ph type="sldNum" sz="quarter" idx="10"/>
          </p:nvPr>
        </p:nvSpPr>
        <p:spPr/>
        <p:txBody>
          <a:bodyPr/>
          <a:lstStyle/>
          <a:p>
            <a:fld id="{8F9F012D-D417-4618-A695-83301EEAE241}" type="slidenum">
              <a:rPr lang="en-GB" smtClean="0"/>
              <a:t>4</a:t>
            </a:fld>
            <a:endParaRPr lang="en-GB"/>
          </a:p>
        </p:txBody>
      </p:sp>
    </p:spTree>
    <p:extLst>
      <p:ext uri="{BB962C8B-B14F-4D97-AF65-F5344CB8AC3E}">
        <p14:creationId xmlns:p14="http://schemas.microsoft.com/office/powerpoint/2010/main" val="190118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noProof="0" dirty="0"/>
              <a:t>This is a screenshot of translation memories and glossaries being used by one of our translators in the SDL Trados CAT program. Translation memories are useful because they essentially allow you to recycle previous work, avoid repetitions and remain consistent with past work. You can see on the left how some segments have been filled in automatically, either partially or fully, because the translation memory has found a match for them.  Another feature you can see here is the use of glossaries in the box at the top corner – the feature can detect terms that a client wants translated a particular way and make sure you use it. The use of these technologies is so useful because two of the main things that clients want are quick turnaround and consistency.</a:t>
            </a:r>
            <a:endParaRPr lang="en-GB" noProof="0" dirty="0"/>
          </a:p>
        </p:txBody>
      </p:sp>
      <p:sp>
        <p:nvSpPr>
          <p:cNvPr id="4" name="Slide Number Placeholder 3"/>
          <p:cNvSpPr>
            <a:spLocks noGrp="1"/>
          </p:cNvSpPr>
          <p:nvPr>
            <p:ph type="sldNum" sz="quarter" idx="10"/>
          </p:nvPr>
        </p:nvSpPr>
        <p:spPr/>
        <p:txBody>
          <a:bodyPr/>
          <a:lstStyle/>
          <a:p>
            <a:fld id="{8F9F012D-D417-4618-A695-83301EEAE241}" type="slidenum">
              <a:rPr lang="en-GB" smtClean="0"/>
              <a:t>5</a:t>
            </a:fld>
            <a:endParaRPr lang="en-GB"/>
          </a:p>
        </p:txBody>
      </p:sp>
    </p:spTree>
    <p:extLst>
      <p:ext uri="{BB962C8B-B14F-4D97-AF65-F5344CB8AC3E}">
        <p14:creationId xmlns:p14="http://schemas.microsoft.com/office/powerpoint/2010/main" val="311331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project as a whole had three main areas or stages that we wanted to follow. 1. The first step would be to train translation engines based on data belonging to specific clients (so domain-specific engines) 2. the second step was to integrate these engines into the Trados interface so that translators can really use them. 3. and then the final step is to transfer knowledge throughout the company, make sure that everybody understands what is happening and so on.</a:t>
            </a:r>
          </a:p>
        </p:txBody>
      </p:sp>
      <p:sp>
        <p:nvSpPr>
          <p:cNvPr id="4" name="Slide Number Placeholder 3"/>
          <p:cNvSpPr>
            <a:spLocks noGrp="1"/>
          </p:cNvSpPr>
          <p:nvPr>
            <p:ph type="sldNum" sz="quarter" idx="10"/>
          </p:nvPr>
        </p:nvSpPr>
        <p:spPr/>
        <p:txBody>
          <a:bodyPr/>
          <a:lstStyle/>
          <a:p>
            <a:fld id="{8F9F012D-D417-4618-A695-83301EEAE241}" type="slidenum">
              <a:rPr lang="en-GB" smtClean="0"/>
              <a:t>6</a:t>
            </a:fld>
            <a:endParaRPr lang="en-GB"/>
          </a:p>
        </p:txBody>
      </p:sp>
    </p:spTree>
    <p:extLst>
      <p:ext uri="{BB962C8B-B14F-4D97-AF65-F5344CB8AC3E}">
        <p14:creationId xmlns:p14="http://schemas.microsoft.com/office/powerpoint/2010/main" val="87118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We began the project with a directory scan to see exactly what kind of resources we were working with – the analysis showed that it potentially contained 150 million Welsh Words which is obviously a great data set if retrievable. That data was spread across all kinds of different formats however, like Word, Excel files and more, and we would have needed to align all these documents, which is a pretty complicated process.</a:t>
            </a:r>
          </a:p>
          <a:p>
            <a:endParaRPr lang="en-GB" noProof="0" dirty="0"/>
          </a:p>
          <a:p>
            <a:r>
              <a:rPr lang="en-GB" noProof="0" dirty="0"/>
              <a:t>In the end we decided to focus on TMX files, which is basically a format for storing translation memories. The advantages of using TMXs are clear – the first is that no alignment is necessary. Secondly, translation memories are quite carefully curated by the company so there’s not a lot of cleaning work to do on them, and finally quite a lot of our data turned out to be in our translation memories, maybe about half of that 150 million.</a:t>
            </a:r>
          </a:p>
        </p:txBody>
      </p:sp>
      <p:sp>
        <p:nvSpPr>
          <p:cNvPr id="4" name="Slide Number Placeholder 3"/>
          <p:cNvSpPr>
            <a:spLocks noGrp="1"/>
          </p:cNvSpPr>
          <p:nvPr>
            <p:ph type="sldNum" sz="quarter" idx="5"/>
          </p:nvPr>
        </p:nvSpPr>
        <p:spPr/>
        <p:txBody>
          <a:bodyPr/>
          <a:lstStyle/>
          <a:p>
            <a:fld id="{8F9F012D-D417-4618-A695-83301EEAE241}" type="slidenum">
              <a:rPr lang="en-GB" smtClean="0"/>
              <a:t>7</a:t>
            </a:fld>
            <a:endParaRPr lang="en-GB"/>
          </a:p>
        </p:txBody>
      </p:sp>
    </p:spTree>
    <p:extLst>
      <p:ext uri="{BB962C8B-B14F-4D97-AF65-F5344CB8AC3E}">
        <p14:creationId xmlns:p14="http://schemas.microsoft.com/office/powerpoint/2010/main" val="2729086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The next step was to create an SQL Database for our data and to import and tag all our translation Memory files. You can see a very simple example here of a table containing source and target translations for a food-based client. Using SQL it’s quite easy then to select and export either a </a:t>
            </a:r>
            <a:r>
              <a:rPr lang="en-GB" noProof="0" dirty="0" err="1"/>
              <a:t>paralel</a:t>
            </a:r>
            <a:r>
              <a:rPr lang="en-GB" noProof="0" dirty="0"/>
              <a:t> corpus for a single client or for a combination of clients who fall within a broader domain like health or education. What you have after export is a pair of perfectly-aligned text files which are ready for the translation engine training process.</a:t>
            </a:r>
          </a:p>
        </p:txBody>
      </p:sp>
      <p:sp>
        <p:nvSpPr>
          <p:cNvPr id="4" name="Slide Number Placeholder 3"/>
          <p:cNvSpPr>
            <a:spLocks noGrp="1"/>
          </p:cNvSpPr>
          <p:nvPr>
            <p:ph type="sldNum" sz="quarter" idx="5"/>
          </p:nvPr>
        </p:nvSpPr>
        <p:spPr/>
        <p:txBody>
          <a:bodyPr/>
          <a:lstStyle/>
          <a:p>
            <a:fld id="{8F9F012D-D417-4618-A695-83301EEAE241}" type="slidenum">
              <a:rPr lang="en-GB" smtClean="0"/>
              <a:t>8</a:t>
            </a:fld>
            <a:endParaRPr lang="en-GB"/>
          </a:p>
        </p:txBody>
      </p:sp>
    </p:spTree>
    <p:extLst>
      <p:ext uri="{BB962C8B-B14F-4D97-AF65-F5344CB8AC3E}">
        <p14:creationId xmlns:p14="http://schemas.microsoft.com/office/powerpoint/2010/main" val="221576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For training we used a Moses Implementation developed by Bangor University’s Language Technology unit. This basically facilitates the whole training pipeline with bash and python scripts, and it’s obviously available for anyone to download from GitHub at the address here. During the course of the KTP I added some very simple tuning and evaluation steps to the </a:t>
            </a:r>
            <a:r>
              <a:rPr lang="en-GB" noProof="0" dirty="0" err="1"/>
              <a:t>pipleine</a:t>
            </a:r>
            <a:r>
              <a:rPr lang="en-GB" noProof="0" dirty="0"/>
              <a:t>. After training, the client-specific engines were run as processes out of individual containers in docker.</a:t>
            </a:r>
          </a:p>
        </p:txBody>
      </p:sp>
      <p:sp>
        <p:nvSpPr>
          <p:cNvPr id="4" name="Slide Number Placeholder 3"/>
          <p:cNvSpPr>
            <a:spLocks noGrp="1"/>
          </p:cNvSpPr>
          <p:nvPr>
            <p:ph type="sldNum" sz="quarter" idx="5"/>
          </p:nvPr>
        </p:nvSpPr>
        <p:spPr/>
        <p:txBody>
          <a:bodyPr/>
          <a:lstStyle/>
          <a:p>
            <a:fld id="{8F9F012D-D417-4618-A695-83301EEAE241}" type="slidenum">
              <a:rPr lang="en-GB" smtClean="0"/>
              <a:t>9</a:t>
            </a:fld>
            <a:endParaRPr lang="en-GB"/>
          </a:p>
        </p:txBody>
      </p:sp>
    </p:spTree>
    <p:extLst>
      <p:ext uri="{BB962C8B-B14F-4D97-AF65-F5344CB8AC3E}">
        <p14:creationId xmlns:p14="http://schemas.microsoft.com/office/powerpoint/2010/main" val="413801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In this screenshot you can see the Trados environment once again with our plugin attached. The translator doesn’t need to do anything because the creation of projects is based on template files which collate all the various resources necessary for a project together, and these are managed by the admin staff. The relevant client-specific engine appears for the translator as soon as they open the program. </a:t>
            </a:r>
          </a:p>
          <a:p>
            <a:endParaRPr lang="en-GB" noProof="0" dirty="0"/>
          </a:p>
          <a:p>
            <a:r>
              <a:rPr lang="en-GB" noProof="0" dirty="0"/>
              <a:t>The translation engine’s hypothesis (or suggested translation) appears in the top window as you select each segment, and the translator can then choose whether to accept it or not. There’s also a very handy autosuggest feature that allows the translator to select individual chunks or phrases from the hypothesis – this was something that many of the translators specifically mentioned when we asked them for feedback, as they could leverage specific parts of the translation even if it isn’t perfect as a whole.</a:t>
            </a:r>
          </a:p>
        </p:txBody>
      </p:sp>
      <p:sp>
        <p:nvSpPr>
          <p:cNvPr id="4" name="Slide Number Placeholder 3"/>
          <p:cNvSpPr>
            <a:spLocks noGrp="1"/>
          </p:cNvSpPr>
          <p:nvPr>
            <p:ph type="sldNum" sz="quarter" idx="5"/>
          </p:nvPr>
        </p:nvSpPr>
        <p:spPr/>
        <p:txBody>
          <a:bodyPr/>
          <a:lstStyle/>
          <a:p>
            <a:fld id="{8F9F012D-D417-4618-A695-83301EEAE241}" type="slidenum">
              <a:rPr lang="en-GB" smtClean="0"/>
              <a:t>10</a:t>
            </a:fld>
            <a:endParaRPr lang="en-GB"/>
          </a:p>
        </p:txBody>
      </p:sp>
    </p:spTree>
    <p:extLst>
      <p:ext uri="{BB962C8B-B14F-4D97-AF65-F5344CB8AC3E}">
        <p14:creationId xmlns:p14="http://schemas.microsoft.com/office/powerpoint/2010/main" val="386414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EF84B9E-5C83-45F6-8BC7-52F432B0C810}" type="datetimeFigureOut">
              <a:rPr lang="cy-GB" smtClean="0"/>
              <a:t>19/08/2019</a:t>
            </a:fld>
            <a:endParaRPr lang="cy-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cy-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3102F83-D5F1-4B07-9D4C-1B212B7CA015}" type="slidenum">
              <a:rPr lang="cy-GB" smtClean="0"/>
              <a:t>‹#›</a:t>
            </a:fld>
            <a:endParaRPr lang="cy-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01241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4B9E-5C83-45F6-8BC7-52F432B0C810}" type="datetimeFigureOut">
              <a:rPr lang="cy-GB" smtClean="0"/>
              <a:t>19/08/2019</a:t>
            </a:fld>
            <a:endParaRPr lang="cy-GB"/>
          </a:p>
        </p:txBody>
      </p:sp>
      <p:sp>
        <p:nvSpPr>
          <p:cNvPr id="5" name="Footer Placeholder 4"/>
          <p:cNvSpPr>
            <a:spLocks noGrp="1"/>
          </p:cNvSpPr>
          <p:nvPr>
            <p:ph type="ftr" sz="quarter" idx="11"/>
          </p:nvPr>
        </p:nvSpPr>
        <p:spPr/>
        <p:txBody>
          <a:bodyPr/>
          <a:lstStyle/>
          <a:p>
            <a:endParaRPr lang="cy-GB"/>
          </a:p>
        </p:txBody>
      </p:sp>
      <p:sp>
        <p:nvSpPr>
          <p:cNvPr id="6" name="Slide Number Placeholder 5"/>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390091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4B9E-5C83-45F6-8BC7-52F432B0C810}" type="datetimeFigureOut">
              <a:rPr lang="cy-GB" smtClean="0"/>
              <a:t>19/08/2019</a:t>
            </a:fld>
            <a:endParaRPr lang="cy-GB"/>
          </a:p>
        </p:txBody>
      </p:sp>
      <p:sp>
        <p:nvSpPr>
          <p:cNvPr id="5" name="Footer Placeholder 4"/>
          <p:cNvSpPr>
            <a:spLocks noGrp="1"/>
          </p:cNvSpPr>
          <p:nvPr>
            <p:ph type="ftr" sz="quarter" idx="11"/>
          </p:nvPr>
        </p:nvSpPr>
        <p:spPr/>
        <p:txBody>
          <a:bodyPr/>
          <a:lstStyle/>
          <a:p>
            <a:endParaRPr lang="cy-GB"/>
          </a:p>
        </p:txBody>
      </p:sp>
      <p:sp>
        <p:nvSpPr>
          <p:cNvPr id="6" name="Slide Number Placeholder 5"/>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282112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84B9E-5C83-45F6-8BC7-52F432B0C810}" type="datetimeFigureOut">
              <a:rPr lang="cy-GB" smtClean="0"/>
              <a:t>19/08/2019</a:t>
            </a:fld>
            <a:endParaRPr lang="cy-GB"/>
          </a:p>
        </p:txBody>
      </p:sp>
      <p:sp>
        <p:nvSpPr>
          <p:cNvPr id="5" name="Footer Placeholder 4"/>
          <p:cNvSpPr>
            <a:spLocks noGrp="1"/>
          </p:cNvSpPr>
          <p:nvPr>
            <p:ph type="ftr" sz="quarter" idx="11"/>
          </p:nvPr>
        </p:nvSpPr>
        <p:spPr/>
        <p:txBody>
          <a:bodyPr/>
          <a:lstStyle/>
          <a:p>
            <a:endParaRPr lang="cy-GB"/>
          </a:p>
        </p:txBody>
      </p:sp>
      <p:sp>
        <p:nvSpPr>
          <p:cNvPr id="6" name="Slide Number Placeholder 5"/>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1855149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84B9E-5C83-45F6-8BC7-52F432B0C810}" type="datetimeFigureOut">
              <a:rPr lang="cy-GB" smtClean="0"/>
              <a:t>19/08/2019</a:t>
            </a:fld>
            <a:endParaRPr lang="cy-GB"/>
          </a:p>
        </p:txBody>
      </p:sp>
      <p:sp>
        <p:nvSpPr>
          <p:cNvPr id="5" name="Footer Placeholder 4"/>
          <p:cNvSpPr>
            <a:spLocks noGrp="1"/>
          </p:cNvSpPr>
          <p:nvPr>
            <p:ph type="ftr" sz="quarter" idx="11"/>
          </p:nvPr>
        </p:nvSpPr>
        <p:spPr/>
        <p:txBody>
          <a:bodyPr/>
          <a:lstStyle/>
          <a:p>
            <a:endParaRPr lang="cy-GB"/>
          </a:p>
        </p:txBody>
      </p:sp>
      <p:sp>
        <p:nvSpPr>
          <p:cNvPr id="6" name="Slide Number Placeholder 5"/>
          <p:cNvSpPr>
            <a:spLocks noGrp="1"/>
          </p:cNvSpPr>
          <p:nvPr>
            <p:ph type="sldNum" sz="quarter" idx="12"/>
          </p:nvPr>
        </p:nvSpPr>
        <p:spPr/>
        <p:txBody>
          <a:bodyPr/>
          <a:lstStyle/>
          <a:p>
            <a:fld id="{13102F83-D5F1-4B07-9D4C-1B212B7CA015}" type="slidenum">
              <a:rPr lang="cy-GB" smtClean="0"/>
              <a:t>‹#›</a:t>
            </a:fld>
            <a:endParaRPr lang="cy-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041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84B9E-5C83-45F6-8BC7-52F432B0C810}" type="datetimeFigureOut">
              <a:rPr lang="cy-GB" smtClean="0"/>
              <a:t>19/08/2019</a:t>
            </a:fld>
            <a:endParaRPr lang="cy-GB"/>
          </a:p>
        </p:txBody>
      </p:sp>
      <p:sp>
        <p:nvSpPr>
          <p:cNvPr id="6" name="Footer Placeholder 5"/>
          <p:cNvSpPr>
            <a:spLocks noGrp="1"/>
          </p:cNvSpPr>
          <p:nvPr>
            <p:ph type="ftr" sz="quarter" idx="11"/>
          </p:nvPr>
        </p:nvSpPr>
        <p:spPr/>
        <p:txBody>
          <a:bodyPr/>
          <a:lstStyle/>
          <a:p>
            <a:endParaRPr lang="cy-GB"/>
          </a:p>
        </p:txBody>
      </p:sp>
      <p:sp>
        <p:nvSpPr>
          <p:cNvPr id="7" name="Slide Number Placeholder 6"/>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51736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84B9E-5C83-45F6-8BC7-52F432B0C810}" type="datetimeFigureOut">
              <a:rPr lang="cy-GB" smtClean="0"/>
              <a:t>19/08/2019</a:t>
            </a:fld>
            <a:endParaRPr lang="cy-GB"/>
          </a:p>
        </p:txBody>
      </p:sp>
      <p:sp>
        <p:nvSpPr>
          <p:cNvPr id="8" name="Footer Placeholder 7"/>
          <p:cNvSpPr>
            <a:spLocks noGrp="1"/>
          </p:cNvSpPr>
          <p:nvPr>
            <p:ph type="ftr" sz="quarter" idx="11"/>
          </p:nvPr>
        </p:nvSpPr>
        <p:spPr/>
        <p:txBody>
          <a:bodyPr/>
          <a:lstStyle/>
          <a:p>
            <a:endParaRPr lang="cy-GB"/>
          </a:p>
        </p:txBody>
      </p:sp>
      <p:sp>
        <p:nvSpPr>
          <p:cNvPr id="9" name="Slide Number Placeholder 8"/>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39978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84B9E-5C83-45F6-8BC7-52F432B0C810}" type="datetimeFigureOut">
              <a:rPr lang="cy-GB" smtClean="0"/>
              <a:t>19/08/2019</a:t>
            </a:fld>
            <a:endParaRPr lang="cy-GB"/>
          </a:p>
        </p:txBody>
      </p:sp>
      <p:sp>
        <p:nvSpPr>
          <p:cNvPr id="4" name="Footer Placeholder 3"/>
          <p:cNvSpPr>
            <a:spLocks noGrp="1"/>
          </p:cNvSpPr>
          <p:nvPr>
            <p:ph type="ftr" sz="quarter" idx="11"/>
          </p:nvPr>
        </p:nvSpPr>
        <p:spPr/>
        <p:txBody>
          <a:bodyPr/>
          <a:lstStyle/>
          <a:p>
            <a:endParaRPr lang="cy-GB"/>
          </a:p>
        </p:txBody>
      </p:sp>
      <p:sp>
        <p:nvSpPr>
          <p:cNvPr id="5" name="Slide Number Placeholder 4"/>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299601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84B9E-5C83-45F6-8BC7-52F432B0C810}" type="datetimeFigureOut">
              <a:rPr lang="cy-GB" smtClean="0"/>
              <a:t>19/08/2019</a:t>
            </a:fld>
            <a:endParaRPr lang="cy-GB"/>
          </a:p>
        </p:txBody>
      </p:sp>
      <p:sp>
        <p:nvSpPr>
          <p:cNvPr id="3" name="Footer Placeholder 2"/>
          <p:cNvSpPr>
            <a:spLocks noGrp="1"/>
          </p:cNvSpPr>
          <p:nvPr>
            <p:ph type="ftr" sz="quarter" idx="11"/>
          </p:nvPr>
        </p:nvSpPr>
        <p:spPr/>
        <p:txBody>
          <a:bodyPr/>
          <a:lstStyle/>
          <a:p>
            <a:endParaRPr lang="cy-GB"/>
          </a:p>
        </p:txBody>
      </p:sp>
      <p:sp>
        <p:nvSpPr>
          <p:cNvPr id="4" name="Slide Number Placeholder 3"/>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270267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F84B9E-5C83-45F6-8BC7-52F432B0C810}" type="datetimeFigureOut">
              <a:rPr lang="cy-GB" smtClean="0"/>
              <a:t>19/08/2019</a:t>
            </a:fld>
            <a:endParaRPr lang="cy-GB"/>
          </a:p>
        </p:txBody>
      </p:sp>
      <p:sp>
        <p:nvSpPr>
          <p:cNvPr id="6" name="Footer Placeholder 5"/>
          <p:cNvSpPr>
            <a:spLocks noGrp="1"/>
          </p:cNvSpPr>
          <p:nvPr>
            <p:ph type="ftr" sz="quarter" idx="11"/>
          </p:nvPr>
        </p:nvSpPr>
        <p:spPr/>
        <p:txBody>
          <a:bodyPr/>
          <a:lstStyle/>
          <a:p>
            <a:endParaRPr lang="cy-GB"/>
          </a:p>
        </p:txBody>
      </p:sp>
      <p:sp>
        <p:nvSpPr>
          <p:cNvPr id="7" name="Slide Number Placeholder 6"/>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403580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F84B9E-5C83-45F6-8BC7-52F432B0C810}" type="datetimeFigureOut">
              <a:rPr lang="cy-GB" smtClean="0"/>
              <a:t>19/08/2019</a:t>
            </a:fld>
            <a:endParaRPr lang="cy-GB"/>
          </a:p>
        </p:txBody>
      </p:sp>
      <p:sp>
        <p:nvSpPr>
          <p:cNvPr id="6" name="Footer Placeholder 5"/>
          <p:cNvSpPr>
            <a:spLocks noGrp="1"/>
          </p:cNvSpPr>
          <p:nvPr>
            <p:ph type="ftr" sz="quarter" idx="11"/>
          </p:nvPr>
        </p:nvSpPr>
        <p:spPr/>
        <p:txBody>
          <a:bodyPr/>
          <a:lstStyle/>
          <a:p>
            <a:endParaRPr lang="cy-GB"/>
          </a:p>
        </p:txBody>
      </p:sp>
      <p:sp>
        <p:nvSpPr>
          <p:cNvPr id="7" name="Slide Number Placeholder 6"/>
          <p:cNvSpPr>
            <a:spLocks noGrp="1"/>
          </p:cNvSpPr>
          <p:nvPr>
            <p:ph type="sldNum" sz="quarter" idx="12"/>
          </p:nvPr>
        </p:nvSpPr>
        <p:spPr/>
        <p:txBody>
          <a:bodyPr/>
          <a:lstStyle/>
          <a:p>
            <a:fld id="{13102F83-D5F1-4B07-9D4C-1B212B7CA015}" type="slidenum">
              <a:rPr lang="cy-GB" smtClean="0"/>
              <a:t>‹#›</a:t>
            </a:fld>
            <a:endParaRPr lang="cy-GB"/>
          </a:p>
        </p:txBody>
      </p:sp>
    </p:spTree>
    <p:extLst>
      <p:ext uri="{BB962C8B-B14F-4D97-AF65-F5344CB8AC3E}">
        <p14:creationId xmlns:p14="http://schemas.microsoft.com/office/powerpoint/2010/main" val="360043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EF84B9E-5C83-45F6-8BC7-52F432B0C810}" type="datetimeFigureOut">
              <a:rPr lang="cy-GB" smtClean="0"/>
              <a:t>19/08/2019</a:t>
            </a:fld>
            <a:endParaRPr lang="cy-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cy-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3102F83-D5F1-4B07-9D4C-1B212B7CA015}" type="slidenum">
              <a:rPr lang="cy-GB" smtClean="0"/>
              <a:t>‹#›</a:t>
            </a:fld>
            <a:endParaRPr lang="cy-GB"/>
          </a:p>
        </p:txBody>
      </p:sp>
    </p:spTree>
    <p:extLst>
      <p:ext uri="{BB962C8B-B14F-4D97-AF65-F5344CB8AC3E}">
        <p14:creationId xmlns:p14="http://schemas.microsoft.com/office/powerpoint/2010/main" val="33590825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qf.taus.net/" TargetMode="Externa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0.jpeg"/><Relationship Id="rId4" Type="http://schemas.openxmlformats.org/officeDocument/2006/relationships/diagramLayout" Target="../diagrams/layout1.xml"/><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orthTechnolegauIaith/moses-sm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63" y="758952"/>
            <a:ext cx="9418320" cy="4041648"/>
          </a:xfrm>
        </p:spPr>
        <p:txBody>
          <a:bodyPr/>
          <a:lstStyle/>
          <a:p>
            <a:r>
              <a:rPr lang="en-GB" dirty="0"/>
              <a:t>Embedding English to Welsh MT in a private company</a:t>
            </a:r>
          </a:p>
        </p:txBody>
      </p:sp>
      <p:sp>
        <p:nvSpPr>
          <p:cNvPr id="3" name="Subtitle 2"/>
          <p:cNvSpPr>
            <a:spLocks noGrp="1"/>
          </p:cNvSpPr>
          <p:nvPr>
            <p:ph type="subTitle" idx="1"/>
          </p:nvPr>
        </p:nvSpPr>
        <p:spPr/>
        <p:txBody>
          <a:bodyPr/>
          <a:lstStyle/>
          <a:p>
            <a:r>
              <a:rPr lang="en-GB" dirty="0"/>
              <a:t>Myfyr Prys and Dewi Bryn Jones</a:t>
            </a:r>
          </a:p>
          <a:p>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088" y="4351712"/>
            <a:ext cx="2286000" cy="2286000"/>
          </a:xfrm>
          <a:prstGeom prst="rect">
            <a:avLst/>
          </a:prstGeom>
        </p:spPr>
      </p:pic>
    </p:spTree>
    <p:extLst>
      <p:ext uri="{BB962C8B-B14F-4D97-AF65-F5344CB8AC3E}">
        <p14:creationId xmlns:p14="http://schemas.microsoft.com/office/powerpoint/2010/main" val="332081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Dalfan Cynnwys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0447" y="174849"/>
            <a:ext cx="10724827" cy="6589314"/>
          </a:xfrm>
        </p:spPr>
      </p:pic>
    </p:spTree>
    <p:extLst>
      <p:ext uri="{BB962C8B-B14F-4D97-AF65-F5344CB8AC3E}">
        <p14:creationId xmlns:p14="http://schemas.microsoft.com/office/powerpoint/2010/main" val="305986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60" y="83128"/>
            <a:ext cx="9692640" cy="758536"/>
          </a:xfrm>
        </p:spPr>
        <p:txBody>
          <a:bodyPr/>
          <a:lstStyle/>
          <a:p>
            <a:r>
              <a:rPr lang="en-GB" dirty="0"/>
              <a:t>Translation memories</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3"/>
          <a:stretch>
            <a:fillRect/>
          </a:stretch>
        </p:blipFill>
        <p:spPr>
          <a:xfrm>
            <a:off x="145472" y="841664"/>
            <a:ext cx="12001725" cy="5933209"/>
          </a:xfrm>
          <a:prstGeom prst="rect">
            <a:avLst/>
          </a:prstGeom>
        </p:spPr>
      </p:pic>
    </p:spTree>
    <p:extLst>
      <p:ext uri="{BB962C8B-B14F-4D97-AF65-F5344CB8AC3E}">
        <p14:creationId xmlns:p14="http://schemas.microsoft.com/office/powerpoint/2010/main" val="91008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08" y="52369"/>
            <a:ext cx="10554082" cy="996151"/>
          </a:xfrm>
        </p:spPr>
        <p:txBody>
          <a:bodyPr/>
          <a:lstStyle/>
          <a:p>
            <a:r>
              <a:rPr lang="en-GB" dirty="0"/>
              <a:t>BLEU Scores</a:t>
            </a:r>
          </a:p>
        </p:txBody>
      </p:sp>
      <p:graphicFrame>
        <p:nvGraphicFramePr>
          <p:cNvPr id="5" name="Table 4"/>
          <p:cNvGraphicFramePr>
            <a:graphicFrameLocks noGrp="1"/>
          </p:cNvGraphicFramePr>
          <p:nvPr>
            <p:extLst>
              <p:ext uri="{D42A27DB-BD31-4B8C-83A1-F6EECF244321}">
                <p14:modId xmlns:p14="http://schemas.microsoft.com/office/powerpoint/2010/main" val="955506460"/>
              </p:ext>
            </p:extLst>
          </p:nvPr>
        </p:nvGraphicFramePr>
        <p:xfrm>
          <a:off x="968311" y="1303108"/>
          <a:ext cx="9621935" cy="3629240"/>
        </p:xfrm>
        <a:graphic>
          <a:graphicData uri="http://schemas.openxmlformats.org/drawingml/2006/table">
            <a:tbl>
              <a:tblPr firstRow="1" bandRow="1">
                <a:tableStyleId>{F5AB1C69-6EDB-4FF4-983F-18BD219EF322}</a:tableStyleId>
              </a:tblPr>
              <a:tblGrid>
                <a:gridCol w="1493609">
                  <a:extLst>
                    <a:ext uri="{9D8B030D-6E8A-4147-A177-3AD203B41FA5}">
                      <a16:colId xmlns:a16="http://schemas.microsoft.com/office/drawing/2014/main" val="1598855329"/>
                    </a:ext>
                  </a:extLst>
                </a:gridCol>
                <a:gridCol w="3413087">
                  <a:extLst>
                    <a:ext uri="{9D8B030D-6E8A-4147-A177-3AD203B41FA5}">
                      <a16:colId xmlns:a16="http://schemas.microsoft.com/office/drawing/2014/main" val="3783102427"/>
                    </a:ext>
                  </a:extLst>
                </a:gridCol>
                <a:gridCol w="2717216">
                  <a:extLst>
                    <a:ext uri="{9D8B030D-6E8A-4147-A177-3AD203B41FA5}">
                      <a16:colId xmlns:a16="http://schemas.microsoft.com/office/drawing/2014/main" val="3913610931"/>
                    </a:ext>
                  </a:extLst>
                </a:gridCol>
                <a:gridCol w="1998023">
                  <a:extLst>
                    <a:ext uri="{9D8B030D-6E8A-4147-A177-3AD203B41FA5}">
                      <a16:colId xmlns:a16="http://schemas.microsoft.com/office/drawing/2014/main" val="1058958475"/>
                    </a:ext>
                  </a:extLst>
                </a:gridCol>
              </a:tblGrid>
              <a:tr h="453655">
                <a:tc>
                  <a:txBody>
                    <a:bodyPr/>
                    <a:lstStyle/>
                    <a:p>
                      <a:r>
                        <a:rPr lang="en-GB" dirty="0"/>
                        <a:t>Engine ID</a:t>
                      </a:r>
                    </a:p>
                  </a:txBody>
                  <a:tcPr anchor="ctr"/>
                </a:tc>
                <a:tc>
                  <a:txBody>
                    <a:bodyPr/>
                    <a:lstStyle/>
                    <a:p>
                      <a:r>
                        <a:rPr lang="en-GB" dirty="0"/>
                        <a:t>Domain</a:t>
                      </a:r>
                    </a:p>
                  </a:txBody>
                  <a:tcPr anchor="ctr"/>
                </a:tc>
                <a:tc>
                  <a:txBody>
                    <a:bodyPr/>
                    <a:lstStyle/>
                    <a:p>
                      <a:r>
                        <a:rPr lang="en-GB" dirty="0"/>
                        <a:t>Welsh words</a:t>
                      </a:r>
                    </a:p>
                  </a:txBody>
                  <a:tcPr anchor="ctr"/>
                </a:tc>
                <a:tc>
                  <a:txBody>
                    <a:bodyPr/>
                    <a:lstStyle/>
                    <a:p>
                      <a:r>
                        <a:rPr lang="en-GB"/>
                        <a:t>BLEU</a:t>
                      </a:r>
                    </a:p>
                  </a:txBody>
                  <a:tcPr anchor="ctr"/>
                </a:tc>
                <a:extLst>
                  <a:ext uri="{0D108BD9-81ED-4DB2-BD59-A6C34878D82A}">
                    <a16:rowId xmlns:a16="http://schemas.microsoft.com/office/drawing/2014/main" val="2271325107"/>
                  </a:ext>
                </a:extLst>
              </a:tr>
              <a:tr h="453655">
                <a:tc>
                  <a:txBody>
                    <a:bodyPr/>
                    <a:lstStyle/>
                    <a:p>
                      <a:r>
                        <a:rPr lang="en-GB" dirty="0"/>
                        <a:t>1</a:t>
                      </a:r>
                    </a:p>
                  </a:txBody>
                  <a:tcPr anchor="ctr"/>
                </a:tc>
                <a:tc>
                  <a:txBody>
                    <a:bodyPr/>
                    <a:lstStyle/>
                    <a:p>
                      <a:r>
                        <a:rPr lang="en-GB" dirty="0"/>
                        <a:t>Technical</a:t>
                      </a:r>
                    </a:p>
                  </a:txBody>
                  <a:tcPr anchor="ctr"/>
                </a:tc>
                <a:tc>
                  <a:txBody>
                    <a:bodyPr/>
                    <a:lstStyle/>
                    <a:p>
                      <a:r>
                        <a:rPr lang="en-GB" dirty="0"/>
                        <a:t>3.65 million</a:t>
                      </a:r>
                    </a:p>
                  </a:txBody>
                  <a:tcPr anchor="ctr"/>
                </a:tc>
                <a:tc>
                  <a:txBody>
                    <a:bodyPr/>
                    <a:lstStyle/>
                    <a:p>
                      <a:r>
                        <a:rPr lang="en-GB" dirty="0"/>
                        <a:t>59.06</a:t>
                      </a:r>
                    </a:p>
                  </a:txBody>
                  <a:tcPr anchor="ctr"/>
                </a:tc>
                <a:extLst>
                  <a:ext uri="{0D108BD9-81ED-4DB2-BD59-A6C34878D82A}">
                    <a16:rowId xmlns:a16="http://schemas.microsoft.com/office/drawing/2014/main" val="3768384769"/>
                  </a:ext>
                </a:extLst>
              </a:tr>
              <a:tr h="453655">
                <a:tc>
                  <a:txBody>
                    <a:bodyPr/>
                    <a:lstStyle/>
                    <a:p>
                      <a:r>
                        <a:rPr lang="en-GB" dirty="0"/>
                        <a:t>2</a:t>
                      </a:r>
                    </a:p>
                  </a:txBody>
                  <a:tcPr anchor="ctr"/>
                </a:tc>
                <a:tc>
                  <a:txBody>
                    <a:bodyPr/>
                    <a:lstStyle/>
                    <a:p>
                      <a:r>
                        <a:rPr lang="en-GB" dirty="0"/>
                        <a:t>Industrial/Scientific</a:t>
                      </a:r>
                    </a:p>
                  </a:txBody>
                  <a:tcPr anchor="ctr"/>
                </a:tc>
                <a:tc>
                  <a:txBody>
                    <a:bodyPr/>
                    <a:lstStyle/>
                    <a:p>
                      <a:r>
                        <a:rPr lang="en-GB" dirty="0"/>
                        <a:t>2.56 million</a:t>
                      </a:r>
                    </a:p>
                  </a:txBody>
                  <a:tcPr anchor="ctr"/>
                </a:tc>
                <a:tc>
                  <a:txBody>
                    <a:bodyPr/>
                    <a:lstStyle/>
                    <a:p>
                      <a:r>
                        <a:rPr lang="en-GB" dirty="0"/>
                        <a:t>58.75</a:t>
                      </a:r>
                    </a:p>
                  </a:txBody>
                  <a:tcPr anchor="ctr"/>
                </a:tc>
                <a:extLst>
                  <a:ext uri="{0D108BD9-81ED-4DB2-BD59-A6C34878D82A}">
                    <a16:rowId xmlns:a16="http://schemas.microsoft.com/office/drawing/2014/main" val="3647360134"/>
                  </a:ext>
                </a:extLst>
              </a:tr>
              <a:tr h="453655">
                <a:tc>
                  <a:txBody>
                    <a:bodyPr/>
                    <a:lstStyle/>
                    <a:p>
                      <a:r>
                        <a:rPr lang="en-GB" dirty="0"/>
                        <a:t>3</a:t>
                      </a:r>
                    </a:p>
                  </a:txBody>
                  <a:tcPr anchor="ctr"/>
                </a:tc>
                <a:tc>
                  <a:txBody>
                    <a:bodyPr/>
                    <a:lstStyle/>
                    <a:p>
                      <a:r>
                        <a:rPr lang="en-GB" dirty="0"/>
                        <a:t>Media</a:t>
                      </a:r>
                    </a:p>
                  </a:txBody>
                  <a:tcPr anchor="ctr"/>
                </a:tc>
                <a:tc>
                  <a:txBody>
                    <a:bodyPr/>
                    <a:lstStyle/>
                    <a:p>
                      <a:r>
                        <a:rPr lang="en-GB" dirty="0"/>
                        <a:t>1.54 million</a:t>
                      </a:r>
                    </a:p>
                  </a:txBody>
                  <a:tcPr anchor="ctr"/>
                </a:tc>
                <a:tc>
                  <a:txBody>
                    <a:bodyPr/>
                    <a:lstStyle/>
                    <a:p>
                      <a:r>
                        <a:rPr lang="en-GB"/>
                        <a:t>50.92</a:t>
                      </a:r>
                    </a:p>
                  </a:txBody>
                  <a:tcPr anchor="ctr"/>
                </a:tc>
                <a:extLst>
                  <a:ext uri="{0D108BD9-81ED-4DB2-BD59-A6C34878D82A}">
                    <a16:rowId xmlns:a16="http://schemas.microsoft.com/office/drawing/2014/main" val="1510633191"/>
                  </a:ext>
                </a:extLst>
              </a:tr>
              <a:tr h="453655">
                <a:tc>
                  <a:txBody>
                    <a:bodyPr/>
                    <a:lstStyle/>
                    <a:p>
                      <a:r>
                        <a:rPr lang="en-GB" dirty="0"/>
                        <a:t>4</a:t>
                      </a:r>
                    </a:p>
                  </a:txBody>
                  <a:tcPr anchor="ctr"/>
                </a:tc>
                <a:tc>
                  <a:txBody>
                    <a:bodyPr/>
                    <a:lstStyle/>
                    <a:p>
                      <a:r>
                        <a:rPr lang="en-GB" dirty="0"/>
                        <a:t>Legal</a:t>
                      </a:r>
                    </a:p>
                  </a:txBody>
                  <a:tcPr anchor="ctr"/>
                </a:tc>
                <a:tc>
                  <a:txBody>
                    <a:bodyPr/>
                    <a:lstStyle/>
                    <a:p>
                      <a:r>
                        <a:rPr lang="en-GB" dirty="0"/>
                        <a:t>1.34 million</a:t>
                      </a:r>
                    </a:p>
                  </a:txBody>
                  <a:tcPr anchor="ctr"/>
                </a:tc>
                <a:tc>
                  <a:txBody>
                    <a:bodyPr/>
                    <a:lstStyle/>
                    <a:p>
                      <a:r>
                        <a:rPr lang="en-GB"/>
                        <a:t>48.53</a:t>
                      </a:r>
                    </a:p>
                  </a:txBody>
                  <a:tcPr anchor="ctr"/>
                </a:tc>
                <a:extLst>
                  <a:ext uri="{0D108BD9-81ED-4DB2-BD59-A6C34878D82A}">
                    <a16:rowId xmlns:a16="http://schemas.microsoft.com/office/drawing/2014/main" val="2732947855"/>
                  </a:ext>
                </a:extLst>
              </a:tr>
              <a:tr h="453655">
                <a:tc>
                  <a:txBody>
                    <a:bodyPr/>
                    <a:lstStyle/>
                    <a:p>
                      <a:r>
                        <a:rPr lang="en-GB" dirty="0"/>
                        <a:t>5</a:t>
                      </a:r>
                    </a:p>
                  </a:txBody>
                  <a:tcPr anchor="ctr"/>
                </a:tc>
                <a:tc>
                  <a:txBody>
                    <a:bodyPr/>
                    <a:lstStyle/>
                    <a:p>
                      <a:r>
                        <a:rPr lang="en-GB" dirty="0"/>
                        <a:t>Education</a:t>
                      </a:r>
                    </a:p>
                  </a:txBody>
                  <a:tcPr anchor="ctr"/>
                </a:tc>
                <a:tc>
                  <a:txBody>
                    <a:bodyPr/>
                    <a:lstStyle/>
                    <a:p>
                      <a:r>
                        <a:rPr lang="en-GB" dirty="0"/>
                        <a:t>0.80 million</a:t>
                      </a:r>
                    </a:p>
                  </a:txBody>
                  <a:tcPr anchor="ctr"/>
                </a:tc>
                <a:tc>
                  <a:txBody>
                    <a:bodyPr/>
                    <a:lstStyle/>
                    <a:p>
                      <a:r>
                        <a:rPr lang="en-GB" dirty="0"/>
                        <a:t>46.54</a:t>
                      </a:r>
                    </a:p>
                  </a:txBody>
                  <a:tcPr anchor="ctr"/>
                </a:tc>
                <a:extLst>
                  <a:ext uri="{0D108BD9-81ED-4DB2-BD59-A6C34878D82A}">
                    <a16:rowId xmlns:a16="http://schemas.microsoft.com/office/drawing/2014/main" val="1994818451"/>
                  </a:ext>
                </a:extLst>
              </a:tr>
              <a:tr h="453655">
                <a:tc>
                  <a:txBody>
                    <a:bodyPr/>
                    <a:lstStyle/>
                    <a:p>
                      <a:r>
                        <a:rPr lang="cy-GB" dirty="0"/>
                        <a:t>6</a:t>
                      </a:r>
                    </a:p>
                  </a:txBody>
                  <a:tcPr anchor="ctr">
                    <a:lnB w="12700" cap="flat" cmpd="sng" algn="ctr">
                      <a:solidFill>
                        <a:schemeClr val="tx1"/>
                      </a:solidFill>
                      <a:prstDash val="solid"/>
                      <a:round/>
                      <a:headEnd type="none" w="med" len="med"/>
                      <a:tailEnd type="none" w="med" len="med"/>
                    </a:lnB>
                  </a:tcPr>
                </a:tc>
                <a:tc>
                  <a:txBody>
                    <a:bodyPr/>
                    <a:lstStyle/>
                    <a:p>
                      <a:r>
                        <a:rPr lang="cy-GB" dirty="0"/>
                        <a:t>Care</a:t>
                      </a:r>
                    </a:p>
                  </a:txBody>
                  <a:tcPr anchor="ctr">
                    <a:lnB w="12700" cap="flat" cmpd="sng" algn="ctr">
                      <a:solidFill>
                        <a:schemeClr val="tx1"/>
                      </a:solidFill>
                      <a:prstDash val="solid"/>
                      <a:round/>
                      <a:headEnd type="none" w="med" len="med"/>
                      <a:tailEnd type="none" w="med" len="med"/>
                    </a:lnB>
                  </a:tcPr>
                </a:tc>
                <a:tc>
                  <a:txBody>
                    <a:bodyPr/>
                    <a:lstStyle/>
                    <a:p>
                      <a:r>
                        <a:rPr lang="en-GB" dirty="0"/>
                        <a:t>0.75 million</a:t>
                      </a:r>
                    </a:p>
                  </a:txBody>
                  <a:tcPr anchor="ctr">
                    <a:lnB w="12700" cap="flat" cmpd="sng" algn="ctr">
                      <a:solidFill>
                        <a:schemeClr val="tx1"/>
                      </a:solidFill>
                      <a:prstDash val="solid"/>
                      <a:round/>
                      <a:headEnd type="none" w="med" len="med"/>
                      <a:tailEnd type="none" w="med" len="med"/>
                    </a:lnB>
                  </a:tcPr>
                </a:tc>
                <a:tc>
                  <a:txBody>
                    <a:bodyPr/>
                    <a:lstStyle/>
                    <a:p>
                      <a:r>
                        <a:rPr lang="en-GB" dirty="0"/>
                        <a:t>42.70</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626175"/>
                  </a:ext>
                </a:extLst>
              </a:tr>
              <a:tr h="453655">
                <a:tc>
                  <a:txBody>
                    <a:bodyPr/>
                    <a:lstStyle/>
                    <a:p>
                      <a:r>
                        <a:rPr lang="cy-GB" dirty="0"/>
                        <a:t>CYMEN</a:t>
                      </a:r>
                      <a:endParaRPr lang="cy-GB" b="1" dirty="0"/>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noProof="0" dirty="0"/>
                        <a:t>General</a:t>
                      </a:r>
                      <a:endParaRPr lang="en-GB" b="1" noProof="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dirty="0"/>
                        <a:t>65.3</a:t>
                      </a:r>
                      <a:r>
                        <a:rPr lang="en-GB" baseline="0" dirty="0"/>
                        <a:t> million</a:t>
                      </a:r>
                      <a:endParaRPr lang="en-GB"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dirty="0"/>
                        <a:t>54.23</a:t>
                      </a:r>
                      <a:endParaRPr lang="en-GB" b="1" dirty="0"/>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12861139"/>
                  </a:ext>
                </a:extLst>
              </a:tr>
            </a:tbl>
          </a:graphicData>
        </a:graphic>
      </p:graphicFrame>
      <p:sp>
        <p:nvSpPr>
          <p:cNvPr id="7" name="TextBox 6"/>
          <p:cNvSpPr txBox="1"/>
          <p:nvPr/>
        </p:nvSpPr>
        <p:spPr>
          <a:xfrm>
            <a:off x="2445610" y="5186936"/>
            <a:ext cx="6466114"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a:t>Greater size correlates with a higher BLEU score</a:t>
            </a:r>
          </a:p>
          <a:p>
            <a:pPr marL="285750" indent="-285750">
              <a:buFont typeface="Wingdings" panose="05000000000000000000" pitchFamily="2" charset="2"/>
              <a:buChar char="v"/>
            </a:pPr>
            <a:r>
              <a:rPr lang="en-GB" dirty="0"/>
              <a:t>BUT specificity of domain is also a factor</a:t>
            </a:r>
          </a:p>
          <a:p>
            <a:pPr marL="285750" indent="-285750">
              <a:buFont typeface="Wingdings" panose="05000000000000000000" pitchFamily="2" charset="2"/>
              <a:buChar char="v"/>
            </a:pPr>
            <a:r>
              <a:rPr lang="en-GB" dirty="0"/>
              <a:t>The general-domain CYMEN engine comes in at 3</a:t>
            </a:r>
            <a:r>
              <a:rPr lang="en-GB" baseline="30000" dirty="0"/>
              <a:t>rd</a:t>
            </a:r>
            <a:r>
              <a:rPr lang="en-GB" dirty="0"/>
              <a:t> place</a:t>
            </a:r>
          </a:p>
        </p:txBody>
      </p:sp>
    </p:spTree>
    <p:extLst>
      <p:ext uri="{BB962C8B-B14F-4D97-AF65-F5344CB8AC3E}">
        <p14:creationId xmlns:p14="http://schemas.microsoft.com/office/powerpoint/2010/main" val="67654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453" y="-662782"/>
            <a:ext cx="10515600" cy="1325563"/>
          </a:xfrm>
        </p:spPr>
        <p:txBody>
          <a:bodyPr/>
          <a:lstStyle/>
          <a:p>
            <a:r>
              <a:rPr lang="en-GB" sz="4000" dirty="0"/>
              <a:t>Productivity</a:t>
            </a:r>
            <a:r>
              <a:rPr lang="en-GB" dirty="0"/>
              <a:t> experiment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7695" y="878523"/>
            <a:ext cx="6981372" cy="4670930"/>
          </a:xfrm>
          <a:ln>
            <a:solidFill>
              <a:schemeClr val="tx1"/>
            </a:solidFill>
          </a:ln>
        </p:spPr>
      </p:pic>
      <p:sp>
        <p:nvSpPr>
          <p:cNvPr id="5" name="TextBox 4"/>
          <p:cNvSpPr txBox="1"/>
          <p:nvPr/>
        </p:nvSpPr>
        <p:spPr>
          <a:xfrm>
            <a:off x="2129453" y="5654396"/>
            <a:ext cx="7893698" cy="923330"/>
          </a:xfrm>
          <a:prstGeom prst="rect">
            <a:avLst/>
          </a:prstGeom>
          <a:noFill/>
        </p:spPr>
        <p:txBody>
          <a:bodyPr wrap="square" rtlCol="0">
            <a:spAutoFit/>
          </a:bodyPr>
          <a:lstStyle/>
          <a:p>
            <a:pPr marL="285750" lvl="0" indent="-285750">
              <a:buFont typeface="Wingdings" panose="05000000000000000000" pitchFamily="2" charset="2"/>
              <a:buChar char="v"/>
            </a:pPr>
            <a:r>
              <a:rPr lang="en-GB" dirty="0">
                <a:solidFill>
                  <a:prstClr val="black"/>
                </a:solidFill>
              </a:rPr>
              <a:t>Experiment using the TAUS DQF platform: </a:t>
            </a:r>
            <a:r>
              <a:rPr lang="en-GB" dirty="0">
                <a:solidFill>
                  <a:prstClr val="black"/>
                </a:solidFill>
                <a:hlinkClick r:id="rId4"/>
              </a:rPr>
              <a:t>https://dqf.taus.net/</a:t>
            </a:r>
            <a:endParaRPr lang="en-GB" dirty="0">
              <a:solidFill>
                <a:prstClr val="black"/>
              </a:solidFill>
            </a:endParaRPr>
          </a:p>
          <a:p>
            <a:pPr marL="285750" lvl="0" indent="-285750">
              <a:buFont typeface="Wingdings" panose="05000000000000000000" pitchFamily="2" charset="2"/>
              <a:buChar char="v"/>
            </a:pPr>
            <a:r>
              <a:rPr lang="en-GB" dirty="0">
                <a:solidFill>
                  <a:prstClr val="black"/>
                </a:solidFill>
              </a:rPr>
              <a:t>8 staff took part</a:t>
            </a:r>
          </a:p>
          <a:p>
            <a:pPr marL="285750" lvl="0" indent="-285750">
              <a:buFont typeface="Wingdings" panose="05000000000000000000" pitchFamily="2" charset="2"/>
              <a:buChar char="v"/>
            </a:pPr>
            <a:r>
              <a:rPr lang="en-GB" dirty="0">
                <a:solidFill>
                  <a:prstClr val="black"/>
                </a:solidFill>
              </a:rPr>
              <a:t>Randomized data set taken from engine ID 1</a:t>
            </a:r>
          </a:p>
        </p:txBody>
      </p:sp>
    </p:spTree>
    <p:extLst>
      <p:ext uri="{BB962C8B-B14F-4D97-AF65-F5344CB8AC3E}">
        <p14:creationId xmlns:p14="http://schemas.microsoft.com/office/powerpoint/2010/main" val="118373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870" y="0"/>
            <a:ext cx="9360159" cy="923731"/>
          </a:xfrm>
        </p:spPr>
        <p:txBody>
          <a:bodyPr/>
          <a:lstStyle/>
          <a:p>
            <a:r>
              <a:rPr lang="en-GB" dirty="0"/>
              <a:t>Productivity experiment results</a:t>
            </a:r>
          </a:p>
        </p:txBody>
      </p:sp>
      <p:graphicFrame>
        <p:nvGraphicFramePr>
          <p:cNvPr id="4" name="Siart 1"/>
          <p:cNvGraphicFramePr>
            <a:graphicFrameLocks noGrp="1"/>
          </p:cNvGraphicFramePr>
          <p:nvPr>
            <p:ph idx="1"/>
            <p:extLst>
              <p:ext uri="{D42A27DB-BD31-4B8C-83A1-F6EECF244321}">
                <p14:modId xmlns:p14="http://schemas.microsoft.com/office/powerpoint/2010/main" val="1256737484"/>
              </p:ext>
            </p:extLst>
          </p:nvPr>
        </p:nvGraphicFramePr>
        <p:xfrm>
          <a:off x="1024125" y="923731"/>
          <a:ext cx="8383346" cy="39427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446245" y="5103845"/>
            <a:ext cx="7529878"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a:t>All staff increased productivity with the translation engine</a:t>
            </a:r>
          </a:p>
          <a:p>
            <a:pPr marL="285750" indent="-285750">
              <a:buFont typeface="Wingdings" panose="05000000000000000000" pitchFamily="2" charset="2"/>
              <a:buChar char="v"/>
            </a:pPr>
            <a:r>
              <a:rPr lang="en-GB" dirty="0"/>
              <a:t>The average productivity gain was 30%</a:t>
            </a:r>
          </a:p>
          <a:p>
            <a:pPr marL="285750" indent="-285750">
              <a:buFont typeface="Wingdings" panose="05000000000000000000" pitchFamily="2" charset="2"/>
              <a:buChar char="v"/>
            </a:pPr>
            <a:r>
              <a:rPr lang="en-GB" dirty="0"/>
              <a:t>However this varied between 41% and 14% for individual translators</a:t>
            </a:r>
          </a:p>
        </p:txBody>
      </p:sp>
    </p:spTree>
    <p:extLst>
      <p:ext uri="{BB962C8B-B14F-4D97-AF65-F5344CB8AC3E}">
        <p14:creationId xmlns:p14="http://schemas.microsoft.com/office/powerpoint/2010/main" val="26516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Looking forwards</a:t>
            </a:r>
          </a:p>
        </p:txBody>
      </p:sp>
      <p:sp>
        <p:nvSpPr>
          <p:cNvPr id="3" name="Content Placeholder 2"/>
          <p:cNvSpPr>
            <a:spLocks noGrp="1"/>
          </p:cNvSpPr>
          <p:nvPr>
            <p:ph idx="1"/>
          </p:nvPr>
        </p:nvSpPr>
        <p:spPr/>
        <p:txBody>
          <a:bodyPr/>
          <a:lstStyle/>
          <a:p>
            <a:pPr marL="0" indent="0">
              <a:buNone/>
            </a:pPr>
            <a:r>
              <a:rPr lang="en-GB" sz="2400" dirty="0"/>
              <a:t>1-year </a:t>
            </a:r>
            <a:r>
              <a:rPr lang="en-GB" sz="2400" b="1" dirty="0"/>
              <a:t>SMART partnership </a:t>
            </a:r>
            <a:r>
              <a:rPr lang="en-GB" sz="2400" dirty="0"/>
              <a:t>project on NMT starting in September</a:t>
            </a:r>
          </a:p>
          <a:p>
            <a:pPr marL="0" indent="0">
              <a:buNone/>
            </a:pPr>
            <a:endParaRPr lang="en-GB" sz="2400" dirty="0"/>
          </a:p>
          <a:p>
            <a:pPr marL="0" indent="0">
              <a:buNone/>
            </a:pPr>
            <a:r>
              <a:rPr lang="en-GB" sz="2400" dirty="0"/>
              <a:t>Focus on anticipating problems of data sparsity (Koehn and Knowles 2017, Dowling et al 2018)</a:t>
            </a:r>
          </a:p>
          <a:p>
            <a:pPr marL="971550" lvl="1" indent="-514350">
              <a:buFont typeface="+mj-lt"/>
              <a:buAutoNum type="arabicPeriod"/>
            </a:pPr>
            <a:r>
              <a:rPr lang="en-GB" sz="2000" b="1" dirty="0"/>
              <a:t>Omnivorous data search </a:t>
            </a:r>
            <a:r>
              <a:rPr lang="en-GB" sz="2000" dirty="0"/>
              <a:t>of Cymen’s archives</a:t>
            </a:r>
          </a:p>
          <a:p>
            <a:pPr marL="971550" lvl="1" indent="-514350">
              <a:buFont typeface="+mj-lt"/>
              <a:buAutoNum type="arabicPeriod"/>
            </a:pPr>
            <a:r>
              <a:rPr lang="en-GB" sz="2000" dirty="0"/>
              <a:t>Integrating </a:t>
            </a:r>
            <a:r>
              <a:rPr lang="en-GB" sz="2000" b="1" dirty="0"/>
              <a:t>external translators </a:t>
            </a:r>
            <a:r>
              <a:rPr lang="en-GB" sz="2000" dirty="0"/>
              <a:t>to capture their output</a:t>
            </a:r>
          </a:p>
          <a:p>
            <a:pPr marL="971550" lvl="1" indent="-514350">
              <a:buFont typeface="+mj-lt"/>
              <a:buAutoNum type="arabicPeriod"/>
            </a:pPr>
            <a:r>
              <a:rPr lang="en-GB" sz="2000" b="1" dirty="0"/>
              <a:t>Domain-adaptation</a:t>
            </a:r>
            <a:r>
              <a:rPr lang="en-GB" sz="2000" dirty="0"/>
              <a:t> techniques </a:t>
            </a:r>
          </a:p>
          <a:p>
            <a:pPr marL="971550" lvl="1" indent="-514350">
              <a:buFont typeface="+mj-lt"/>
              <a:buAutoNum type="arabicPeriod"/>
            </a:pPr>
            <a:r>
              <a:rPr lang="en-GB" sz="2000" dirty="0"/>
              <a:t>Advocating for more </a:t>
            </a:r>
            <a:r>
              <a:rPr lang="en-GB" sz="2000" b="1" dirty="0"/>
              <a:t>public-domain</a:t>
            </a:r>
            <a:r>
              <a:rPr lang="en-GB" sz="2000" dirty="0"/>
              <a:t> parallel corpora</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03969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18B6-C7CE-4517-80B1-9E98FA8D14C3}"/>
              </a:ext>
            </a:extLst>
          </p:cNvPr>
          <p:cNvSpPr>
            <a:spLocks noGrp="1"/>
          </p:cNvSpPr>
          <p:nvPr>
            <p:ph type="title"/>
          </p:nvPr>
        </p:nvSpPr>
        <p:spPr/>
        <p:txBody>
          <a:bodyPr/>
          <a:lstStyle/>
          <a:p>
            <a:r>
              <a:rPr lang="cy-GB" dirty="0" err="1"/>
              <a:t>Thanks</a:t>
            </a:r>
            <a:r>
              <a:rPr lang="cy-GB" dirty="0"/>
              <a:t>!</a:t>
            </a:r>
          </a:p>
        </p:txBody>
      </p:sp>
      <p:sp>
        <p:nvSpPr>
          <p:cNvPr id="3" name="Content Placeholder 2">
            <a:extLst>
              <a:ext uri="{FF2B5EF4-FFF2-40B4-BE49-F238E27FC236}">
                <a16:creationId xmlns:a16="http://schemas.microsoft.com/office/drawing/2014/main" id="{AA95AAD4-FE61-491E-A454-AD6FDB25C6F9}"/>
              </a:ext>
            </a:extLst>
          </p:cNvPr>
          <p:cNvSpPr>
            <a:spLocks noGrp="1"/>
          </p:cNvSpPr>
          <p:nvPr>
            <p:ph idx="1"/>
          </p:nvPr>
        </p:nvSpPr>
        <p:spPr/>
        <p:txBody>
          <a:bodyPr/>
          <a:lstStyle/>
          <a:p>
            <a:endParaRPr lang="cy-GB"/>
          </a:p>
        </p:txBody>
      </p:sp>
    </p:spTree>
    <p:extLst>
      <p:ext uri="{BB962C8B-B14F-4D97-AF65-F5344CB8AC3E}">
        <p14:creationId xmlns:p14="http://schemas.microsoft.com/office/powerpoint/2010/main" val="168768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Knowledge Transfer Partnership (KTP)</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Intended to </a:t>
            </a:r>
            <a:r>
              <a:rPr lang="en-GB" b="1" dirty="0"/>
              <a:t>pass knowledge </a:t>
            </a:r>
            <a:r>
              <a:rPr lang="en-GB" dirty="0"/>
              <a:t>from academia to private sector</a:t>
            </a:r>
          </a:p>
          <a:p>
            <a:pPr marL="0" indent="0">
              <a:buNone/>
            </a:pPr>
            <a:endParaRPr lang="en-GB" dirty="0"/>
          </a:p>
          <a:p>
            <a:pPr marL="0" indent="0">
              <a:buNone/>
            </a:pPr>
            <a:endParaRPr lang="cy-GB" dirty="0"/>
          </a:p>
          <a:p>
            <a:pPr marL="0" indent="0">
              <a:buNone/>
            </a:pPr>
            <a:endParaRPr lang="cy-GB" dirty="0"/>
          </a:p>
          <a:p>
            <a:pPr marL="0" indent="0">
              <a:buNone/>
            </a:pPr>
            <a:endParaRPr lang="cy-GB" dirty="0"/>
          </a:p>
          <a:p>
            <a:pPr marL="0" indent="0">
              <a:buNone/>
            </a:pPr>
            <a:endParaRPr lang="cy-GB" dirty="0"/>
          </a:p>
          <a:p>
            <a:pPr marL="0" indent="0">
              <a:buNone/>
            </a:pPr>
            <a:endParaRPr lang="cy-GB" dirty="0"/>
          </a:p>
          <a:p>
            <a:pPr marL="0" indent="0">
              <a:buNone/>
            </a:pPr>
            <a:endParaRPr lang="cy-GB" dirty="0"/>
          </a:p>
          <a:p>
            <a:pPr marL="0" indent="0">
              <a:buNone/>
            </a:pPr>
            <a:endParaRPr lang="cy-GB" dirty="0"/>
          </a:p>
          <a:p>
            <a:pPr marL="0" indent="0">
              <a:buNone/>
            </a:pPr>
            <a:endParaRPr lang="cy-GB" dirty="0"/>
          </a:p>
          <a:p>
            <a:pPr marL="0" indent="0">
              <a:buNone/>
            </a:pPr>
            <a:r>
              <a:rPr lang="en-GB" dirty="0"/>
              <a:t>The goal: increase </a:t>
            </a:r>
            <a:r>
              <a:rPr lang="en-GB" dirty="0" err="1"/>
              <a:t>Cymen’s</a:t>
            </a:r>
            <a:r>
              <a:rPr lang="en-GB" dirty="0"/>
              <a:t> productivity using machine translation technology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3602" y="3568510"/>
            <a:ext cx="2016469" cy="13443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484" y="3568510"/>
            <a:ext cx="3038475" cy="15049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5967" y="3323863"/>
            <a:ext cx="1876165" cy="1886295"/>
          </a:xfrm>
          <a:prstGeom prst="rect">
            <a:avLst/>
          </a:prstGeom>
        </p:spPr>
      </p:pic>
    </p:spTree>
    <p:extLst>
      <p:ext uri="{BB962C8B-B14F-4D97-AF65-F5344CB8AC3E}">
        <p14:creationId xmlns:p14="http://schemas.microsoft.com/office/powerpoint/2010/main" val="396933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Challenges facing the Welsh translation industry</a:t>
            </a:r>
          </a:p>
        </p:txBody>
      </p:sp>
      <p:sp>
        <p:nvSpPr>
          <p:cNvPr id="3" name="Content Placeholder 2"/>
          <p:cNvSpPr>
            <a:spLocks noGrp="1"/>
          </p:cNvSpPr>
          <p:nvPr>
            <p:ph idx="1"/>
          </p:nvPr>
        </p:nvSpPr>
        <p:spPr>
          <a:xfrm>
            <a:off x="390699" y="2382578"/>
            <a:ext cx="5527964" cy="4101349"/>
          </a:xfrm>
        </p:spPr>
        <p:txBody>
          <a:bodyPr>
            <a:normAutofit fontScale="92500" lnSpcReduction="20000"/>
          </a:bodyPr>
          <a:lstStyle/>
          <a:p>
            <a:pPr marL="457200" lvl="1" indent="0">
              <a:buNone/>
            </a:pPr>
            <a:r>
              <a:rPr lang="en-GB" sz="1800" b="1" dirty="0"/>
              <a:t>Demand</a:t>
            </a:r>
            <a:r>
              <a:rPr lang="en-GB" sz="1800" dirty="0"/>
              <a:t> outstrips supply (Prys et al 2009)</a:t>
            </a:r>
          </a:p>
          <a:p>
            <a:pPr lvl="2">
              <a:buFont typeface="Wingdings" panose="05000000000000000000" pitchFamily="2" charset="2"/>
              <a:buChar char="v"/>
            </a:pPr>
            <a:r>
              <a:rPr lang="en-GB" sz="1600" dirty="0"/>
              <a:t>Politically driven demand is growing across the sector (Welsh Language Act 1993)</a:t>
            </a:r>
          </a:p>
          <a:p>
            <a:pPr marL="548640" lvl="2" indent="0">
              <a:buNone/>
            </a:pPr>
            <a:endParaRPr lang="en-GB" sz="1600" dirty="0"/>
          </a:p>
          <a:p>
            <a:pPr marL="548640" lvl="2" indent="0">
              <a:buNone/>
            </a:pPr>
            <a:r>
              <a:rPr lang="en-GB" sz="1800" dirty="0"/>
              <a:t>Technological solutions could :</a:t>
            </a:r>
          </a:p>
          <a:p>
            <a:pPr lvl="2">
              <a:buFont typeface="Wingdings" panose="05000000000000000000" pitchFamily="2" charset="2"/>
              <a:buChar char="v"/>
            </a:pPr>
            <a:r>
              <a:rPr lang="en-GB" sz="1600" dirty="0"/>
              <a:t>Lead to savings of up to 40% (Prys et al 2009)</a:t>
            </a:r>
          </a:p>
          <a:p>
            <a:pPr lvl="2">
              <a:buFont typeface="Wingdings" panose="05000000000000000000" pitchFamily="2" charset="2"/>
              <a:buChar char="v"/>
            </a:pPr>
            <a:r>
              <a:rPr lang="en-GB" sz="1600" dirty="0"/>
              <a:t>Strengthen a sector crucial to rural, highly skilled graduates</a:t>
            </a:r>
          </a:p>
          <a:p>
            <a:pPr lvl="2">
              <a:buFont typeface="Wingdings" panose="05000000000000000000" pitchFamily="2" charset="2"/>
              <a:buChar char="v"/>
            </a:pPr>
            <a:r>
              <a:rPr lang="en-GB" sz="1600" dirty="0"/>
              <a:t>Play a role in increasing numbers of Welsh Speakers (Welsh Government 2018)</a:t>
            </a:r>
          </a:p>
          <a:p>
            <a:pPr lvl="2">
              <a:buFont typeface="Wingdings" panose="05000000000000000000" pitchFamily="2" charset="2"/>
              <a:buChar char="v"/>
            </a:pPr>
            <a:endParaRPr lang="en-GB" sz="1600" dirty="0"/>
          </a:p>
          <a:p>
            <a:pPr marL="457200" lvl="1" indent="0">
              <a:buNone/>
            </a:pPr>
            <a:r>
              <a:rPr lang="en-GB" sz="1800" dirty="0"/>
              <a:t>Technological solutions have not been </a:t>
            </a:r>
            <a:r>
              <a:rPr lang="en-GB" sz="1800" b="1" dirty="0"/>
              <a:t>widely implemented</a:t>
            </a:r>
          </a:p>
          <a:p>
            <a:pPr lvl="2">
              <a:buFont typeface="Wingdings" panose="05000000000000000000" pitchFamily="2" charset="2"/>
              <a:buChar char="v"/>
            </a:pPr>
            <a:r>
              <a:rPr lang="en-GB" sz="1600" dirty="0"/>
              <a:t>Welsh use of translation memories reported at </a:t>
            </a:r>
            <a:r>
              <a:rPr lang="en-GB" sz="1600" b="1" dirty="0"/>
              <a:t>47% </a:t>
            </a:r>
            <a:r>
              <a:rPr lang="en-GB" sz="1600" dirty="0"/>
              <a:t>(Prys et al 2009) and </a:t>
            </a:r>
            <a:r>
              <a:rPr lang="en-GB" sz="1600" b="1" dirty="0"/>
              <a:t>45% </a:t>
            </a:r>
            <a:r>
              <a:rPr lang="en-GB" sz="1600" dirty="0"/>
              <a:t>(Andrews 2010) while international use at </a:t>
            </a:r>
            <a:r>
              <a:rPr lang="en-GB" sz="1600" b="1" dirty="0"/>
              <a:t>82.5% </a:t>
            </a:r>
            <a:r>
              <a:rPr lang="en-GB" sz="1600" dirty="0"/>
              <a:t>(Lagoudaki 2006)</a:t>
            </a:r>
          </a:p>
          <a:p>
            <a:pPr lvl="2">
              <a:buFont typeface="Wingdings" panose="05000000000000000000" pitchFamily="2" charset="2"/>
              <a:buChar char="v"/>
            </a:pPr>
            <a:r>
              <a:rPr lang="en-GB" sz="1600" dirty="0"/>
              <a:t>UK-wide use of </a:t>
            </a:r>
            <a:r>
              <a:rPr lang="en-GB" sz="1600" b="1" dirty="0"/>
              <a:t>translation memories </a:t>
            </a:r>
            <a:r>
              <a:rPr lang="en-GB" sz="1600" dirty="0"/>
              <a:t>at </a:t>
            </a:r>
            <a:r>
              <a:rPr lang="en-GB" sz="1600" b="1" dirty="0"/>
              <a:t>65% </a:t>
            </a:r>
            <a:r>
              <a:rPr lang="en-GB" sz="1600" dirty="0"/>
              <a:t>while use of </a:t>
            </a:r>
            <a:r>
              <a:rPr lang="en-GB" sz="1600" b="1" dirty="0"/>
              <a:t>machine translation </a:t>
            </a:r>
            <a:r>
              <a:rPr lang="en-GB" sz="1600" dirty="0"/>
              <a:t>is at </a:t>
            </a:r>
            <a:r>
              <a:rPr lang="en-GB" sz="1600" b="1" dirty="0"/>
              <a:t>22% </a:t>
            </a:r>
            <a:r>
              <a:rPr lang="en-GB" sz="1600" dirty="0"/>
              <a:t>(CIOL 2017)</a:t>
            </a:r>
          </a:p>
          <a:p>
            <a:endParaRPr lang="en-GB"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663" y="2045710"/>
            <a:ext cx="5321403" cy="3586163"/>
          </a:xfrm>
          <a:prstGeom prst="rect">
            <a:avLst/>
          </a:prstGeom>
        </p:spPr>
      </p:pic>
    </p:spTree>
    <p:extLst>
      <p:ext uri="{BB962C8B-B14F-4D97-AF65-F5344CB8AC3E}">
        <p14:creationId xmlns:p14="http://schemas.microsoft.com/office/powerpoint/2010/main" val="344283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498" y="2953471"/>
            <a:ext cx="4756266" cy="3636443"/>
          </a:xfrm>
        </p:spPr>
        <p:txBody>
          <a:bodyPr/>
          <a:lstStyle/>
          <a:p>
            <a:pPr lvl="1">
              <a:buFont typeface="Wingdings" panose="05000000000000000000" pitchFamily="2" charset="2"/>
              <a:buChar char="v"/>
            </a:pPr>
            <a:r>
              <a:rPr lang="en-GB" sz="1800" dirty="0"/>
              <a:t>Mainly English      Welsh translation</a:t>
            </a:r>
          </a:p>
          <a:p>
            <a:pPr lvl="1">
              <a:buFont typeface="Wingdings" panose="05000000000000000000" pitchFamily="2" charset="2"/>
              <a:buChar char="v"/>
            </a:pPr>
            <a:r>
              <a:rPr lang="en-GB" sz="1800" b="1" dirty="0"/>
              <a:t>21</a:t>
            </a:r>
            <a:r>
              <a:rPr lang="en-GB" sz="1800" dirty="0"/>
              <a:t> internal and </a:t>
            </a:r>
            <a:r>
              <a:rPr lang="en-GB" sz="1800" b="1" dirty="0"/>
              <a:t>23</a:t>
            </a:r>
            <a:r>
              <a:rPr lang="en-GB" sz="1800" dirty="0"/>
              <a:t> external translators</a:t>
            </a:r>
            <a:endParaRPr lang="en-GB" sz="1800" b="1" dirty="0"/>
          </a:p>
          <a:p>
            <a:pPr lvl="1">
              <a:buFont typeface="Wingdings" panose="05000000000000000000" pitchFamily="2" charset="2"/>
              <a:buChar char="v"/>
            </a:pPr>
            <a:r>
              <a:rPr lang="en-GB" sz="1800" dirty="0"/>
              <a:t>Often works </a:t>
            </a:r>
            <a:r>
              <a:rPr lang="en-GB" sz="1800" b="1" dirty="0"/>
              <a:t>to tender </a:t>
            </a:r>
            <a:r>
              <a:rPr lang="en-GB" sz="1800" dirty="0"/>
              <a:t>and with </a:t>
            </a:r>
            <a:r>
              <a:rPr lang="en-GB" sz="1800" b="1" dirty="0"/>
              <a:t>long-standing</a:t>
            </a:r>
            <a:r>
              <a:rPr lang="en-GB" sz="1800" dirty="0"/>
              <a:t> clients</a:t>
            </a:r>
          </a:p>
          <a:p>
            <a:pPr lvl="1">
              <a:buFont typeface="Wingdings" panose="05000000000000000000" pitchFamily="2" charset="2"/>
              <a:buChar char="v"/>
            </a:pPr>
            <a:r>
              <a:rPr lang="en-GB" sz="1800" dirty="0"/>
              <a:t>The use of </a:t>
            </a:r>
            <a:r>
              <a:rPr lang="en-GB" sz="1800" b="1" dirty="0"/>
              <a:t>translation memories and glossaries </a:t>
            </a:r>
            <a:r>
              <a:rPr lang="en-GB" sz="1800" dirty="0"/>
              <a:t>integrated since previous KTP (in 2000)</a:t>
            </a:r>
          </a:p>
          <a:p>
            <a:pPr lvl="1"/>
            <a:endParaRPr lang="en-GB" dirty="0"/>
          </a:p>
          <a:p>
            <a:pPr lvl="1"/>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364" y="479949"/>
            <a:ext cx="3038475" cy="15049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5084" y="2953471"/>
            <a:ext cx="5279029" cy="2664520"/>
          </a:xfrm>
          <a:prstGeom prst="rect">
            <a:avLst/>
          </a:prstGeom>
          <a:ln w="88900" cap="sq" cmpd="thickThin">
            <a:solidFill>
              <a:srgbClr val="000000"/>
            </a:solidFill>
            <a:prstDash val="solid"/>
            <a:miter lim="800000"/>
          </a:ln>
          <a:effectLst>
            <a:innerShdw blurRad="76200">
              <a:srgbClr val="000000"/>
            </a:innerShdw>
          </a:effectLst>
        </p:spPr>
      </p:pic>
      <p:sp>
        <p:nvSpPr>
          <p:cNvPr id="2" name="Right Arrow 1"/>
          <p:cNvSpPr/>
          <p:nvPr/>
        </p:nvSpPr>
        <p:spPr>
          <a:xfrm>
            <a:off x="2613660" y="3067395"/>
            <a:ext cx="157942" cy="1330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538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86591" y="0"/>
            <a:ext cx="12192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810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y-GB" dirty="0"/>
              <a:t>Project </a:t>
            </a:r>
            <a:r>
              <a:rPr lang="cy-GB" dirty="0" err="1"/>
              <a:t>aims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7035007"/>
              </p:ext>
            </p:extLst>
          </p:nvPr>
        </p:nvGraphicFramePr>
        <p:xfrm>
          <a:off x="1370975" y="1330730"/>
          <a:ext cx="85947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85552" y="4819016"/>
            <a:ext cx="1555281" cy="1471296"/>
          </a:xfrm>
          <a:prstGeom prst="rect">
            <a:avLst/>
          </a:prstGeom>
        </p:spPr>
      </p:pic>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10692" y="4882718"/>
            <a:ext cx="1343892" cy="1343892"/>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56370" y="4914722"/>
            <a:ext cx="1942257" cy="1375590"/>
          </a:xfrm>
          <a:prstGeom prst="rect">
            <a:avLst/>
          </a:prstGeom>
        </p:spPr>
      </p:pic>
    </p:spTree>
    <p:extLst>
      <p:ext uri="{BB962C8B-B14F-4D97-AF65-F5344CB8AC3E}">
        <p14:creationId xmlns:p14="http://schemas.microsoft.com/office/powerpoint/2010/main" val="28467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Preparing the archive</a:t>
            </a:r>
          </a:p>
        </p:txBody>
      </p:sp>
      <p:sp>
        <p:nvSpPr>
          <p:cNvPr id="3" name="Content Placeholder 2"/>
          <p:cNvSpPr>
            <a:spLocks noGrp="1"/>
          </p:cNvSpPr>
          <p:nvPr>
            <p:ph idx="1"/>
          </p:nvPr>
        </p:nvSpPr>
        <p:spPr>
          <a:xfrm>
            <a:off x="563880" y="2447356"/>
            <a:ext cx="5637415" cy="4351338"/>
          </a:xfrm>
        </p:spPr>
        <p:txBody>
          <a:bodyPr>
            <a:normAutofit/>
          </a:bodyPr>
          <a:lstStyle/>
          <a:p>
            <a:pPr marL="0" indent="0">
              <a:buNone/>
            </a:pPr>
            <a:r>
              <a:rPr lang="en-GB" dirty="0"/>
              <a:t>An initial directory scan:</a:t>
            </a:r>
          </a:p>
          <a:p>
            <a:pPr lvl="1"/>
            <a:r>
              <a:rPr lang="en-GB" dirty="0"/>
              <a:t>20 years of previous translations (!)</a:t>
            </a:r>
          </a:p>
          <a:p>
            <a:pPr lvl="1"/>
            <a:r>
              <a:rPr lang="en-GB" dirty="0"/>
              <a:t>~150 million Welsh words</a:t>
            </a:r>
          </a:p>
          <a:p>
            <a:pPr lvl="1"/>
            <a:r>
              <a:rPr lang="en-GB" dirty="0"/>
              <a:t>All kinds of formats...</a:t>
            </a:r>
          </a:p>
          <a:p>
            <a:pPr lvl="1"/>
            <a:endParaRPr lang="cy-GB" i="1" dirty="0"/>
          </a:p>
          <a:p>
            <a:pPr marL="0" indent="0">
              <a:buNone/>
            </a:pPr>
            <a:r>
              <a:rPr lang="en-GB" dirty="0"/>
              <a:t>Translation memory (TMX) files chosen as primary data source</a:t>
            </a:r>
          </a:p>
          <a:p>
            <a:pPr lvl="1"/>
            <a:r>
              <a:rPr lang="en-GB" dirty="0"/>
              <a:t>No alignment necessary</a:t>
            </a:r>
          </a:p>
          <a:p>
            <a:pPr lvl="1"/>
            <a:r>
              <a:rPr lang="en-GB" dirty="0"/>
              <a:t>Relatively clean</a:t>
            </a:r>
          </a:p>
          <a:p>
            <a:pPr lvl="1"/>
            <a:r>
              <a:rPr lang="en-GB" dirty="0"/>
              <a:t>Plentiful (4.4 million segments)</a:t>
            </a:r>
          </a:p>
          <a:p>
            <a:pPr lvl="1"/>
            <a:endParaRPr lang="en-GB" dirty="0"/>
          </a:p>
          <a:p>
            <a:pPr marL="457200" lvl="1" indent="0">
              <a:buNone/>
            </a:pPr>
            <a:endParaRPr lang="en-GB" dirty="0"/>
          </a:p>
          <a:p>
            <a:pPr marL="0" indent="0">
              <a:buNone/>
            </a:pP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1091" y="2447356"/>
            <a:ext cx="4877882" cy="3255173"/>
          </a:xfrm>
          <a:prstGeom prst="rect">
            <a:avLst/>
          </a:prstGeom>
        </p:spPr>
      </p:pic>
    </p:spTree>
    <p:extLst>
      <p:ext uri="{BB962C8B-B14F-4D97-AF65-F5344CB8AC3E}">
        <p14:creationId xmlns:p14="http://schemas.microsoft.com/office/powerpoint/2010/main" val="146634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Building the archive</a:t>
            </a:r>
          </a:p>
        </p:txBody>
      </p:sp>
      <p:sp>
        <p:nvSpPr>
          <p:cNvPr id="3" name="Content Placeholder 2"/>
          <p:cNvSpPr>
            <a:spLocks noGrp="1"/>
          </p:cNvSpPr>
          <p:nvPr>
            <p:ph idx="1"/>
          </p:nvPr>
        </p:nvSpPr>
        <p:spPr>
          <a:xfrm>
            <a:off x="547254" y="1910036"/>
            <a:ext cx="10515600" cy="3418422"/>
          </a:xfrm>
        </p:spPr>
        <p:txBody>
          <a:bodyPr>
            <a:normAutofit fontScale="92500" lnSpcReduction="10000"/>
          </a:bodyPr>
          <a:lstStyle/>
          <a:p>
            <a:pPr marL="0" indent="0">
              <a:buNone/>
            </a:pPr>
            <a:r>
              <a:rPr lang="en-GB" dirty="0"/>
              <a:t>All TMX data was imported to an SQL Database and tagged with metadata (client, date, etc.)</a:t>
            </a:r>
          </a:p>
          <a:p>
            <a:pPr marL="0" indent="0">
              <a:buNone/>
            </a:pPr>
            <a:endParaRPr lang="cy-GB" dirty="0"/>
          </a:p>
          <a:p>
            <a:pPr marL="0" indent="0">
              <a:buNone/>
            </a:pPr>
            <a:endParaRPr lang="cy-GB" dirty="0"/>
          </a:p>
          <a:p>
            <a:pPr marL="0" indent="0">
              <a:buNone/>
            </a:pPr>
            <a:endParaRPr lang="cy-GB" dirty="0"/>
          </a:p>
          <a:p>
            <a:pPr marL="0" indent="0">
              <a:buNone/>
            </a:pPr>
            <a:endParaRPr lang="cy-GB" dirty="0"/>
          </a:p>
          <a:p>
            <a:pPr marL="0" indent="0">
              <a:buNone/>
            </a:pPr>
            <a:endParaRPr lang="cy-GB" dirty="0"/>
          </a:p>
          <a:p>
            <a:pPr marL="0" indent="0">
              <a:buNone/>
            </a:pPr>
            <a:endParaRPr lang="cy-GB" dirty="0"/>
          </a:p>
          <a:p>
            <a:pPr marL="0" indent="0">
              <a:buNone/>
            </a:pPr>
            <a:r>
              <a:rPr lang="cy-GB" dirty="0" err="1"/>
              <a:t>This</a:t>
            </a:r>
            <a:r>
              <a:rPr lang="cy-GB" dirty="0"/>
              <a:t> </a:t>
            </a:r>
            <a:r>
              <a:rPr lang="cy-GB" dirty="0" err="1"/>
              <a:t>allows</a:t>
            </a:r>
            <a:r>
              <a:rPr lang="cy-GB" dirty="0"/>
              <a:t> </a:t>
            </a:r>
            <a:r>
              <a:rPr lang="cy-GB" dirty="0" err="1"/>
              <a:t>easy</a:t>
            </a:r>
            <a:r>
              <a:rPr lang="cy-GB" dirty="0"/>
              <a:t> </a:t>
            </a:r>
            <a:r>
              <a:rPr lang="cy-GB" dirty="0" err="1"/>
              <a:t>selection</a:t>
            </a:r>
            <a:r>
              <a:rPr lang="cy-GB" dirty="0"/>
              <a:t> </a:t>
            </a:r>
            <a:r>
              <a:rPr lang="cy-GB" dirty="0" err="1"/>
              <a:t>and</a:t>
            </a:r>
            <a:r>
              <a:rPr lang="cy-GB" dirty="0"/>
              <a:t> </a:t>
            </a:r>
            <a:r>
              <a:rPr lang="cy-GB" dirty="0" err="1"/>
              <a:t>export</a:t>
            </a:r>
            <a:r>
              <a:rPr lang="cy-GB" dirty="0"/>
              <a:t> of </a:t>
            </a:r>
            <a:r>
              <a:rPr lang="cy-GB" dirty="0" err="1"/>
              <a:t>domain-specific</a:t>
            </a:r>
            <a:r>
              <a:rPr lang="cy-GB" dirty="0"/>
              <a:t> paralel corpora</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39" y="2369127"/>
            <a:ext cx="8911244" cy="2360816"/>
          </a:xfrm>
          <a:prstGeom prst="rect">
            <a:avLst/>
          </a:prstGeom>
          <a:ln>
            <a:solidFill>
              <a:schemeClr val="tx1"/>
            </a:solid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0727" y="5496502"/>
            <a:ext cx="883140" cy="88314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5183" y="5493534"/>
            <a:ext cx="883140" cy="883140"/>
          </a:xfrm>
          <a:prstGeom prst="rect">
            <a:avLst/>
          </a:prstGeom>
        </p:spPr>
      </p:pic>
      <p:sp>
        <p:nvSpPr>
          <p:cNvPr id="10" name="TextBox 9"/>
          <p:cNvSpPr txBox="1"/>
          <p:nvPr/>
        </p:nvSpPr>
        <p:spPr>
          <a:xfrm>
            <a:off x="3740727" y="6302347"/>
            <a:ext cx="939338" cy="355482"/>
          </a:xfrm>
          <a:prstGeom prst="rect">
            <a:avLst/>
          </a:prstGeom>
          <a:noFill/>
        </p:spPr>
        <p:txBody>
          <a:bodyPr wrap="square" rtlCol="0">
            <a:spAutoFit/>
          </a:bodyPr>
          <a:lstStyle/>
          <a:p>
            <a:pPr lvl="0" defTabSz="914400">
              <a:lnSpc>
                <a:spcPct val="95000"/>
              </a:lnSpc>
              <a:spcBef>
                <a:spcPts val="1400"/>
              </a:spcBef>
              <a:spcAft>
                <a:spcPts val="200"/>
              </a:spcAft>
              <a:buClr>
                <a:srgbClr val="6F6F74"/>
              </a:buClr>
              <a:buSzPct val="80000"/>
            </a:pPr>
            <a:r>
              <a:rPr lang="cy-GB" spc="10" dirty="0" err="1">
                <a:solidFill>
                  <a:srgbClr val="000000"/>
                </a:solidFill>
                <a:latin typeface="Bernard MT Condensed" panose="02050806060905020404" pitchFamily="18" charset="0"/>
              </a:rPr>
              <a:t>ACME.en</a:t>
            </a:r>
            <a:endParaRPr lang="cy-GB" spc="10" dirty="0">
              <a:solidFill>
                <a:srgbClr val="000000"/>
              </a:solidFill>
              <a:latin typeface="Bernard MT Condensed" panose="02050806060905020404" pitchFamily="18" charset="0"/>
            </a:endParaRPr>
          </a:p>
        </p:txBody>
      </p:sp>
      <p:sp>
        <p:nvSpPr>
          <p:cNvPr id="11" name="TextBox 10"/>
          <p:cNvSpPr txBox="1"/>
          <p:nvPr/>
        </p:nvSpPr>
        <p:spPr>
          <a:xfrm>
            <a:off x="4765183" y="6312165"/>
            <a:ext cx="939338" cy="355482"/>
          </a:xfrm>
          <a:prstGeom prst="rect">
            <a:avLst/>
          </a:prstGeom>
          <a:noFill/>
        </p:spPr>
        <p:txBody>
          <a:bodyPr wrap="square" rtlCol="0">
            <a:spAutoFit/>
          </a:bodyPr>
          <a:lstStyle/>
          <a:p>
            <a:pPr lvl="0" defTabSz="914400">
              <a:lnSpc>
                <a:spcPct val="95000"/>
              </a:lnSpc>
              <a:spcBef>
                <a:spcPts val="1400"/>
              </a:spcBef>
              <a:spcAft>
                <a:spcPts val="200"/>
              </a:spcAft>
              <a:buClr>
                <a:srgbClr val="6F6F74"/>
              </a:buClr>
              <a:buSzPct val="80000"/>
            </a:pPr>
            <a:r>
              <a:rPr lang="cy-GB" spc="10" dirty="0">
                <a:solidFill>
                  <a:srgbClr val="000000"/>
                </a:solidFill>
                <a:latin typeface="Bernard MT Condensed" panose="02050806060905020404" pitchFamily="18" charset="0"/>
              </a:rPr>
              <a:t>ACME.cy</a:t>
            </a:r>
          </a:p>
        </p:txBody>
      </p:sp>
      <p:sp>
        <p:nvSpPr>
          <p:cNvPr id="12" name="Down Arrow 11"/>
          <p:cNvSpPr/>
          <p:nvPr/>
        </p:nvSpPr>
        <p:spPr>
          <a:xfrm>
            <a:off x="4588625" y="5301708"/>
            <a:ext cx="182880" cy="326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267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5821" y="49940"/>
            <a:ext cx="9692640" cy="760297"/>
          </a:xfrm>
        </p:spPr>
        <p:txBody>
          <a:bodyPr/>
          <a:lstStyle/>
          <a:p>
            <a:r>
              <a:rPr lang="cy-GB" dirty="0"/>
              <a:t>3. </a:t>
            </a:r>
            <a:r>
              <a:rPr lang="cy-GB" dirty="0" err="1"/>
              <a:t>Training</a:t>
            </a:r>
            <a:r>
              <a:rPr lang="cy-GB" dirty="0"/>
              <a:t> the </a:t>
            </a:r>
            <a:r>
              <a:rPr lang="cy-GB" dirty="0" err="1"/>
              <a:t>machine</a:t>
            </a:r>
            <a:endParaRPr lang="en-GB" dirty="0"/>
          </a:p>
        </p:txBody>
      </p:sp>
      <p:sp>
        <p:nvSpPr>
          <p:cNvPr id="3" name="Content Placeholder 2"/>
          <p:cNvSpPr>
            <a:spLocks noGrp="1"/>
          </p:cNvSpPr>
          <p:nvPr>
            <p:ph idx="1"/>
          </p:nvPr>
        </p:nvSpPr>
        <p:spPr>
          <a:xfrm>
            <a:off x="587156" y="934862"/>
            <a:ext cx="10483734" cy="5563091"/>
          </a:xfrm>
        </p:spPr>
        <p:txBody>
          <a:bodyPr>
            <a:normAutofit/>
          </a:bodyPr>
          <a:lstStyle/>
          <a:p>
            <a:pPr marL="0" indent="0">
              <a:buNone/>
            </a:pPr>
            <a:r>
              <a:rPr lang="en-GB" dirty="0"/>
              <a:t>We used the LTU’s Moses Implementation (</a:t>
            </a:r>
            <a:r>
              <a:rPr lang="en-GB" dirty="0">
                <a:hlinkClick r:id="rId3"/>
              </a:rPr>
              <a:t>https://github.com/PorthTechnolegauIaith/moses-smt</a:t>
            </a:r>
            <a:r>
              <a:rPr lang="en-GB" dirty="0"/>
              <a:t>)</a:t>
            </a:r>
          </a:p>
          <a:p>
            <a:pPr lvl="1">
              <a:buFont typeface="Wingdings" panose="05000000000000000000" pitchFamily="2" charset="2"/>
              <a:buChar char="v"/>
            </a:pPr>
            <a:r>
              <a:rPr lang="en-GB" dirty="0"/>
              <a:t>Automatic training pipeline (bash and Python)</a:t>
            </a:r>
          </a:p>
          <a:p>
            <a:pPr lvl="1">
              <a:buFont typeface="Wingdings" panose="05000000000000000000" pitchFamily="2" charset="2"/>
              <a:buChar char="v"/>
            </a:pPr>
            <a:r>
              <a:rPr lang="en-GB" dirty="0"/>
              <a:t>Tuning and evaluation steps added during the KTP</a:t>
            </a:r>
          </a:p>
          <a:p>
            <a:pPr lvl="1">
              <a:buFont typeface="Wingdings" panose="05000000000000000000" pitchFamily="2" charset="2"/>
              <a:buChar char="v"/>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Translation engines are run from separate Docker containers</a:t>
            </a:r>
          </a:p>
          <a:p>
            <a:pPr marL="274320" lvl="1" indent="0">
              <a:buNone/>
            </a:pPr>
            <a:endParaRPr lang="en-GB"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6838" y="1388947"/>
            <a:ext cx="830284" cy="80952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3918" y="2916307"/>
            <a:ext cx="2857500" cy="160020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2996" y="2347805"/>
            <a:ext cx="5141451" cy="3191290"/>
          </a:xfrm>
          <a:prstGeom prst="rect">
            <a:avLst/>
          </a:prstGeom>
          <a:ln w="38100">
            <a:solidFill>
              <a:schemeClr val="tx1"/>
            </a:solidFill>
          </a:ln>
        </p:spPr>
      </p:pic>
    </p:spTree>
    <p:extLst>
      <p:ext uri="{BB962C8B-B14F-4D97-AF65-F5344CB8AC3E}">
        <p14:creationId xmlns:p14="http://schemas.microsoft.com/office/powerpoint/2010/main" val="205899463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17077</TotalTime>
  <Words>2686</Words>
  <Application>Microsoft Office PowerPoint</Application>
  <PresentationFormat>Widescreen</PresentationFormat>
  <Paragraphs>166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Bernard MT Condensed</vt:lpstr>
      <vt:lpstr>Calibri</vt:lpstr>
      <vt:lpstr>Century Schoolbook</vt:lpstr>
      <vt:lpstr>Wingdings</vt:lpstr>
      <vt:lpstr>Wingdings 2</vt:lpstr>
      <vt:lpstr>View</vt:lpstr>
      <vt:lpstr>Embedding English to Welsh MT in a private company</vt:lpstr>
      <vt:lpstr>Knowledge Transfer Partnership (KTP)</vt:lpstr>
      <vt:lpstr>Challenges facing the Welsh translation industry</vt:lpstr>
      <vt:lpstr>PowerPoint Presentation</vt:lpstr>
      <vt:lpstr>PowerPoint Presentation</vt:lpstr>
      <vt:lpstr>Project aims</vt:lpstr>
      <vt:lpstr>1. Preparing the archive</vt:lpstr>
      <vt:lpstr>2. Building the archive</vt:lpstr>
      <vt:lpstr>3. Training the machine</vt:lpstr>
      <vt:lpstr>PowerPoint Presentation</vt:lpstr>
      <vt:lpstr>Translation memories</vt:lpstr>
      <vt:lpstr>BLEU Scores</vt:lpstr>
      <vt:lpstr>Productivity experiment</vt:lpstr>
      <vt:lpstr>Productivity experiment results</vt:lpstr>
      <vt:lpstr>Looking forwards</vt:lpstr>
      <vt:lpstr>Thanks!</vt:lpstr>
    </vt:vector>
  </TitlesOfParts>
  <Company>Pryfysgol Bangor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 English to Welsh MT in a private company</dc:title>
  <dc:creator>Myfyr Prys</dc:creator>
  <cp:lastModifiedBy>Myfyr Prys</cp:lastModifiedBy>
  <cp:revision>220</cp:revision>
  <dcterms:created xsi:type="dcterms:W3CDTF">2019-07-25T09:40:38Z</dcterms:created>
  <dcterms:modified xsi:type="dcterms:W3CDTF">2019-08-19T06:10:11Z</dcterms:modified>
</cp:coreProperties>
</file>