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uce" charset="1" panose="00000500000000000000"/>
      <p:regular r:id="rId10"/>
    </p:embeddedFont>
    <p:embeddedFont>
      <p:font typeface="Open Sauce Bold" charset="1" panose="00000800000000000000"/>
      <p:regular r:id="rId11"/>
    </p:embeddedFont>
    <p:embeddedFont>
      <p:font typeface="Open Sauce Italics" charset="1" panose="00000500000000000000"/>
      <p:regular r:id="rId12"/>
    </p:embeddedFont>
    <p:embeddedFont>
      <p:font typeface="Open Sauce Bold Italics" charset="1" panose="00000800000000000000"/>
      <p:regular r:id="rId13"/>
    </p:embeddedFont>
    <p:embeddedFont>
      <p:font typeface="Open Sauce Light" charset="1" panose="00000400000000000000"/>
      <p:regular r:id="rId14"/>
    </p:embeddedFont>
    <p:embeddedFont>
      <p:font typeface="Open Sauce Light Italics" charset="1" panose="00000400000000000000"/>
      <p:regular r:id="rId15"/>
    </p:embeddedFont>
    <p:embeddedFont>
      <p:font typeface="Open Sauce Medium" charset="1" panose="00000600000000000000"/>
      <p:regular r:id="rId16"/>
    </p:embeddedFont>
    <p:embeddedFont>
      <p:font typeface="Open Sauce Medium Italics" charset="1" panose="00000600000000000000"/>
      <p:regular r:id="rId17"/>
    </p:embeddedFont>
    <p:embeddedFont>
      <p:font typeface="Open Sauce Semi-Bold" charset="1" panose="00000700000000000000"/>
      <p:regular r:id="rId18"/>
    </p:embeddedFont>
    <p:embeddedFont>
      <p:font typeface="Open Sauce Semi-Bold Italics" charset="1" panose="00000700000000000000"/>
      <p:regular r:id="rId19"/>
    </p:embeddedFont>
    <p:embeddedFont>
      <p:font typeface="Open Sauce Heavy" charset="1" panose="00000A00000000000000"/>
      <p:regular r:id="rId20"/>
    </p:embeddedFont>
    <p:embeddedFont>
      <p:font typeface="Open Sauce Heavy Italics" charset="1" panose="00000A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www.techtarget.com/searchenterpriseai/definition/AI-Artificial-Intelligence" TargetMode="External" Type="http://schemas.openxmlformats.org/officeDocument/2006/relationships/hyperlink"/><Relationship Id="rId5" Target="https://www.techtarget.com/searchenterpriseai/definition/deep-learning-deep-neural-network" TargetMode="External" Type="http://schemas.openxmlformats.org/officeDocument/2006/relationships/hyperlink"/><Relationship Id="rId6" Target="https://www.techtarget.com/searchenterpriseai/definition/generative-AI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15996" y="2247900"/>
            <a:ext cx="11217908" cy="579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00"/>
              </a:lnSpc>
            </a:pPr>
            <a:r>
              <a:rPr lang="en-US" sz="9500">
                <a:solidFill>
                  <a:srgbClr val="9179FA"/>
                </a:solidFill>
                <a:latin typeface="Open Sauce Medium"/>
              </a:rPr>
              <a:t>Introduction to AI</a:t>
            </a:r>
            <a:r>
              <a:rPr lang="en-US" sz="9500">
                <a:solidFill>
                  <a:srgbClr val="9179FA"/>
                </a:solidFill>
                <a:latin typeface="Open Sauce Light"/>
              </a:rPr>
              <a:t> </a:t>
            </a:r>
          </a:p>
          <a:p>
            <a:pPr algn="ctr">
              <a:lnSpc>
                <a:spcPts val="11400"/>
              </a:lnSpc>
            </a:pPr>
            <a:r>
              <a:rPr lang="en-US" sz="9500">
                <a:solidFill>
                  <a:srgbClr val="353232"/>
                </a:solidFill>
                <a:latin typeface="Open Sauce Light"/>
              </a:rPr>
              <a:t>&amp;</a:t>
            </a:r>
          </a:p>
          <a:p>
            <a:pPr algn="ctr">
              <a:lnSpc>
                <a:spcPts val="11400"/>
              </a:lnSpc>
            </a:pPr>
            <a:r>
              <a:rPr lang="en-US" sz="9500">
                <a:solidFill>
                  <a:srgbClr val="FFFFFF"/>
                </a:solidFill>
                <a:latin typeface="Open Sauce Light"/>
              </a:rPr>
              <a:t>Large Language Models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18671" y="981075"/>
            <a:ext cx="1085065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168">
                <a:solidFill>
                  <a:srgbClr val="FFFFFF"/>
                </a:solidFill>
                <a:latin typeface="Open Sauce Light"/>
              </a:rPr>
              <a:t>THE LATEST BREAKTHROUGH EXPLAINED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18671" y="8803005"/>
            <a:ext cx="10850658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spc="27">
                <a:solidFill>
                  <a:srgbClr val="FFFFFF"/>
                </a:solidFill>
                <a:latin typeface="Open Sauce Light"/>
              </a:rPr>
              <a:t>Learn how AI is changing the world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718920" y="-4960950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5920" y="-4827600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490414"/>
            <a:ext cx="16230600" cy="2296921"/>
            <a:chOff x="0" y="0"/>
            <a:chExt cx="21640800" cy="306256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21640800" cy="1165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40"/>
                </a:lnSpc>
              </a:pPr>
              <a:r>
                <a:rPr lang="en-US" sz="5700">
                  <a:solidFill>
                    <a:srgbClr val="9179FA"/>
                  </a:solidFill>
                  <a:latin typeface="Open Sauce Medium"/>
                </a:rPr>
                <a:t>5G Technology:</a:t>
              </a:r>
              <a:r>
                <a:rPr lang="en-US" sz="5700">
                  <a:solidFill>
                    <a:srgbClr val="000000"/>
                  </a:solidFill>
                  <a:latin typeface="Open Sauce Light"/>
                </a:rPr>
                <a:t> What You Need to Know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08437"/>
              <a:ext cx="21640800" cy="1254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19"/>
                </a:lnSpc>
              </a:pPr>
              <a:r>
                <a:rPr lang="en-US" sz="3099">
                  <a:solidFill>
                    <a:srgbClr val="000000"/>
                  </a:solidFill>
                  <a:latin typeface="Open Sauce Light"/>
                </a:rPr>
                <a:t>INTRODUCTION TO AI</a:t>
              </a:r>
              <a:r>
                <a:rPr lang="en-US" sz="3099">
                  <a:solidFill>
                    <a:srgbClr val="000000"/>
                  </a:solidFill>
                  <a:latin typeface="Open Sauce Light"/>
                </a:rPr>
                <a:t> </a:t>
              </a:r>
              <a:r>
                <a:rPr lang="en-US" sz="3099">
                  <a:solidFill>
                    <a:srgbClr val="000000"/>
                  </a:solidFill>
                  <a:latin typeface="Open Sauce"/>
                </a:rPr>
                <a:t> </a:t>
              </a:r>
              <a:r>
                <a:rPr lang="en-US" sz="3099">
                  <a:solidFill>
                    <a:srgbClr val="000000"/>
                  </a:solidFill>
                  <a:latin typeface="Open Sauce Light"/>
                </a:rPr>
                <a:t>&amp; Large Language Models</a:t>
              </a:r>
            </a:p>
            <a:p>
              <a:pPr algn="ctr">
                <a:lnSpc>
                  <a:spcPts val="371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017076" y="5259861"/>
            <a:ext cx="5528986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 Light"/>
              </a:rPr>
              <a:t>Generative AI defined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17076" y="6472116"/>
            <a:ext cx="5528986" cy="88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"/>
              </a:rPr>
              <a:t>Using Prompt engineering to enhance generated results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41937" y="5265711"/>
            <a:ext cx="5631316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 Light"/>
              </a:rPr>
              <a:t>AI </a:t>
            </a:r>
            <a:r>
              <a:rPr lang="en-US" sz="2600">
                <a:solidFill>
                  <a:srgbClr val="000000"/>
                </a:solidFill>
                <a:latin typeface="Open Sauce Light"/>
              </a:rPr>
              <a:t>Defined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41937" y="6505136"/>
            <a:ext cx="5631316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"/>
              </a:rPr>
              <a:t>Using LLMs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41937" y="8073808"/>
            <a:ext cx="5631316" cy="88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 Light"/>
              </a:rPr>
              <a:t>Interacting programmatically with LLMs</a:t>
            </a:r>
          </a:p>
        </p:txBody>
      </p:sp>
      <p:sp>
        <p:nvSpPr>
          <p:cNvPr name="AutoShape 11" id="11"/>
          <p:cNvSpPr/>
          <p:nvPr/>
        </p:nvSpPr>
        <p:spPr>
          <a:xfrm>
            <a:off x="2741937" y="9263062"/>
            <a:ext cx="5631316" cy="0"/>
          </a:xfrm>
          <a:prstGeom prst="line">
            <a:avLst/>
          </a:prstGeom>
          <a:ln cap="rnd" w="9525">
            <a:solidFill>
              <a:srgbClr val="9179F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0">
            <a:off x="2741937" y="6097831"/>
            <a:ext cx="5631316" cy="0"/>
          </a:xfrm>
          <a:prstGeom prst="line">
            <a:avLst/>
          </a:prstGeom>
          <a:ln cap="rnd" w="9525">
            <a:solidFill>
              <a:srgbClr val="9179F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2741937" y="7707095"/>
            <a:ext cx="5631316" cy="0"/>
          </a:xfrm>
          <a:prstGeom prst="line">
            <a:avLst/>
          </a:prstGeom>
          <a:ln cap="rnd" w="9525">
            <a:solidFill>
              <a:srgbClr val="9179F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0">
            <a:off x="9914747" y="6082456"/>
            <a:ext cx="5631316" cy="0"/>
          </a:xfrm>
          <a:prstGeom prst="line">
            <a:avLst/>
          </a:prstGeom>
          <a:ln cap="rnd" w="9525">
            <a:solidFill>
              <a:srgbClr val="9179F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0017076" y="7711858"/>
            <a:ext cx="5631316" cy="0"/>
          </a:xfrm>
          <a:prstGeom prst="line">
            <a:avLst/>
          </a:prstGeom>
          <a:ln cap="rnd" w="9525">
            <a:solidFill>
              <a:srgbClr val="9179F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8616977">
            <a:off x="-5091855" y="-5199137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13506576" y="0"/>
                </a:moveTo>
                <a:lnTo>
                  <a:pt x="0" y="0"/>
                </a:lnTo>
                <a:lnTo>
                  <a:pt x="0" y="16009950"/>
                </a:lnTo>
                <a:lnTo>
                  <a:pt x="13506576" y="16009950"/>
                </a:lnTo>
                <a:lnTo>
                  <a:pt x="13506576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1433" y="2805838"/>
            <a:ext cx="12014812" cy="4675324"/>
            <a:chOff x="0" y="0"/>
            <a:chExt cx="16019750" cy="623376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6019750" cy="1727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200"/>
                </a:lnSpc>
                <a:spcBef>
                  <a:spcPct val="0"/>
                </a:spcBef>
              </a:pPr>
              <a:r>
                <a:rPr lang="en-US" sz="8500">
                  <a:solidFill>
                    <a:srgbClr val="9179FA"/>
                  </a:solidFill>
                  <a:latin typeface="Open Sauce"/>
                </a:rPr>
                <a:t>AI Defined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480915"/>
              <a:ext cx="16019750" cy="3752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150">
                  <a:solidFill>
                    <a:srgbClr val="000000"/>
                  </a:solidFill>
                  <a:latin typeface="Open Sauce Light"/>
                </a:rPr>
                <a:t>Artificial intelligence (AI) refers to systems that display intelligent behaviour by analysing their </a:t>
              </a:r>
              <a:r>
                <a:rPr lang="en-US" sz="3000" spc="150">
                  <a:solidFill>
                    <a:srgbClr val="000000"/>
                  </a:solidFill>
                  <a:latin typeface="Open Sauce Light"/>
                </a:rPr>
                <a:t>environment and taking actions – with some degree of autonomy – to achieve specific goals.</a:t>
              </a:r>
            </a:p>
            <a:p>
              <a:pPr>
                <a:lnSpc>
                  <a:spcPts val="450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52770" y="1396713"/>
            <a:ext cx="12182460" cy="3026606"/>
            <a:chOff x="0" y="0"/>
            <a:chExt cx="16243280" cy="403547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6243280" cy="1498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79"/>
                </a:lnSpc>
              </a:pPr>
              <a:r>
                <a:rPr lang="en-US" sz="7399">
                  <a:solidFill>
                    <a:srgbClr val="000000"/>
                  </a:solidFill>
                  <a:latin typeface="Open Sauce Light"/>
                </a:rPr>
                <a:t>Disciplines of AI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83767"/>
              <a:ext cx="16243280" cy="2251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90">
                  <a:solidFill>
                    <a:srgbClr val="000000"/>
                  </a:solidFill>
                  <a:latin typeface="Open Sauce Light"/>
                </a:rPr>
                <a:t>AI-based systems can be purely software-based, acting in the virtual world (e.g. voice assistants,</a:t>
              </a:r>
            </a:p>
            <a:p>
              <a:pPr algn="ctr">
                <a:lnSpc>
                  <a:spcPts val="2700"/>
                </a:lnSpc>
              </a:pPr>
              <a:r>
                <a:rPr lang="en-US" sz="1800" spc="90">
                  <a:solidFill>
                    <a:srgbClr val="000000"/>
                  </a:solidFill>
                  <a:latin typeface="Open Sauce Light"/>
                </a:rPr>
                <a:t>image analysis software, search engines, speech and face recognition systems) or AI can be</a:t>
              </a:r>
            </a:p>
            <a:p>
              <a:pPr algn="ctr">
                <a:lnSpc>
                  <a:spcPts val="2700"/>
                </a:lnSpc>
              </a:pPr>
              <a:r>
                <a:rPr lang="en-US" sz="1800" spc="90">
                  <a:solidFill>
                    <a:srgbClr val="000000"/>
                  </a:solidFill>
                  <a:latin typeface="Open Sauce Light"/>
                </a:rPr>
                <a:t>embedded in hardware devices (e.g. advanced robots, autonomous cars, drones or Internet of Things</a:t>
              </a:r>
            </a:p>
            <a:p>
              <a:pPr algn="ctr">
                <a:lnSpc>
                  <a:spcPts val="2700"/>
                </a:lnSpc>
              </a:pPr>
              <a:r>
                <a:rPr lang="en-US" sz="1800" spc="90">
                  <a:solidFill>
                    <a:srgbClr val="000000"/>
                  </a:solidFill>
                  <a:latin typeface="Open Sauce Light"/>
                </a:rPr>
                <a:t>applications).</a:t>
              </a:r>
            </a:p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575920" y="-4827600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2741937" y="9263062"/>
            <a:ext cx="5631316" cy="0"/>
          </a:xfrm>
          <a:prstGeom prst="line">
            <a:avLst/>
          </a:prstGeom>
          <a:ln cap="rnd" w="9525">
            <a:solidFill>
              <a:srgbClr val="9179F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2741937" y="6166459"/>
            <a:ext cx="5631316" cy="0"/>
          </a:xfrm>
          <a:prstGeom prst="line">
            <a:avLst/>
          </a:prstGeom>
          <a:ln cap="rnd" w="9525">
            <a:solidFill>
              <a:srgbClr val="9179F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2741937" y="7707095"/>
            <a:ext cx="5631316" cy="0"/>
          </a:xfrm>
          <a:prstGeom prst="line">
            <a:avLst/>
          </a:prstGeom>
          <a:ln cap="rnd" w="9525">
            <a:solidFill>
              <a:srgbClr val="9179F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0">
            <a:off x="9914747" y="6082456"/>
            <a:ext cx="5631316" cy="0"/>
          </a:xfrm>
          <a:prstGeom prst="line">
            <a:avLst/>
          </a:prstGeom>
          <a:ln cap="rnd" w="9525">
            <a:solidFill>
              <a:srgbClr val="9179F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0017076" y="7711858"/>
            <a:ext cx="5631316" cy="0"/>
          </a:xfrm>
          <a:prstGeom prst="line">
            <a:avLst/>
          </a:prstGeom>
          <a:ln cap="rnd" w="9525">
            <a:solidFill>
              <a:srgbClr val="9179F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0017076" y="4824521"/>
            <a:ext cx="5528986" cy="88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"/>
              </a:rPr>
              <a:t>Neural networks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"/>
              </a:rPr>
              <a:t>(Google)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19406" y="6437258"/>
            <a:ext cx="5528986" cy="88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"/>
              </a:rPr>
              <a:t> Robotics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"/>
              </a:rPr>
              <a:t>(Boston Dynamics)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41937" y="4894236"/>
            <a:ext cx="5631316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Machine Learning </a:t>
            </a: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(Netflix)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41937" y="6505136"/>
            <a:ext cx="5631316" cy="88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"/>
              </a:rPr>
              <a:t>Expert System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"/>
              </a:rPr>
              <a:t>(IBM Watson)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41937" y="8045233"/>
            <a:ext cx="5631316" cy="88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 Light"/>
              </a:rPr>
              <a:t> Natureal Language Processing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uce Light"/>
              </a:rPr>
              <a:t>(Amazon Alexa)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8616977">
            <a:off x="-5091855" y="-5199137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13506576" y="0"/>
                </a:moveTo>
                <a:lnTo>
                  <a:pt x="0" y="0"/>
                </a:lnTo>
                <a:lnTo>
                  <a:pt x="0" y="16009950"/>
                </a:lnTo>
                <a:lnTo>
                  <a:pt x="13506576" y="16009950"/>
                </a:lnTo>
                <a:lnTo>
                  <a:pt x="13506576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1433" y="1377088"/>
            <a:ext cx="12014812" cy="7532824"/>
            <a:chOff x="0" y="0"/>
            <a:chExt cx="16019750" cy="1004376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6019750" cy="1727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200"/>
                </a:lnSpc>
                <a:spcBef>
                  <a:spcPct val="0"/>
                </a:spcBef>
              </a:pPr>
              <a:r>
                <a:rPr lang="en-US" sz="8500">
                  <a:solidFill>
                    <a:srgbClr val="9179FA"/>
                  </a:solidFill>
                  <a:latin typeface="Open Sauce"/>
                </a:rPr>
                <a:t>LLMs Defined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480915"/>
              <a:ext cx="16019750" cy="7562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150">
                  <a:solidFill>
                    <a:srgbClr val="000000"/>
                  </a:solidFill>
                  <a:latin typeface="Open Sauce Light"/>
                </a:rPr>
                <a:t>A large language model (LLM) is a type of artificial intelligence (</a:t>
              </a:r>
              <a:r>
                <a:rPr lang="en-US" sz="3000" spc="150">
                  <a:solidFill>
                    <a:srgbClr val="000000"/>
                  </a:solidFill>
                  <a:latin typeface="Open Sauce Light"/>
                  <a:hlinkClick r:id="rId4" tooltip="https://www.techtarget.com/searchenterpriseai/definition/AI-Artificial-Intelligence"/>
                </a:rPr>
                <a:t>AI</a:t>
              </a:r>
              <a:r>
                <a:rPr lang="en-US" sz="3000" spc="150">
                  <a:solidFill>
                    <a:srgbClr val="000000"/>
                  </a:solidFill>
                  <a:latin typeface="Open Sauce Light"/>
                </a:rPr>
                <a:t>) algorithm that uses </a:t>
              </a:r>
              <a:r>
                <a:rPr lang="en-US" sz="3000" spc="150">
                  <a:solidFill>
                    <a:srgbClr val="000000"/>
                  </a:solidFill>
                  <a:latin typeface="Open Sauce Light"/>
                  <a:hlinkClick r:id="rId5" tooltip="https://www.techtarget.com/searchenterpriseai/definition/deep-learning-deep-neural-network"/>
                </a:rPr>
                <a:t>deep learning</a:t>
              </a:r>
              <a:r>
                <a:rPr lang="en-US" sz="3000" spc="150">
                  <a:solidFill>
                    <a:srgbClr val="000000"/>
                  </a:solidFill>
                  <a:latin typeface="Open Sauce Light"/>
                </a:rPr>
                <a:t> techniques and massively large data sets to understand, summarize, generate and predict new content. </a:t>
              </a:r>
            </a:p>
            <a:p>
              <a:pPr>
                <a:lnSpc>
                  <a:spcPts val="4500"/>
                </a:lnSpc>
              </a:pPr>
            </a:p>
            <a:p>
              <a:pPr>
                <a:lnSpc>
                  <a:spcPts val="4500"/>
                </a:lnSpc>
              </a:pPr>
              <a:r>
                <a:rPr lang="en-US" sz="3000" spc="150">
                  <a:solidFill>
                    <a:srgbClr val="000000"/>
                  </a:solidFill>
                  <a:latin typeface="Open Sauce Light"/>
                </a:rPr>
                <a:t>The term </a:t>
              </a:r>
              <a:r>
                <a:rPr lang="en-US" sz="3000" spc="150">
                  <a:solidFill>
                    <a:srgbClr val="000000"/>
                  </a:solidFill>
                  <a:latin typeface="Open Sauce Light"/>
                  <a:hlinkClick r:id="rId6" tooltip="https://www.techtarget.com/searchenterpriseai/definition/generative-AI"/>
                </a:rPr>
                <a:t>generative AI</a:t>
              </a:r>
              <a:r>
                <a:rPr lang="en-US" sz="3000" spc="150">
                  <a:solidFill>
                    <a:srgbClr val="000000"/>
                  </a:solidFill>
                  <a:latin typeface="Open Sauce Light"/>
                </a:rPr>
                <a:t> also is closely connected with LLMs, which are, in fact, a type of generative AI that has been specifically architected to help generate text-based content.</a:t>
              </a:r>
            </a:p>
            <a:p>
              <a:pPr>
                <a:lnSpc>
                  <a:spcPts val="450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8616977">
            <a:off x="-5091855" y="-5199137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13506576" y="0"/>
                </a:moveTo>
                <a:lnTo>
                  <a:pt x="0" y="0"/>
                </a:lnTo>
                <a:lnTo>
                  <a:pt x="0" y="16009950"/>
                </a:lnTo>
                <a:lnTo>
                  <a:pt x="13506576" y="16009950"/>
                </a:lnTo>
                <a:lnTo>
                  <a:pt x="13506576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1433" y="3377338"/>
            <a:ext cx="12014812" cy="3532324"/>
            <a:chOff x="0" y="0"/>
            <a:chExt cx="16019750" cy="470976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6019750" cy="1727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200"/>
                </a:lnSpc>
                <a:spcBef>
                  <a:spcPct val="0"/>
                </a:spcBef>
              </a:pPr>
              <a:r>
                <a:rPr lang="en-US" sz="8500">
                  <a:solidFill>
                    <a:srgbClr val="9179FA"/>
                  </a:solidFill>
                  <a:latin typeface="Open Sauce"/>
                </a:rPr>
                <a:t>Using LLMs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480915"/>
              <a:ext cx="16019750" cy="2228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150">
                  <a:solidFill>
                    <a:srgbClr val="000000"/>
                  </a:solidFill>
                  <a:latin typeface="Open Sauce Light"/>
                </a:rPr>
                <a:t>ChatGPT: </a:t>
              </a:r>
              <a:r>
                <a:rPr lang="en-US" sz="3000" spc="150">
                  <a:solidFill>
                    <a:srgbClr val="A6A6A6"/>
                  </a:solidFill>
                  <a:latin typeface="Open Sauce Light"/>
                </a:rPr>
                <a:t>https://chat.openai.com/</a:t>
              </a:r>
            </a:p>
            <a:p>
              <a:pPr>
                <a:lnSpc>
                  <a:spcPts val="4500"/>
                </a:lnSpc>
              </a:pPr>
            </a:p>
            <a:p>
              <a:pPr>
                <a:lnSpc>
                  <a:spcPts val="4500"/>
                </a:lnSpc>
              </a:pPr>
              <a:r>
                <a:rPr lang="en-US" sz="3000" spc="150">
                  <a:solidFill>
                    <a:srgbClr val="000000"/>
                  </a:solidFill>
                  <a:latin typeface="Open Sauce Light"/>
                </a:rPr>
                <a:t>Google Gemini: </a:t>
              </a:r>
              <a:r>
                <a:rPr lang="en-US" sz="3000" spc="150">
                  <a:solidFill>
                    <a:srgbClr val="A6A6A6"/>
                  </a:solidFill>
                  <a:latin typeface="Open Sauce Light"/>
                </a:rPr>
                <a:t>https://gemini.google.com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8616977">
            <a:off x="-5091855" y="-5199137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13506576" y="0"/>
                </a:moveTo>
                <a:lnTo>
                  <a:pt x="0" y="0"/>
                </a:lnTo>
                <a:lnTo>
                  <a:pt x="0" y="16009950"/>
                </a:lnTo>
                <a:lnTo>
                  <a:pt x="13506576" y="16009950"/>
                </a:lnTo>
                <a:lnTo>
                  <a:pt x="13506576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1433" y="2811326"/>
            <a:ext cx="12014812" cy="5361124"/>
            <a:chOff x="0" y="0"/>
            <a:chExt cx="16019750" cy="714816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6019750" cy="1863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519"/>
                </a:lnSpc>
                <a:spcBef>
                  <a:spcPct val="0"/>
                </a:spcBef>
              </a:pPr>
              <a:r>
                <a:rPr lang="en-US" sz="4599">
                  <a:solidFill>
                    <a:srgbClr val="9179FA"/>
                  </a:solidFill>
                  <a:latin typeface="Open Sauce"/>
                </a:rPr>
                <a:t>Using Prompt engineering to enhance generated results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607915"/>
              <a:ext cx="16019750" cy="4540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150">
                  <a:solidFill>
                    <a:srgbClr val="000000"/>
                  </a:solidFill>
                  <a:latin typeface="Open Sauce Light"/>
                </a:rPr>
                <a:t>Zero-shot prompting</a:t>
              </a: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150">
                  <a:solidFill>
                    <a:srgbClr val="000000"/>
                  </a:solidFill>
                  <a:latin typeface="Open Sauce Light"/>
                </a:rPr>
                <a:t>Few-shots prompting</a:t>
              </a: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150">
                  <a:solidFill>
                    <a:srgbClr val="000000"/>
                  </a:solidFill>
                  <a:latin typeface="Open Sauce Light"/>
                </a:rPr>
                <a:t>Chain of thought prompting</a:t>
              </a: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150">
                  <a:solidFill>
                    <a:srgbClr val="000000"/>
                  </a:solidFill>
                  <a:latin typeface="Open Sauce Light"/>
                </a:rPr>
                <a:t>Prompt chaining</a:t>
              </a:r>
            </a:p>
            <a:p>
              <a:pPr>
                <a:lnSpc>
                  <a:spcPts val="4500"/>
                </a:lnSpc>
              </a:pPr>
            </a:p>
            <a:p>
              <a:pPr>
                <a:lnSpc>
                  <a:spcPts val="450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8616977">
            <a:off x="-5091855" y="-5199137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13506576" y="0"/>
                </a:moveTo>
                <a:lnTo>
                  <a:pt x="0" y="0"/>
                </a:lnTo>
                <a:lnTo>
                  <a:pt x="0" y="16009950"/>
                </a:lnTo>
                <a:lnTo>
                  <a:pt x="13506576" y="16009950"/>
                </a:lnTo>
                <a:lnTo>
                  <a:pt x="13506576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1433" y="1865244"/>
            <a:ext cx="12014812" cy="6556511"/>
            <a:chOff x="0" y="0"/>
            <a:chExt cx="16019750" cy="874201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6019750" cy="3454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200"/>
                </a:lnSpc>
                <a:spcBef>
                  <a:spcPct val="0"/>
                </a:spcBef>
              </a:pPr>
              <a:r>
                <a:rPr lang="en-US" sz="8500">
                  <a:solidFill>
                    <a:srgbClr val="9179FA"/>
                  </a:solidFill>
                  <a:latin typeface="Open Sauce"/>
                </a:rPr>
                <a:t>How to use ChatGPT programmatically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208115"/>
              <a:ext cx="16019750" cy="453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150">
                  <a:solidFill>
                    <a:srgbClr val="000000"/>
                  </a:solidFill>
                  <a:latin typeface="Open Sauce Light"/>
                </a:rPr>
                <a:t>PHP: OpenAI php client</a:t>
              </a: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150">
                  <a:solidFill>
                    <a:srgbClr val="000000"/>
                  </a:solidFill>
                  <a:latin typeface="Open Sauce Light"/>
                </a:rPr>
                <a:t>Python: Official OpenAI client</a:t>
              </a:r>
            </a:p>
            <a:p>
              <a:pPr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 spc="150">
                  <a:solidFill>
                    <a:srgbClr val="000000"/>
                  </a:solidFill>
                  <a:latin typeface="Open Sauce Light"/>
                </a:rPr>
                <a:t>Other languages</a:t>
              </a:r>
            </a:p>
            <a:p>
              <a:pPr>
                <a:lnSpc>
                  <a:spcPts val="4500"/>
                </a:lnSpc>
              </a:pPr>
            </a:p>
            <a:p>
              <a:pPr>
                <a:lnSpc>
                  <a:spcPts val="4500"/>
                </a:lnSpc>
              </a:pPr>
            </a:p>
            <a:p>
              <a:pPr>
                <a:lnSpc>
                  <a:spcPts val="450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913313">
            <a:off x="5628595" y="-4100810"/>
            <a:ext cx="17155205" cy="13942503"/>
          </a:xfrm>
          <a:custGeom>
            <a:avLst/>
            <a:gdLst/>
            <a:ahLst/>
            <a:cxnLst/>
            <a:rect r="r" b="b" t="t" l="l"/>
            <a:pathLst>
              <a:path h="13942503" w="17155205">
                <a:moveTo>
                  <a:pt x="0" y="0"/>
                </a:moveTo>
                <a:lnTo>
                  <a:pt x="17155205" y="0"/>
                </a:lnTo>
                <a:lnTo>
                  <a:pt x="17155205" y="13942503"/>
                </a:lnTo>
                <a:lnTo>
                  <a:pt x="0" y="13942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96084" y="5404092"/>
            <a:ext cx="9535200" cy="3288817"/>
            <a:chOff x="0" y="0"/>
            <a:chExt cx="12713600" cy="438508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2713600" cy="307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120"/>
                </a:lnSpc>
              </a:pPr>
              <a:r>
                <a:rPr lang="en-US" sz="7600">
                  <a:solidFill>
                    <a:srgbClr val="FFFFFF"/>
                  </a:solidFill>
                  <a:latin typeface="Open Sauce Light"/>
                </a:rPr>
                <a:t>Do you have</a:t>
              </a:r>
            </a:p>
            <a:p>
              <a:pPr>
                <a:lnSpc>
                  <a:spcPts val="9120"/>
                </a:lnSpc>
              </a:pPr>
              <a:r>
                <a:rPr lang="en-US" sz="7600">
                  <a:solidFill>
                    <a:srgbClr val="9179FA"/>
                  </a:solidFill>
                  <a:latin typeface="Open Sauce Medium"/>
                </a:rPr>
                <a:t>any questions?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708814"/>
              <a:ext cx="12713600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Open Sauce Medium"/>
                </a:rPr>
                <a:t>Send it to us!</a:t>
              </a:r>
              <a:r>
                <a:rPr lang="en-US" sz="3000">
                  <a:solidFill>
                    <a:srgbClr val="FFFFFF"/>
                  </a:solidFill>
                  <a:latin typeface="Open Sauce Light"/>
                </a:rPr>
                <a:t> We hope you learned something new.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DAF-GLl825g</dc:identifier>
  <dcterms:modified xsi:type="dcterms:W3CDTF">2011-08-01T06:04:30Z</dcterms:modified>
  <cp:revision>1</cp:revision>
  <dc:title>Introduction to AI &amp; LLMs</dc:title>
</cp:coreProperties>
</file>