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28"/>
  </p:handoutMasterIdLst>
  <p:sldIdLst>
    <p:sldId id="256" r:id="rId2"/>
    <p:sldId id="257" r:id="rId3"/>
    <p:sldId id="283" r:id="rId4"/>
    <p:sldId id="284" r:id="rId5"/>
    <p:sldId id="282" r:id="rId6"/>
    <p:sldId id="258" r:id="rId7"/>
    <p:sldId id="28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9CF"/>
    <a:srgbClr val="9077A0"/>
    <a:srgbClr val="6559B1"/>
    <a:srgbClr val="6666FF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22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5D2982-59C8-41DF-A5BA-FB07C96E0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B0AD5-D848-4B72-9F47-0C907E8B2B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F920-C219-400F-B45C-9F8FF2F8258F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F634-55F9-4278-8CCA-ABDCF98F50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39CBE-C283-43B6-A53C-AFB4CD5FDF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5128-561C-477E-B93C-2BE54DCBE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74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6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1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103A-DFBE-402F-BF1F-F4DCBDEF4997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FAE882-0410-47F2-8437-EDC7884BA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el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odeClubDjelfa" TargetMode="External"/><Relationship Id="rId2" Type="http://schemas.openxmlformats.org/officeDocument/2006/relationships/hyperlink" Target="https://github.com/celyes/php_ev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D1C691-33BD-4378-8CE1-824A420A1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 rtl="1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	</a:t>
            </a:r>
          </a:p>
          <a:p>
            <a:pPr algn="ctr" rtl="1">
              <a:lnSpc>
                <a:spcPct val="160000"/>
              </a:lnSpc>
            </a:pPr>
            <a:r>
              <a:rPr lang="ar-DZ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المكتبة الرئيسية للولاية – الجلفـــــــــة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</a:br>
            <a:endParaRPr lang="en-US" sz="2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r>
              <a:rPr lang="en-US" sz="16600" i="1" dirty="0">
                <a:solidFill>
                  <a:srgbClr val="6559B1"/>
                </a:solidFill>
                <a:latin typeface="Newtown" panose="020B0500000000000000" pitchFamily="34" charset="0"/>
                <a:cs typeface="Dubai" panose="020B0503030403030204" pitchFamily="34" charset="-78"/>
              </a:rPr>
              <a:t>php</a:t>
            </a:r>
            <a:endParaRPr lang="en-US" sz="19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en-US" sz="2000" b="1" i="1" dirty="0">
                <a:latin typeface="Newtown" panose="020B0500000000000000" pitchFamily="34" charset="0"/>
                <a:cs typeface="Dubai" panose="020B0503030403030204" pitchFamily="34" charset="-78"/>
              </a:rPr>
              <a:t>		</a:t>
            </a:r>
            <a:r>
              <a:rPr lang="ar-DZ" sz="2000" b="1" i="1" dirty="0">
                <a:latin typeface="Newtown" panose="020B0500000000000000" pitchFamily="34" charset="0"/>
                <a:cs typeface="Dubai" panose="020B0503030403030204" pitchFamily="34" charset="-78"/>
              </a:rPr>
              <a:t>	</a:t>
            </a:r>
            <a:r>
              <a:rPr lang="ar-DZ" sz="2000" dirty="0">
                <a:latin typeface="Newtown" panose="020B0500000000000000" pitchFamily="34" charset="0"/>
                <a:cs typeface="Dubai" panose="020B0503030403030204" pitchFamily="34" charset="-78"/>
              </a:rPr>
              <a:t>الثلاثاء 25 ديسمبر 2018  </a:t>
            </a:r>
            <a:r>
              <a:rPr lang="ar-DZ" sz="2000" b="1" i="1" dirty="0">
                <a:solidFill>
                  <a:schemeClr val="accent1">
                    <a:lumMod val="50000"/>
                  </a:schemeClr>
                </a:solidFill>
                <a:latin typeface="Newtown" panose="020B0500000000000000" pitchFamily="34" charset="0"/>
                <a:cs typeface="Dubai" panose="020B0503030403030204" pitchFamily="34" charset="-78"/>
              </a:rPr>
              <a:t>		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  <a:latin typeface="Newtown" panose="020B0500000000000000" pitchFamily="34" charset="0"/>
              <a:cs typeface="Dubai" panose="020B0503030403030204" pitchFamily="34" charset="-78"/>
            </a:endParaRPr>
          </a:p>
          <a:p>
            <a:pPr algn="l"/>
            <a:endParaRPr lang="en-US" sz="22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sz="22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l" rtl="1"/>
            <a:endParaRPr lang="en-US" sz="22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l" rtl="1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				</a:t>
            </a:r>
            <a:endParaRPr lang="ar-DZ" sz="22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Celyes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l"/>
            <a:endParaRPr lang="en-US" sz="2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EE0AA62C-DBE4-43DA-B0C1-A9852C9C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79" y="5854890"/>
            <a:ext cx="547615" cy="5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المصفوفات (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arrays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المصفوفات هي عبارة عن حاوية، و لكن لعدة قيم تحت مسمى واحد.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يتم إنشاء المصفوفات في الـ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بطريقتين بسيطتين جدا . انظر الصورة :</a:t>
            </a:r>
          </a:p>
          <a:p>
            <a:pPr algn="r" rtl="1">
              <a:lnSpc>
                <a:spcPct val="200000"/>
              </a:lnSpc>
            </a:pP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72C3D04-D98D-4E1C-A561-780E52845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881423"/>
              </p:ext>
            </p:extLst>
          </p:nvPr>
        </p:nvGraphicFramePr>
        <p:xfrm>
          <a:off x="835204" y="4384012"/>
          <a:ext cx="82581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Document" r:id="rId3" imgW="8258040" imgH="1657080" progId="Word.OpenDocumentText.12">
                  <p:embed/>
                </p:oleObj>
              </mc:Choice>
              <mc:Fallback>
                <p:oleObj name="Document" r:id="rId3" imgW="8258040" imgH="16570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04" y="4384012"/>
                        <a:ext cx="8258175" cy="165735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8287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المعاملات (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operators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المعاملات في اي لغة برمجية هي عبارة عن رموز يتم استعمالها للقيام بعمليات حسابية أو عمليات أخرى 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نميز في لغة 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5 انواع من المعاملات وهي: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المعاملات الحسابية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(arithmetic operators)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، معاملات المقارنة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(comparison operators)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المعاملات المنطقية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(logical operators)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، معاملات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التعيين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(assignment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opeators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، و اخيرا معاملات الشرط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(conditional operators)</a:t>
            </a:r>
          </a:p>
        </p:txBody>
      </p:sp>
    </p:spTree>
    <p:extLst>
      <p:ext uri="{BB962C8B-B14F-4D97-AF65-F5344CB8AC3E}">
        <p14:creationId xmlns:p14="http://schemas.microsoft.com/office/powerpoint/2010/main" val="34320422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المعاملات الحسابية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FF8D32-F656-4C79-BAFC-8F81916AB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20996"/>
              </p:ext>
            </p:extLst>
          </p:nvPr>
        </p:nvGraphicFramePr>
        <p:xfrm>
          <a:off x="677863" y="1519238"/>
          <a:ext cx="9303264" cy="387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86">
                  <a:extLst>
                    <a:ext uri="{9D8B030D-6E8A-4147-A177-3AD203B41FA5}">
                      <a16:colId xmlns:a16="http://schemas.microsoft.com/office/drawing/2014/main" val="4165685121"/>
                    </a:ext>
                  </a:extLst>
                </a:gridCol>
                <a:gridCol w="4383290">
                  <a:extLst>
                    <a:ext uri="{9D8B030D-6E8A-4147-A177-3AD203B41FA5}">
                      <a16:colId xmlns:a16="http://schemas.microsoft.com/office/drawing/2014/main" val="3482565796"/>
                    </a:ext>
                  </a:extLst>
                </a:gridCol>
                <a:gridCol w="3101088">
                  <a:extLst>
                    <a:ext uri="{9D8B030D-6E8A-4147-A177-3AD203B41FA5}">
                      <a16:colId xmlns:a16="http://schemas.microsoft.com/office/drawing/2014/main" val="2549459775"/>
                    </a:ext>
                  </a:extLst>
                </a:gridCol>
              </a:tblGrid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المعامل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الوظيفة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مثال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289714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+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يضيف قيمة إلى أخرى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30 + 10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02230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-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يطرح القيمة الثانية من القيمة الاولى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30 – 10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62465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*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يضرب قيمة في قيمة أخرى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2 * 10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937913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/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يقسم قيمة على قيمة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30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/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10 =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44458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ينتج باقي قسمة قيمة على قيمة اخرى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10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% 3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8754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يضيف 1 لقيمة رقمية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2 = ++1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29145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يطرح 1 من قيمة رقمية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0 = --1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17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5232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معاملات المقارنة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FF8D32-F656-4C79-BAFC-8F81916AB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96768"/>
              </p:ext>
            </p:extLst>
          </p:nvPr>
        </p:nvGraphicFramePr>
        <p:xfrm>
          <a:off x="677863" y="1519238"/>
          <a:ext cx="9303264" cy="339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86">
                  <a:extLst>
                    <a:ext uri="{9D8B030D-6E8A-4147-A177-3AD203B41FA5}">
                      <a16:colId xmlns:a16="http://schemas.microsoft.com/office/drawing/2014/main" val="4165685121"/>
                    </a:ext>
                  </a:extLst>
                </a:gridCol>
                <a:gridCol w="4383290">
                  <a:extLst>
                    <a:ext uri="{9D8B030D-6E8A-4147-A177-3AD203B41FA5}">
                      <a16:colId xmlns:a16="http://schemas.microsoft.com/office/drawing/2014/main" val="3482565796"/>
                    </a:ext>
                  </a:extLst>
                </a:gridCol>
                <a:gridCol w="3101088">
                  <a:extLst>
                    <a:ext uri="{9D8B030D-6E8A-4147-A177-3AD203B41FA5}">
                      <a16:colId xmlns:a16="http://schemas.microsoft.com/office/drawing/2014/main" val="2549459775"/>
                    </a:ext>
                  </a:extLst>
                </a:gridCol>
              </a:tblGrid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المعامل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الوظيفة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مثال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289714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==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تساوي الطرفين في القيمة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30 + 10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02230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!=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عدم تساوي الطرفين في القيمة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30 – 10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62465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ان قيمة اكبر من الاخرى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2 * 10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937913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ان قيمة اصغر من الاخرى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30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/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10 =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3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44458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ان قيمة اكبر او تساوي قيمة الاخرى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10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% 3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8754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ان قيمة اصغر او تساوي قيمة الاخرى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2 = ++1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2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126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المعاملات المنطقية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FF8D32-F656-4C79-BAFC-8F81916AB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107587"/>
              </p:ext>
            </p:extLst>
          </p:nvPr>
        </p:nvGraphicFramePr>
        <p:xfrm>
          <a:off x="677863" y="1519238"/>
          <a:ext cx="9303264" cy="19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86">
                  <a:extLst>
                    <a:ext uri="{9D8B030D-6E8A-4147-A177-3AD203B41FA5}">
                      <a16:colId xmlns:a16="http://schemas.microsoft.com/office/drawing/2014/main" val="4165685121"/>
                    </a:ext>
                  </a:extLst>
                </a:gridCol>
                <a:gridCol w="4383290">
                  <a:extLst>
                    <a:ext uri="{9D8B030D-6E8A-4147-A177-3AD203B41FA5}">
                      <a16:colId xmlns:a16="http://schemas.microsoft.com/office/drawing/2014/main" val="3482565796"/>
                    </a:ext>
                  </a:extLst>
                </a:gridCol>
                <a:gridCol w="3101088">
                  <a:extLst>
                    <a:ext uri="{9D8B030D-6E8A-4147-A177-3AD203B41FA5}">
                      <a16:colId xmlns:a16="http://schemas.microsoft.com/office/drawing/2014/main" val="2549459775"/>
                    </a:ext>
                  </a:extLst>
                </a:gridCol>
              </a:tblGrid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المعامل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الوظيفة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مثال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289714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Dubai" panose="020B0503030403030204" pitchFamily="34" charset="-78"/>
                          <a:ea typeface="+mn-ea"/>
                          <a:cs typeface="Dubai" panose="020B0503030403030204" pitchFamily="34" charset="-78"/>
                        </a:rPr>
                        <a:t>and / &amp;&amp;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يكون صحيحا اذا كان الطرفين محققين معا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&amp;&amp;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02230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or / 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يكون صحيحا اذا كان أحد الطرفين محققا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||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62465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يتحقق من أن الشرط لم يتم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!A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93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426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معاملات التعيين: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FF8D32-F656-4C79-BAFC-8F81916AB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9790"/>
              </p:ext>
            </p:extLst>
          </p:nvPr>
        </p:nvGraphicFramePr>
        <p:xfrm>
          <a:off x="677862" y="1841210"/>
          <a:ext cx="9303264" cy="416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86">
                  <a:extLst>
                    <a:ext uri="{9D8B030D-6E8A-4147-A177-3AD203B41FA5}">
                      <a16:colId xmlns:a16="http://schemas.microsoft.com/office/drawing/2014/main" val="4165685121"/>
                    </a:ext>
                  </a:extLst>
                </a:gridCol>
                <a:gridCol w="4383290">
                  <a:extLst>
                    <a:ext uri="{9D8B030D-6E8A-4147-A177-3AD203B41FA5}">
                      <a16:colId xmlns:a16="http://schemas.microsoft.com/office/drawing/2014/main" val="3482565796"/>
                    </a:ext>
                  </a:extLst>
                </a:gridCol>
                <a:gridCol w="3101088">
                  <a:extLst>
                    <a:ext uri="{9D8B030D-6E8A-4147-A177-3AD203B41FA5}">
                      <a16:colId xmlns:a16="http://schemas.microsoft.com/office/drawing/2014/main" val="2549459775"/>
                    </a:ext>
                  </a:extLst>
                </a:gridCol>
              </a:tblGrid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المعامل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الوظيفة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مثال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289714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=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تقوم بإسناد قيمة لطرف معين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02230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/>
                        <a:t>+</a:t>
                      </a:r>
                      <a:r>
                        <a:rPr lang="en-US" sz="2400" dirty="0"/>
                        <a:t>=</a:t>
                      </a:r>
                      <a:endParaRPr lang="en-US" sz="24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تقوم بإضافة القيمة الموجودة وراءها إلى الطرف الذي قبلها و إسنادها إليه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+=5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62465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تقوم بطرح القيمة الموجودة وراءها إلى الطرف الذي قبلها و إسنادها إليه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-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937913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تقوم بضرب القيمة الموجودة وراءها إلى الطرف الذي قبلها و إسنادها إليه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*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44458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تقوم بقسمة القيمة الموجودة وراءها إلى الطرف الذي قبلها و إسنادها إليه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</a:t>
                      </a:r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/</a:t>
                      </a:r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87547"/>
                  </a:ext>
                </a:extLst>
              </a:tr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تقوم بإسناد باقي قسمة الطرف الذي قبلها على الطرف الذي بعدها و تسند الناتج إليه</a:t>
                      </a:r>
                      <a:endParaRPr lang="en-US" sz="18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%=5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2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563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المعاملات الشرطية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FF8D32-F656-4C79-BAFC-8F81916AB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05615"/>
              </p:ext>
            </p:extLst>
          </p:nvPr>
        </p:nvGraphicFramePr>
        <p:xfrm>
          <a:off x="1025592" y="1789694"/>
          <a:ext cx="8594926" cy="99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86">
                  <a:extLst>
                    <a:ext uri="{9D8B030D-6E8A-4147-A177-3AD203B41FA5}">
                      <a16:colId xmlns:a16="http://schemas.microsoft.com/office/drawing/2014/main" val="4165685121"/>
                    </a:ext>
                  </a:extLst>
                </a:gridCol>
                <a:gridCol w="3066925">
                  <a:extLst>
                    <a:ext uri="{9D8B030D-6E8A-4147-A177-3AD203B41FA5}">
                      <a16:colId xmlns:a16="http://schemas.microsoft.com/office/drawing/2014/main" val="3482565796"/>
                    </a:ext>
                  </a:extLst>
                </a:gridCol>
                <a:gridCol w="3709115">
                  <a:extLst>
                    <a:ext uri="{9D8B030D-6E8A-4147-A177-3AD203B41FA5}">
                      <a16:colId xmlns:a16="http://schemas.microsoft.com/office/drawing/2014/main" val="2549459775"/>
                    </a:ext>
                  </a:extLst>
                </a:gridCol>
              </a:tblGrid>
              <a:tr h="484626"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المعامل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الوظيفة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مثال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289714"/>
                  </a:ext>
                </a:extLst>
              </a:tr>
              <a:tr h="50751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Dubai" panose="020B0503030403030204" pitchFamily="34" charset="-78"/>
                          <a:ea typeface="+mn-ea"/>
                          <a:cs typeface="Dubai" panose="020B0503030403030204" pitchFamily="34" charset="-78"/>
                        </a:rPr>
                        <a:t>? : 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عبارة عن دالة شرطية</a:t>
                      </a:r>
                      <a:endParaRPr lang="en-US" sz="2000" dirty="0">
                        <a:latin typeface="Dubai" panose="020B0503030403030204" pitchFamily="34" charset="-78"/>
                        <a:cs typeface="Dubai" panose="020B050303040303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A = 5 ? True :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0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372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الجمل الشرطية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الجمل الشرطية موجودة في جميع اللغات البرمجية دون استثناء.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نميز في 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اربعة انواع من الجمل الشرطية:</a:t>
            </a:r>
          </a:p>
          <a:p>
            <a:pPr algn="r" rtl="1"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If</a:t>
            </a:r>
          </a:p>
          <a:p>
            <a:pPr algn="r" rtl="1"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If…else</a:t>
            </a:r>
          </a:p>
          <a:p>
            <a:pPr algn="r" rtl="1"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If…elseif…else</a:t>
            </a:r>
          </a:p>
          <a:p>
            <a:pPr algn="r" rtl="1"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3068244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89" y="203058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الجمل الشرطية – أكمل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324043-E1F0-45DC-8AFF-4B6129F02E2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83349"/>
              </p:ext>
            </p:extLst>
          </p:nvPr>
        </p:nvGraphicFramePr>
        <p:xfrm>
          <a:off x="1196975" y="916793"/>
          <a:ext cx="829945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Document" r:id="rId3" imgW="11019960" imgH="2670120" progId="Word.OpenDocumentText.12">
                  <p:embed/>
                </p:oleObj>
              </mc:Choice>
              <mc:Fallback>
                <p:oleObj name="Document" r:id="rId3" imgW="11019960" imgH="2670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975" y="916793"/>
                        <a:ext cx="8299450" cy="2011362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D0BCF0-8D44-4AD3-A322-771F287B4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73557"/>
              </p:ext>
            </p:extLst>
          </p:nvPr>
        </p:nvGraphicFramePr>
        <p:xfrm>
          <a:off x="1216705" y="3195749"/>
          <a:ext cx="828675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Document" r:id="rId5" imgW="8980920" imgH="3271680" progId="Word.OpenDocumentText.12">
                  <p:embed/>
                </p:oleObj>
              </mc:Choice>
              <mc:Fallback>
                <p:oleObj name="Document" r:id="rId5" imgW="8980920" imgH="3271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705" y="3195749"/>
                        <a:ext cx="8286750" cy="299720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3372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8" y="171968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الجمل الشرطية – أكمل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9D3D37-8139-4F77-B5A7-34085554013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21053"/>
              </p:ext>
            </p:extLst>
          </p:nvPr>
        </p:nvGraphicFramePr>
        <p:xfrm>
          <a:off x="370388" y="981735"/>
          <a:ext cx="5218113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Document" r:id="rId3" imgW="5344200" imgH="3429000" progId="Word.OpenDocumentText.12">
                  <p:embed/>
                </p:oleObj>
              </mc:Choice>
              <mc:Fallback>
                <p:oleObj name="Document" r:id="rId3" imgW="5344200" imgH="3429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388" y="981735"/>
                        <a:ext cx="5218113" cy="334803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40E3F42-E050-40CD-ACC7-A59EE2801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72474"/>
              </p:ext>
            </p:extLst>
          </p:nvPr>
        </p:nvGraphicFramePr>
        <p:xfrm>
          <a:off x="5743509" y="981735"/>
          <a:ext cx="40513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Document" r:id="rId5" imgW="4095720" imgH="4833000" progId="Word.OpenDocumentText.12">
                  <p:embed/>
                </p:oleObj>
              </mc:Choice>
              <mc:Fallback>
                <p:oleObj name="Document" r:id="rId5" imgW="4095720" imgH="4833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3509" y="981735"/>
                        <a:ext cx="4051300" cy="476885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2517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E85-B77F-498E-B807-DA23147F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7042" cy="91010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مقدمة عن الـ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35CB-9119-4915-A5A3-9EE73ACE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تعتبر كلمة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اختصارا لعبارة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HyperText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Markup Language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أي بالعربية "لغة ترميز النص الفائق"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هي اللغة الاساسية للويب وجميع مواقع الانترنت في العالم تستعملها. </a:t>
            </a:r>
            <a:r>
              <a:rPr lang="ar-DZ" sz="2000" b="1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كلها دون استثناء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HTML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ليست لغة برمجة، بل هي لغة ترميز. مهمتها الاساسية بناء صفحات الويب، كما يمكنها العمل كلغة لنقل البيانات.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4334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الحلقات التكرارية (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Loops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كما هو الحال بالنسبة للجمل الشرطية ، فإن الحلقات التكرارية موجودة في جميع لغات البرمجة، و 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ليست استثناء.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نميز في 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اربعة انواع من الحلقات التكرارية:</a:t>
            </a:r>
          </a:p>
          <a:p>
            <a:pPr algn="r" rtl="1">
              <a:lnSpc>
                <a:spcPct val="200000"/>
              </a:lnSpc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while</a:t>
            </a:r>
          </a:p>
          <a:p>
            <a:pPr algn="r" rtl="1">
              <a:lnSpc>
                <a:spcPct val="200000"/>
              </a:lnSpc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do…while</a:t>
            </a:r>
          </a:p>
          <a:p>
            <a:pPr algn="r" rtl="1">
              <a:lnSpc>
                <a:spcPct val="200000"/>
              </a:lnSpc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for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foreach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89263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الحلقات التكرارية: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while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 +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do…while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CA5C6E-4A72-4544-8986-E379B0D3ECA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47491"/>
              </p:ext>
            </p:extLst>
          </p:nvPr>
        </p:nvGraphicFramePr>
        <p:xfrm>
          <a:off x="830263" y="1150915"/>
          <a:ext cx="8482012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Document" r:id="rId3" imgW="8216280" imgH="2522520" progId="Word.OpenDocumentText.12">
                  <p:embed/>
                </p:oleObj>
              </mc:Choice>
              <mc:Fallback>
                <p:oleObj name="Document" r:id="rId3" imgW="8216280" imgH="2522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63" y="1150915"/>
                        <a:ext cx="8482012" cy="260191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8173F57-C84C-4A08-B318-78854867F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69156"/>
              </p:ext>
            </p:extLst>
          </p:nvPr>
        </p:nvGraphicFramePr>
        <p:xfrm>
          <a:off x="830263" y="3862388"/>
          <a:ext cx="8440737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Document" r:id="rId5" imgW="6946200" imgH="2698920" progId="Word.OpenDocumentText.12">
                  <p:embed/>
                </p:oleObj>
              </mc:Choice>
              <mc:Fallback>
                <p:oleObj name="Document" r:id="rId5" imgW="6946200" imgH="2698920" progId="Word.OpenDocumentText.12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40CA5C6E-4A72-4544-8986-E379B0D3EC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263" y="3862388"/>
                        <a:ext cx="8440737" cy="2995612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1188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الحلقات التكرارية: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for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 +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foreach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CA5C6E-4A72-4544-8986-E379B0D3ECA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998602"/>
              </p:ext>
            </p:extLst>
          </p:nvPr>
        </p:nvGraphicFramePr>
        <p:xfrm>
          <a:off x="1008063" y="1154113"/>
          <a:ext cx="804068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Document" r:id="rId3" imgW="8249400" imgH="2078640" progId="Word.OpenDocumentText.12">
                  <p:embed/>
                </p:oleObj>
              </mc:Choice>
              <mc:Fallback>
                <p:oleObj name="Document" r:id="rId3" imgW="8249400" imgH="2078640" progId="Word.OpenDocumentText.12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40CA5C6E-4A72-4544-8986-E379B0D3EC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8063" y="1154113"/>
                        <a:ext cx="8040687" cy="202565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B67DAA4-79AF-4CF8-920D-75EB47563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524625"/>
              </p:ext>
            </p:extLst>
          </p:nvPr>
        </p:nvGraphicFramePr>
        <p:xfrm>
          <a:off x="899318" y="3416300"/>
          <a:ext cx="8258175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Document" r:id="rId5" imgW="8258040" imgH="2288160" progId="Word.OpenDocumentText.12">
                  <p:embed/>
                </p:oleObj>
              </mc:Choice>
              <mc:Fallback>
                <p:oleObj name="Document" r:id="rId5" imgW="8258040" imgH="2288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318" y="3416300"/>
                        <a:ext cx="8258175" cy="2287587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91710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الدوال (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functions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الدالة هي عبارة عن كود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يستقبل مدخلات لينتج مخرجات محددة، وذلك لاستعمالها بشكل متكرر في البرنامج.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تتم كتابة الدوال في لغة الـ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كما يلي:</a:t>
            </a: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544A80E-931C-4F1D-8F43-E63F9DC40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651661"/>
              </p:ext>
            </p:extLst>
          </p:nvPr>
        </p:nvGraphicFramePr>
        <p:xfrm>
          <a:off x="1006767" y="3707729"/>
          <a:ext cx="8258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Document" r:id="rId3" imgW="8258040" imgH="2415960" progId="Word.OpenDocumentText.12">
                  <p:embed/>
                </p:oleObj>
              </mc:Choice>
              <mc:Fallback>
                <p:oleObj name="Document" r:id="rId3" imgW="8258040" imgH="2415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767" y="3707729"/>
                        <a:ext cx="8258175" cy="2416175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36896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الدوال - أكمل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168172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يمكن للدالة استقبال اي معلومات لازمة من خلال ما يسمى بالبارامترات، كما في الصورة:</a:t>
            </a:r>
          </a:p>
          <a:p>
            <a:pPr algn="r" rtl="1">
              <a:lnSpc>
                <a:spcPct val="200000"/>
              </a:lnSpc>
            </a:pP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D505FEC-E535-40DC-AA16-F10300996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6516"/>
              </p:ext>
            </p:extLst>
          </p:nvPr>
        </p:nvGraphicFramePr>
        <p:xfrm>
          <a:off x="1322553" y="1977939"/>
          <a:ext cx="8258175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Document" r:id="rId3" imgW="8258040" imgH="3283200" progId="Word.OpenDocumentText.12">
                  <p:embed/>
                </p:oleObj>
              </mc:Choice>
              <mc:Fallback>
                <p:oleObj name="Document" r:id="rId3" imgW="8258040" imgH="3283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553" y="1977939"/>
                        <a:ext cx="8258175" cy="328295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6816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65F7-33E1-45D7-B3B6-FE0D3A8B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9549"/>
            <a:ext cx="8596668" cy="5461813"/>
          </a:xfrm>
        </p:spPr>
        <p:txBody>
          <a:bodyPr/>
          <a:lstStyle/>
          <a:p>
            <a:pPr algn="r" rtl="1"/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تكون نتيجة الكود السابق كما يلي: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" name="AutoShape 2" descr="data:image/png;base64,iVBORw0KGgoAAAANSUhEUgAAAU8AAABaCAYAAAA4odRuAAANBUlEQVR4Xu2dvWscSRqHX/0XFviCAadOFK0Flww4WbhgNcjgUXQo1EVGwYJGYrFm4ALh6ByajTwGH9IGB5sYlCxoFDlxapjABuu/mKO6q7q7+ru6e2Z6eh5Hlmaquuqp6p/e+vrVzmKxWAj/IAABCEDAicAO4unEiy9DAAIQ8AggnnQECEAAAhUIIJ4VoJEEAhCAAOJJH4AABCBQgQDiWQEaSSAAAQggnvQBCEAAAhUIIJ4VoJEEAhCAAOJJH4AABCBQgQDiWQEaSSAAAQggnvQBCEAAAhUIFIjng0xf7MrRf/2cD6Y/5Prlo/THfJ/K4G9HcuN9Opa7xZk8q1Cg1ibx6nctg2/XMnxctpQzmezsyyjy9fFsIWc/icj9RHaeSfc4lUXD9yCw4QTKRZ7eiz4SOXwvPz4OJU0+Z5c7sn8hIq/vZHHeKdms3cQPHwayO9wLhdLw7OIfmdq0yAACm0GgtHhOPomMLkYSRE7R+qmo7NVc9mQkn3/JiU43g0njpfTE84+B/YeHyLNxzmQIgVUSKC+eciy9N7tyJMnoU4nDiZzK4I99uUY8E+2HeK6yS/MsCKyGgIN4nsmZ+MN3O/pU83q30l8cy/zFbiCewTBe1cMM5YN50QN5nzJ3GA5v+3Jr5gqj0wDWvKpY0wjZaXvhvG1i2sGek0yNqk07xCPFoCxjufvWk9u/+nKWMR9cJJ5ipjwKWPl19GeV7SkUUw/F9VTmv4ucMXWymjeIp2wtATfx/EkvIEWjz/uJDObHcv1SPJGyIs+UoensciJynlxMsoTBzAV66T9rofWfHeSvxWtvtpDjeURUrLRqqcYItS8wYhZsxIi+LkveglBijlKV5UTkjVo88vP9nLOYViSe3gxxASs/un8bLNh5f5zEn19W/799rhaidPs8Zd55a99oKr4yAo7iaV7yqKAZEYmJm1eF+O9mMrnMjooSCytZghaImQRRcHFaW+RssQ55Z+4osMTNTaRKiWcuq+SqvV9if1eDF7l+yV7MW1lv4kEQ2CIC7uLpRWz7MlLD6ee3svOpr1fX08RTJCpqvQ8Tuf37WeZWn0IBNENlbygvViRZmFaX20SI3ve/npbfGRCPDCMCXrQ1q5x45rFSzK+kl7VNyprOSJ8S2aI+TVUhsBICFcTTvOQiB4c3svdK71tMRE6m/Cbiu5PB17n0z9O3OnlxanxLjxV5pg27w2F4JfGMr4DnIc9aHY/OfWbsbS0rnhIIfJxVvO5ZBY3OfbrsR11JX+MhEOgUgdLi6c9rmh2e+iW1FmCyh7JmiJy7IFNSPIO5RR35mTxdxdMIlRdBm8WV71OZfh/KUG1ij/9LzL++k97H6HzpXE6dxdNMf4QPy2Ll/16shbbZh6n0Xg5lfjmQ+T+NWBZEqZ3qvlQGAusj4HTCKLrCq17md73ryGkZ6xxN7ORMbHEmpb6JBaNvPbkKTiz5c5v9T3ojvkr/eizji5F3eufnf/0sf/7nT52rv/ptp70TeRae9AnmNXNW760iWkN0NSx+K/L7iVxf3OgTVeHcq121jBNGeteC/934MDublbWDQc146sWv2eVArr7cyE2Zk2Dr62s8GQKdIlAu8qxd5fyFotrZdyoDWHWqOalMZwmsRDwfChaKOku3QsVgVQEaSSCwBgLLE8/IUDfXUGQNlW7dI2HVuiahQBAoIrA88Sx6Mp9DAAIQ2GACiOcGNx5FhwAE1kcA8Vwfe54MAQhsMAHEc4Mbj6JDAALrI+C0zxMneUcneYcjnNE9nOUW2IoNSdbXrcqeiFpfCXkyBOoSKBd54iRfg3N4lUnmCasCq77kw8PN9+WEtkbxnZOGZSs6UeacNQkg0CICpcUTJ/mqrfYg08t3Mv+iTkOlOx95lnIyltGFy51GRJ5VW4R0EGiCQHnxxEm+Im8lnrfSfz6X3YSRtMpSH8eciew7XQiHeFZsEJJBoBECDuKJk7x122VpJ3ktnud9uVU3kcaiz8DkuPcu5TbN2Nl4y4glFM+3cqId5u1z8lln4Y3P6pEyTVa2gupyP3NW/nF4C2p8SiDbyd74vJp8fC+B0Hi6kb5KJhBoFQE38cRJXhueuDjJG/EcyqOYE5QvYtqdKWF5l27BNwoEND7v6Tv5e4KoXKJi+XlC6hkmaxHXJiLmipRAaE3+sfR5TvYSM62efRjI1fBGlMu/d80y/yDQQQKO4omTvH8fvYuTfEQ84+mUQBkz6RSxSr9x09jYJYft0as5wr4aLliFrljJ8ic8Ry0LvmIn+6snkVtTI1ekIJ4dVA2q5BFwF0+c5CW8c8jY8PnXYaTfVh8Vz9BI2rO1e2WuMEneYRRGihHzaEuUisXTjyb9oXz/r+j1x1XEM8vJPm3ula1K6Ev3CVQQT5zkLZEsdJK3xTMwYT48kAMZyNuPWhzTIs+Y+bE9PM4Xz3gkaf9cRTyz5jDTonDEs/vSQQ1LiydO8vGbPMs6yUfmNXV/S3WLt4bJZhV+X8I5TvFuyTQ3ZoZXdoTD5ejntrN+/NZTV/GMRszh9R7GyV70lci2q79/RTJ7PRGZrhJwOmGEk7zqBg5O8tYJo6iQzGTyYi7HXtQZmZPUvSxc5Y7NNQZXhti/V98//bor+xc6A7Xo80bkJHDiP5Dxa5HRhRK0X+W3w3/Lb5EFox9PrsL74NWNnN62KTMlEa7gZ6/ea2HXzz+Yvpe94RGr7V1VDerlMOdZGxbu6LURkgEEINAqAuWG7TWLjDt6TYAkhwAEWkdgeeKJO3rrGpsCQQACzRFYnng2V0ZyggAEINA6Aohn65qEAkEAAptAAPHchFaijBCAQOsIIJ6taxIKBAEIbAIBp32eOMk7OskHp4/CrhBuGo/v77QdkZw6T8JUxCk1X4YABCoQKBd54iRfAW2YxD/tI94Z8+FjOyu18dwy1aj1JBJDAAKrIlBaPHGSr9MkJsqMGYhEXZXqZE9aCEBg5QTKiydO8vUaRw/hZWrOomsH+Uw3pnqPIzUEILBcAg7iiZN8NSf59OG7sog7kbdy/fKR/kLcMzMlSk05b64SpzooDffkbtGX25198U6pB+fi/cflusIvt8+ROwQ6QcBNPHGSr+AkH+0nWiDjdnTqJqM8xyRrQch2SDKORsa0JfjZe6wW4JhjU64rfCe6NZWAwPIJOIonTvLuTvKxRkxYz8U+j6zQ+7sb/Os15q+yr7TIjjy1QbN1TUa+K3y6ofPyOyJPgMCmEXAXT5zkHZ3ky4qniUrDe4auf1HiOZfJTv5lau7imeUKv2ndl/JCYH0EKognTvJuTvJlxNMfivtiqeZAoz/7kWf4WbKzuIsnN1uu75XjyV0hUFo8cZKv6iRfXjyDmy9jK/Np+0RnlxORc39YbrvGJ3+O326Zmt+HqfReRu5L6koPpx4QWBIBpxNGOMmrVnBwkrcaLekYH10Bt1e/xzKWkYyU27teJbc+V6XQW57s34/lf9PP8o+hfwWGt2D0rSdXgaN86Gaf5wq/pL5GthDoFIFykWftKuMkXxshGUAAAq0isBLxxEm+VW1OYSAAgQYILE88cZJvoHnIAgIQaCuB5YlnW2tMuSAAAQg0QADxbAAiWUAAAttHAPHcvjanxhCAQAMEEM8GIJIFBCCwfQSc9nniJO/oJG/6U2TxzDfrOJb55a30z5vflG4bjGxfh6bGEFgVgXKRJ07y1dtDnxbamxljj+gZ9mbFM9j4HrOfq154UkIAAlkESosnTvLVOlH83Lmfy4NMiTyrASUVBFpCoLx44iRfrcl01B5e/FYtm7KpGLaXJcX3IFCPgIN44iRfzUk+eqY95g4ftF2ei3yBw7yxCFR5vb6TO9mXfbmTxTnOnPVeDVJDIJ+Am3jiJF/ZSd4y4jhUnp3hfGeei3yuw7xlXfdI5H4qgzdHcvMU8eTFh8CyCTiKJ07y9ZzkC6LQhIu8ud9IxLeVOxLllxTselBTAm96ESHW+SOey35vyB8C4i6eOMm7OcnfT2X6eGjf167nQcOtX1ku8ko8sz/zotIveVEsPRwCEFgWgQriiZO8k5P8/URsI2m92h64w8ed4vNc5G3H+bgJssqZBaNlvSrkCwGbQGnxxEm+opN8IspMm/rYlXQXeV9Ysxzmg6G82dcZGdrHrxqm40MAAs0ScDphhJO8gu/oJK+H7eqe9t3A4V3lcR0M5fNc5H88uQrTHSYd5iV6eunwvbx/eiRHrLY3+5aQGwRSCJSLPGujw0m+NkIygAAEWkVgJeKJk3yr2pzCQAACDRBYnnjiJN9A85AFBCDQVgLLE8+21phyQQACEGiAAOLZAESygAAEto8A4rl9bU6NIQCBBgggng1AJAsIQGD7CCCe29fm1BgCEGiAAOLZAESygAAEto8A4rl9bU6NIQCBBgggng1AJAsIQGD7CCCe29fm1BgCEGiAAOLZAESygAAEto8A4rl9bU6NIQCBBgj8H9qe4NRFVRnYAAAAAElFTkSuQmCC">
            <a:extLst>
              <a:ext uri="{FF2B5EF4-FFF2-40B4-BE49-F238E27FC236}">
                <a16:creationId xmlns:a16="http://schemas.microsoft.com/office/drawing/2014/main" id="{AD99497D-5626-45FA-A867-6F29E601B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E2187D-734E-480C-947A-55A78BC7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34" y="1829182"/>
            <a:ext cx="8067421" cy="216736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071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FFA5-EC96-446C-BD3D-89203DC7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pPr algn="ctr"/>
            <a:r>
              <a:rPr lang="ar-DZ">
                <a:latin typeface="Dubai" panose="020B0503030403030204" pitchFamily="34" charset="-78"/>
                <a:cs typeface="Dubai" panose="020B0503030403030204" pitchFamily="34" charset="-78"/>
              </a:rPr>
              <a:t>ختاما …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06CCF-7DED-4A6A-B4CA-7D335E8C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/>
          <a:lstStyle/>
          <a:p>
            <a:pPr marL="0" indent="0" algn="r" rtl="1">
              <a:buNone/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يمكنك ايجاد الاكواد الخاصة بهذه المحاضرة  وهذا الملف على الرابط الآتي:</a:t>
            </a:r>
          </a:p>
          <a:p>
            <a:pPr marL="0" indent="0" algn="r" rtl="1">
              <a:buNone/>
            </a:pP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     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  <a:hlinkClick r:id="rId2"/>
              </a:rPr>
              <a:t>https://github.com/celyes/php_event</a:t>
            </a: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 algn="r" rtl="1">
              <a:buNone/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كما يمكنك متابعتنا على الفيسبوك: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	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  <a:hlinkClick r:id="rId3"/>
              </a:rPr>
              <a:t>Code Club Djelfa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	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-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إلى اللقاء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2DB38-7C2D-4B5D-9B06-87C2F9F3C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55253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EC32A-72E5-44A5-A660-4E2D649DB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821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E85-B77F-498E-B807-DA23147F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7042" cy="91010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كيفية كتابة الـ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35CB-9119-4915-A5A3-9EE73ACE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تحفظ ملفات الـ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بامتداد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.html</a:t>
            </a: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just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تتكون صفحة 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من وسم رئيسي هو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&lt;html&gt;</a:t>
            </a:r>
            <a:r>
              <a:rPr lang="ar-DZ" sz="2000" dirty="0">
                <a:solidFill>
                  <a:srgbClr val="00B0F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ينقسم لجزئين رئيسين هما الـ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&lt;head&gt; </a:t>
            </a:r>
            <a:r>
              <a:rPr lang="ar-DZ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و الـ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&lt;body&gt; </a:t>
            </a:r>
            <a:endParaRPr lang="ar-DZ" sz="2000" b="1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  <a:p>
            <a:pPr algn="just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يجب على كل صفحة ان تبدأ بوسم خاص هو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&lt;!DOCTYPE html&gt;</a:t>
            </a:r>
            <a:r>
              <a:rPr lang="ar-DZ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و الغرض منه هو اعلام المتصفح بأن الصفحة الحالية هي صفحة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و يجب عليه تفسيرها على هذا الأساس.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93364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E85-B77F-498E-B807-DA23147F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7042" cy="91010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مثال عن صفحة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F612A4-4622-4917-AA7F-E0B535F6216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681748"/>
              </p:ext>
            </p:extLst>
          </p:nvPr>
        </p:nvGraphicFramePr>
        <p:xfrm>
          <a:off x="538163" y="1293813"/>
          <a:ext cx="5224462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6114240" imgH="5911920" progId="Word.OpenDocumentText.12">
                  <p:embed/>
                </p:oleObj>
              </mc:Choice>
              <mc:Fallback>
                <p:oleObj name="Document" r:id="rId3" imgW="6114240" imgH="5911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293813"/>
                        <a:ext cx="5224462" cy="50514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6400353-B7C0-4FF3-AC9A-9D8859B91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303" y="1293812"/>
            <a:ext cx="4647311" cy="5051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44302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E85-B77F-498E-B807-DA23147F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7042" cy="91010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ما هي الـ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i="1" dirty="0">
                <a:latin typeface="Newtown" panose="020B0500000000000000" pitchFamily="34" charset="0"/>
                <a:cs typeface="Dubai" panose="020B0503030403030204" pitchFamily="34" charset="-78"/>
              </a:rPr>
              <a:t>php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؟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35CB-9119-4915-A5A3-9EE73ACE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تعتبر كلمة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اختصارا لعبارة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Hypertext Preprocessor 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هي لغة مفتوحة المصدر تم تطويرها سنة 1995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من قبل راسموس ليردورف.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يمكنها الاشتغال على جميع المنصات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.</a:t>
            </a:r>
            <a:endParaRPr lang="ar-DZ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طورت خصيصا للويب و لكن يمكن استعمالها كلغة سكربتات ايضا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scripting language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يمكن تضمينها داخل اكواد الـ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569617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صيغة الكتابة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يتم كتابة الكود في ملفات تحفظ بامتداد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 .php 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يمكن لملف الـ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ان يتضمن اكواد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html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مع اكواد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يتم البدء في كتابة الكود عبر كتابة الوسم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&lt;?php</a:t>
            </a:r>
            <a:r>
              <a:rPr lang="ar-DZ" sz="2000" dirty="0">
                <a:solidFill>
                  <a:srgbClr val="00B0F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و الانتهاء عبر كتابة الوسم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?&gt;</a:t>
            </a:r>
            <a:endParaRPr lang="ar-DZ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يتم اغلاق اي جزء من الكود عبر ادراج فاصلة منقوطة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Dubai" panose="020B0503030403030204" pitchFamily="34" charset="-78"/>
              </a:rPr>
              <a:t>;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06938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انواع البيانات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توجد في لغة الـ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php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8 انواع من البيانات: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سلاسل نصية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String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الاعداد الصحيحة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Integer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الاعداد العشرية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Float / Double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بيانات منطقية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Boolean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المصفوفات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Array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الكائنات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Objects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البيانات الفارغة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NULL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algn="r" rtl="1"/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المصادر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Resource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21066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1984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المتغيرات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 (variables)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6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فكر في المتغيرات على انها عبارة عن حاويات لقيم معينة.</a:t>
            </a:r>
            <a:endParaRPr lang="ar-DZ" sz="2000" dirty="0">
              <a:solidFill>
                <a:srgbClr val="7030A0"/>
              </a:solidFill>
              <a:latin typeface="Consolas" panose="020B0609020204030204" pitchFamily="49" charset="0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يتم انشاء متغير كما في الصورة اسفله.</a:t>
            </a: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تتم طباعة قيمة المتغير باستعمال الدالة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echo</a:t>
            </a: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. انظر الكود اسفله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A88484-D112-488D-B908-F2224CF5D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62102"/>
              </p:ext>
            </p:extLst>
          </p:nvPr>
        </p:nvGraphicFramePr>
        <p:xfrm>
          <a:off x="2667348" y="3780533"/>
          <a:ext cx="4922837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Document" r:id="rId3" imgW="5081400" imgH="2049120" progId="Word.OpenDocumentText.12">
                  <p:embed/>
                </p:oleObj>
              </mc:Choice>
              <mc:Fallback>
                <p:oleObj name="Document" r:id="rId3" imgW="5081400" imgH="2049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348" y="3780533"/>
                        <a:ext cx="4922837" cy="1998662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9037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49092-11A7-4989-9B41-711273B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8902866" cy="809767"/>
          </a:xfrm>
        </p:spPr>
        <p:txBody>
          <a:bodyPr>
            <a:normAutofit/>
          </a:bodyPr>
          <a:lstStyle/>
          <a:p>
            <a:pPr algn="r" rtl="1"/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الثوابت (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constants</a:t>
            </a:r>
            <a:r>
              <a:rPr lang="ar-DZ" dirty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593650-19CC-40C9-AD2D-B0F9766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707"/>
            <a:ext cx="8917042" cy="4521655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تتصرف الثوابت تماما كالمتغيرات باستثناء انه لا يمكن تغيير قيمتها بعد تعيينها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ar-DZ" sz="2000" dirty="0">
                <a:solidFill>
                  <a:schemeClr val="accent1">
                    <a:lumMod val="50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يتم انشاء الثوابت بطريقتين. انظر الصورة ادناه.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269A11-D987-44D0-9984-CB26DB7B4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690979"/>
              </p:ext>
            </p:extLst>
          </p:nvPr>
        </p:nvGraphicFramePr>
        <p:xfrm>
          <a:off x="2090026" y="3429000"/>
          <a:ext cx="6078537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Document" r:id="rId3" imgW="6078240" imgH="1747800" progId="Word.OpenDocumentText.12">
                  <p:embed/>
                </p:oleObj>
              </mc:Choice>
              <mc:Fallback>
                <p:oleObj name="Document" r:id="rId3" imgW="6078240" imgH="1747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0026" y="3429000"/>
                        <a:ext cx="6078537" cy="1747838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1587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955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Dubai</vt:lpstr>
      <vt:lpstr>Newtown</vt:lpstr>
      <vt:lpstr>Trebuchet MS</vt:lpstr>
      <vt:lpstr>Wingdings 3</vt:lpstr>
      <vt:lpstr>Facet</vt:lpstr>
      <vt:lpstr>Document</vt:lpstr>
      <vt:lpstr>OpenDocument Text</vt:lpstr>
      <vt:lpstr>PowerPoint Presentation</vt:lpstr>
      <vt:lpstr>مقدمة عن الـhtml</vt:lpstr>
      <vt:lpstr>كيفية كتابة الـHTML</vt:lpstr>
      <vt:lpstr>مثال عن صفحة HTML</vt:lpstr>
      <vt:lpstr>ما هي الـ  php؟</vt:lpstr>
      <vt:lpstr>صيغة الكتابة</vt:lpstr>
      <vt:lpstr>انواع البيانات</vt:lpstr>
      <vt:lpstr>المتغيرات  (variables) </vt:lpstr>
      <vt:lpstr>الثوابت (constants)</vt:lpstr>
      <vt:lpstr>المصفوفات (arrays)</vt:lpstr>
      <vt:lpstr>المعاملات (operators)</vt:lpstr>
      <vt:lpstr>المعاملات الحسابية</vt:lpstr>
      <vt:lpstr>معاملات المقارنة</vt:lpstr>
      <vt:lpstr>المعاملات المنطقية</vt:lpstr>
      <vt:lpstr>معاملات التعيين:</vt:lpstr>
      <vt:lpstr>المعاملات الشرطية</vt:lpstr>
      <vt:lpstr>الجمل الشرطية</vt:lpstr>
      <vt:lpstr>الجمل الشرطية – أكمل</vt:lpstr>
      <vt:lpstr>الجمل الشرطية – أكمل</vt:lpstr>
      <vt:lpstr>الحلقات التكرارية (Loops)</vt:lpstr>
      <vt:lpstr>الحلقات التكرارية:  while + do…while</vt:lpstr>
      <vt:lpstr>الحلقات التكرارية:  for + foreach</vt:lpstr>
      <vt:lpstr>الدوال (functions)</vt:lpstr>
      <vt:lpstr>الدوال - أكمل</vt:lpstr>
      <vt:lpstr>PowerPoint Presentation</vt:lpstr>
      <vt:lpstr>ختاما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Ilyes</dc:creator>
  <cp:lastModifiedBy>Ilyes</cp:lastModifiedBy>
  <cp:revision>186</cp:revision>
  <dcterms:created xsi:type="dcterms:W3CDTF">2018-12-23T14:01:27Z</dcterms:created>
  <dcterms:modified xsi:type="dcterms:W3CDTF">2018-12-25T15:20:18Z</dcterms:modified>
</cp:coreProperties>
</file>