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500" r:id="rId2"/>
    <p:sldId id="542" r:id="rId3"/>
    <p:sldId id="590" r:id="rId4"/>
    <p:sldId id="584" r:id="rId5"/>
    <p:sldId id="585" r:id="rId6"/>
    <p:sldId id="544" r:id="rId7"/>
    <p:sldId id="546" r:id="rId8"/>
    <p:sldId id="587" r:id="rId9"/>
    <p:sldId id="548" r:id="rId10"/>
    <p:sldId id="566" r:id="rId11"/>
    <p:sldId id="589" r:id="rId12"/>
    <p:sldId id="575" r:id="rId13"/>
    <p:sldId id="576" r:id="rId14"/>
    <p:sldId id="568" r:id="rId15"/>
    <p:sldId id="560" r:id="rId16"/>
    <p:sldId id="591" r:id="rId17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4" autoAdjust="0"/>
    <p:restoredTop sz="94991" autoAdjust="0"/>
  </p:normalViewPr>
  <p:slideViewPr>
    <p:cSldViewPr snapToGrid="0" showGuides="1">
      <p:cViewPr varScale="1">
        <p:scale>
          <a:sx n="224" d="100"/>
          <a:sy n="224" d="100"/>
        </p:scale>
        <p:origin x="576" y="184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650530" cy="5944934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технологий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по управлению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проектами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Янюк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Руководитель: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Кантарович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В.С.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2021</a:t>
            </a:r>
            <a:endParaRPr kumimoji="0" lang="en-US" sz="2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222970"/>
            <a:ext cx="10518338" cy="704493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222970"/>
            <a:ext cx="10906793" cy="704493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фиксирования изменений в задаче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38" y="927463"/>
            <a:ext cx="3928377" cy="51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8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12810"/>
            <a:ext cx="11170702" cy="1325870"/>
          </a:xfrm>
        </p:spPr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системы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050171" y="1304000"/>
            <a:ext cx="4953128" cy="27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Было реализовано 195 модульных тестов на серверной части, а также 56 на клиентской.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Все тесты были успешно пройдены.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87C51B-6A46-FB49-BB17-FCE3C5926B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3" y="1304000"/>
            <a:ext cx="3655177" cy="21257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F2A937-EF23-BF47-94B1-4DC2D92297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3" y="3790530"/>
            <a:ext cx="3655177" cy="16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12810"/>
            <a:ext cx="11170702" cy="1325870"/>
          </a:xfrm>
        </p:spPr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024544"/>
              </p:ext>
            </p:extLst>
          </p:nvPr>
        </p:nvGraphicFramePr>
        <p:xfrm>
          <a:off x="2767343" y="1854924"/>
          <a:ext cx="6154588" cy="283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94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251582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853">
                <a:tc>
                  <a:txBody>
                    <a:bodyPr/>
                    <a:lstStyle/>
                    <a:p>
                      <a:r>
                        <a:rPr lang="ru-RU" dirty="0"/>
                        <a:t>Время разработки,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579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программистов, чел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853">
                <a:tc>
                  <a:txBody>
                    <a:bodyPr/>
                    <a:lstStyle/>
                    <a:p>
                      <a:r>
                        <a:rPr lang="ru-RU" dirty="0"/>
                        <a:t>Полная</a:t>
                      </a:r>
                      <a:r>
                        <a:rPr lang="ru-RU" baseline="0" dirty="0"/>
                        <a:t> себестоимость, руб.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17975,16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579">
                <a:tc>
                  <a:txBody>
                    <a:bodyPr/>
                    <a:lstStyle/>
                    <a:p>
                      <a:r>
                        <a:rPr lang="ru-RU" dirty="0"/>
                        <a:t>Зарплата</a:t>
                      </a:r>
                      <a:r>
                        <a:rPr lang="ru-RU" baseline="0" dirty="0"/>
                        <a:t> с отчислениями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7882,6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427748" y="4946056"/>
            <a:ext cx="5042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Рентабельность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разработки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– 22,85%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9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19" y="1473110"/>
            <a:ext cx="10944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Было разработано программное обеспечение,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которое удовлетворяет изначальным требованиям.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75" y="4998663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6 модулей               Примерно 30 тысяч строк кода               10 таблиц данных      </a:t>
            </a:r>
          </a:p>
        </p:txBody>
      </p:sp>
      <p:sp>
        <p:nvSpPr>
          <p:cNvPr id="6" name="AutoShape 2" descr="ÐÐ°ÑÑÐ¸Ð½ÐºÐ¸ Ð¿Ð¾ Ð·Ð°Ð¿ÑÐ¾ÑÑ Ð¸ÐºÐ¾Ð½ÐºÐ° Ð±Ð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ÐÐ°ÑÑÐ¸Ð½ÐºÐ¸ Ð¿Ð¾ Ð·Ð°Ð¿ÑÐ¾ÑÑ Ð¸ÐºÐ¾Ð½ÐºÐ° Ð±Ð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65" y="2436221"/>
            <a:ext cx="2287434" cy="228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Ð¸ÐºÐ¾Ð½ÐºÐ° ÐºÐ¾Ð´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65" y="2646899"/>
            <a:ext cx="2076756" cy="20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ÐÐ°ÑÑÐ¸Ð½ÐºÐ¸ Ð¿Ð¾ Ð·Ð°Ð¿ÑÐ¾ÑÑ Ð¸ÐºÐ¾Ð½ÐºÐ° Ð¼Ð¾Ð´ÑÐ»Ñ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8" y="2507136"/>
            <a:ext cx="2365556" cy="236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650530" cy="5944934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технологий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по управлению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проектами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Янюк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Руководитель: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Кантарович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В.С.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2021</a:t>
            </a:r>
            <a:endParaRPr kumimoji="0" lang="en-US" sz="2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  <a:p>
            <a:pPr marL="0" indent="0">
              <a:buNone/>
            </a:pPr>
            <a:r>
              <a:rPr lang="ru-RU" b="0" dirty="0"/>
              <a:t>			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530200" y="1906627"/>
            <a:ext cx="5339000" cy="2763784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7175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современном цифровом мире, для создания эффективного рабочего процесса по разработке и поддержке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IT-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проектов, внедрения нового функционала, необходимо вести постоянно учет, планирование, распределение всех задач по исполнителям в ходе разработки или поддержке программного обеспечения.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ÐÐ°ÑÑÐ¸Ð½ÐºÐ¸ Ð¿Ð¾ Ð·Ð°Ð¿ÑÐ¾ÑÑ Ð°ÐºÑÑÐ°Ð»ÑÐ½Ð¾ÑÑ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" y="1691078"/>
            <a:ext cx="4181295" cy="418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7077" y="5538652"/>
            <a:ext cx="2570987" cy="70539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Trello Board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ABF4D6-9227-4146-BDF0-2B144AA0D4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18" y="1578295"/>
            <a:ext cx="7311646" cy="37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D2EFAE-4EFA-744A-ABBE-B1F291124B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12" y="1587610"/>
            <a:ext cx="7819027" cy="3684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CD2F8E-33B0-3D46-B203-82A78A94AE96}"/>
              </a:ext>
            </a:extLst>
          </p:cNvPr>
          <p:cNvSpPr txBox="1">
            <a:spLocks/>
          </p:cNvSpPr>
          <p:nvPr/>
        </p:nvSpPr>
        <p:spPr>
          <a:xfrm>
            <a:off x="4577077" y="5538652"/>
            <a:ext cx="2570987" cy="70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Rally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3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808B97-CB7B-774E-ADF0-852221DE173B}"/>
              </a:ext>
            </a:extLst>
          </p:cNvPr>
          <p:cNvSpPr txBox="1">
            <a:spLocks/>
          </p:cNvSpPr>
          <p:nvPr/>
        </p:nvSpPr>
        <p:spPr>
          <a:xfrm>
            <a:off x="4577077" y="5538652"/>
            <a:ext cx="2570987" cy="70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err="1"/>
              <a:t>YouTrack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A79039-2F77-464C-A370-907D1D75EE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00" y="1422584"/>
            <a:ext cx="6447585" cy="4014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30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5072" y="1487955"/>
            <a:ext cx="11545200" cy="525649"/>
          </a:xfrm>
        </p:spPr>
        <p:txBody>
          <a:bodyPr>
            <a:normAutofit fontScale="25000" lnSpcReduction="20000"/>
          </a:bodyPr>
          <a:lstStyle/>
          <a:p>
            <a:pPr marL="71755" marR="71755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7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Создание программного продукта, а точнее веб-приложения, которое позволяет управлять </a:t>
            </a:r>
            <a:r>
              <a:rPr lang="en-US" sz="7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7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проектами, их созданием, поддержкой, а также управление командами, работающими над проектами, и задачами, стоящими над каждым членом команды.</a:t>
            </a:r>
            <a:endParaRPr lang="en-US" sz="7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475176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133770" y="5556904"/>
            <a:ext cx="11496502" cy="525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endParaRPr lang="ru-RU" sz="2000" dirty="0"/>
          </a:p>
          <a:p>
            <a:endParaRPr lang="en-US" sz="200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5A01D19-2A1D-7344-AAF6-7308E8ED2080}"/>
              </a:ext>
            </a:extLst>
          </p:cNvPr>
          <p:cNvSpPr txBox="1">
            <a:spLocks/>
          </p:cNvSpPr>
          <p:nvPr/>
        </p:nvSpPr>
        <p:spPr>
          <a:xfrm>
            <a:off x="133770" y="3522429"/>
            <a:ext cx="11496502" cy="287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8338" marR="71755" indent="180975" algn="just">
              <a:lnSpc>
                <a:spcPct val="107000"/>
              </a:lnSpc>
              <a:tabLst>
                <a:tab pos="350838" algn="l"/>
                <a:tab pos="581025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новых проектов;</a:t>
            </a:r>
          </a:p>
          <a:p>
            <a:pPr marL="668338" marR="71755" indent="180975" algn="just">
              <a:lnSpc>
                <a:spcPct val="107000"/>
              </a:lnSpc>
              <a:tabLst>
                <a:tab pos="350838" algn="l"/>
                <a:tab pos="581025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задач и распределение их по исполнителям;</a:t>
            </a:r>
          </a:p>
          <a:p>
            <a:pPr marL="668338" marR="71755" indent="180975" algn="just">
              <a:lnSpc>
                <a:spcPct val="107000"/>
              </a:lnSpc>
              <a:tabLst>
                <a:tab pos="350838" algn="l"/>
                <a:tab pos="581025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пользователей с заданными позициями на проекте;</a:t>
            </a:r>
          </a:p>
          <a:p>
            <a:pPr marL="668338" marR="71755" indent="180975" algn="just">
              <a:lnSpc>
                <a:spcPct val="107000"/>
              </a:lnSpc>
              <a:tabLst>
                <a:tab pos="350838" algn="l"/>
                <a:tab pos="581025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истории изменения задач;</a:t>
            </a:r>
          </a:p>
          <a:p>
            <a:pPr marL="668338" marR="71755" indent="180975" algn="just">
              <a:lnSpc>
                <a:spcPct val="107000"/>
              </a:lnSpc>
              <a:tabLst>
                <a:tab pos="350838" algn="l"/>
                <a:tab pos="581025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приоритета выполнения задач;</a:t>
            </a:r>
          </a:p>
          <a:p>
            <a:pPr marL="668338" marR="71755" indent="180975" algn="just">
              <a:lnSpc>
                <a:spcPct val="107000"/>
              </a:lnSpc>
              <a:tabLst>
                <a:tab pos="350838" algn="l"/>
                <a:tab pos="581025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статистики выполнения задач выбранного проекта за указанный период.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659758"/>
              </p:ext>
            </p:extLst>
          </p:nvPr>
        </p:nvGraphicFramePr>
        <p:xfrm>
          <a:off x="358588" y="1719615"/>
          <a:ext cx="11603427" cy="471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151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35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69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Версия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17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baseline="0" dirty="0"/>
                        <a:t>NET 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Модульная платформа для разработки программного обеспечения, с открытым исходным кодом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r>
                        <a:rPr lang="en-US" dirty="0"/>
                        <a:t>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135"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иблиотека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JavaScript,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которая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пользовательского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</a:t>
                      </a:r>
                      <a:r>
                        <a:rPr lang="ru-RU" dirty="0"/>
                        <a:t>13.1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6">
                <a:tc>
                  <a:txBody>
                    <a:bodyPr/>
                    <a:lstStyle/>
                    <a:p>
                      <a:r>
                        <a:rPr lang="en-US" dirty="0" err="1"/>
                        <a:t>Redux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открытым исходным кодом, предназначена для управления состоянием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r>
                        <a:rPr lang="en-US" dirty="0"/>
                        <a:t>.0.</a:t>
                      </a:r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135">
                <a:tc>
                  <a:txBody>
                    <a:bodyPr/>
                    <a:lstStyle/>
                    <a:p>
                      <a:r>
                        <a:rPr lang="en-US" dirty="0" err="1"/>
                        <a:t>Redux</a:t>
                      </a:r>
                      <a:r>
                        <a:rPr lang="en-US" dirty="0"/>
                        <a:t>-saga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иблиотека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которая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призвана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упростить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улучшить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выполнение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сайд-эффектов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04250"/>
            <a:ext cx="11127158" cy="132587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приложения</a:t>
            </a:r>
            <a:b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серверная часть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875042-F1C4-C54E-82E2-48C7F73433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5" y="1631245"/>
            <a:ext cx="2057672" cy="47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04250"/>
            <a:ext cx="11153284" cy="132587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приложения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клиентская часть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28EE42-80E4-1549-8E19-FC3370F5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0" y="1722862"/>
            <a:ext cx="2291694" cy="45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13878</TotalTime>
  <Words>484</Words>
  <Application>Microsoft Macintosh PowerPoint</Application>
  <PresentationFormat>Произвольный</PresentationFormat>
  <Paragraphs>82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информационных систем и технологий    Тема дипломного проекта: Веб-приложение по управлению IT-проектами                Дипломник: Янюк Д.С.                                         Руководитель: асс. Кантарович В.С.                                                        </vt:lpstr>
      <vt:lpstr>Актуальность</vt:lpstr>
      <vt:lpstr>Аналоги</vt:lpstr>
      <vt:lpstr>Аналоги</vt:lpstr>
      <vt:lpstr>Аналоги</vt:lpstr>
      <vt:lpstr>Цель дипломного проекта</vt:lpstr>
      <vt:lpstr>Используемые технологии и средства разработки </vt:lpstr>
      <vt:lpstr>Структурная схема приложения (серверная часть)</vt:lpstr>
      <vt:lpstr>Структурная схема приложения (клиентская часть)</vt:lpstr>
      <vt:lpstr>Схема базы данных</vt:lpstr>
      <vt:lpstr>Схема фиксирования изменений в задаче</vt:lpstr>
      <vt:lpstr>Тестирование системы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информационных систем и технологий    Тема дипломного проекта: Веб-приложение по управлению IT-проектами                Дипломник: Янюк Д.С.                                         Руководитель: асс. Кантарович В.С.                                                       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693</cp:revision>
  <dcterms:created xsi:type="dcterms:W3CDTF">2015-10-08T14:10:57Z</dcterms:created>
  <dcterms:modified xsi:type="dcterms:W3CDTF">2021-05-30T08:44:35Z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