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2" r:id="rId5"/>
    <p:sldId id="263" r:id="rId6"/>
    <p:sldId id="264" r:id="rId7"/>
    <p:sldId id="259" r:id="rId8"/>
    <p:sldId id="260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42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43" autoAdjust="0"/>
    <p:restoredTop sz="94660"/>
  </p:normalViewPr>
  <p:slideViewPr>
    <p:cSldViewPr>
      <p:cViewPr>
        <p:scale>
          <a:sx n="100" d="100"/>
          <a:sy n="100" d="100"/>
        </p:scale>
        <p:origin x="-576" y="5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EBE81-E68A-42FA-9CC8-51907165F26E}" type="datetimeFigureOut">
              <a:rPr lang="en-US" smtClean="0"/>
              <a:t>12/13/2015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5D7346B-6C9B-4389-94C0-8DC380B88DE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EBE81-E68A-42FA-9CC8-51907165F26E}" type="datetimeFigureOut">
              <a:rPr lang="en-US" smtClean="0"/>
              <a:t>12/13/2015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7346B-6C9B-4389-94C0-8DC380B88D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EBE81-E68A-42FA-9CC8-51907165F26E}" type="datetimeFigureOut">
              <a:rPr lang="en-US" smtClean="0"/>
              <a:t>12/13/2015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7346B-6C9B-4389-94C0-8DC380B88D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EBE81-E68A-42FA-9CC8-51907165F26E}" type="datetimeFigureOut">
              <a:rPr lang="en-US" smtClean="0"/>
              <a:t>12/13/2015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7346B-6C9B-4389-94C0-8DC380B88D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EBE81-E68A-42FA-9CC8-51907165F26E}" type="datetimeFigureOut">
              <a:rPr lang="en-US" smtClean="0"/>
              <a:t>12/13/2015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7346B-6C9B-4389-94C0-8DC380B88DE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EBE81-E68A-42FA-9CC8-51907165F26E}" type="datetimeFigureOut">
              <a:rPr lang="en-US" smtClean="0"/>
              <a:t>12/13/2015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7346B-6C9B-4389-94C0-8DC380B88DE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EBE81-E68A-42FA-9CC8-51907165F26E}" type="datetimeFigureOut">
              <a:rPr lang="en-US" smtClean="0"/>
              <a:t>12/13/2015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7346B-6C9B-4389-94C0-8DC380B88DE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EBE81-E68A-42FA-9CC8-51907165F26E}" type="datetimeFigureOut">
              <a:rPr lang="en-US" smtClean="0"/>
              <a:t>12/13/2015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7346B-6C9B-4389-94C0-8DC380B88D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EBE81-E68A-42FA-9CC8-51907165F26E}" type="datetimeFigureOut">
              <a:rPr lang="en-US" smtClean="0"/>
              <a:t>12/13/2015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7346B-6C9B-4389-94C0-8DC380B88D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EBE81-E68A-42FA-9CC8-51907165F26E}" type="datetimeFigureOut">
              <a:rPr lang="en-US" smtClean="0"/>
              <a:t>12/13/2015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7346B-6C9B-4389-94C0-8DC380B88D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EBE81-E68A-42FA-9CC8-51907165F26E}" type="datetimeFigureOut">
              <a:rPr lang="en-US" smtClean="0"/>
              <a:t>12/13/2015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7346B-6C9B-4389-94C0-8DC380B88D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000">
              <a:srgbClr val="1A4292">
                <a:alpha val="39000"/>
                <a:lumMod val="26000"/>
              </a:srgbClr>
            </a:gs>
            <a:gs pos="78000">
              <a:schemeClr val="bg1">
                <a:lumMod val="91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0DEEBE81-E68A-42FA-9CC8-51907165F26E}" type="datetimeFigureOut">
              <a:rPr lang="en-US" smtClean="0"/>
              <a:t>12/13/2015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E5D7346B-6C9B-4389-94C0-8DC380B88DE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228600" y="1447800"/>
            <a:ext cx="9677400" cy="1470025"/>
          </a:xfrm>
        </p:spPr>
        <p:txBody>
          <a:bodyPr>
            <a:noAutofit/>
          </a:bodyPr>
          <a:lstStyle/>
          <a:p>
            <a:r>
              <a:rPr lang="en-US" sz="6000" b="1" dirty="0" smtClean="0">
                <a:solidFill>
                  <a:schemeClr val="tx1"/>
                </a:solidFill>
                <a:latin typeface="+mj-lt"/>
              </a:rPr>
              <a:t>Bike Odometer</a:t>
            </a:r>
            <a:endParaRPr lang="en-US" sz="60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9700" y="3048000"/>
            <a:ext cx="6400800" cy="175260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2000" b="1" dirty="0" smtClean="0">
                <a:solidFill>
                  <a:schemeClr val="tx1"/>
                </a:solidFill>
              </a:rPr>
              <a:t>Carolyn Mason</a:t>
            </a:r>
          </a:p>
          <a:p>
            <a:pPr>
              <a:spcBef>
                <a:spcPts val="0"/>
              </a:spcBef>
            </a:pPr>
            <a:r>
              <a:rPr lang="en-US" sz="2000" b="1" dirty="0" smtClean="0">
                <a:solidFill>
                  <a:schemeClr val="tx1"/>
                </a:solidFill>
              </a:rPr>
              <a:t>ASEN 5519</a:t>
            </a:r>
          </a:p>
          <a:p>
            <a:pPr>
              <a:spcBef>
                <a:spcPts val="0"/>
              </a:spcBef>
            </a:pPr>
            <a:r>
              <a:rPr lang="en-US" sz="2000" b="1" dirty="0" smtClean="0">
                <a:solidFill>
                  <a:schemeClr val="tx1"/>
                </a:solidFill>
              </a:rPr>
              <a:t>December 10, 2015</a:t>
            </a:r>
          </a:p>
          <a:p>
            <a:pPr>
              <a:spcBef>
                <a:spcPts val="0"/>
              </a:spcBef>
            </a:pPr>
            <a:endParaRPr lang="en-US" sz="2000" b="1" dirty="0">
              <a:solidFill>
                <a:schemeClr val="tx1"/>
              </a:solidFill>
            </a:endParaRPr>
          </a:p>
        </p:txBody>
      </p:sp>
      <p:pic>
        <p:nvPicPr>
          <p:cNvPr id="2050" name="Picture 2" descr="Z:\home\giraffesinaboat\Desktop\31-1425-BLK-SIDE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3581400"/>
            <a:ext cx="4038600" cy="403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6582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Project Overview</a:t>
            </a:r>
            <a:endParaRPr lang="en-US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Sensors:</a:t>
            </a:r>
          </a:p>
          <a:p>
            <a:pPr lvl="1"/>
            <a:r>
              <a:rPr lang="en-US" dirty="0" err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Sparkfun</a:t>
            </a:r>
            <a:r>
              <a:rPr lang="en-US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Pulse Sensor (</a:t>
            </a:r>
            <a:r>
              <a:rPr lang="en-US" dirty="0" err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Sen</a:t>
            </a:r>
            <a:r>
              <a:rPr lang="en-US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11574)</a:t>
            </a:r>
          </a:p>
          <a:p>
            <a:pPr lvl="1"/>
            <a:r>
              <a:rPr lang="en-US" dirty="0" err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Sparkfun</a:t>
            </a:r>
            <a:r>
              <a:rPr lang="en-US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Hall </a:t>
            </a:r>
            <a:r>
              <a:rPr lang="en-US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Latching Effect </a:t>
            </a:r>
            <a:r>
              <a:rPr lang="en-US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Sensor  </a:t>
            </a:r>
            <a:r>
              <a:rPr lang="en-US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(US1881)</a:t>
            </a:r>
          </a:p>
          <a:p>
            <a:r>
              <a:rPr lang="en-US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Display ride statistics to user: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Current Speed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Average Speed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Max Speed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Distance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Ride Time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Pulse </a:t>
            </a:r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1447800"/>
            <a:ext cx="2286002" cy="26232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 descr="Z:\home\giraffesinaboat\Desktop\images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4191000"/>
            <a:ext cx="2286002" cy="2286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6100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Hardware Schematic</a:t>
            </a:r>
            <a:endParaRPr lang="en-US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66" name="Group 65"/>
          <p:cNvGrpSpPr/>
          <p:nvPr/>
        </p:nvGrpSpPr>
        <p:grpSpPr>
          <a:xfrm>
            <a:off x="76200" y="1905000"/>
            <a:ext cx="8991600" cy="4191000"/>
            <a:chOff x="76200" y="1905000"/>
            <a:chExt cx="8991600" cy="4191000"/>
          </a:xfrm>
        </p:grpSpPr>
        <p:sp>
          <p:nvSpPr>
            <p:cNvPr id="5" name="Oval 4"/>
            <p:cNvSpPr/>
            <p:nvPr/>
          </p:nvSpPr>
          <p:spPr>
            <a:xfrm>
              <a:off x="76200" y="3727442"/>
              <a:ext cx="1215081" cy="115768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Pulse Sensor</a:t>
              </a:r>
              <a:endParaRPr lang="en-US" sz="1600" dirty="0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1291320" y="2156305"/>
              <a:ext cx="3178051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291320" y="2404379"/>
              <a:ext cx="1589025" cy="0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245716" y="2650030"/>
              <a:ext cx="150366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1291320" y="1905000"/>
              <a:ext cx="497937" cy="333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+5V</a:t>
              </a:r>
              <a:endParaRPr lang="en-US" sz="14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251808" y="2156304"/>
              <a:ext cx="1254554" cy="333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Output Signal</a:t>
              </a:r>
              <a:endParaRPr lang="en-US" sz="14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300739" y="2404379"/>
              <a:ext cx="557580" cy="333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GND</a:t>
              </a:r>
              <a:endParaRPr lang="en-US" sz="1400" dirty="0"/>
            </a:p>
          </p:txBody>
        </p:sp>
        <p:cxnSp>
          <p:nvCxnSpPr>
            <p:cNvPr id="12" name="Straight Connector 11"/>
            <p:cNvCxnSpPr>
              <a:endCxn id="47" idx="0"/>
            </p:cNvCxnSpPr>
            <p:nvPr/>
          </p:nvCxnSpPr>
          <p:spPr>
            <a:xfrm>
              <a:off x="1219200" y="2936560"/>
              <a:ext cx="1433899" cy="807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endCxn id="19" idx="0"/>
            </p:cNvCxnSpPr>
            <p:nvPr/>
          </p:nvCxnSpPr>
          <p:spPr>
            <a:xfrm>
              <a:off x="1251808" y="4533683"/>
              <a:ext cx="1264679" cy="1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1200150" y="3499126"/>
              <a:ext cx="5084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+5V</a:t>
              </a:r>
              <a:endParaRPr lang="en-US" sz="14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241319" y="4054977"/>
              <a:ext cx="557580" cy="333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GND</a:t>
              </a:r>
              <a:endParaRPr lang="en-US" sz="14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231042" y="4303052"/>
              <a:ext cx="1254554" cy="33399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Output Signal</a:t>
              </a:r>
              <a:endParaRPr lang="en-US" sz="1400" dirty="0"/>
            </a:p>
          </p:txBody>
        </p:sp>
        <p:pic>
          <p:nvPicPr>
            <p:cNvPr id="17" name="Picture 1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05563" y="4941139"/>
              <a:ext cx="486032" cy="6882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18" name="Straight Connector 17"/>
            <p:cNvCxnSpPr/>
            <p:nvPr/>
          </p:nvCxnSpPr>
          <p:spPr>
            <a:xfrm>
              <a:off x="2749378" y="2652454"/>
              <a:ext cx="0" cy="239805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Block Arc 18"/>
            <p:cNvSpPr/>
            <p:nvPr/>
          </p:nvSpPr>
          <p:spPr>
            <a:xfrm>
              <a:off x="2516488" y="4430319"/>
              <a:ext cx="394901" cy="206730"/>
            </a:xfrm>
            <a:prstGeom prst="blockArc">
              <a:avLst>
                <a:gd name="adj1" fmla="val 10800000"/>
                <a:gd name="adj2" fmla="val 492767"/>
                <a:gd name="adj3" fmla="val 0"/>
              </a:avLst>
            </a:prstGeom>
            <a:ln>
              <a:solidFill>
                <a:srgbClr val="7030A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20" name="Straight Connector 19"/>
            <p:cNvCxnSpPr/>
            <p:nvPr/>
          </p:nvCxnSpPr>
          <p:spPr>
            <a:xfrm flipV="1">
              <a:off x="2911389" y="3810134"/>
              <a:ext cx="1371" cy="740993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2911389" y="3806903"/>
              <a:ext cx="1620108" cy="0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V="1">
              <a:off x="5301049" y="3975517"/>
              <a:ext cx="0" cy="1465785"/>
            </a:xfrm>
            <a:prstGeom prst="line">
              <a:avLst/>
            </a:prstGeom>
            <a:ln cap="rnd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4719122" y="5394608"/>
              <a:ext cx="1979544" cy="70139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+5V, Portable USB</a:t>
              </a:r>
            </a:p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Battery Pack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24" name="Straight Connector 23"/>
            <p:cNvCxnSpPr/>
            <p:nvPr/>
          </p:nvCxnSpPr>
          <p:spPr>
            <a:xfrm flipV="1">
              <a:off x="2892509" y="2388122"/>
              <a:ext cx="9440" cy="963979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2891138" y="3352099"/>
              <a:ext cx="1640359" cy="0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2748579" y="3557213"/>
              <a:ext cx="1720793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2830384" y="3310755"/>
              <a:ext cx="1286931" cy="333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J10 Pin1, GND</a:t>
              </a:r>
              <a:endParaRPr lang="en-US" sz="14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830384" y="3092287"/>
              <a:ext cx="1717590" cy="333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Port A Pin 10, AN11</a:t>
              </a:r>
              <a:endParaRPr lang="en-US" sz="14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813907" y="3562060"/>
              <a:ext cx="1717590" cy="333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Port A Pin 11, AN10</a:t>
              </a:r>
              <a:endParaRPr lang="en-US" sz="1400" dirty="0"/>
            </a:p>
          </p:txBody>
        </p:sp>
        <p:cxnSp>
          <p:nvCxnSpPr>
            <p:cNvPr id="30" name="Straight Connector 29"/>
            <p:cNvCxnSpPr/>
            <p:nvPr/>
          </p:nvCxnSpPr>
          <p:spPr>
            <a:xfrm>
              <a:off x="6070600" y="3479368"/>
              <a:ext cx="2187146" cy="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5827584" y="3189947"/>
              <a:ext cx="1640359" cy="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6097124" y="2979989"/>
              <a:ext cx="667868" cy="333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Port C</a:t>
              </a:r>
              <a:endParaRPr lang="en-US" sz="14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077350" y="3231294"/>
              <a:ext cx="1490946" cy="333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Port B Pin 7</a:t>
              </a:r>
              <a:r>
                <a:rPr lang="en-US" sz="1400" dirty="0"/>
                <a:t>, </a:t>
              </a:r>
              <a:r>
                <a:rPr lang="en-US" sz="1400" dirty="0" smtClean="0"/>
                <a:t>RB7</a:t>
              </a:r>
              <a:endParaRPr lang="en-US" sz="1400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7852719" y="1990922"/>
              <a:ext cx="1215081" cy="82691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LCD</a:t>
              </a:r>
              <a:endParaRPr lang="en-US" sz="1600" dirty="0"/>
            </a:p>
          </p:txBody>
        </p:sp>
        <p:sp>
          <p:nvSpPr>
            <p:cNvPr id="35" name="Oval 34"/>
            <p:cNvSpPr/>
            <p:nvPr/>
          </p:nvSpPr>
          <p:spPr>
            <a:xfrm>
              <a:off x="7825717" y="3194037"/>
              <a:ext cx="1215081" cy="77663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LED 1</a:t>
              </a:r>
              <a:endParaRPr lang="en-US" sz="1600" dirty="0"/>
            </a:p>
          </p:txBody>
        </p:sp>
        <p:sp>
          <p:nvSpPr>
            <p:cNvPr id="36" name="Oval 35"/>
            <p:cNvSpPr/>
            <p:nvPr/>
          </p:nvSpPr>
          <p:spPr>
            <a:xfrm>
              <a:off x="7852719" y="4076079"/>
              <a:ext cx="1215081" cy="77663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LED 2</a:t>
              </a:r>
              <a:endParaRPr lang="en-US" sz="1600" dirty="0"/>
            </a:p>
          </p:txBody>
        </p:sp>
        <p:cxnSp>
          <p:nvCxnSpPr>
            <p:cNvPr id="37" name="Straight Connector 36"/>
            <p:cNvCxnSpPr/>
            <p:nvPr/>
          </p:nvCxnSpPr>
          <p:spPr>
            <a:xfrm flipV="1">
              <a:off x="7447692" y="2388122"/>
              <a:ext cx="2" cy="801825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7450680" y="2404379"/>
              <a:ext cx="402039" cy="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5827584" y="3724212"/>
              <a:ext cx="1768618" cy="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6077350" y="3476137"/>
              <a:ext cx="1533547" cy="333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Port B Pin 6, </a:t>
              </a:r>
              <a:r>
                <a:rPr lang="en-US" sz="1400" dirty="0" smtClean="0"/>
                <a:t>RB6 </a:t>
              </a:r>
              <a:endParaRPr lang="en-US" sz="1400" dirty="0"/>
            </a:p>
          </p:txBody>
        </p:sp>
        <p:cxnSp>
          <p:nvCxnSpPr>
            <p:cNvPr id="41" name="Straight Connector 40"/>
            <p:cNvCxnSpPr/>
            <p:nvPr/>
          </p:nvCxnSpPr>
          <p:spPr>
            <a:xfrm>
              <a:off x="6070600" y="3972286"/>
              <a:ext cx="1390593" cy="3231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6070600" y="3719365"/>
              <a:ext cx="1490946" cy="333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Port B Pin 5, RB5</a:t>
              </a:r>
            </a:p>
          </p:txBody>
        </p:sp>
        <p:cxnSp>
          <p:nvCxnSpPr>
            <p:cNvPr id="43" name="Straight Connector 42"/>
            <p:cNvCxnSpPr/>
            <p:nvPr/>
          </p:nvCxnSpPr>
          <p:spPr>
            <a:xfrm flipV="1">
              <a:off x="7596204" y="3733904"/>
              <a:ext cx="0" cy="696415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flipV="1">
              <a:off x="7461193" y="4004699"/>
              <a:ext cx="0" cy="1319022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7600948" y="4430319"/>
              <a:ext cx="251771" cy="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7447692" y="5323720"/>
              <a:ext cx="634542" cy="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7" name="Block Arc 46"/>
            <p:cNvSpPr/>
            <p:nvPr/>
          </p:nvSpPr>
          <p:spPr>
            <a:xfrm>
              <a:off x="2653099" y="2841270"/>
              <a:ext cx="394901" cy="206730"/>
            </a:xfrm>
            <a:prstGeom prst="blockArc">
              <a:avLst>
                <a:gd name="adj1" fmla="val 10800000"/>
                <a:gd name="adj2" fmla="val 492767"/>
                <a:gd name="adj3" fmla="val 0"/>
              </a:avLst>
            </a:prstGeom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48" name="Straight Connector 47"/>
            <p:cNvCxnSpPr/>
            <p:nvPr/>
          </p:nvCxnSpPr>
          <p:spPr>
            <a:xfrm>
              <a:off x="3018763" y="2971368"/>
              <a:ext cx="1431729" cy="43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flipV="1">
              <a:off x="4469372" y="2156305"/>
              <a:ext cx="0" cy="987451"/>
            </a:xfrm>
            <a:prstGeom prst="line">
              <a:avLst/>
            </a:prstGeom>
            <a:ln cap="rnd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flipV="1">
              <a:off x="1291281" y="4303052"/>
              <a:ext cx="1458097" cy="323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2" name="Rectangle 51"/>
            <p:cNvSpPr/>
            <p:nvPr/>
          </p:nvSpPr>
          <p:spPr>
            <a:xfrm>
              <a:off x="4450492" y="3143756"/>
              <a:ext cx="1620108" cy="82691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PIC18F87K22</a:t>
              </a:r>
              <a:endParaRPr lang="en-US" dirty="0"/>
            </a:p>
          </p:txBody>
        </p:sp>
        <p:sp>
          <p:nvSpPr>
            <p:cNvPr id="53" name="Oval 52"/>
            <p:cNvSpPr/>
            <p:nvPr/>
          </p:nvSpPr>
          <p:spPr>
            <a:xfrm>
              <a:off x="7852719" y="4935404"/>
              <a:ext cx="1215081" cy="77663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LED 3</a:t>
              </a:r>
              <a:endParaRPr lang="en-US" sz="1600" dirty="0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76239" y="1962120"/>
              <a:ext cx="1215081" cy="82691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Hall Effect Sensor</a:t>
              </a:r>
              <a:endParaRPr lang="en-US" sz="1600" dirty="0"/>
            </a:p>
          </p:txBody>
        </p:sp>
        <p:sp>
          <p:nvSpPr>
            <p:cNvPr id="3" name="Rectangle 2"/>
            <p:cNvSpPr/>
            <p:nvPr/>
          </p:nvSpPr>
          <p:spPr>
            <a:xfrm>
              <a:off x="3314413" y="2313235"/>
              <a:ext cx="79380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10k Ω</a:t>
              </a:r>
            </a:p>
          </p:txBody>
        </p:sp>
        <p:pic>
          <p:nvPicPr>
            <p:cNvPr id="55" name="Picture 54"/>
            <p:cNvPicPr/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3025274" y="2363315"/>
              <a:ext cx="504617" cy="73660"/>
            </a:xfrm>
            <a:prstGeom prst="rect">
              <a:avLst/>
            </a:prstGeom>
          </p:spPr>
        </p:pic>
        <p:cxnSp>
          <p:nvCxnSpPr>
            <p:cNvPr id="56" name="Straight Connector 55"/>
            <p:cNvCxnSpPr/>
            <p:nvPr/>
          </p:nvCxnSpPr>
          <p:spPr>
            <a:xfrm flipH="1" flipV="1">
              <a:off x="2912760" y="2650030"/>
              <a:ext cx="363842" cy="140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flipH="1" flipV="1">
              <a:off x="1219200" y="2936560"/>
              <a:ext cx="11842" cy="1068139"/>
            </a:xfrm>
            <a:prstGeom prst="line">
              <a:avLst/>
            </a:prstGeom>
            <a:ln cap="rnd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54972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Physical Hardware</a:t>
            </a:r>
            <a:endParaRPr lang="en-US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228600" y="1581150"/>
            <a:ext cx="8763000" cy="5200650"/>
            <a:chOff x="228600" y="1581150"/>
            <a:chExt cx="8763000" cy="5200650"/>
          </a:xfrm>
        </p:grpSpPr>
        <p:pic>
          <p:nvPicPr>
            <p:cNvPr id="5122" name="Picture 2" descr="Z:\home\giraffesinaboat\Documents\SENIOR_AERO\Micro Avionics\odometer\P1100161.JP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034" b="7970"/>
            <a:stretch/>
          </p:blipFill>
          <p:spPr bwMode="auto">
            <a:xfrm>
              <a:off x="228600" y="1581150"/>
              <a:ext cx="5196413" cy="52006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23" name="Picture 3" descr="Z:\home\giraffesinaboat\Documents\SENIOR_AERO\Micro Avionics\odometer\P1100123.JP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1873"/>
            <a:stretch/>
          </p:blipFill>
          <p:spPr bwMode="auto">
            <a:xfrm rot="5400000">
              <a:off x="4683125" y="2473325"/>
              <a:ext cx="5187950" cy="3429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551757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839200" cy="1600200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Software: Overview</a:t>
            </a:r>
            <a:endParaRPr lang="en-US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76200" y="1695450"/>
            <a:ext cx="8947150" cy="5010150"/>
            <a:chOff x="76200" y="1695450"/>
            <a:chExt cx="8947150" cy="5010150"/>
          </a:xfrm>
        </p:grpSpPr>
        <p:sp>
          <p:nvSpPr>
            <p:cNvPr id="76" name="Rectangle 75"/>
            <p:cNvSpPr/>
            <p:nvPr/>
          </p:nvSpPr>
          <p:spPr>
            <a:xfrm>
              <a:off x="76200" y="1695450"/>
              <a:ext cx="8947150" cy="501015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162550" y="1790700"/>
              <a:ext cx="3400424" cy="15621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 smtClean="0"/>
                <a:t>Interrupts</a:t>
              </a:r>
              <a:endParaRPr lang="en-US" dirty="0"/>
            </a:p>
          </p:txBody>
        </p:sp>
        <p:sp>
          <p:nvSpPr>
            <p:cNvPr id="4" name="Oval 3"/>
            <p:cNvSpPr/>
            <p:nvPr/>
          </p:nvSpPr>
          <p:spPr>
            <a:xfrm>
              <a:off x="152400" y="2476500"/>
              <a:ext cx="1619250" cy="8382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Main</a:t>
              </a:r>
              <a:endParaRPr lang="en-US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2057400" y="3581400"/>
              <a:ext cx="1295400" cy="533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Initialize Ports</a:t>
              </a:r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695700" y="3581400"/>
              <a:ext cx="1295400" cy="533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Set up ADC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334000" y="3568700"/>
              <a:ext cx="1295400" cy="533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Timer0/ interrupts</a:t>
              </a:r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6934200" y="3568700"/>
              <a:ext cx="1295400" cy="533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Initialize LCD</a:t>
              </a:r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4800" y="3581400"/>
              <a:ext cx="1333500" cy="533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Initialize</a:t>
              </a:r>
              <a:endParaRPr lang="en-US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4800" y="4648200"/>
              <a:ext cx="1358900" cy="533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Loop</a:t>
              </a:r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578600" y="2006600"/>
              <a:ext cx="1524000" cy="533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Pulse Sensor</a:t>
              </a:r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584950" y="2654300"/>
              <a:ext cx="1524000" cy="533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Hall Effect Sensor</a:t>
              </a:r>
              <a:endParaRPr lang="en-US" dirty="0"/>
            </a:p>
          </p:txBody>
        </p:sp>
        <p:sp>
          <p:nvSpPr>
            <p:cNvPr id="15" name="Diamond 14"/>
            <p:cNvSpPr/>
            <p:nvPr/>
          </p:nvSpPr>
          <p:spPr>
            <a:xfrm>
              <a:off x="1771650" y="4572000"/>
              <a:ext cx="1073150" cy="698500"/>
            </a:xfrm>
            <a:prstGeom prst="diamon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/>
                <a:t>Cnt1</a:t>
              </a:r>
              <a:endParaRPr lang="en-US" sz="1600" b="1" dirty="0"/>
            </a:p>
          </p:txBody>
        </p:sp>
        <p:cxnSp>
          <p:nvCxnSpPr>
            <p:cNvPr id="21" name="Straight Arrow Connector 20"/>
            <p:cNvCxnSpPr>
              <a:stCxn id="4" idx="4"/>
              <a:endCxn id="10" idx="0"/>
            </p:cNvCxnSpPr>
            <p:nvPr/>
          </p:nvCxnSpPr>
          <p:spPr>
            <a:xfrm>
              <a:off x="962025" y="3314700"/>
              <a:ext cx="9525" cy="26670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10" idx="3"/>
              <a:endCxn id="5" idx="1"/>
            </p:cNvCxnSpPr>
            <p:nvPr/>
          </p:nvCxnSpPr>
          <p:spPr>
            <a:xfrm>
              <a:off x="1638300" y="3848100"/>
              <a:ext cx="419100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5" idx="3"/>
            </p:cNvCxnSpPr>
            <p:nvPr/>
          </p:nvCxnSpPr>
          <p:spPr>
            <a:xfrm>
              <a:off x="3352800" y="3848100"/>
              <a:ext cx="342900" cy="1905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>
              <a:off x="4991100" y="3835400"/>
              <a:ext cx="342900" cy="1905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endCxn id="9" idx="1"/>
            </p:cNvCxnSpPr>
            <p:nvPr/>
          </p:nvCxnSpPr>
          <p:spPr>
            <a:xfrm flipV="1">
              <a:off x="6667500" y="3835400"/>
              <a:ext cx="266700" cy="1270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>
              <a:off x="914400" y="4356100"/>
              <a:ext cx="0" cy="29210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914400" y="4356100"/>
              <a:ext cx="75057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V="1">
              <a:off x="8420100" y="3835400"/>
              <a:ext cx="0" cy="5334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>
              <a:stCxn id="9" idx="3"/>
            </p:cNvCxnSpPr>
            <p:nvPr/>
          </p:nvCxnSpPr>
          <p:spPr>
            <a:xfrm>
              <a:off x="8229600" y="3835400"/>
              <a:ext cx="1905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>
              <a:off x="3533775" y="5295900"/>
              <a:ext cx="0" cy="29210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Diamond 48"/>
            <p:cNvSpPr/>
            <p:nvPr/>
          </p:nvSpPr>
          <p:spPr>
            <a:xfrm>
              <a:off x="2997200" y="4591050"/>
              <a:ext cx="1073150" cy="698500"/>
            </a:xfrm>
            <a:prstGeom prst="diamon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/>
                <a:t>Cnt2</a:t>
              </a:r>
              <a:endParaRPr lang="en-US" sz="1600" b="1" dirty="0"/>
            </a:p>
          </p:txBody>
        </p:sp>
        <p:sp>
          <p:nvSpPr>
            <p:cNvPr id="50" name="Diamond 49"/>
            <p:cNvSpPr/>
            <p:nvPr/>
          </p:nvSpPr>
          <p:spPr>
            <a:xfrm>
              <a:off x="4210050" y="4597400"/>
              <a:ext cx="1073150" cy="698500"/>
            </a:xfrm>
            <a:prstGeom prst="diamon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/>
                <a:t>Cnt3</a:t>
              </a:r>
              <a:endParaRPr lang="en-US" sz="1600" b="1" dirty="0"/>
            </a:p>
          </p:txBody>
        </p:sp>
        <p:sp>
          <p:nvSpPr>
            <p:cNvPr id="51" name="Diamond 50"/>
            <p:cNvSpPr/>
            <p:nvPr/>
          </p:nvSpPr>
          <p:spPr>
            <a:xfrm>
              <a:off x="5429250" y="4591050"/>
              <a:ext cx="1073150" cy="698500"/>
            </a:xfrm>
            <a:prstGeom prst="diamon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/>
                <a:t>Cnt4</a:t>
              </a:r>
              <a:endParaRPr lang="en-US" sz="1600" b="1" dirty="0"/>
            </a:p>
          </p:txBody>
        </p:sp>
        <p:sp>
          <p:nvSpPr>
            <p:cNvPr id="52" name="Diamond 51"/>
            <p:cNvSpPr/>
            <p:nvPr/>
          </p:nvSpPr>
          <p:spPr>
            <a:xfrm>
              <a:off x="6648450" y="4597400"/>
              <a:ext cx="1073150" cy="698500"/>
            </a:xfrm>
            <a:prstGeom prst="diamon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/>
                <a:t>Cnt5</a:t>
              </a:r>
              <a:endParaRPr lang="en-US" sz="1600" b="1" dirty="0"/>
            </a:p>
          </p:txBody>
        </p:sp>
        <p:cxnSp>
          <p:nvCxnSpPr>
            <p:cNvPr id="53" name="Straight Arrow Connector 52"/>
            <p:cNvCxnSpPr/>
            <p:nvPr/>
          </p:nvCxnSpPr>
          <p:spPr>
            <a:xfrm>
              <a:off x="1625600" y="4914900"/>
              <a:ext cx="279400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stCxn id="15" idx="3"/>
              <a:endCxn id="49" idx="1"/>
            </p:cNvCxnSpPr>
            <p:nvPr/>
          </p:nvCxnSpPr>
          <p:spPr>
            <a:xfrm>
              <a:off x="2844800" y="4921250"/>
              <a:ext cx="152400" cy="1905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>
              <a:stCxn id="49" idx="3"/>
              <a:endCxn id="50" idx="1"/>
            </p:cNvCxnSpPr>
            <p:nvPr/>
          </p:nvCxnSpPr>
          <p:spPr>
            <a:xfrm>
              <a:off x="4070350" y="4940300"/>
              <a:ext cx="139700" cy="635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>
              <a:off x="5283200" y="4953000"/>
              <a:ext cx="152400" cy="1905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/>
            <p:nvPr/>
          </p:nvCxnSpPr>
          <p:spPr>
            <a:xfrm>
              <a:off x="6502400" y="4953000"/>
              <a:ext cx="152400" cy="1905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/>
            <p:nvPr/>
          </p:nvCxnSpPr>
          <p:spPr>
            <a:xfrm>
              <a:off x="2308225" y="5257800"/>
              <a:ext cx="0" cy="29210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/>
            <p:nvPr/>
          </p:nvCxnSpPr>
          <p:spPr>
            <a:xfrm>
              <a:off x="4746625" y="5302250"/>
              <a:ext cx="0" cy="29210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/>
            <p:nvPr/>
          </p:nvCxnSpPr>
          <p:spPr>
            <a:xfrm>
              <a:off x="5965825" y="5302250"/>
              <a:ext cx="0" cy="29210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/>
            <p:nvPr/>
          </p:nvCxnSpPr>
          <p:spPr>
            <a:xfrm>
              <a:off x="7185025" y="5302250"/>
              <a:ext cx="0" cy="29210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Rectangle 67"/>
            <p:cNvSpPr/>
            <p:nvPr/>
          </p:nvSpPr>
          <p:spPr>
            <a:xfrm>
              <a:off x="1778000" y="5549900"/>
              <a:ext cx="1143000" cy="533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Current Speed</a:t>
              </a:r>
              <a:endParaRPr lang="en-US" dirty="0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2997200" y="5549900"/>
              <a:ext cx="1143000" cy="533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Average Speed</a:t>
              </a:r>
              <a:endParaRPr lang="en-US" dirty="0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4216400" y="5549900"/>
              <a:ext cx="1143000" cy="533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Max Speed</a:t>
              </a:r>
              <a:endParaRPr lang="en-US" dirty="0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5435600" y="5549900"/>
              <a:ext cx="1143000" cy="533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Distance</a:t>
              </a:r>
              <a:endParaRPr lang="en-US" dirty="0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6661150" y="5549900"/>
              <a:ext cx="1143000" cy="533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Ride Time</a:t>
              </a:r>
              <a:endParaRPr lang="en-US" dirty="0"/>
            </a:p>
          </p:txBody>
        </p:sp>
        <p:sp>
          <p:nvSpPr>
            <p:cNvPr id="43" name="Diamond 42"/>
            <p:cNvSpPr/>
            <p:nvPr/>
          </p:nvSpPr>
          <p:spPr>
            <a:xfrm>
              <a:off x="7867650" y="4578350"/>
              <a:ext cx="1073150" cy="698500"/>
            </a:xfrm>
            <a:prstGeom prst="diamon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/>
                <a:t>Cnt6</a:t>
              </a:r>
              <a:endParaRPr lang="en-US" sz="1600" b="1" dirty="0"/>
            </a:p>
          </p:txBody>
        </p:sp>
        <p:cxnSp>
          <p:nvCxnSpPr>
            <p:cNvPr id="44" name="Straight Arrow Connector 43"/>
            <p:cNvCxnSpPr/>
            <p:nvPr/>
          </p:nvCxnSpPr>
          <p:spPr>
            <a:xfrm>
              <a:off x="7721600" y="4933950"/>
              <a:ext cx="152400" cy="1905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>
              <a:off x="8404225" y="5283200"/>
              <a:ext cx="0" cy="29210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tangle 46"/>
            <p:cNvSpPr/>
            <p:nvPr/>
          </p:nvSpPr>
          <p:spPr>
            <a:xfrm>
              <a:off x="7880350" y="5530850"/>
              <a:ext cx="1060450" cy="533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Pulse</a:t>
              </a:r>
              <a:endParaRPr lang="en-US" dirty="0"/>
            </a:p>
          </p:txBody>
        </p:sp>
        <p:cxnSp>
          <p:nvCxnSpPr>
            <p:cNvPr id="55" name="Straight Arrow Connector 54"/>
            <p:cNvCxnSpPr/>
            <p:nvPr/>
          </p:nvCxnSpPr>
          <p:spPr>
            <a:xfrm>
              <a:off x="3575050" y="6076950"/>
              <a:ext cx="0" cy="29210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>
              <a:off x="2349500" y="6108700"/>
              <a:ext cx="0" cy="29210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/>
            <p:nvPr/>
          </p:nvCxnSpPr>
          <p:spPr>
            <a:xfrm>
              <a:off x="4787900" y="6083300"/>
              <a:ext cx="0" cy="29210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/>
            <p:nvPr/>
          </p:nvCxnSpPr>
          <p:spPr>
            <a:xfrm>
              <a:off x="6007100" y="6083300"/>
              <a:ext cx="0" cy="29210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>
              <a:off x="7226300" y="6083300"/>
              <a:ext cx="0" cy="29210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>
              <a:off x="8445500" y="6064250"/>
              <a:ext cx="6350" cy="33655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984250" y="6400800"/>
              <a:ext cx="746125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>
              <a:endCxn id="11" idx="2"/>
            </p:cNvCxnSpPr>
            <p:nvPr/>
          </p:nvCxnSpPr>
          <p:spPr>
            <a:xfrm flipV="1">
              <a:off x="984250" y="5181600"/>
              <a:ext cx="0" cy="121920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4297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Software: Pulse Sensor</a:t>
            </a:r>
            <a:endParaRPr lang="en-US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4114800" y="1676400"/>
            <a:ext cx="4980606" cy="5010150"/>
            <a:chOff x="4114800" y="1676400"/>
            <a:chExt cx="4980606" cy="5010150"/>
          </a:xfrm>
        </p:grpSpPr>
        <p:sp>
          <p:nvSpPr>
            <p:cNvPr id="97" name="Rectangle 96"/>
            <p:cNvSpPr/>
            <p:nvPr/>
          </p:nvSpPr>
          <p:spPr>
            <a:xfrm>
              <a:off x="4114800" y="1676400"/>
              <a:ext cx="4980606" cy="501015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Oval 97"/>
            <p:cNvSpPr/>
            <p:nvPr/>
          </p:nvSpPr>
          <p:spPr>
            <a:xfrm>
              <a:off x="4349750" y="1835150"/>
              <a:ext cx="1752600" cy="8382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Start</a:t>
              </a:r>
              <a:endParaRPr lang="en-US" dirty="0"/>
            </a:p>
          </p:txBody>
        </p:sp>
        <p:sp>
          <p:nvSpPr>
            <p:cNvPr id="99" name="Rectangle 98"/>
            <p:cNvSpPr/>
            <p:nvPr/>
          </p:nvSpPr>
          <p:spPr>
            <a:xfrm>
              <a:off x="4349750" y="2940050"/>
              <a:ext cx="1752600" cy="6858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Store </a:t>
              </a:r>
              <a:r>
                <a:rPr lang="en-US" dirty="0" smtClean="0"/>
                <a:t>ADRES [</a:t>
              </a:r>
              <a:r>
                <a:rPr lang="en-US" dirty="0" smtClean="0"/>
                <a:t>previous</a:t>
              </a:r>
              <a:r>
                <a:rPr lang="en-US" dirty="0" smtClean="0"/>
                <a:t>, new]</a:t>
              </a:r>
              <a:endParaRPr lang="en-US" dirty="0"/>
            </a:p>
          </p:txBody>
        </p:sp>
        <p:cxnSp>
          <p:nvCxnSpPr>
            <p:cNvPr id="100" name="Straight Arrow Connector 99"/>
            <p:cNvCxnSpPr>
              <a:stCxn id="98" idx="4"/>
              <a:endCxn id="99" idx="0"/>
            </p:cNvCxnSpPr>
            <p:nvPr/>
          </p:nvCxnSpPr>
          <p:spPr>
            <a:xfrm>
              <a:off x="5226050" y="2673350"/>
              <a:ext cx="0" cy="26670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Diamond 100"/>
            <p:cNvSpPr/>
            <p:nvPr/>
          </p:nvSpPr>
          <p:spPr>
            <a:xfrm>
              <a:off x="4114800" y="3873500"/>
              <a:ext cx="2216150" cy="850900"/>
            </a:xfrm>
            <a:prstGeom prst="diamon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New &gt; 4000 </a:t>
              </a:r>
              <a:endParaRPr lang="en-US" dirty="0"/>
            </a:p>
          </p:txBody>
        </p:sp>
        <p:sp>
          <p:nvSpPr>
            <p:cNvPr id="102" name="Diamond 101"/>
            <p:cNvSpPr/>
            <p:nvPr/>
          </p:nvSpPr>
          <p:spPr>
            <a:xfrm>
              <a:off x="4121150" y="4845050"/>
              <a:ext cx="2216151" cy="850900"/>
            </a:xfrm>
            <a:prstGeom prst="diamon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Previous &lt; 4000 </a:t>
              </a:r>
              <a:endParaRPr lang="en-US" dirty="0"/>
            </a:p>
          </p:txBody>
        </p:sp>
        <p:sp>
          <p:nvSpPr>
            <p:cNvPr id="103" name="Oval 102"/>
            <p:cNvSpPr/>
            <p:nvPr/>
          </p:nvSpPr>
          <p:spPr>
            <a:xfrm>
              <a:off x="6800850" y="5772150"/>
              <a:ext cx="1752600" cy="8382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  <a:r>
                <a:rPr lang="en-US" dirty="0" smtClean="0"/>
                <a:t>nd</a:t>
              </a:r>
              <a:endParaRPr lang="en-US" dirty="0"/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6721475" y="2190750"/>
              <a:ext cx="1784350" cy="6858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Increment counter</a:t>
              </a:r>
              <a:endParaRPr lang="en-US" dirty="0"/>
            </a:p>
          </p:txBody>
        </p:sp>
        <p:sp>
          <p:nvSpPr>
            <p:cNvPr id="105" name="Diamond 104"/>
            <p:cNvSpPr/>
            <p:nvPr/>
          </p:nvSpPr>
          <p:spPr>
            <a:xfrm>
              <a:off x="6553200" y="3060700"/>
              <a:ext cx="2190750" cy="850900"/>
            </a:xfrm>
            <a:prstGeom prst="diamon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Counter &gt; 2^16</a:t>
              </a:r>
              <a:endParaRPr lang="en-US" dirty="0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6708775" y="4019550"/>
              <a:ext cx="1784350" cy="6858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Reset counter</a:t>
              </a:r>
              <a:endParaRPr lang="en-US" dirty="0"/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4362450" y="5829300"/>
              <a:ext cx="1784350" cy="6858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Calculate BPM from counter</a:t>
              </a:r>
              <a:endParaRPr lang="en-US" dirty="0"/>
            </a:p>
          </p:txBody>
        </p:sp>
        <p:cxnSp>
          <p:nvCxnSpPr>
            <p:cNvPr id="108" name="Straight Arrow Connector 107"/>
            <p:cNvCxnSpPr/>
            <p:nvPr/>
          </p:nvCxnSpPr>
          <p:spPr>
            <a:xfrm>
              <a:off x="5248274" y="3606800"/>
              <a:ext cx="0" cy="26670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/>
            <p:cNvCxnSpPr/>
            <p:nvPr/>
          </p:nvCxnSpPr>
          <p:spPr>
            <a:xfrm>
              <a:off x="5248274" y="4711700"/>
              <a:ext cx="0" cy="26670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109"/>
            <p:cNvCxnSpPr/>
            <p:nvPr/>
          </p:nvCxnSpPr>
          <p:spPr>
            <a:xfrm>
              <a:off x="7648575" y="2901950"/>
              <a:ext cx="0" cy="26670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110"/>
            <p:cNvCxnSpPr/>
            <p:nvPr/>
          </p:nvCxnSpPr>
          <p:spPr>
            <a:xfrm>
              <a:off x="7648575" y="3886200"/>
              <a:ext cx="0" cy="26670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/>
            <p:cNvCxnSpPr/>
            <p:nvPr/>
          </p:nvCxnSpPr>
          <p:spPr>
            <a:xfrm>
              <a:off x="7661275" y="4692650"/>
              <a:ext cx="0" cy="26670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Arrow Connector 112"/>
            <p:cNvCxnSpPr>
              <a:endCxn id="104" idx="1"/>
            </p:cNvCxnSpPr>
            <p:nvPr/>
          </p:nvCxnSpPr>
          <p:spPr>
            <a:xfrm>
              <a:off x="6426200" y="2533650"/>
              <a:ext cx="295275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/>
          </p:nvCxnSpPr>
          <p:spPr>
            <a:xfrm flipV="1">
              <a:off x="6426200" y="2533650"/>
              <a:ext cx="0" cy="36576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>
              <a:stCxn id="107" idx="3"/>
            </p:cNvCxnSpPr>
            <p:nvPr/>
          </p:nvCxnSpPr>
          <p:spPr>
            <a:xfrm>
              <a:off x="6146800" y="6172200"/>
              <a:ext cx="2794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>
              <a:stCxn id="101" idx="3"/>
            </p:cNvCxnSpPr>
            <p:nvPr/>
          </p:nvCxnSpPr>
          <p:spPr>
            <a:xfrm>
              <a:off x="6330950" y="4298950"/>
              <a:ext cx="9525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>
              <a:stCxn id="102" idx="3"/>
            </p:cNvCxnSpPr>
            <p:nvPr/>
          </p:nvCxnSpPr>
          <p:spPr>
            <a:xfrm>
              <a:off x="6337301" y="5270500"/>
              <a:ext cx="88899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8705849" y="3524250"/>
              <a:ext cx="18415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 flipV="1">
              <a:off x="8890000" y="3536950"/>
              <a:ext cx="0" cy="17399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/>
            <p:cNvCxnSpPr/>
            <p:nvPr/>
          </p:nvCxnSpPr>
          <p:spPr>
            <a:xfrm flipH="1">
              <a:off x="8524876" y="5276850"/>
              <a:ext cx="365124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/>
            <p:cNvCxnSpPr/>
            <p:nvPr/>
          </p:nvCxnSpPr>
          <p:spPr>
            <a:xfrm>
              <a:off x="5260974" y="5670550"/>
              <a:ext cx="0" cy="26670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Rectangle 121"/>
            <p:cNvSpPr/>
            <p:nvPr/>
          </p:nvSpPr>
          <p:spPr>
            <a:xfrm>
              <a:off x="6769100" y="4933950"/>
              <a:ext cx="1784350" cy="6858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Save to string</a:t>
              </a:r>
              <a:endParaRPr lang="en-US" dirty="0"/>
            </a:p>
          </p:txBody>
        </p:sp>
        <p:cxnSp>
          <p:nvCxnSpPr>
            <p:cNvPr id="123" name="Straight Arrow Connector 122"/>
            <p:cNvCxnSpPr/>
            <p:nvPr/>
          </p:nvCxnSpPr>
          <p:spPr>
            <a:xfrm>
              <a:off x="7677150" y="5619750"/>
              <a:ext cx="0" cy="26670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24" name="Picture 2" descr="Z:\home\giraffesinaboat\Desktop\pulse\using_usart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28"/>
          <a:stretch/>
        </p:blipFill>
        <p:spPr bwMode="auto">
          <a:xfrm>
            <a:off x="72056" y="1708244"/>
            <a:ext cx="3966544" cy="3149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297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991600" cy="1600200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Software: Hall Effect Sensor</a:t>
            </a:r>
            <a:endParaRPr lang="en-US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76200" y="1695450"/>
            <a:ext cx="8947150" cy="5010150"/>
            <a:chOff x="76200" y="1695450"/>
            <a:chExt cx="8947150" cy="5010150"/>
          </a:xfrm>
        </p:grpSpPr>
        <p:sp>
          <p:nvSpPr>
            <p:cNvPr id="57" name="Rectangle 56"/>
            <p:cNvSpPr/>
            <p:nvPr/>
          </p:nvSpPr>
          <p:spPr>
            <a:xfrm>
              <a:off x="76200" y="1695450"/>
              <a:ext cx="8947150" cy="501015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/>
            <p:cNvSpPr/>
            <p:nvPr/>
          </p:nvSpPr>
          <p:spPr>
            <a:xfrm>
              <a:off x="603249" y="1854200"/>
              <a:ext cx="1752600" cy="8382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Start</a:t>
              </a:r>
              <a:endParaRPr lang="en-US" dirty="0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603249" y="2959100"/>
              <a:ext cx="1752600" cy="6858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Store </a:t>
              </a:r>
              <a:r>
                <a:rPr lang="en-US" dirty="0" smtClean="0"/>
                <a:t>ADRES [precious, new]</a:t>
              </a:r>
              <a:endParaRPr lang="en-US" dirty="0"/>
            </a:p>
          </p:txBody>
        </p:sp>
        <p:cxnSp>
          <p:nvCxnSpPr>
            <p:cNvPr id="60" name="Straight Arrow Connector 59"/>
            <p:cNvCxnSpPr>
              <a:stCxn id="58" idx="4"/>
              <a:endCxn id="59" idx="0"/>
            </p:cNvCxnSpPr>
            <p:nvPr/>
          </p:nvCxnSpPr>
          <p:spPr>
            <a:xfrm>
              <a:off x="1479549" y="2692400"/>
              <a:ext cx="0" cy="26670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Diamond 60"/>
            <p:cNvSpPr/>
            <p:nvPr/>
          </p:nvSpPr>
          <p:spPr>
            <a:xfrm>
              <a:off x="368299" y="3892550"/>
              <a:ext cx="2216150" cy="850900"/>
            </a:xfrm>
            <a:prstGeom prst="diamon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New &gt; 3000 </a:t>
              </a:r>
              <a:endParaRPr lang="en-US" dirty="0"/>
            </a:p>
          </p:txBody>
        </p:sp>
        <p:sp>
          <p:nvSpPr>
            <p:cNvPr id="62" name="Diamond 61"/>
            <p:cNvSpPr/>
            <p:nvPr/>
          </p:nvSpPr>
          <p:spPr>
            <a:xfrm>
              <a:off x="374649" y="4864100"/>
              <a:ext cx="2216151" cy="850900"/>
            </a:xfrm>
            <a:prstGeom prst="diamon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Previous &lt; 3000 </a:t>
              </a:r>
              <a:endParaRPr lang="en-US" dirty="0"/>
            </a:p>
          </p:txBody>
        </p:sp>
        <p:sp>
          <p:nvSpPr>
            <p:cNvPr id="63" name="Oval 62"/>
            <p:cNvSpPr/>
            <p:nvPr/>
          </p:nvSpPr>
          <p:spPr>
            <a:xfrm>
              <a:off x="6648450" y="5791200"/>
              <a:ext cx="1752600" cy="8382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  <a:r>
                <a:rPr lang="en-US" dirty="0" smtClean="0"/>
                <a:t>nd</a:t>
              </a:r>
              <a:endParaRPr lang="en-US" dirty="0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6569075" y="2209800"/>
              <a:ext cx="1784350" cy="6858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Increment counter</a:t>
              </a:r>
              <a:endParaRPr lang="en-US" dirty="0"/>
            </a:p>
          </p:txBody>
        </p:sp>
        <p:sp>
          <p:nvSpPr>
            <p:cNvPr id="65" name="Diamond 64"/>
            <p:cNvSpPr/>
            <p:nvPr/>
          </p:nvSpPr>
          <p:spPr>
            <a:xfrm>
              <a:off x="6400800" y="3079750"/>
              <a:ext cx="2190750" cy="850900"/>
            </a:xfrm>
            <a:prstGeom prst="diamon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Counter &gt; 2^16</a:t>
              </a:r>
              <a:endParaRPr lang="en-US" dirty="0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6556375" y="4038600"/>
              <a:ext cx="1784350" cy="6858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Reset counter</a:t>
              </a:r>
              <a:endParaRPr lang="en-US" dirty="0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615949" y="5848350"/>
              <a:ext cx="1784350" cy="78105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Calculate current speed from counter</a:t>
              </a:r>
              <a:endParaRPr lang="en-US" dirty="0"/>
            </a:p>
          </p:txBody>
        </p:sp>
        <p:cxnSp>
          <p:nvCxnSpPr>
            <p:cNvPr id="68" name="Straight Arrow Connector 67"/>
            <p:cNvCxnSpPr/>
            <p:nvPr/>
          </p:nvCxnSpPr>
          <p:spPr>
            <a:xfrm>
              <a:off x="1501773" y="3625850"/>
              <a:ext cx="0" cy="26670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/>
            <p:nvPr/>
          </p:nvCxnSpPr>
          <p:spPr>
            <a:xfrm>
              <a:off x="1501773" y="4730750"/>
              <a:ext cx="0" cy="26670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>
              <a:off x="7496175" y="2921000"/>
              <a:ext cx="0" cy="26670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/>
            <p:nvPr/>
          </p:nvCxnSpPr>
          <p:spPr>
            <a:xfrm>
              <a:off x="7496175" y="3905250"/>
              <a:ext cx="0" cy="26670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>
              <a:off x="7508875" y="4711700"/>
              <a:ext cx="0" cy="26670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>
              <a:off x="6096000" y="2603500"/>
              <a:ext cx="447674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flipV="1">
              <a:off x="3028949" y="3244850"/>
              <a:ext cx="0" cy="2994025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>
              <a:stCxn id="67" idx="3"/>
            </p:cNvCxnSpPr>
            <p:nvPr/>
          </p:nvCxnSpPr>
          <p:spPr>
            <a:xfrm>
              <a:off x="2400299" y="6238875"/>
              <a:ext cx="62865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>
              <a:stCxn id="61" idx="3"/>
            </p:cNvCxnSpPr>
            <p:nvPr/>
          </p:nvCxnSpPr>
          <p:spPr>
            <a:xfrm>
              <a:off x="2584449" y="4318000"/>
              <a:ext cx="4445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>
              <a:stCxn id="62" idx="3"/>
            </p:cNvCxnSpPr>
            <p:nvPr/>
          </p:nvCxnSpPr>
          <p:spPr>
            <a:xfrm>
              <a:off x="2590800" y="5289550"/>
              <a:ext cx="438149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flipV="1">
              <a:off x="8686800" y="3505200"/>
              <a:ext cx="0" cy="17907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/>
            <p:nvPr/>
          </p:nvCxnSpPr>
          <p:spPr>
            <a:xfrm flipH="1">
              <a:off x="8339140" y="5283200"/>
              <a:ext cx="347660" cy="1270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/>
            <p:cNvCxnSpPr/>
            <p:nvPr/>
          </p:nvCxnSpPr>
          <p:spPr>
            <a:xfrm>
              <a:off x="1514473" y="5689600"/>
              <a:ext cx="0" cy="26670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Rectangle 81"/>
            <p:cNvSpPr/>
            <p:nvPr/>
          </p:nvSpPr>
          <p:spPr>
            <a:xfrm>
              <a:off x="6616700" y="4953000"/>
              <a:ext cx="1784350" cy="6858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Save to string</a:t>
              </a:r>
              <a:endParaRPr lang="en-US" dirty="0"/>
            </a:p>
          </p:txBody>
        </p:sp>
        <p:cxnSp>
          <p:nvCxnSpPr>
            <p:cNvPr id="84" name="Straight Arrow Connector 83"/>
            <p:cNvCxnSpPr/>
            <p:nvPr/>
          </p:nvCxnSpPr>
          <p:spPr>
            <a:xfrm>
              <a:off x="7524750" y="5638800"/>
              <a:ext cx="0" cy="26670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Diamond 89"/>
            <p:cNvSpPr/>
            <p:nvPr/>
          </p:nvSpPr>
          <p:spPr>
            <a:xfrm>
              <a:off x="3333749" y="2819400"/>
              <a:ext cx="2381251" cy="850900"/>
            </a:xfrm>
            <a:prstGeom prst="diamon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Current speed &gt;0</a:t>
              </a:r>
              <a:endParaRPr lang="en-US" dirty="0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3482973" y="3937000"/>
              <a:ext cx="2082801" cy="141605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Calculate</a:t>
              </a:r>
            </a:p>
            <a:p>
              <a:pPr algn="ctr"/>
              <a:r>
                <a:rPr lang="en-US" dirty="0" smtClean="0"/>
                <a:t> -Average speed</a:t>
              </a:r>
            </a:p>
            <a:p>
              <a:pPr algn="ctr"/>
              <a:r>
                <a:rPr lang="en-US" dirty="0"/>
                <a:t>-</a:t>
              </a:r>
              <a:r>
                <a:rPr lang="en-US" dirty="0" smtClean="0"/>
                <a:t>Max speed</a:t>
              </a:r>
            </a:p>
            <a:p>
              <a:pPr algn="ctr"/>
              <a:r>
                <a:rPr lang="en-US" dirty="0" smtClean="0"/>
                <a:t>-Ride time</a:t>
              </a:r>
            </a:p>
            <a:p>
              <a:pPr algn="ctr"/>
              <a:r>
                <a:rPr lang="en-US" dirty="0" smtClean="0"/>
                <a:t>-Ride distance</a:t>
              </a:r>
              <a:endParaRPr lang="en-US" dirty="0"/>
            </a:p>
          </p:txBody>
        </p:sp>
        <p:cxnSp>
          <p:nvCxnSpPr>
            <p:cNvPr id="95" name="Straight Arrow Connector 94"/>
            <p:cNvCxnSpPr/>
            <p:nvPr/>
          </p:nvCxnSpPr>
          <p:spPr>
            <a:xfrm>
              <a:off x="3028949" y="3244850"/>
              <a:ext cx="304800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/>
            <p:cNvCxnSpPr>
              <a:endCxn id="91" idx="0"/>
            </p:cNvCxnSpPr>
            <p:nvPr/>
          </p:nvCxnSpPr>
          <p:spPr>
            <a:xfrm>
              <a:off x="4524373" y="3670300"/>
              <a:ext cx="1" cy="26670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>
              <a:off x="5556248" y="4645025"/>
              <a:ext cx="539752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flipV="1">
              <a:off x="6096000" y="2603500"/>
              <a:ext cx="0" cy="2041525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/>
          </p:nvCxnSpPr>
          <p:spPr>
            <a:xfrm flipV="1">
              <a:off x="8604248" y="3505200"/>
              <a:ext cx="82552" cy="34925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55024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Z:\home\giraffesinaboat\Documents\SENIOR_AERO\Micro Avionics\odometer\P1100146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12" r="24189"/>
          <a:stretch/>
        </p:blipFill>
        <p:spPr bwMode="auto">
          <a:xfrm>
            <a:off x="5150562" y="1447800"/>
            <a:ext cx="3764837" cy="5015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Obstacles</a:t>
            </a:r>
            <a:endParaRPr lang="en-US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572000" cy="4525963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Physical connections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Solution: Watch connections closely when riding and use more tape</a:t>
            </a:r>
          </a:p>
          <a:p>
            <a:r>
              <a:rPr lang="en-US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Portability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Solution: Bought a potable charger (5V, 1amp)</a:t>
            </a:r>
          </a:p>
          <a:p>
            <a:r>
              <a:rPr lang="en-US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Timing resolution 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Solution: Use an oscilloscope to view and measure peaks. Use USART to plot data for easier viewing.</a:t>
            </a:r>
          </a:p>
        </p:txBody>
      </p:sp>
    </p:spTree>
    <p:extLst>
      <p:ext uri="{BB962C8B-B14F-4D97-AF65-F5344CB8AC3E}">
        <p14:creationId xmlns:p14="http://schemas.microsoft.com/office/powerpoint/2010/main" val="458967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315</TotalTime>
  <Words>289</Words>
  <Application>Microsoft Office PowerPoint</Application>
  <PresentationFormat>On-screen Show (4:3)</PresentationFormat>
  <Paragraphs>98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Executive</vt:lpstr>
      <vt:lpstr>Bike Odometer</vt:lpstr>
      <vt:lpstr>Project Overview</vt:lpstr>
      <vt:lpstr>Hardware Schematic</vt:lpstr>
      <vt:lpstr>Physical Hardware</vt:lpstr>
      <vt:lpstr>Software: Overview</vt:lpstr>
      <vt:lpstr>Software: Pulse Sensor</vt:lpstr>
      <vt:lpstr>Software: Hall Effect Sensor</vt:lpstr>
      <vt:lpstr>Obstacles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Microavionics Odometer</dc:title>
  <dc:creator>Carolyn Mason</dc:creator>
  <cp:lastModifiedBy>Carolyn Mason</cp:lastModifiedBy>
  <cp:revision>50</cp:revision>
  <dcterms:created xsi:type="dcterms:W3CDTF">2015-12-07T21:04:51Z</dcterms:created>
  <dcterms:modified xsi:type="dcterms:W3CDTF">2015-12-14T05:44:42Z</dcterms:modified>
</cp:coreProperties>
</file>