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5" roundtripDataSignature="AMtx7mgJu7CyI4dm2ePfFp5wNu60GiT7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HWT = Hazardous Weather Testbed</a:t>
            </a:r>
            <a:endParaRPr/>
          </a:p>
        </p:txBody>
      </p:sp>
      <p:sp>
        <p:nvSpPr>
          <p:cNvPr id="253" name="Google Shape;253;p1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Each cycle point would need its own start dump for initialisation. Also the forecast run length is set independently of the cycling interval, so forecasts are not limited to T+24hrs, they could run for T+36h or T+54 h for example</a:t>
            </a:r>
            <a:endParaRPr/>
          </a:p>
        </p:txBody>
      </p:sp>
      <p:sp>
        <p:nvSpPr>
          <p:cNvPr id="347" name="Google Shape;347;p2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3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3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glm_cb* files contain global prognostic fields (e.g. U, V, W winds; theta; humidity) at an interval of ‘dm_cb_freq’. These files are subsequently used to create the boundary conditions for your chosen domain. When running from ECMWF data, the glm_cb files are replaced by the ECMWF T+3h forecast fields, which are used to create the LBCs instead</a:t>
            </a:r>
            <a:endParaRPr/>
          </a:p>
        </p:txBody>
      </p:sp>
      <p:sp>
        <p:nvSpPr>
          <p:cNvPr id="445" name="Google Shape;445;p3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3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3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3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3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3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3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3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3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4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4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4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4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4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p4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4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4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4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4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4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p4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4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4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4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p4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4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p5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5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p5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5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5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5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5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p5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5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p5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5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5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5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p5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5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p5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5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5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5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73"/>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3"/>
          <p:cNvSpPr txBox="1"/>
          <p:nvPr>
            <p:ph idx="1" type="body"/>
          </p:nvPr>
        </p:nvSpPr>
        <p:spPr>
          <a:xfrm>
            <a:off x="504000" y="132660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3"/>
          <p:cNvSpPr txBox="1"/>
          <p:nvPr>
            <p:ph idx="2" type="body"/>
          </p:nvPr>
        </p:nvSpPr>
        <p:spPr>
          <a:xfrm>
            <a:off x="504000" y="304452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74"/>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4"/>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4"/>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4"/>
          <p:cNvSpPr txBox="1"/>
          <p:nvPr>
            <p:ph idx="3" type="body"/>
          </p:nvPr>
        </p:nvSpPr>
        <p:spPr>
          <a:xfrm>
            <a:off x="50400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4"/>
          <p:cNvSpPr txBox="1"/>
          <p:nvPr>
            <p:ph idx="4" type="body"/>
          </p:nvPr>
        </p:nvSpPr>
        <p:spPr>
          <a:xfrm>
            <a:off x="515268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75"/>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5"/>
          <p:cNvSpPr txBox="1"/>
          <p:nvPr>
            <p:ph idx="1" type="body"/>
          </p:nvPr>
        </p:nvSpPr>
        <p:spPr>
          <a:xfrm>
            <a:off x="50400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5"/>
          <p:cNvSpPr txBox="1"/>
          <p:nvPr>
            <p:ph idx="2" type="body"/>
          </p:nvPr>
        </p:nvSpPr>
        <p:spPr>
          <a:xfrm>
            <a:off x="357156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5"/>
          <p:cNvSpPr txBox="1"/>
          <p:nvPr>
            <p:ph idx="3" type="body"/>
          </p:nvPr>
        </p:nvSpPr>
        <p:spPr>
          <a:xfrm>
            <a:off x="663912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5"/>
          <p:cNvSpPr txBox="1"/>
          <p:nvPr>
            <p:ph idx="4" type="body"/>
          </p:nvPr>
        </p:nvSpPr>
        <p:spPr>
          <a:xfrm>
            <a:off x="50400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5"/>
          <p:cNvSpPr txBox="1"/>
          <p:nvPr>
            <p:ph idx="5" type="body"/>
          </p:nvPr>
        </p:nvSpPr>
        <p:spPr>
          <a:xfrm>
            <a:off x="357156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5"/>
          <p:cNvSpPr txBox="1"/>
          <p:nvPr>
            <p:ph idx="6" type="body"/>
          </p:nvPr>
        </p:nvSpPr>
        <p:spPr>
          <a:xfrm>
            <a:off x="663912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4" name="Shape 64"/>
        <p:cNvGrpSpPr/>
        <p:nvPr/>
      </p:nvGrpSpPr>
      <p:grpSpPr>
        <a:xfrm>
          <a:off x="0" y="0"/>
          <a:ext cx="0" cy="0"/>
          <a:chOff x="0" y="0"/>
          <a:chExt cx="0" cy="0"/>
        </a:xfrm>
      </p:grpSpPr>
      <p:sp>
        <p:nvSpPr>
          <p:cNvPr id="65" name="Google Shape;65;p76"/>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6"/>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7" name="Shape 67"/>
        <p:cNvGrpSpPr/>
        <p:nvPr/>
      </p:nvGrpSpPr>
      <p:grpSpPr>
        <a:xfrm>
          <a:off x="0" y="0"/>
          <a:ext cx="0" cy="0"/>
          <a:chOff x="0" y="0"/>
          <a:chExt cx="0" cy="0"/>
        </a:xfrm>
      </p:grpSpPr>
      <p:sp>
        <p:nvSpPr>
          <p:cNvPr id="68" name="Google Shape;68;p77"/>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7"/>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78"/>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8"/>
          <p:cNvSpPr txBox="1"/>
          <p:nvPr>
            <p:ph idx="1" type="body"/>
          </p:nvPr>
        </p:nvSpPr>
        <p:spPr>
          <a:xfrm>
            <a:off x="50400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8"/>
          <p:cNvSpPr txBox="1"/>
          <p:nvPr>
            <p:ph idx="2" type="body"/>
          </p:nvPr>
        </p:nvSpPr>
        <p:spPr>
          <a:xfrm>
            <a:off x="515268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79"/>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80"/>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81"/>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1"/>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1"/>
          <p:cNvSpPr txBox="1"/>
          <p:nvPr>
            <p:ph idx="2" type="body"/>
          </p:nvPr>
        </p:nvSpPr>
        <p:spPr>
          <a:xfrm>
            <a:off x="515268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81"/>
          <p:cNvSpPr txBox="1"/>
          <p:nvPr>
            <p:ph idx="3" type="body"/>
          </p:nvPr>
        </p:nvSpPr>
        <p:spPr>
          <a:xfrm>
            <a:off x="50400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3" name="Shape 13"/>
        <p:cNvGrpSpPr/>
        <p:nvPr/>
      </p:nvGrpSpPr>
      <p:grpSpPr>
        <a:xfrm>
          <a:off x="0" y="0"/>
          <a:ext cx="0" cy="0"/>
          <a:chOff x="0" y="0"/>
          <a:chExt cx="0" cy="0"/>
        </a:xfrm>
      </p:grpSpPr>
      <p:sp>
        <p:nvSpPr>
          <p:cNvPr id="14" name="Google Shape;14;p65"/>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5"/>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82"/>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82"/>
          <p:cNvSpPr txBox="1"/>
          <p:nvPr>
            <p:ph idx="1" type="body"/>
          </p:nvPr>
        </p:nvSpPr>
        <p:spPr>
          <a:xfrm>
            <a:off x="50400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82"/>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82"/>
          <p:cNvSpPr txBox="1"/>
          <p:nvPr>
            <p:ph idx="3" type="body"/>
          </p:nvPr>
        </p:nvSpPr>
        <p:spPr>
          <a:xfrm>
            <a:off x="515268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83"/>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83"/>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83"/>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3"/>
          <p:cNvSpPr txBox="1"/>
          <p:nvPr>
            <p:ph idx="3" type="body"/>
          </p:nvPr>
        </p:nvSpPr>
        <p:spPr>
          <a:xfrm>
            <a:off x="504000" y="304452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84"/>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84"/>
          <p:cNvSpPr txBox="1"/>
          <p:nvPr>
            <p:ph idx="1" type="body"/>
          </p:nvPr>
        </p:nvSpPr>
        <p:spPr>
          <a:xfrm>
            <a:off x="504000" y="132660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84"/>
          <p:cNvSpPr txBox="1"/>
          <p:nvPr>
            <p:ph idx="2" type="body"/>
          </p:nvPr>
        </p:nvSpPr>
        <p:spPr>
          <a:xfrm>
            <a:off x="504000" y="304452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85"/>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85"/>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85"/>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5"/>
          <p:cNvSpPr txBox="1"/>
          <p:nvPr>
            <p:ph idx="3" type="body"/>
          </p:nvPr>
        </p:nvSpPr>
        <p:spPr>
          <a:xfrm>
            <a:off x="50400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85"/>
          <p:cNvSpPr txBox="1"/>
          <p:nvPr>
            <p:ph idx="4" type="body"/>
          </p:nvPr>
        </p:nvSpPr>
        <p:spPr>
          <a:xfrm>
            <a:off x="515268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86"/>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86"/>
          <p:cNvSpPr txBox="1"/>
          <p:nvPr>
            <p:ph idx="1" type="body"/>
          </p:nvPr>
        </p:nvSpPr>
        <p:spPr>
          <a:xfrm>
            <a:off x="50400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86"/>
          <p:cNvSpPr txBox="1"/>
          <p:nvPr>
            <p:ph idx="2" type="body"/>
          </p:nvPr>
        </p:nvSpPr>
        <p:spPr>
          <a:xfrm>
            <a:off x="357156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86"/>
          <p:cNvSpPr txBox="1"/>
          <p:nvPr>
            <p:ph idx="3" type="body"/>
          </p:nvPr>
        </p:nvSpPr>
        <p:spPr>
          <a:xfrm>
            <a:off x="663912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86"/>
          <p:cNvSpPr txBox="1"/>
          <p:nvPr>
            <p:ph idx="4" type="body"/>
          </p:nvPr>
        </p:nvSpPr>
        <p:spPr>
          <a:xfrm>
            <a:off x="50400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86"/>
          <p:cNvSpPr txBox="1"/>
          <p:nvPr>
            <p:ph idx="5" type="body"/>
          </p:nvPr>
        </p:nvSpPr>
        <p:spPr>
          <a:xfrm>
            <a:off x="357156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86"/>
          <p:cNvSpPr txBox="1"/>
          <p:nvPr>
            <p:ph idx="6" type="body"/>
          </p:nvPr>
        </p:nvSpPr>
        <p:spPr>
          <a:xfrm>
            <a:off x="663912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5" name="Shape 11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6" name="Shape 116"/>
        <p:cNvGrpSpPr/>
        <p:nvPr/>
      </p:nvGrpSpPr>
      <p:grpSpPr>
        <a:xfrm>
          <a:off x="0" y="0"/>
          <a:ext cx="0" cy="0"/>
          <a:chOff x="0" y="0"/>
          <a:chExt cx="0" cy="0"/>
        </a:xfrm>
      </p:grpSpPr>
      <p:sp>
        <p:nvSpPr>
          <p:cNvPr id="117" name="Google Shape;117;p87"/>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87"/>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9" name="Shape 119"/>
        <p:cNvGrpSpPr/>
        <p:nvPr/>
      </p:nvGrpSpPr>
      <p:grpSpPr>
        <a:xfrm>
          <a:off x="0" y="0"/>
          <a:ext cx="0" cy="0"/>
          <a:chOff x="0" y="0"/>
          <a:chExt cx="0" cy="0"/>
        </a:xfrm>
      </p:grpSpPr>
      <p:sp>
        <p:nvSpPr>
          <p:cNvPr id="120" name="Google Shape;120;p88"/>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88"/>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2" name="Shape 122"/>
        <p:cNvGrpSpPr/>
        <p:nvPr/>
      </p:nvGrpSpPr>
      <p:grpSpPr>
        <a:xfrm>
          <a:off x="0" y="0"/>
          <a:ext cx="0" cy="0"/>
          <a:chOff x="0" y="0"/>
          <a:chExt cx="0" cy="0"/>
        </a:xfrm>
      </p:grpSpPr>
      <p:sp>
        <p:nvSpPr>
          <p:cNvPr id="123" name="Google Shape;123;p89"/>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89"/>
          <p:cNvSpPr txBox="1"/>
          <p:nvPr>
            <p:ph idx="1" type="body"/>
          </p:nvPr>
        </p:nvSpPr>
        <p:spPr>
          <a:xfrm>
            <a:off x="50400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89"/>
          <p:cNvSpPr txBox="1"/>
          <p:nvPr>
            <p:ph idx="2" type="body"/>
          </p:nvPr>
        </p:nvSpPr>
        <p:spPr>
          <a:xfrm>
            <a:off x="515268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6" name="Shape 126"/>
        <p:cNvGrpSpPr/>
        <p:nvPr/>
      </p:nvGrpSpPr>
      <p:grpSpPr>
        <a:xfrm>
          <a:off x="0" y="0"/>
          <a:ext cx="0" cy="0"/>
          <a:chOff x="0" y="0"/>
          <a:chExt cx="0" cy="0"/>
        </a:xfrm>
      </p:grpSpPr>
      <p:sp>
        <p:nvSpPr>
          <p:cNvPr id="127" name="Google Shape;127;p90"/>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 name="Shape 16"/>
        <p:cNvGrpSpPr/>
        <p:nvPr/>
      </p:nvGrpSpPr>
      <p:grpSpPr>
        <a:xfrm>
          <a:off x="0" y="0"/>
          <a:ext cx="0" cy="0"/>
          <a:chOff x="0" y="0"/>
          <a:chExt cx="0" cy="0"/>
        </a:xfrm>
      </p:grpSpPr>
      <p:sp>
        <p:nvSpPr>
          <p:cNvPr id="17" name="Google Shape;17;p66"/>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6"/>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8" name="Shape 128"/>
        <p:cNvGrpSpPr/>
        <p:nvPr/>
      </p:nvGrpSpPr>
      <p:grpSpPr>
        <a:xfrm>
          <a:off x="0" y="0"/>
          <a:ext cx="0" cy="0"/>
          <a:chOff x="0" y="0"/>
          <a:chExt cx="0" cy="0"/>
        </a:xfrm>
      </p:grpSpPr>
      <p:sp>
        <p:nvSpPr>
          <p:cNvPr id="129" name="Google Shape;129;p91"/>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0" name="Shape 130"/>
        <p:cNvGrpSpPr/>
        <p:nvPr/>
      </p:nvGrpSpPr>
      <p:grpSpPr>
        <a:xfrm>
          <a:off x="0" y="0"/>
          <a:ext cx="0" cy="0"/>
          <a:chOff x="0" y="0"/>
          <a:chExt cx="0" cy="0"/>
        </a:xfrm>
      </p:grpSpPr>
      <p:sp>
        <p:nvSpPr>
          <p:cNvPr id="131" name="Google Shape;131;p92"/>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92"/>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92"/>
          <p:cNvSpPr txBox="1"/>
          <p:nvPr>
            <p:ph idx="2" type="body"/>
          </p:nvPr>
        </p:nvSpPr>
        <p:spPr>
          <a:xfrm>
            <a:off x="515268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92"/>
          <p:cNvSpPr txBox="1"/>
          <p:nvPr>
            <p:ph idx="3" type="body"/>
          </p:nvPr>
        </p:nvSpPr>
        <p:spPr>
          <a:xfrm>
            <a:off x="50400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5" name="Shape 135"/>
        <p:cNvGrpSpPr/>
        <p:nvPr/>
      </p:nvGrpSpPr>
      <p:grpSpPr>
        <a:xfrm>
          <a:off x="0" y="0"/>
          <a:ext cx="0" cy="0"/>
          <a:chOff x="0" y="0"/>
          <a:chExt cx="0" cy="0"/>
        </a:xfrm>
      </p:grpSpPr>
      <p:sp>
        <p:nvSpPr>
          <p:cNvPr id="136" name="Google Shape;136;p93"/>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93"/>
          <p:cNvSpPr txBox="1"/>
          <p:nvPr>
            <p:ph idx="1" type="body"/>
          </p:nvPr>
        </p:nvSpPr>
        <p:spPr>
          <a:xfrm>
            <a:off x="50400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93"/>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93"/>
          <p:cNvSpPr txBox="1"/>
          <p:nvPr>
            <p:ph idx="3" type="body"/>
          </p:nvPr>
        </p:nvSpPr>
        <p:spPr>
          <a:xfrm>
            <a:off x="515268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0" name="Shape 140"/>
        <p:cNvGrpSpPr/>
        <p:nvPr/>
      </p:nvGrpSpPr>
      <p:grpSpPr>
        <a:xfrm>
          <a:off x="0" y="0"/>
          <a:ext cx="0" cy="0"/>
          <a:chOff x="0" y="0"/>
          <a:chExt cx="0" cy="0"/>
        </a:xfrm>
      </p:grpSpPr>
      <p:sp>
        <p:nvSpPr>
          <p:cNvPr id="141" name="Google Shape;141;p94"/>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94"/>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94"/>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94"/>
          <p:cNvSpPr txBox="1"/>
          <p:nvPr>
            <p:ph idx="3" type="body"/>
          </p:nvPr>
        </p:nvSpPr>
        <p:spPr>
          <a:xfrm>
            <a:off x="504000" y="304452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5" name="Shape 145"/>
        <p:cNvGrpSpPr/>
        <p:nvPr/>
      </p:nvGrpSpPr>
      <p:grpSpPr>
        <a:xfrm>
          <a:off x="0" y="0"/>
          <a:ext cx="0" cy="0"/>
          <a:chOff x="0" y="0"/>
          <a:chExt cx="0" cy="0"/>
        </a:xfrm>
      </p:grpSpPr>
      <p:sp>
        <p:nvSpPr>
          <p:cNvPr id="146" name="Google Shape;146;p95"/>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95"/>
          <p:cNvSpPr txBox="1"/>
          <p:nvPr>
            <p:ph idx="1" type="body"/>
          </p:nvPr>
        </p:nvSpPr>
        <p:spPr>
          <a:xfrm>
            <a:off x="504000" y="132660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95"/>
          <p:cNvSpPr txBox="1"/>
          <p:nvPr>
            <p:ph idx="2" type="body"/>
          </p:nvPr>
        </p:nvSpPr>
        <p:spPr>
          <a:xfrm>
            <a:off x="504000" y="304452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9" name="Shape 149"/>
        <p:cNvGrpSpPr/>
        <p:nvPr/>
      </p:nvGrpSpPr>
      <p:grpSpPr>
        <a:xfrm>
          <a:off x="0" y="0"/>
          <a:ext cx="0" cy="0"/>
          <a:chOff x="0" y="0"/>
          <a:chExt cx="0" cy="0"/>
        </a:xfrm>
      </p:grpSpPr>
      <p:sp>
        <p:nvSpPr>
          <p:cNvPr id="150" name="Google Shape;150;p96"/>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96"/>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96"/>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96"/>
          <p:cNvSpPr txBox="1"/>
          <p:nvPr>
            <p:ph idx="3" type="body"/>
          </p:nvPr>
        </p:nvSpPr>
        <p:spPr>
          <a:xfrm>
            <a:off x="50400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96"/>
          <p:cNvSpPr txBox="1"/>
          <p:nvPr>
            <p:ph idx="4" type="body"/>
          </p:nvPr>
        </p:nvSpPr>
        <p:spPr>
          <a:xfrm>
            <a:off x="515268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5" name="Shape 155"/>
        <p:cNvGrpSpPr/>
        <p:nvPr/>
      </p:nvGrpSpPr>
      <p:grpSpPr>
        <a:xfrm>
          <a:off x="0" y="0"/>
          <a:ext cx="0" cy="0"/>
          <a:chOff x="0" y="0"/>
          <a:chExt cx="0" cy="0"/>
        </a:xfrm>
      </p:grpSpPr>
      <p:sp>
        <p:nvSpPr>
          <p:cNvPr id="156" name="Google Shape;156;p97"/>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97"/>
          <p:cNvSpPr txBox="1"/>
          <p:nvPr>
            <p:ph idx="1" type="body"/>
          </p:nvPr>
        </p:nvSpPr>
        <p:spPr>
          <a:xfrm>
            <a:off x="50400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97"/>
          <p:cNvSpPr txBox="1"/>
          <p:nvPr>
            <p:ph idx="2" type="body"/>
          </p:nvPr>
        </p:nvSpPr>
        <p:spPr>
          <a:xfrm>
            <a:off x="357156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97"/>
          <p:cNvSpPr txBox="1"/>
          <p:nvPr>
            <p:ph idx="3" type="body"/>
          </p:nvPr>
        </p:nvSpPr>
        <p:spPr>
          <a:xfrm>
            <a:off x="6639120" y="132660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97"/>
          <p:cNvSpPr txBox="1"/>
          <p:nvPr>
            <p:ph idx="4" type="body"/>
          </p:nvPr>
        </p:nvSpPr>
        <p:spPr>
          <a:xfrm>
            <a:off x="50400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97"/>
          <p:cNvSpPr txBox="1"/>
          <p:nvPr>
            <p:ph idx="5" type="body"/>
          </p:nvPr>
        </p:nvSpPr>
        <p:spPr>
          <a:xfrm>
            <a:off x="357156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97"/>
          <p:cNvSpPr txBox="1"/>
          <p:nvPr>
            <p:ph idx="6" type="body"/>
          </p:nvPr>
        </p:nvSpPr>
        <p:spPr>
          <a:xfrm>
            <a:off x="6639120" y="3044520"/>
            <a:ext cx="292104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 name="Shape 19"/>
        <p:cNvGrpSpPr/>
        <p:nvPr/>
      </p:nvGrpSpPr>
      <p:grpSpPr>
        <a:xfrm>
          <a:off x="0" y="0"/>
          <a:ext cx="0" cy="0"/>
          <a:chOff x="0" y="0"/>
          <a:chExt cx="0" cy="0"/>
        </a:xfrm>
      </p:grpSpPr>
      <p:sp>
        <p:nvSpPr>
          <p:cNvPr id="20" name="Google Shape;20;p67"/>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7"/>
          <p:cNvSpPr txBox="1"/>
          <p:nvPr>
            <p:ph idx="1" type="body"/>
          </p:nvPr>
        </p:nvSpPr>
        <p:spPr>
          <a:xfrm>
            <a:off x="50400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67"/>
          <p:cNvSpPr txBox="1"/>
          <p:nvPr>
            <p:ph idx="2" type="body"/>
          </p:nvPr>
        </p:nvSpPr>
        <p:spPr>
          <a:xfrm>
            <a:off x="515268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8"/>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69"/>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70"/>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0"/>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0"/>
          <p:cNvSpPr txBox="1"/>
          <p:nvPr>
            <p:ph idx="2" type="body"/>
          </p:nvPr>
        </p:nvSpPr>
        <p:spPr>
          <a:xfrm>
            <a:off x="515268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0"/>
          <p:cNvSpPr txBox="1"/>
          <p:nvPr>
            <p:ph idx="3" type="body"/>
          </p:nvPr>
        </p:nvSpPr>
        <p:spPr>
          <a:xfrm>
            <a:off x="50400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71"/>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1"/>
          <p:cNvSpPr txBox="1"/>
          <p:nvPr>
            <p:ph idx="1" type="body"/>
          </p:nvPr>
        </p:nvSpPr>
        <p:spPr>
          <a:xfrm>
            <a:off x="504000" y="1326600"/>
            <a:ext cx="4426920" cy="32886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1"/>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1"/>
          <p:cNvSpPr txBox="1"/>
          <p:nvPr>
            <p:ph idx="3" type="body"/>
          </p:nvPr>
        </p:nvSpPr>
        <p:spPr>
          <a:xfrm>
            <a:off x="5152680" y="304452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72"/>
          <p:cNvSpPr txBox="1"/>
          <p:nvPr>
            <p:ph type="title"/>
          </p:nvPr>
        </p:nvSpPr>
        <p:spPr>
          <a:xfrm>
            <a:off x="504000" y="226080"/>
            <a:ext cx="9072000" cy="94644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2"/>
          <p:cNvSpPr txBox="1"/>
          <p:nvPr>
            <p:ph idx="1" type="body"/>
          </p:nvPr>
        </p:nvSpPr>
        <p:spPr>
          <a:xfrm>
            <a:off x="50400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2"/>
          <p:cNvSpPr txBox="1"/>
          <p:nvPr>
            <p:ph idx="2" type="body"/>
          </p:nvPr>
        </p:nvSpPr>
        <p:spPr>
          <a:xfrm>
            <a:off x="5152680" y="1326600"/>
            <a:ext cx="442692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2"/>
          <p:cNvSpPr txBox="1"/>
          <p:nvPr>
            <p:ph idx="3" type="body"/>
          </p:nvPr>
        </p:nvSpPr>
        <p:spPr>
          <a:xfrm>
            <a:off x="504000" y="3044520"/>
            <a:ext cx="9072000" cy="1568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 name="Shape 60"/>
        <p:cNvGrpSpPr/>
        <p:nvPr/>
      </p:nvGrpSpPr>
      <p:grpSpPr>
        <a:xfrm>
          <a:off x="0" y="0"/>
          <a:ext cx="0" cy="0"/>
          <a:chOff x="0" y="0"/>
          <a:chExt cx="0" cy="0"/>
        </a:xfrm>
      </p:grpSpPr>
      <p:sp>
        <p:nvSpPr>
          <p:cNvPr id="61" name="Google Shape;61;p6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61"/>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pic>
        <p:nvPicPr>
          <p:cNvPr id="112" name="Google Shape;112;p63"/>
          <p:cNvPicPr preferRelativeResize="0"/>
          <p:nvPr/>
        </p:nvPicPr>
        <p:blipFill rotWithShape="1">
          <a:blip r:embed="rId1">
            <a:alphaModFix/>
          </a:blip>
          <a:srcRect b="0" l="0" r="0" t="0"/>
          <a:stretch/>
        </p:blipFill>
        <p:spPr>
          <a:xfrm>
            <a:off x="72000" y="44280"/>
            <a:ext cx="1989000" cy="622800"/>
          </a:xfrm>
          <a:prstGeom prst="rect">
            <a:avLst/>
          </a:prstGeom>
          <a:noFill/>
          <a:ln>
            <a:noFill/>
          </a:ln>
        </p:spPr>
      </p:pic>
      <p:sp>
        <p:nvSpPr>
          <p:cNvPr id="113" name="Google Shape;113;p6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63"/>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code.metoffice.gov.uk/trac/rmed/wiki/subk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39.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43.xml.rels><?xml version="1.0" encoding="UTF-8" standalone="yes"?><Relationships xmlns="http://schemas.openxmlformats.org/package/2006/relationships"><Relationship Id="rId10"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code.metoffice.gov.uk/trac/rmed/wiki/suites/nesting/ECdrive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3.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3.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hyperlink" Target="http://cms.ncas.ac.uk/wiki/UM/GettingInitialData" TargetMode="External"/><Relationship Id="rId4" Type="http://schemas.openxmlformats.org/officeDocument/2006/relationships/hyperlink" Target="https://code.metoffice.gov.uk/trac/rmed/wiki/suites/nesting/ECdriver" TargetMode="External"/><Relationship Id="rId5" Type="http://schemas.openxmlformats.org/officeDocument/2006/relationships/hyperlink" Target="https://www.ecmwf.int/en/about/contact-us/computing-representativ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hyperlink" Target="https://code.metoffice.gov.uk/trac/rmed/wiki/suites/nesting/worked_eg_201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code.metoffice.gov.uk/" TargetMode="External"/><Relationship Id="rId4" Type="http://schemas.openxmlformats.org/officeDocument/2006/relationships/hyperlink" Target="https://code.metoffice.gov.uk/trac/rmed/wiki/suites/n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cms.ncas.ac.uk/wiki/UM/GettingInitial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
          <p:cNvSpPr/>
          <p:nvPr/>
        </p:nvSpPr>
        <p:spPr>
          <a:xfrm>
            <a:off x="-3648" y="339054"/>
            <a:ext cx="10080625" cy="4924425"/>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i="0" lang="en-GB" sz="4800" u="none" cap="none" strike="noStrike">
                <a:solidFill>
                  <a:srgbClr val="000000"/>
                </a:solidFill>
                <a:latin typeface="Arial"/>
                <a:ea typeface="Arial"/>
                <a:cs typeface="Arial"/>
                <a:sym typeface="Arial"/>
              </a:rPr>
              <a:t>Unified Model Nesting Suite tutorial</a:t>
            </a:r>
            <a:endParaRPr/>
          </a:p>
          <a:p>
            <a:pPr indent="0" lvl="0" marL="0" marR="0" rtl="0" algn="ctr">
              <a:lnSpc>
                <a:spcPct val="100000"/>
              </a:lnSpc>
              <a:spcBef>
                <a:spcPts val="0"/>
              </a:spcBef>
              <a:spcAft>
                <a:spcPts val="0"/>
              </a:spcAft>
              <a:buNone/>
            </a:pPr>
            <a:r>
              <a:t/>
            </a:r>
            <a:endParaRPr b="0" i="0" sz="4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GB" sz="3200" u="none" cap="none" strike="noStrike">
                <a:solidFill>
                  <a:srgbClr val="000000"/>
                </a:solidFill>
                <a:latin typeface="Arial"/>
                <a:ea typeface="Arial"/>
                <a:cs typeface="Arial"/>
                <a:sym typeface="Arial"/>
              </a:rPr>
              <a:t>Chris Dearden, CEMAC</a:t>
            </a:r>
            <a:endParaRPr/>
          </a:p>
          <a:p>
            <a:pPr indent="0" lvl="0" marL="0" marR="0" rtl="0" algn="ctr">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GB" sz="4800" u="none" cap="none" strike="noStrike">
                <a:solidFill>
                  <a:schemeClr val="dk1"/>
                </a:solidFill>
                <a:latin typeface="Arial"/>
                <a:ea typeface="Arial"/>
                <a:cs typeface="Arial"/>
                <a:sym typeface="Arial"/>
              </a:rPr>
              <a:t>bit.ly/2</a:t>
            </a:r>
            <a:r>
              <a:rPr lang="en-GB" sz="4800">
                <a:solidFill>
                  <a:schemeClr val="dk1"/>
                </a:solidFill>
              </a:rPr>
              <a:t>CDeUMns</a:t>
            </a:r>
            <a:endParaRPr/>
          </a:p>
          <a:p>
            <a:pPr indent="0" lvl="0" marL="0" marR="0" rtl="0" algn="ctr">
              <a:lnSpc>
                <a:spcPct val="100000"/>
              </a:lnSpc>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0"/>
          <p:cNvSpPr/>
          <p:nvPr/>
        </p:nvSpPr>
        <p:spPr>
          <a:xfrm>
            <a:off x="0" y="22012"/>
            <a:ext cx="10078920" cy="135421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Global UM or ECMWF: </a:t>
            </a:r>
            <a:endParaRPr b="1" sz="4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Which driving model to choose?</a:t>
            </a:r>
            <a:endParaRPr b="1" sz="4400" strike="noStrike">
              <a:solidFill>
                <a:schemeClr val="dk1"/>
              </a:solidFill>
              <a:latin typeface="Arial"/>
              <a:ea typeface="Arial"/>
              <a:cs typeface="Arial"/>
              <a:sym typeface="Arial"/>
            </a:endParaRPr>
          </a:p>
        </p:txBody>
      </p:sp>
      <p:sp>
        <p:nvSpPr>
          <p:cNvPr id="228" name="Google Shape;228;p10"/>
          <p:cNvSpPr/>
          <p:nvPr/>
        </p:nvSpPr>
        <p:spPr>
          <a:xfrm>
            <a:off x="504000" y="1608840"/>
            <a:ext cx="9070560" cy="3863160"/>
          </a:xfrm>
          <a:prstGeom prst="rect">
            <a:avLst/>
          </a:prstGeom>
          <a:noFill/>
          <a:ln>
            <a:noFill/>
          </a:ln>
        </p:spPr>
        <p:txBody>
          <a:bodyPr anchorCtr="0" anchor="t" bIns="0" lIns="0" spcFirstLastPara="1" rIns="0" wrap="square" tIns="0">
            <a:normAutofit/>
          </a:bodyPr>
          <a:lstStyle/>
          <a:p>
            <a:pPr indent="-322920" lvl="0" marL="432000" marR="0" rtl="0" algn="l">
              <a:lnSpc>
                <a:spcPct val="80000"/>
              </a:lnSpc>
              <a:spcBef>
                <a:spcPts val="0"/>
              </a:spcBef>
              <a:spcAft>
                <a:spcPts val="0"/>
              </a:spcAft>
              <a:buClr>
                <a:srgbClr val="000000"/>
              </a:buClr>
              <a:buSzPts val="950"/>
              <a:buFont typeface="Noto Sans Symbols"/>
              <a:buChar char="●"/>
            </a:pPr>
            <a:r>
              <a:rPr b="0" lang="en-GB" sz="2112" strike="noStrike">
                <a:solidFill>
                  <a:srgbClr val="000000"/>
                </a:solidFill>
                <a:latin typeface="Arial"/>
                <a:ea typeface="Arial"/>
                <a:cs typeface="Arial"/>
                <a:sym typeface="Arial"/>
              </a:rPr>
              <a:t>Preference is to use ECMWF driving data where possible</a:t>
            </a:r>
            <a:endParaRPr b="0" sz="2112" strike="noStrike">
              <a:solidFill>
                <a:schemeClr val="dk1"/>
              </a:solidFill>
              <a:latin typeface="Arial"/>
              <a:ea typeface="Arial"/>
              <a:cs typeface="Arial"/>
              <a:sym typeface="Arial"/>
            </a:endParaRPr>
          </a:p>
          <a:p>
            <a:pPr indent="-457199" lvl="1" marL="1023480" marR="0" rtl="0" algn="l">
              <a:lnSpc>
                <a:spcPct val="80000"/>
              </a:lnSpc>
              <a:spcBef>
                <a:spcPts val="1417"/>
              </a:spcBef>
              <a:spcAft>
                <a:spcPts val="0"/>
              </a:spcAft>
              <a:buClr>
                <a:srgbClr val="000000"/>
              </a:buClr>
              <a:buSzPts val="950"/>
              <a:buFont typeface="Noto Sans Symbols"/>
              <a:buChar char="▪"/>
            </a:pPr>
            <a:r>
              <a:rPr b="0" i="0" lang="en-GB" sz="2112" u="none" cap="none" strike="noStrike">
                <a:solidFill>
                  <a:srgbClr val="000000"/>
                </a:solidFill>
                <a:latin typeface="Arial"/>
                <a:ea typeface="Arial"/>
                <a:cs typeface="Arial"/>
                <a:sym typeface="Arial"/>
              </a:rPr>
              <a:t>Why? Because UM global start dumps are LARGE!</a:t>
            </a:r>
            <a:endParaRPr/>
          </a:p>
          <a:p>
            <a:pPr indent="-457199" lvl="1" marL="1023480" marR="0" rtl="0" algn="l">
              <a:lnSpc>
                <a:spcPct val="80000"/>
              </a:lnSpc>
              <a:spcBef>
                <a:spcPts val="1417"/>
              </a:spcBef>
              <a:spcAft>
                <a:spcPts val="0"/>
              </a:spcAft>
              <a:buClr>
                <a:srgbClr val="000000"/>
              </a:buClr>
              <a:buSzPts val="950"/>
              <a:buFont typeface="Noto Sans Symbols"/>
              <a:buChar char="▪"/>
            </a:pPr>
            <a:r>
              <a:rPr b="0" i="0" lang="en-GB" sz="2112" u="none" cap="none" strike="noStrike">
                <a:solidFill>
                  <a:srgbClr val="000000"/>
                </a:solidFill>
                <a:latin typeface="Arial"/>
                <a:ea typeface="Arial"/>
                <a:cs typeface="Arial"/>
                <a:sym typeface="Arial"/>
              </a:rPr>
              <a:t>~25GB each prior to August 2017 (N768, ~17km)</a:t>
            </a:r>
            <a:endParaRPr/>
          </a:p>
          <a:p>
            <a:pPr indent="-457199" lvl="1" marL="1023480" marR="0" rtl="0" algn="l">
              <a:lnSpc>
                <a:spcPct val="80000"/>
              </a:lnSpc>
              <a:spcBef>
                <a:spcPts val="1417"/>
              </a:spcBef>
              <a:spcAft>
                <a:spcPts val="0"/>
              </a:spcAft>
              <a:buClr>
                <a:srgbClr val="000000"/>
              </a:buClr>
              <a:buSzPts val="950"/>
              <a:buFont typeface="Noto Sans Symbols"/>
              <a:buChar char="▪"/>
            </a:pPr>
            <a:r>
              <a:rPr b="0" i="0" lang="en-GB" sz="2112" u="none" cap="none" strike="noStrike">
                <a:solidFill>
                  <a:srgbClr val="000000"/>
                </a:solidFill>
                <a:latin typeface="Arial"/>
                <a:ea typeface="Arial"/>
                <a:cs typeface="Arial"/>
                <a:sym typeface="Arial"/>
              </a:rPr>
              <a:t>~75GB after! (N1280, ~10km)</a:t>
            </a:r>
            <a:endParaRPr/>
          </a:p>
          <a:p>
            <a:pPr indent="0" lvl="0" marL="109079" marR="0" rtl="0" algn="l">
              <a:lnSpc>
                <a:spcPct val="80000"/>
              </a:lnSpc>
              <a:spcBef>
                <a:spcPts val="1417"/>
              </a:spcBef>
              <a:spcAft>
                <a:spcPts val="0"/>
              </a:spcAft>
              <a:buNone/>
            </a:pPr>
            <a:r>
              <a:t/>
            </a:r>
            <a:endParaRPr b="0" sz="2112"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950"/>
              <a:buFont typeface="Noto Sans Symbols"/>
              <a:buChar char="●"/>
            </a:pPr>
            <a:r>
              <a:rPr b="0" lang="en-GB" sz="2112" strike="noStrike">
                <a:solidFill>
                  <a:srgbClr val="000000"/>
                </a:solidFill>
                <a:latin typeface="Arial"/>
                <a:ea typeface="Arial"/>
                <a:cs typeface="Arial"/>
                <a:sym typeface="Arial"/>
              </a:rPr>
              <a:t>ECMWF grib data can be sub-set for the region of interest as part of the retrieval process; dramatically reduces file sizes</a:t>
            </a:r>
            <a:endParaRPr b="0" sz="2112"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950"/>
              <a:buFont typeface="Noto Sans Symbols"/>
              <a:buChar char="●"/>
            </a:pPr>
            <a:r>
              <a:rPr b="0" lang="en-GB" sz="2112" strike="noStrike">
                <a:solidFill>
                  <a:srgbClr val="000000"/>
                </a:solidFill>
                <a:latin typeface="Arial"/>
                <a:ea typeface="Arial"/>
                <a:cs typeface="Arial"/>
                <a:sym typeface="Arial"/>
              </a:rPr>
              <a:t>Also, global UM suffers from a wet bias in the upper atmosphere that can affect the quality of LAM simulations (Stu Webster, pers. comm.)</a:t>
            </a:r>
            <a:endParaRPr b="0" sz="2112"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1"/>
          <p:cNvSpPr/>
          <p:nvPr/>
        </p:nvSpPr>
        <p:spPr>
          <a:xfrm>
            <a:off x="505080" y="140606"/>
            <a:ext cx="907056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Science Configurations</a:t>
            </a:r>
            <a:endParaRPr b="1" sz="4400" strike="noStrike">
              <a:solidFill>
                <a:schemeClr val="dk1"/>
              </a:solidFill>
              <a:latin typeface="Arial"/>
              <a:ea typeface="Arial"/>
              <a:cs typeface="Arial"/>
              <a:sym typeface="Arial"/>
            </a:endParaRPr>
          </a:p>
        </p:txBody>
      </p:sp>
      <p:sp>
        <p:nvSpPr>
          <p:cNvPr id="234" name="Google Shape;234;p11"/>
          <p:cNvSpPr/>
          <p:nvPr/>
        </p:nvSpPr>
        <p:spPr>
          <a:xfrm>
            <a:off x="504000" y="1326600"/>
            <a:ext cx="9070560" cy="3287160"/>
          </a:xfrm>
          <a:prstGeom prst="rect">
            <a:avLst/>
          </a:prstGeom>
          <a:noFill/>
          <a:ln>
            <a:noFill/>
          </a:ln>
        </p:spPr>
        <p:txBody>
          <a:bodyPr anchorCtr="0" anchor="t" bIns="0" lIns="0" spcFirstLastPara="1" rIns="0" wrap="square" tIns="0">
            <a:normAutofit/>
          </a:bodyPr>
          <a:lstStyle/>
          <a:p>
            <a:pPr indent="-322920" lvl="0" marL="432000" marR="0" rtl="0" algn="l">
              <a:lnSpc>
                <a:spcPct val="100000"/>
              </a:lnSpc>
              <a:spcBef>
                <a:spcPts val="0"/>
              </a:spcBef>
              <a:spcAft>
                <a:spcPts val="0"/>
              </a:spcAft>
              <a:buClr>
                <a:srgbClr val="000000"/>
              </a:buClr>
              <a:buSzPts val="1267"/>
              <a:buFont typeface="Noto Sans Symbols"/>
              <a:buChar char="●"/>
            </a:pPr>
            <a:r>
              <a:rPr b="0" lang="en-GB" sz="2816" strike="noStrike">
                <a:solidFill>
                  <a:srgbClr val="000000"/>
                </a:solidFill>
                <a:latin typeface="Arial"/>
                <a:ea typeface="Arial"/>
                <a:cs typeface="Arial"/>
                <a:sym typeface="Arial"/>
              </a:rPr>
              <a:t>How do I know what science settings are optimal for my chosen LAM?</a:t>
            </a:r>
            <a:endParaRPr b="0" sz="2816" strike="noStrike">
              <a:solidFill>
                <a:schemeClr val="dk1"/>
              </a:solidFill>
              <a:latin typeface="Arial"/>
              <a:ea typeface="Arial"/>
              <a:cs typeface="Arial"/>
              <a:sym typeface="Arial"/>
            </a:endParaRPr>
          </a:p>
          <a:p>
            <a:pPr indent="0" lvl="0" marL="0" marR="0" rtl="0" algn="l">
              <a:lnSpc>
                <a:spcPct val="100000"/>
              </a:lnSpc>
              <a:spcBef>
                <a:spcPts val="1417"/>
              </a:spcBef>
              <a:spcAft>
                <a:spcPts val="0"/>
              </a:spcAft>
              <a:buNone/>
            </a:pPr>
            <a:r>
              <a:t/>
            </a:r>
            <a:endParaRPr b="0" sz="2816" strike="noStrike">
              <a:solidFill>
                <a:schemeClr val="dk1"/>
              </a:solidFill>
              <a:latin typeface="Arial"/>
              <a:ea typeface="Arial"/>
              <a:cs typeface="Arial"/>
              <a:sym typeface="Arial"/>
            </a:endParaRPr>
          </a:p>
          <a:p>
            <a:pPr indent="-322920" lvl="0" marL="432000" marR="0" rtl="0" algn="l">
              <a:lnSpc>
                <a:spcPct val="100000"/>
              </a:lnSpc>
              <a:spcBef>
                <a:spcPts val="1417"/>
              </a:spcBef>
              <a:spcAft>
                <a:spcPts val="0"/>
              </a:spcAft>
              <a:buClr>
                <a:srgbClr val="000000"/>
              </a:buClr>
              <a:buSzPts val="1267"/>
              <a:buFont typeface="Noto Sans Symbols"/>
              <a:buChar char="●"/>
            </a:pPr>
            <a:r>
              <a:rPr lang="en-GB" sz="2816">
                <a:solidFill>
                  <a:srgbClr val="000000"/>
                </a:solidFill>
                <a:latin typeface="Arial"/>
                <a:ea typeface="Arial"/>
                <a:cs typeface="Arial"/>
                <a:sym typeface="Arial"/>
              </a:rPr>
              <a:t>Thankfully,</a:t>
            </a:r>
            <a:r>
              <a:rPr b="0" lang="en-GB" sz="2816" strike="noStrike">
                <a:solidFill>
                  <a:srgbClr val="000000"/>
                </a:solidFill>
                <a:latin typeface="Arial"/>
                <a:ea typeface="Arial"/>
                <a:cs typeface="Arial"/>
                <a:sym typeface="Arial"/>
              </a:rPr>
              <a:t> the Met Office and its partner institutions </a:t>
            </a:r>
            <a:r>
              <a:rPr lang="en-GB" sz="2816">
                <a:solidFill>
                  <a:srgbClr val="000000"/>
                </a:solidFill>
                <a:latin typeface="Arial"/>
                <a:ea typeface="Arial"/>
                <a:cs typeface="Arial"/>
                <a:sym typeface="Arial"/>
              </a:rPr>
              <a:t>have tested</a:t>
            </a:r>
            <a:r>
              <a:rPr b="0" lang="en-GB" sz="2816" strike="noStrike">
                <a:solidFill>
                  <a:srgbClr val="000000"/>
                </a:solidFill>
                <a:latin typeface="Arial"/>
                <a:ea typeface="Arial"/>
                <a:cs typeface="Arial"/>
                <a:sym typeface="Arial"/>
              </a:rPr>
              <a:t> LAMs for different regions of the globe, so a set of recommended physics options already exist…</a:t>
            </a:r>
            <a:endParaRPr b="0" sz="2816" strike="noStrike">
              <a:solidFill>
                <a:schemeClr val="dk1"/>
              </a:solidFill>
              <a:latin typeface="Arial"/>
              <a:ea typeface="Arial"/>
              <a:cs typeface="Arial"/>
              <a:sym typeface="Arial"/>
            </a:endParaRPr>
          </a:p>
          <a:p>
            <a:pPr indent="0" lvl="0" marL="0" marR="0" rtl="0" algn="l">
              <a:lnSpc>
                <a:spcPct val="100000"/>
              </a:lnSpc>
              <a:spcBef>
                <a:spcPts val="1417"/>
              </a:spcBef>
              <a:spcAft>
                <a:spcPts val="0"/>
              </a:spcAft>
              <a:buNone/>
            </a:pPr>
            <a:r>
              <a:t/>
            </a:r>
            <a:endParaRPr b="0" sz="2816"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2"/>
          <p:cNvSpPr/>
          <p:nvPr/>
        </p:nvSpPr>
        <p:spPr>
          <a:xfrm>
            <a:off x="-176760" y="2630160"/>
            <a:ext cx="7264800" cy="3038040"/>
          </a:xfrm>
          <a:prstGeom prst="ellipse">
            <a:avLst/>
          </a:prstGeom>
          <a:solidFill>
            <a:srgbClr val="C2D59B">
              <a:alpha val="6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2982960" y="2630160"/>
            <a:ext cx="7264800" cy="3038040"/>
          </a:xfrm>
          <a:prstGeom prst="ellipse">
            <a:avLst/>
          </a:prstGeom>
          <a:solidFill>
            <a:srgbClr val="F2DADA">
              <a:alpha val="6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3834581" y="113400"/>
            <a:ext cx="6039139" cy="1296000"/>
          </a:xfrm>
          <a:prstGeom prst="rect">
            <a:avLst/>
          </a:prstGeom>
          <a:noFill/>
          <a:ln>
            <a:noFill/>
          </a:ln>
        </p:spPr>
        <p:txBody>
          <a:bodyPr anchorCtr="0" anchor="t" bIns="34200" lIns="68750" spcFirstLastPara="1" rIns="68750" wrap="square" tIns="34200">
            <a:noAutofit/>
          </a:bodyPr>
          <a:lstStyle/>
          <a:p>
            <a:pPr indent="0" lvl="0" marL="0" marR="0" rtl="0" algn="r">
              <a:lnSpc>
                <a:spcPct val="100000"/>
              </a:lnSpc>
              <a:spcBef>
                <a:spcPts val="0"/>
              </a:spcBef>
              <a:spcAft>
                <a:spcPts val="0"/>
              </a:spcAft>
              <a:buNone/>
            </a:pPr>
            <a:r>
              <a:rPr b="1" lang="en-GB" sz="2800" strike="noStrike">
                <a:solidFill>
                  <a:srgbClr val="000000"/>
                </a:solidFill>
                <a:latin typeface="Arial"/>
                <a:ea typeface="Arial"/>
                <a:cs typeface="Arial"/>
                <a:sym typeface="Arial"/>
              </a:rPr>
              <a:t>Introduction to RA1 configurations</a:t>
            </a:r>
            <a:br>
              <a:rPr lang="en-GB" sz="1800">
                <a:solidFill>
                  <a:schemeClr val="dk1"/>
                </a:solidFill>
                <a:latin typeface="Arial"/>
                <a:ea typeface="Arial"/>
                <a:cs typeface="Arial"/>
                <a:sym typeface="Arial"/>
              </a:rPr>
            </a:br>
            <a:r>
              <a:rPr b="0" lang="en-GB" sz="1600" strike="noStrike">
                <a:solidFill>
                  <a:srgbClr val="0070C0"/>
                </a:solidFill>
                <a:latin typeface="Arial"/>
                <a:ea typeface="Arial"/>
                <a:cs typeface="Arial"/>
                <a:sym typeface="Arial"/>
              </a:rPr>
              <a:t>RA1-T and RA1-M</a:t>
            </a:r>
            <a:endParaRPr/>
          </a:p>
          <a:p>
            <a:pPr indent="0" lvl="0" marL="0" marR="0" rtl="0" algn="r">
              <a:lnSpc>
                <a:spcPct val="100000"/>
              </a:lnSpc>
              <a:spcBef>
                <a:spcPts val="0"/>
              </a:spcBef>
              <a:spcAft>
                <a:spcPts val="0"/>
              </a:spcAft>
              <a:buNone/>
            </a:pPr>
            <a:r>
              <a:rPr lang="en-GB" sz="1600">
                <a:solidFill>
                  <a:srgbClr val="0070C0"/>
                </a:solidFill>
                <a:latin typeface="Arial"/>
                <a:ea typeface="Arial"/>
                <a:cs typeface="Arial"/>
                <a:sym typeface="Arial"/>
              </a:rPr>
              <a:t>(Slide courtesy of Stuart Webster, Met Office)</a:t>
            </a:r>
            <a:endParaRPr b="0" sz="1600" strike="noStrike">
              <a:solidFill>
                <a:schemeClr val="dk1"/>
              </a:solidFill>
              <a:latin typeface="Arial"/>
              <a:ea typeface="Arial"/>
              <a:cs typeface="Arial"/>
              <a:sym typeface="Arial"/>
            </a:endParaRPr>
          </a:p>
        </p:txBody>
      </p:sp>
      <p:sp>
        <p:nvSpPr>
          <p:cNvPr id="242" name="Google Shape;242;p12"/>
          <p:cNvSpPr/>
          <p:nvPr/>
        </p:nvSpPr>
        <p:spPr>
          <a:xfrm>
            <a:off x="0" y="5216400"/>
            <a:ext cx="10078560" cy="452160"/>
          </a:xfrm>
          <a:prstGeom prst="rect">
            <a:avLst/>
          </a:prstGeom>
          <a:solidFill>
            <a:srgbClr val="B9DC0C"/>
          </a:solidFill>
          <a:ln>
            <a:noFill/>
          </a:ln>
        </p:spPr>
        <p:txBody>
          <a:bodyPr anchorCtr="0" anchor="ctr" bIns="27000" lIns="252000" spcFirstLastPara="1" rIns="68750" wrap="square" tIns="36000">
            <a:noAutofit/>
          </a:bodyPr>
          <a:lstStyle/>
          <a:p>
            <a:pPr indent="0" lvl="0" marL="0" marR="0" rtl="0" algn="l">
              <a:lnSpc>
                <a:spcPct val="100000"/>
              </a:lnSpc>
              <a:spcBef>
                <a:spcPts val="0"/>
              </a:spcBef>
              <a:spcAft>
                <a:spcPts val="0"/>
              </a:spcAft>
              <a:buNone/>
            </a:pPr>
            <a:r>
              <a:rPr b="0" lang="en-GB" sz="800" strike="noStrike">
                <a:solidFill>
                  <a:srgbClr val="2A2A2A"/>
                </a:solidFill>
                <a:latin typeface="Arial"/>
                <a:ea typeface="Arial"/>
                <a:cs typeface="Arial"/>
                <a:sym typeface="Arial"/>
              </a:rPr>
              <a:t>www.metoffice.gov.uk																									                       © Crown Copyright 2017, Met Office</a:t>
            </a:r>
            <a:endParaRPr b="0" sz="800" strike="noStrike">
              <a:solidFill>
                <a:schemeClr val="dk1"/>
              </a:solidFill>
              <a:latin typeface="Arial"/>
              <a:ea typeface="Arial"/>
              <a:cs typeface="Arial"/>
              <a:sym typeface="Arial"/>
            </a:endParaRPr>
          </a:p>
        </p:txBody>
      </p:sp>
      <p:sp>
        <p:nvSpPr>
          <p:cNvPr id="243" name="Google Shape;243;p12"/>
          <p:cNvSpPr/>
          <p:nvPr/>
        </p:nvSpPr>
        <p:spPr>
          <a:xfrm>
            <a:off x="217800" y="694440"/>
            <a:ext cx="8816760" cy="1998360"/>
          </a:xfrm>
          <a:prstGeom prst="rect">
            <a:avLst/>
          </a:prstGeom>
          <a:noFill/>
          <a:ln>
            <a:noFill/>
          </a:ln>
        </p:spPr>
        <p:txBody>
          <a:bodyPr anchorCtr="0" anchor="t" bIns="34200" lIns="68750" spcFirstLastPara="1" rIns="68750" wrap="square" tIns="34200">
            <a:noAutofit/>
          </a:bodyPr>
          <a:lstStyle/>
          <a:p>
            <a:pPr indent="-284400" lvl="0" marL="285840" marR="0" rtl="0" algn="l">
              <a:lnSpc>
                <a:spcPct val="100000"/>
              </a:lnSpc>
              <a:spcBef>
                <a:spcPts val="0"/>
              </a:spcBef>
              <a:spcAft>
                <a:spcPts val="0"/>
              </a:spcAft>
              <a:buNone/>
            </a:pPr>
            <a:r>
              <a:rPr b="0" lang="en-GB" sz="2000" strike="noStrike">
                <a:solidFill>
                  <a:srgbClr val="2A2A2A"/>
                </a:solidFill>
                <a:latin typeface="Arial"/>
                <a:ea typeface="Arial"/>
                <a:cs typeface="Arial"/>
                <a:sym typeface="Arial"/>
              </a:rPr>
              <a:t>RA1 builds in latest science</a:t>
            </a:r>
            <a:endParaRPr b="0" sz="2000" strike="noStrike">
              <a:solidFill>
                <a:schemeClr val="dk1"/>
              </a:solidFill>
              <a:latin typeface="Arial"/>
              <a:ea typeface="Arial"/>
              <a:cs typeface="Arial"/>
              <a:sym typeface="Arial"/>
            </a:endParaRPr>
          </a:p>
          <a:p>
            <a:pPr indent="-284400" lvl="0" marL="285840" marR="0" rtl="0" algn="l">
              <a:lnSpc>
                <a:spcPct val="100000"/>
              </a:lnSpc>
              <a:spcBef>
                <a:spcPts val="788"/>
              </a:spcBef>
              <a:spcAft>
                <a:spcPts val="0"/>
              </a:spcAft>
              <a:buNone/>
            </a:pPr>
            <a:r>
              <a:rPr b="0" lang="en-GB" sz="2000" strike="noStrike">
                <a:solidFill>
                  <a:srgbClr val="2A2A2A"/>
                </a:solidFill>
                <a:latin typeface="Arial"/>
                <a:ea typeface="Arial"/>
                <a:cs typeface="Arial"/>
                <a:sym typeface="Arial"/>
              </a:rPr>
              <a:t>RA1-M versus RA1-T: </a:t>
            </a:r>
            <a:endParaRPr b="0" sz="2000" strike="noStrike">
              <a:solidFill>
                <a:schemeClr val="dk1"/>
              </a:solidFill>
              <a:latin typeface="Arial"/>
              <a:ea typeface="Arial"/>
              <a:cs typeface="Arial"/>
              <a:sym typeface="Arial"/>
            </a:endParaRPr>
          </a:p>
          <a:p>
            <a:pPr indent="-284400" lvl="1" marL="647640" marR="0" rtl="0" algn="l">
              <a:lnSpc>
                <a:spcPct val="100000"/>
              </a:lnSpc>
              <a:spcBef>
                <a:spcPts val="601"/>
              </a:spcBef>
              <a:spcAft>
                <a:spcPts val="0"/>
              </a:spcAft>
              <a:buClr>
                <a:srgbClr val="2A2A2A"/>
              </a:buClr>
              <a:buSzPts val="2000"/>
              <a:buFont typeface="Arial"/>
              <a:buChar char="•"/>
            </a:pPr>
            <a:r>
              <a:rPr b="0" i="0" lang="en-GB" sz="2000" u="none" cap="none" strike="noStrike">
                <a:solidFill>
                  <a:srgbClr val="2A2A2A"/>
                </a:solidFill>
                <a:latin typeface="Arial"/>
                <a:ea typeface="Arial"/>
                <a:cs typeface="Arial"/>
                <a:sym typeface="Arial"/>
              </a:rPr>
              <a:t>Smith (diagnostic) v PC2 (prognostic) cloud scheme</a:t>
            </a:r>
            <a:endParaRPr b="0" i="0" sz="2000" u="none" cap="none" strike="noStrike">
              <a:solidFill>
                <a:schemeClr val="dk1"/>
              </a:solidFill>
              <a:latin typeface="Arial"/>
              <a:ea typeface="Arial"/>
              <a:cs typeface="Arial"/>
              <a:sym typeface="Arial"/>
            </a:endParaRPr>
          </a:p>
          <a:p>
            <a:pPr indent="-284400" lvl="1" marL="647640" marR="0" rtl="0" algn="l">
              <a:lnSpc>
                <a:spcPct val="100000"/>
              </a:lnSpc>
              <a:spcBef>
                <a:spcPts val="601"/>
              </a:spcBef>
              <a:spcAft>
                <a:spcPts val="0"/>
              </a:spcAft>
              <a:buClr>
                <a:srgbClr val="2A2A2A"/>
              </a:buClr>
              <a:buSzPts val="2000"/>
              <a:buFont typeface="Arial"/>
              <a:buChar char="•"/>
            </a:pPr>
            <a:r>
              <a:rPr b="0" i="0" lang="en-GB" sz="2000" u="none" cap="none" strike="noStrike">
                <a:solidFill>
                  <a:srgbClr val="2A2A2A"/>
                </a:solidFill>
                <a:latin typeface="Arial"/>
                <a:ea typeface="Arial"/>
                <a:cs typeface="Arial"/>
                <a:sym typeface="Arial"/>
              </a:rPr>
              <a:t>Other differences are in the boundary layer implementation, affecting convection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788"/>
              </a:spcBef>
              <a:spcAft>
                <a:spcPts val="0"/>
              </a:spcAft>
              <a:buNone/>
            </a:pPr>
            <a:r>
              <a:t/>
            </a:r>
            <a:endParaRPr b="0" sz="2000" strike="noStrike">
              <a:solidFill>
                <a:schemeClr val="dk1"/>
              </a:solidFill>
              <a:latin typeface="Arial"/>
              <a:ea typeface="Arial"/>
              <a:cs typeface="Arial"/>
              <a:sym typeface="Arial"/>
            </a:endParaRPr>
          </a:p>
        </p:txBody>
      </p:sp>
      <p:sp>
        <p:nvSpPr>
          <p:cNvPr id="244" name="Google Shape;244;p12"/>
          <p:cNvSpPr/>
          <p:nvPr/>
        </p:nvSpPr>
        <p:spPr>
          <a:xfrm>
            <a:off x="700200" y="3112560"/>
            <a:ext cx="1407240" cy="451080"/>
          </a:xfrm>
          <a:prstGeom prst="rect">
            <a:avLst/>
          </a:prstGeom>
          <a:noFill/>
          <a:ln>
            <a:noFill/>
          </a:ln>
        </p:spPr>
        <p:txBody>
          <a:bodyPr anchorCtr="0" anchor="t" bIns="45000" lIns="90000" spcFirstLastPara="1" rIns="90000" wrap="square" tIns="45000">
            <a:spAutoFit/>
          </a:bodyPr>
          <a:lstStyle/>
          <a:p>
            <a:pPr indent="0" lvl="0" marL="0" marR="0" rtl="0" algn="ctr">
              <a:lnSpc>
                <a:spcPct val="85000"/>
              </a:lnSpc>
              <a:spcBef>
                <a:spcPts val="0"/>
              </a:spcBef>
              <a:spcAft>
                <a:spcPts val="0"/>
              </a:spcAft>
              <a:buNone/>
            </a:pPr>
            <a:r>
              <a:rPr b="1" lang="en-GB" sz="1600" strike="noStrike">
                <a:solidFill>
                  <a:srgbClr val="000000"/>
                </a:solidFill>
                <a:latin typeface="Arial"/>
                <a:ea typeface="Arial"/>
                <a:cs typeface="Arial"/>
                <a:sym typeface="Arial"/>
              </a:rPr>
              <a:t>RA1-M</a:t>
            </a:r>
            <a:endParaRPr b="0" sz="1600" strike="noStrike">
              <a:solidFill>
                <a:schemeClr val="dk1"/>
              </a:solidFill>
              <a:latin typeface="Arial"/>
              <a:ea typeface="Arial"/>
              <a:cs typeface="Arial"/>
              <a:sym typeface="Arial"/>
            </a:endParaRPr>
          </a:p>
          <a:p>
            <a:pPr indent="0" lvl="0" marL="0" marR="0" rtl="0" algn="ctr">
              <a:lnSpc>
                <a:spcPct val="85000"/>
              </a:lnSpc>
              <a:spcBef>
                <a:spcPts val="0"/>
              </a:spcBef>
              <a:spcAft>
                <a:spcPts val="0"/>
              </a:spcAft>
              <a:buNone/>
            </a:pPr>
            <a:r>
              <a:rPr b="1" lang="en-GB" sz="1200" strike="noStrike">
                <a:solidFill>
                  <a:srgbClr val="000000"/>
                </a:solidFill>
                <a:latin typeface="Arial"/>
                <a:ea typeface="Arial"/>
                <a:cs typeface="Arial"/>
                <a:sym typeface="Arial"/>
              </a:rPr>
              <a:t>(Mid-latitude)</a:t>
            </a:r>
            <a:endParaRPr b="0" sz="1200" strike="noStrike">
              <a:solidFill>
                <a:schemeClr val="dk1"/>
              </a:solidFill>
              <a:latin typeface="Arial"/>
              <a:ea typeface="Arial"/>
              <a:cs typeface="Arial"/>
              <a:sym typeface="Arial"/>
            </a:endParaRPr>
          </a:p>
        </p:txBody>
      </p:sp>
      <p:sp>
        <p:nvSpPr>
          <p:cNvPr id="245" name="Google Shape;245;p12"/>
          <p:cNvSpPr/>
          <p:nvPr/>
        </p:nvSpPr>
        <p:spPr>
          <a:xfrm>
            <a:off x="217800" y="3567600"/>
            <a:ext cx="2802240" cy="1173240"/>
          </a:xfrm>
          <a:prstGeom prst="rect">
            <a:avLst/>
          </a:prstGeom>
          <a:noFill/>
          <a:ln>
            <a:noFill/>
          </a:ln>
        </p:spPr>
        <p:txBody>
          <a:bodyPr anchorCtr="0" anchor="t" bIns="45000" lIns="90000" spcFirstLastPara="1" rIns="90000" wrap="square" tIns="45000">
            <a:spAutoFit/>
          </a:bodyPr>
          <a:lstStyle/>
          <a:p>
            <a:pPr indent="0" lvl="0" marL="0" marR="0" rtl="0" algn="l">
              <a:lnSpc>
                <a:spcPct val="85000"/>
              </a:lnSpc>
              <a:spcBef>
                <a:spcPts val="0"/>
              </a:spcBef>
              <a:spcAft>
                <a:spcPts val="0"/>
              </a:spcAft>
              <a:buNone/>
            </a:pPr>
            <a:r>
              <a:rPr b="0" lang="en-GB" sz="1200" strike="noStrike">
                <a:solidFill>
                  <a:srgbClr val="7030A0"/>
                </a:solidFill>
                <a:latin typeface="Arial"/>
                <a:ea typeface="Arial"/>
                <a:cs typeface="Arial"/>
                <a:sym typeface="Arial"/>
              </a:rPr>
              <a:t>Improved shower initiation</a:t>
            </a:r>
            <a:endParaRPr b="0" sz="1200" strike="noStrike">
              <a:solidFill>
                <a:schemeClr val="dk1"/>
              </a:solidFill>
              <a:latin typeface="Arial"/>
              <a:ea typeface="Arial"/>
              <a:cs typeface="Arial"/>
              <a:sym typeface="Arial"/>
            </a:endParaRPr>
          </a:p>
          <a:p>
            <a:pPr indent="0" lvl="0" marL="0" marR="0" rtl="0" algn="l">
              <a:lnSpc>
                <a:spcPct val="85000"/>
              </a:lnSpc>
              <a:spcBef>
                <a:spcPts val="0"/>
              </a:spcBef>
              <a:spcAft>
                <a:spcPts val="0"/>
              </a:spcAft>
              <a:buNone/>
            </a:pPr>
            <a:r>
              <a:t/>
            </a:r>
            <a:endParaRPr b="0" sz="1200" strike="noStrike">
              <a:solidFill>
                <a:schemeClr val="dk1"/>
              </a:solidFill>
              <a:latin typeface="Arial"/>
              <a:ea typeface="Arial"/>
              <a:cs typeface="Arial"/>
              <a:sym typeface="Arial"/>
            </a:endParaRPr>
          </a:p>
          <a:p>
            <a:pPr indent="-169920" lvl="0" marL="171360" marR="0" rtl="0" algn="l">
              <a:lnSpc>
                <a:spcPct val="85000"/>
              </a:lnSpc>
              <a:spcBef>
                <a:spcPts val="0"/>
              </a:spcBef>
              <a:spcAft>
                <a:spcPts val="0"/>
              </a:spcAft>
              <a:buClr>
                <a:srgbClr val="000000"/>
              </a:buClr>
              <a:buSzPts val="1200"/>
              <a:buFont typeface="Arial"/>
              <a:buChar char="•"/>
            </a:pPr>
            <a:r>
              <a:rPr b="0" lang="en-GB" sz="1200" strike="noStrike">
                <a:solidFill>
                  <a:srgbClr val="000000"/>
                </a:solidFill>
                <a:latin typeface="Arial"/>
                <a:ea typeface="Arial"/>
                <a:cs typeface="Arial"/>
                <a:sym typeface="Arial"/>
              </a:rPr>
              <a:t>Revision to free-atmosphere mixing length</a:t>
            </a:r>
            <a:endParaRPr b="0" sz="1200" strike="noStrike">
              <a:solidFill>
                <a:schemeClr val="dk1"/>
              </a:solidFill>
              <a:latin typeface="Arial"/>
              <a:ea typeface="Arial"/>
              <a:cs typeface="Arial"/>
              <a:sym typeface="Arial"/>
            </a:endParaRPr>
          </a:p>
          <a:p>
            <a:pPr indent="0" lvl="0" marL="0" marR="0" rtl="0" algn="l">
              <a:lnSpc>
                <a:spcPct val="85000"/>
              </a:lnSpc>
              <a:spcBef>
                <a:spcPts val="0"/>
              </a:spcBef>
              <a:spcAft>
                <a:spcPts val="0"/>
              </a:spcAft>
              <a:buNone/>
            </a:pPr>
            <a:r>
              <a:t/>
            </a:r>
            <a:endParaRPr b="0" sz="1200" strike="noStrike">
              <a:solidFill>
                <a:schemeClr val="dk1"/>
              </a:solidFill>
              <a:latin typeface="Arial"/>
              <a:ea typeface="Arial"/>
              <a:cs typeface="Arial"/>
              <a:sym typeface="Arial"/>
            </a:endParaRPr>
          </a:p>
          <a:p>
            <a:pPr indent="-169920" lvl="0" marL="171360" marR="0" rtl="0" algn="l">
              <a:lnSpc>
                <a:spcPct val="85000"/>
              </a:lnSpc>
              <a:spcBef>
                <a:spcPts val="0"/>
              </a:spcBef>
              <a:spcAft>
                <a:spcPts val="0"/>
              </a:spcAft>
              <a:buClr>
                <a:srgbClr val="000000"/>
              </a:buClr>
              <a:buSzPts val="1200"/>
              <a:buFont typeface="Arial"/>
              <a:buChar char="•"/>
            </a:pPr>
            <a:r>
              <a:rPr b="0" lang="en-GB" sz="1200" strike="noStrike">
                <a:solidFill>
                  <a:srgbClr val="000000"/>
                </a:solidFill>
                <a:latin typeface="Arial"/>
                <a:ea typeface="Arial"/>
                <a:cs typeface="Arial"/>
                <a:sym typeface="Arial"/>
              </a:rPr>
              <a:t>Time-correlated stochastic PBL perturbations</a:t>
            </a:r>
            <a:endParaRPr b="0" sz="1200" strike="noStrike">
              <a:solidFill>
                <a:schemeClr val="dk1"/>
              </a:solidFill>
              <a:latin typeface="Arial"/>
              <a:ea typeface="Arial"/>
              <a:cs typeface="Arial"/>
              <a:sym typeface="Arial"/>
            </a:endParaRPr>
          </a:p>
        </p:txBody>
      </p:sp>
      <p:sp>
        <p:nvSpPr>
          <p:cNvPr id="246" name="Google Shape;246;p12"/>
          <p:cNvSpPr/>
          <p:nvPr/>
        </p:nvSpPr>
        <p:spPr>
          <a:xfrm>
            <a:off x="4741920" y="2975400"/>
            <a:ext cx="758520" cy="296280"/>
          </a:xfrm>
          <a:prstGeom prst="rect">
            <a:avLst/>
          </a:prstGeom>
          <a:noFill/>
          <a:ln>
            <a:noFill/>
          </a:ln>
        </p:spPr>
        <p:txBody>
          <a:bodyPr anchorCtr="0" anchor="t" bIns="45000" lIns="90000" spcFirstLastPara="1" rIns="90000" wrap="square" tIns="45000">
            <a:spAutoFit/>
          </a:bodyPr>
          <a:lstStyle/>
          <a:p>
            <a:pPr indent="0" lvl="0" marL="0" marR="0" rtl="0" algn="l">
              <a:lnSpc>
                <a:spcPct val="85000"/>
              </a:lnSpc>
              <a:spcBef>
                <a:spcPts val="0"/>
              </a:spcBef>
              <a:spcAft>
                <a:spcPts val="0"/>
              </a:spcAft>
              <a:buNone/>
            </a:pPr>
            <a:r>
              <a:rPr b="1" lang="en-GB" sz="1600" strike="noStrike">
                <a:solidFill>
                  <a:srgbClr val="000000"/>
                </a:solidFill>
                <a:latin typeface="Arial"/>
                <a:ea typeface="Arial"/>
                <a:cs typeface="Arial"/>
                <a:sym typeface="Arial"/>
              </a:rPr>
              <a:t>RA1 </a:t>
            </a:r>
            <a:endParaRPr b="0" sz="1600" strike="noStrike">
              <a:solidFill>
                <a:schemeClr val="dk1"/>
              </a:solidFill>
              <a:latin typeface="Arial"/>
              <a:ea typeface="Arial"/>
              <a:cs typeface="Arial"/>
              <a:sym typeface="Arial"/>
            </a:endParaRPr>
          </a:p>
        </p:txBody>
      </p:sp>
      <p:sp>
        <p:nvSpPr>
          <p:cNvPr id="247" name="Google Shape;247;p12"/>
          <p:cNvSpPr/>
          <p:nvPr/>
        </p:nvSpPr>
        <p:spPr>
          <a:xfrm>
            <a:off x="3715560" y="3237480"/>
            <a:ext cx="3074040" cy="1637640"/>
          </a:xfrm>
          <a:prstGeom prst="rect">
            <a:avLst/>
          </a:prstGeom>
          <a:noFill/>
          <a:ln>
            <a:noFill/>
          </a:ln>
        </p:spPr>
        <p:txBody>
          <a:bodyPr anchorCtr="0" anchor="t" bIns="45000" lIns="90000" spcFirstLastPara="1" rIns="90000" wrap="square" tIns="45000">
            <a:spAutoFit/>
          </a:bodyPr>
          <a:lstStyle/>
          <a:p>
            <a:pPr indent="0" lvl="0" marL="0" marR="0" rtl="0" algn="l">
              <a:lnSpc>
                <a:spcPct val="85000"/>
              </a:lnSpc>
              <a:spcBef>
                <a:spcPts val="0"/>
              </a:spcBef>
              <a:spcAft>
                <a:spcPts val="0"/>
              </a:spcAft>
              <a:buNone/>
            </a:pPr>
            <a:r>
              <a:rPr b="0" lang="en-GB" sz="1200" strike="noStrike">
                <a:solidFill>
                  <a:srgbClr val="7030A0"/>
                </a:solidFill>
                <a:latin typeface="Arial"/>
                <a:ea typeface="Arial"/>
                <a:cs typeface="Arial"/>
                <a:sym typeface="Arial"/>
              </a:rPr>
              <a:t>Improved fog and boundary layer temperatures </a:t>
            </a:r>
            <a:endParaRPr b="0" sz="1200" strike="noStrike">
              <a:solidFill>
                <a:schemeClr val="dk1"/>
              </a:solidFill>
              <a:latin typeface="Arial"/>
              <a:ea typeface="Arial"/>
              <a:cs typeface="Arial"/>
              <a:sym typeface="Arial"/>
            </a:endParaRPr>
          </a:p>
          <a:p>
            <a:pPr indent="-169920" lvl="0" marL="171360" marR="0" rtl="0" algn="l">
              <a:lnSpc>
                <a:spcPct val="100000"/>
              </a:lnSpc>
              <a:spcBef>
                <a:spcPts val="601"/>
              </a:spcBef>
              <a:spcAft>
                <a:spcPts val="0"/>
              </a:spcAft>
              <a:buClr>
                <a:srgbClr val="2A2A2A"/>
              </a:buClr>
              <a:buSzPts val="1200"/>
              <a:buFont typeface="Arial"/>
              <a:buChar char="•"/>
            </a:pPr>
            <a:r>
              <a:rPr b="0" lang="en-GB" sz="1200" strike="noStrike">
                <a:solidFill>
                  <a:srgbClr val="2A2A2A"/>
                </a:solidFill>
                <a:latin typeface="Arial"/>
                <a:ea typeface="Arial"/>
                <a:cs typeface="Arial"/>
                <a:sym typeface="Arial"/>
              </a:rPr>
              <a:t>Moisture Conservation</a:t>
            </a:r>
            <a:endParaRPr b="0" sz="12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GB" sz="1000" strike="noStrike">
                <a:solidFill>
                  <a:srgbClr val="2A2A2A"/>
                </a:solidFill>
                <a:latin typeface="Arial"/>
                <a:ea typeface="Arial"/>
                <a:cs typeface="Arial"/>
                <a:sym typeface="Arial"/>
              </a:rPr>
              <a:t>     </a:t>
            </a:r>
            <a:r>
              <a:rPr b="0" lang="en-GB" sz="1000" strike="noStrike">
                <a:solidFill>
                  <a:srgbClr val="808080"/>
                </a:solidFill>
                <a:latin typeface="Arial"/>
                <a:ea typeface="Arial"/>
                <a:cs typeface="Arial"/>
                <a:sym typeface="Arial"/>
              </a:rPr>
              <a:t>(operational in OS39 UKV)</a:t>
            </a:r>
            <a:endParaRPr b="0" sz="1000" strike="noStrike">
              <a:solidFill>
                <a:schemeClr val="dk1"/>
              </a:solidFill>
              <a:latin typeface="Arial"/>
              <a:ea typeface="Arial"/>
              <a:cs typeface="Arial"/>
              <a:sym typeface="Arial"/>
            </a:endParaRPr>
          </a:p>
          <a:p>
            <a:pPr indent="-169920" lvl="0" marL="171360" marR="0" rtl="0" algn="l">
              <a:lnSpc>
                <a:spcPct val="100000"/>
              </a:lnSpc>
              <a:spcBef>
                <a:spcPts val="601"/>
              </a:spcBef>
              <a:spcAft>
                <a:spcPts val="0"/>
              </a:spcAft>
              <a:buClr>
                <a:srgbClr val="2A2A2A"/>
              </a:buClr>
              <a:buSzPts val="1200"/>
              <a:buFont typeface="Arial"/>
              <a:buChar char="•"/>
            </a:pPr>
            <a:r>
              <a:rPr b="0" lang="en-GB" sz="1200" strike="noStrike">
                <a:solidFill>
                  <a:srgbClr val="2A2A2A"/>
                </a:solidFill>
                <a:latin typeface="Arial"/>
                <a:ea typeface="Arial"/>
                <a:cs typeface="Arial"/>
                <a:sym typeface="Arial"/>
              </a:rPr>
              <a:t>Improvements to cloud droplet taper</a:t>
            </a:r>
            <a:endParaRPr b="0" sz="1200" strike="noStrike">
              <a:solidFill>
                <a:schemeClr val="dk1"/>
              </a:solidFill>
              <a:latin typeface="Arial"/>
              <a:ea typeface="Arial"/>
              <a:cs typeface="Arial"/>
              <a:sym typeface="Arial"/>
            </a:endParaRPr>
          </a:p>
          <a:p>
            <a:pPr indent="-169920" lvl="0" marL="171360" marR="0" rtl="0" algn="l">
              <a:lnSpc>
                <a:spcPct val="100000"/>
              </a:lnSpc>
              <a:spcBef>
                <a:spcPts val="601"/>
              </a:spcBef>
              <a:spcAft>
                <a:spcPts val="0"/>
              </a:spcAft>
              <a:buClr>
                <a:srgbClr val="2A2A2A"/>
              </a:buClr>
              <a:buSzPts val="1200"/>
              <a:buFont typeface="Arial"/>
              <a:buChar char="•"/>
            </a:pPr>
            <a:r>
              <a:rPr b="0" lang="en-GB" sz="1200" strike="noStrike">
                <a:solidFill>
                  <a:srgbClr val="2A2A2A"/>
                </a:solidFill>
                <a:latin typeface="Arial"/>
                <a:ea typeface="Arial"/>
                <a:cs typeface="Arial"/>
                <a:sym typeface="Arial"/>
              </a:rPr>
              <a:t>Reduced bare soil fraction</a:t>
            </a:r>
            <a:endParaRPr b="0" sz="1200" strike="noStrike">
              <a:solidFill>
                <a:schemeClr val="dk1"/>
              </a:solidFill>
              <a:latin typeface="Arial"/>
              <a:ea typeface="Arial"/>
              <a:cs typeface="Arial"/>
              <a:sym typeface="Arial"/>
            </a:endParaRPr>
          </a:p>
          <a:p>
            <a:pPr indent="0" lvl="0" marL="0" marR="0" rtl="0" algn="l">
              <a:lnSpc>
                <a:spcPct val="85000"/>
              </a:lnSpc>
              <a:spcBef>
                <a:spcPts val="0"/>
              </a:spcBef>
              <a:spcAft>
                <a:spcPts val="0"/>
              </a:spcAft>
              <a:buNone/>
            </a:pPr>
            <a:r>
              <a:t/>
            </a:r>
            <a:endParaRPr b="0" sz="1200" strike="noStrike">
              <a:solidFill>
                <a:schemeClr val="dk1"/>
              </a:solidFill>
              <a:latin typeface="Arial"/>
              <a:ea typeface="Arial"/>
              <a:cs typeface="Arial"/>
              <a:sym typeface="Arial"/>
            </a:endParaRPr>
          </a:p>
          <a:p>
            <a:pPr indent="0" lvl="0" marL="0" marR="0" rtl="0" algn="l">
              <a:lnSpc>
                <a:spcPct val="85000"/>
              </a:lnSpc>
              <a:spcBef>
                <a:spcPts val="0"/>
              </a:spcBef>
              <a:spcAft>
                <a:spcPts val="0"/>
              </a:spcAft>
              <a:buNone/>
            </a:pPr>
            <a:r>
              <a:rPr b="0" lang="en-GB" sz="1200" strike="noStrike">
                <a:solidFill>
                  <a:srgbClr val="000000"/>
                </a:solidFill>
                <a:latin typeface="Arial"/>
                <a:ea typeface="Arial"/>
                <a:cs typeface="Arial"/>
                <a:sym typeface="Arial"/>
              </a:rPr>
              <a:t>+ additional physics upgrades</a:t>
            </a:r>
            <a:endParaRPr b="0" sz="1200" strike="noStrike">
              <a:solidFill>
                <a:schemeClr val="dk1"/>
              </a:solidFill>
              <a:latin typeface="Arial"/>
              <a:ea typeface="Arial"/>
              <a:cs typeface="Arial"/>
              <a:sym typeface="Arial"/>
            </a:endParaRPr>
          </a:p>
        </p:txBody>
      </p:sp>
      <p:sp>
        <p:nvSpPr>
          <p:cNvPr id="248" name="Google Shape;248;p12"/>
          <p:cNvSpPr/>
          <p:nvPr/>
        </p:nvSpPr>
        <p:spPr>
          <a:xfrm>
            <a:off x="7095960" y="3071520"/>
            <a:ext cx="2199960" cy="451080"/>
          </a:xfrm>
          <a:prstGeom prst="rect">
            <a:avLst/>
          </a:prstGeom>
          <a:noFill/>
          <a:ln>
            <a:noFill/>
          </a:ln>
        </p:spPr>
        <p:txBody>
          <a:bodyPr anchorCtr="0" anchor="t" bIns="45000" lIns="90000" spcFirstLastPara="1" rIns="90000" wrap="square" tIns="45000">
            <a:spAutoFit/>
          </a:bodyPr>
          <a:lstStyle/>
          <a:p>
            <a:pPr indent="0" lvl="0" marL="0" marR="0" rtl="0" algn="ctr">
              <a:lnSpc>
                <a:spcPct val="85000"/>
              </a:lnSpc>
              <a:spcBef>
                <a:spcPts val="0"/>
              </a:spcBef>
              <a:spcAft>
                <a:spcPts val="0"/>
              </a:spcAft>
              <a:buNone/>
            </a:pPr>
            <a:r>
              <a:rPr b="1" lang="en-GB" sz="1600" strike="noStrike">
                <a:solidFill>
                  <a:srgbClr val="000000"/>
                </a:solidFill>
                <a:latin typeface="Arial"/>
                <a:ea typeface="Arial"/>
                <a:cs typeface="Arial"/>
                <a:sym typeface="Arial"/>
              </a:rPr>
              <a:t>RA1-T</a:t>
            </a:r>
            <a:endParaRPr b="0" sz="1600" strike="noStrike">
              <a:solidFill>
                <a:schemeClr val="dk1"/>
              </a:solidFill>
              <a:latin typeface="Arial"/>
              <a:ea typeface="Arial"/>
              <a:cs typeface="Arial"/>
              <a:sym typeface="Arial"/>
            </a:endParaRPr>
          </a:p>
          <a:p>
            <a:pPr indent="0" lvl="0" marL="0" marR="0" rtl="0" algn="ctr">
              <a:lnSpc>
                <a:spcPct val="85000"/>
              </a:lnSpc>
              <a:spcBef>
                <a:spcPts val="0"/>
              </a:spcBef>
              <a:spcAft>
                <a:spcPts val="0"/>
              </a:spcAft>
              <a:buNone/>
            </a:pPr>
            <a:r>
              <a:rPr b="1" lang="en-GB" sz="1200" strike="noStrike">
                <a:solidFill>
                  <a:srgbClr val="000000"/>
                </a:solidFill>
                <a:latin typeface="Arial"/>
                <a:ea typeface="Arial"/>
                <a:cs typeface="Arial"/>
                <a:sym typeface="Arial"/>
              </a:rPr>
              <a:t>(Tropical)</a:t>
            </a:r>
            <a:endParaRPr b="0" sz="1200" strike="noStrike">
              <a:solidFill>
                <a:schemeClr val="dk1"/>
              </a:solidFill>
              <a:latin typeface="Arial"/>
              <a:ea typeface="Arial"/>
              <a:cs typeface="Arial"/>
              <a:sym typeface="Arial"/>
            </a:endParaRPr>
          </a:p>
        </p:txBody>
      </p:sp>
      <p:sp>
        <p:nvSpPr>
          <p:cNvPr id="249" name="Google Shape;249;p12"/>
          <p:cNvSpPr/>
          <p:nvPr/>
        </p:nvSpPr>
        <p:spPr>
          <a:xfrm>
            <a:off x="7170840" y="3567600"/>
            <a:ext cx="2843280" cy="863640"/>
          </a:xfrm>
          <a:prstGeom prst="rect">
            <a:avLst/>
          </a:prstGeom>
          <a:noFill/>
          <a:ln>
            <a:noFill/>
          </a:ln>
        </p:spPr>
        <p:txBody>
          <a:bodyPr anchorCtr="0" anchor="t" bIns="45000" lIns="90000" spcFirstLastPara="1" rIns="90000" wrap="square" tIns="45000">
            <a:spAutoFit/>
          </a:bodyPr>
          <a:lstStyle/>
          <a:p>
            <a:pPr indent="0" lvl="0" marL="0" marR="0" rtl="0" algn="l">
              <a:lnSpc>
                <a:spcPct val="85000"/>
              </a:lnSpc>
              <a:spcBef>
                <a:spcPts val="0"/>
              </a:spcBef>
              <a:spcAft>
                <a:spcPts val="0"/>
              </a:spcAft>
              <a:buNone/>
            </a:pPr>
            <a:r>
              <a:rPr b="0" lang="en-GB" sz="1200" strike="noStrike">
                <a:solidFill>
                  <a:srgbClr val="7030A0"/>
                </a:solidFill>
                <a:latin typeface="Arial"/>
                <a:ea typeface="Arial"/>
                <a:cs typeface="Arial"/>
                <a:sym typeface="Arial"/>
              </a:rPr>
              <a:t>Improved convective precipitation</a:t>
            </a:r>
            <a:endParaRPr b="0" sz="1200" strike="noStrike">
              <a:solidFill>
                <a:schemeClr val="dk1"/>
              </a:solidFill>
              <a:latin typeface="Arial"/>
              <a:ea typeface="Arial"/>
              <a:cs typeface="Arial"/>
              <a:sym typeface="Arial"/>
            </a:endParaRPr>
          </a:p>
          <a:p>
            <a:pPr indent="0" lvl="0" marL="0" marR="0" rtl="0" algn="l">
              <a:lnSpc>
                <a:spcPct val="85000"/>
              </a:lnSpc>
              <a:spcBef>
                <a:spcPts val="0"/>
              </a:spcBef>
              <a:spcAft>
                <a:spcPts val="0"/>
              </a:spcAft>
              <a:buNone/>
            </a:pPr>
            <a:r>
              <a:t/>
            </a:r>
            <a:endParaRPr b="0" sz="1200" strike="noStrike">
              <a:solidFill>
                <a:schemeClr val="dk1"/>
              </a:solidFill>
              <a:latin typeface="Arial"/>
              <a:ea typeface="Arial"/>
              <a:cs typeface="Arial"/>
              <a:sym typeface="Arial"/>
            </a:endParaRPr>
          </a:p>
          <a:p>
            <a:pPr indent="-169920" lvl="0" marL="171360" marR="0" rtl="0" algn="l">
              <a:lnSpc>
                <a:spcPct val="85000"/>
              </a:lnSpc>
              <a:spcBef>
                <a:spcPts val="0"/>
              </a:spcBef>
              <a:spcAft>
                <a:spcPts val="0"/>
              </a:spcAft>
              <a:buClr>
                <a:srgbClr val="000000"/>
              </a:buClr>
              <a:buSzPts val="1200"/>
              <a:buFont typeface="Arial"/>
              <a:buChar char="•"/>
            </a:pPr>
            <a:r>
              <a:rPr b="0" lang="en-GB" sz="1200" strike="noStrike">
                <a:solidFill>
                  <a:srgbClr val="000000"/>
                </a:solidFill>
                <a:latin typeface="Arial"/>
                <a:ea typeface="Arial"/>
                <a:cs typeface="Arial"/>
                <a:sym typeface="Arial"/>
              </a:rPr>
              <a:t>PC2 cloud scheme</a:t>
            </a:r>
            <a:endParaRPr b="0" sz="1200" strike="noStrike">
              <a:solidFill>
                <a:schemeClr val="dk1"/>
              </a:solidFill>
              <a:latin typeface="Arial"/>
              <a:ea typeface="Arial"/>
              <a:cs typeface="Arial"/>
              <a:sym typeface="Arial"/>
            </a:endParaRPr>
          </a:p>
          <a:p>
            <a:pPr indent="0" lvl="0" marL="0" marR="0" rtl="0" algn="l">
              <a:lnSpc>
                <a:spcPct val="85000"/>
              </a:lnSpc>
              <a:spcBef>
                <a:spcPts val="0"/>
              </a:spcBef>
              <a:spcAft>
                <a:spcPts val="0"/>
              </a:spcAft>
              <a:buNone/>
            </a:pPr>
            <a:r>
              <a:t/>
            </a:r>
            <a:endParaRPr b="0" sz="1200" strike="noStrike">
              <a:solidFill>
                <a:schemeClr val="dk1"/>
              </a:solidFill>
              <a:latin typeface="Arial"/>
              <a:ea typeface="Arial"/>
              <a:cs typeface="Arial"/>
              <a:sym typeface="Arial"/>
            </a:endParaRPr>
          </a:p>
          <a:p>
            <a:pPr indent="-169920" lvl="0" marL="171360" marR="0" rtl="0" algn="l">
              <a:lnSpc>
                <a:spcPct val="85000"/>
              </a:lnSpc>
              <a:spcBef>
                <a:spcPts val="0"/>
              </a:spcBef>
              <a:spcAft>
                <a:spcPts val="0"/>
              </a:spcAft>
              <a:buClr>
                <a:srgbClr val="000000"/>
              </a:buClr>
              <a:buSzPts val="1200"/>
              <a:buFont typeface="Arial"/>
              <a:buChar char="•"/>
            </a:pPr>
            <a:r>
              <a:rPr b="0" lang="en-GB" sz="1200" strike="noStrike">
                <a:solidFill>
                  <a:srgbClr val="000000"/>
                </a:solidFill>
                <a:latin typeface="Arial"/>
                <a:ea typeface="Arial"/>
                <a:cs typeface="Arial"/>
                <a:sym typeface="Arial"/>
              </a:rPr>
              <a:t>Revised  unstable stability functions </a:t>
            </a:r>
            <a:endParaRPr b="0" sz="1200"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3"/>
          <p:cNvSpPr/>
          <p:nvPr/>
        </p:nvSpPr>
        <p:spPr>
          <a:xfrm>
            <a:off x="0" y="5216400"/>
            <a:ext cx="10078560" cy="452160"/>
          </a:xfrm>
          <a:prstGeom prst="rect">
            <a:avLst/>
          </a:prstGeom>
          <a:solidFill>
            <a:srgbClr val="B9DC0C"/>
          </a:solidFill>
          <a:ln>
            <a:noFill/>
          </a:ln>
        </p:spPr>
        <p:txBody>
          <a:bodyPr anchorCtr="0" anchor="ctr" bIns="27000" lIns="252000" spcFirstLastPara="1" rIns="68750" wrap="square" tIns="36000">
            <a:noAutofit/>
          </a:bodyPr>
          <a:lstStyle/>
          <a:p>
            <a:pPr indent="0" lvl="0" marL="0" marR="0" rtl="0" algn="l">
              <a:lnSpc>
                <a:spcPct val="100000"/>
              </a:lnSpc>
              <a:spcBef>
                <a:spcPts val="0"/>
              </a:spcBef>
              <a:spcAft>
                <a:spcPts val="0"/>
              </a:spcAft>
              <a:buNone/>
            </a:pPr>
            <a:r>
              <a:rPr b="0" lang="en-GB" sz="800" strike="noStrike">
                <a:solidFill>
                  <a:srgbClr val="2A2A2A"/>
                </a:solidFill>
                <a:latin typeface="Arial"/>
                <a:ea typeface="Arial"/>
                <a:cs typeface="Arial"/>
                <a:sym typeface="Arial"/>
              </a:rPr>
              <a:t>www.metoffice.gov.uk																									                       © Crown Copyright 2017, Met Office</a:t>
            </a:r>
            <a:endParaRPr b="0" sz="800" strike="noStrike">
              <a:solidFill>
                <a:schemeClr val="dk1"/>
              </a:solidFill>
              <a:latin typeface="Arial"/>
              <a:ea typeface="Arial"/>
              <a:cs typeface="Arial"/>
              <a:sym typeface="Arial"/>
            </a:endParaRPr>
          </a:p>
        </p:txBody>
      </p:sp>
      <p:pic>
        <p:nvPicPr>
          <p:cNvPr id="256" name="Google Shape;256;p13"/>
          <p:cNvPicPr preferRelativeResize="0"/>
          <p:nvPr/>
        </p:nvPicPr>
        <p:blipFill rotWithShape="1">
          <a:blip r:embed="rId3">
            <a:alphaModFix/>
          </a:blip>
          <a:srcRect b="0" l="0" r="0" t="0"/>
          <a:stretch/>
        </p:blipFill>
        <p:spPr>
          <a:xfrm>
            <a:off x="1421280" y="1433880"/>
            <a:ext cx="6789600" cy="2240640"/>
          </a:xfrm>
          <a:prstGeom prst="rect">
            <a:avLst/>
          </a:prstGeom>
          <a:noFill/>
          <a:ln>
            <a:noFill/>
          </a:ln>
        </p:spPr>
      </p:pic>
      <p:sp>
        <p:nvSpPr>
          <p:cNvPr id="257" name="Google Shape;257;p13"/>
          <p:cNvSpPr/>
          <p:nvPr/>
        </p:nvSpPr>
        <p:spPr>
          <a:xfrm>
            <a:off x="4816800" y="113400"/>
            <a:ext cx="5056920" cy="992398"/>
          </a:xfrm>
          <a:prstGeom prst="rect">
            <a:avLst/>
          </a:prstGeom>
          <a:noFill/>
          <a:ln>
            <a:noFill/>
          </a:ln>
        </p:spPr>
        <p:txBody>
          <a:bodyPr anchorCtr="0" anchor="t" bIns="34200" lIns="68750" spcFirstLastPara="1" rIns="68750" wrap="square" tIns="34200">
            <a:spAutoFit/>
          </a:bodyPr>
          <a:lstStyle/>
          <a:p>
            <a:pPr indent="0" lvl="0" marL="0" marR="0" rtl="0" algn="r">
              <a:lnSpc>
                <a:spcPct val="100000"/>
              </a:lnSpc>
              <a:spcBef>
                <a:spcPts val="0"/>
              </a:spcBef>
              <a:spcAft>
                <a:spcPts val="0"/>
              </a:spcAft>
              <a:buNone/>
            </a:pPr>
            <a:r>
              <a:rPr b="1" lang="en-GB" sz="2800" strike="noStrike">
                <a:solidFill>
                  <a:srgbClr val="000000"/>
                </a:solidFill>
                <a:latin typeface="Arial"/>
                <a:ea typeface="Arial"/>
                <a:cs typeface="Arial"/>
                <a:sym typeface="Arial"/>
              </a:rPr>
              <a:t>Testing RA1-T</a:t>
            </a:r>
            <a:br>
              <a:rPr lang="en-GB" sz="1800">
                <a:solidFill>
                  <a:schemeClr val="dk1"/>
                </a:solidFill>
                <a:latin typeface="Arial"/>
                <a:ea typeface="Arial"/>
                <a:cs typeface="Arial"/>
                <a:sym typeface="Arial"/>
              </a:rPr>
            </a:br>
            <a:r>
              <a:rPr b="0" lang="en-GB" sz="1600" strike="noStrike">
                <a:solidFill>
                  <a:srgbClr val="0070C0"/>
                </a:solidFill>
                <a:latin typeface="Arial"/>
                <a:ea typeface="Arial"/>
                <a:cs typeface="Arial"/>
                <a:sym typeface="Arial"/>
              </a:rPr>
              <a:t>Looking at domains across the tropics</a:t>
            </a:r>
            <a:endParaRPr/>
          </a:p>
          <a:p>
            <a:pPr indent="0" lvl="0" marL="0" marR="0" rtl="0" algn="r">
              <a:lnSpc>
                <a:spcPct val="100000"/>
              </a:lnSpc>
              <a:spcBef>
                <a:spcPts val="0"/>
              </a:spcBef>
              <a:spcAft>
                <a:spcPts val="0"/>
              </a:spcAft>
              <a:buNone/>
            </a:pPr>
            <a:r>
              <a:rPr lang="en-GB" sz="1600">
                <a:solidFill>
                  <a:srgbClr val="0070C0"/>
                </a:solidFill>
                <a:latin typeface="Arial"/>
                <a:ea typeface="Arial"/>
                <a:cs typeface="Arial"/>
                <a:sym typeface="Arial"/>
              </a:rPr>
              <a:t>(Slide courtesy of Stuart Webster, Met Office)</a:t>
            </a:r>
            <a:endParaRPr b="0" sz="1600" strike="noStrike">
              <a:solidFill>
                <a:schemeClr val="dk1"/>
              </a:solidFill>
              <a:latin typeface="Arial"/>
              <a:ea typeface="Arial"/>
              <a:cs typeface="Arial"/>
              <a:sym typeface="Arial"/>
            </a:endParaRPr>
          </a:p>
        </p:txBody>
      </p:sp>
      <p:cxnSp>
        <p:nvCxnSpPr>
          <p:cNvPr id="258" name="Google Shape;258;p13"/>
          <p:cNvCxnSpPr/>
          <p:nvPr/>
        </p:nvCxnSpPr>
        <p:spPr>
          <a:xfrm>
            <a:off x="1277280" y="4215240"/>
            <a:ext cx="672120" cy="0"/>
          </a:xfrm>
          <a:prstGeom prst="straightConnector1">
            <a:avLst/>
          </a:prstGeom>
          <a:noFill/>
          <a:ln cap="flat" cmpd="sng" w="38150">
            <a:solidFill>
              <a:srgbClr val="FF0000"/>
            </a:solidFill>
            <a:prstDash val="solid"/>
            <a:round/>
            <a:headEnd len="sm" w="sm" type="none"/>
            <a:tailEnd len="sm" w="sm" type="none"/>
          </a:ln>
        </p:spPr>
      </p:cxnSp>
      <p:sp>
        <p:nvSpPr>
          <p:cNvPr id="259" name="Google Shape;259;p13"/>
          <p:cNvSpPr/>
          <p:nvPr/>
        </p:nvSpPr>
        <p:spPr>
          <a:xfrm>
            <a:off x="2187720" y="4059720"/>
            <a:ext cx="2317320" cy="309600"/>
          </a:xfrm>
          <a:prstGeom prst="rect">
            <a:avLst/>
          </a:prstGeom>
          <a:noFill/>
          <a:ln>
            <a:noFill/>
          </a:ln>
        </p:spPr>
        <p:txBody>
          <a:bodyPr anchorCtr="0" anchor="ctr" bIns="71275" lIns="71275" spcFirstLastPara="1" rIns="71275" wrap="square" tIns="71275">
            <a:spAutoFit/>
          </a:bodyPr>
          <a:lstStyle/>
          <a:p>
            <a:pPr indent="0" lvl="0" marL="0" marR="0" rtl="0" algn="l">
              <a:lnSpc>
                <a:spcPct val="100000"/>
              </a:lnSpc>
              <a:spcBef>
                <a:spcPts val="0"/>
              </a:spcBef>
              <a:spcAft>
                <a:spcPts val="0"/>
              </a:spcAft>
              <a:buNone/>
            </a:pPr>
            <a:r>
              <a:rPr b="0" lang="en-GB" sz="1100" strike="noStrike">
                <a:solidFill>
                  <a:srgbClr val="2A2A2A"/>
                </a:solidFill>
                <a:latin typeface="Arial"/>
                <a:ea typeface="Arial"/>
                <a:cs typeface="Arial"/>
                <a:sym typeface="Arial"/>
              </a:rPr>
              <a:t>4km Met Office running in real time</a:t>
            </a:r>
            <a:endParaRPr b="0" sz="1100" strike="noStrike">
              <a:solidFill>
                <a:schemeClr val="dk1"/>
              </a:solidFill>
              <a:latin typeface="Arial"/>
              <a:ea typeface="Arial"/>
              <a:cs typeface="Arial"/>
              <a:sym typeface="Arial"/>
            </a:endParaRPr>
          </a:p>
        </p:txBody>
      </p:sp>
      <p:cxnSp>
        <p:nvCxnSpPr>
          <p:cNvPr id="260" name="Google Shape;260;p13"/>
          <p:cNvCxnSpPr/>
          <p:nvPr/>
        </p:nvCxnSpPr>
        <p:spPr>
          <a:xfrm>
            <a:off x="1277280" y="4652280"/>
            <a:ext cx="672120" cy="0"/>
          </a:xfrm>
          <a:prstGeom prst="straightConnector1">
            <a:avLst/>
          </a:prstGeom>
          <a:noFill/>
          <a:ln cap="flat" cmpd="sng" w="38150">
            <a:solidFill>
              <a:srgbClr val="FF0000"/>
            </a:solidFill>
            <a:prstDash val="dash"/>
            <a:round/>
            <a:headEnd len="sm" w="sm" type="none"/>
            <a:tailEnd len="sm" w="sm" type="none"/>
          </a:ln>
        </p:spPr>
      </p:cxnSp>
      <p:sp>
        <p:nvSpPr>
          <p:cNvPr id="261" name="Google Shape;261;p13"/>
          <p:cNvSpPr/>
          <p:nvPr/>
        </p:nvSpPr>
        <p:spPr>
          <a:xfrm>
            <a:off x="2126160" y="4521240"/>
            <a:ext cx="1165320" cy="309600"/>
          </a:xfrm>
          <a:prstGeom prst="rect">
            <a:avLst/>
          </a:prstGeom>
          <a:noFill/>
          <a:ln>
            <a:noFill/>
          </a:ln>
        </p:spPr>
        <p:txBody>
          <a:bodyPr anchorCtr="0" anchor="ctr" bIns="71275" lIns="71275" spcFirstLastPara="1" rIns="71275" wrap="square" tIns="71275">
            <a:spAutoFit/>
          </a:bodyPr>
          <a:lstStyle/>
          <a:p>
            <a:pPr indent="0" lvl="0" marL="0" marR="0" rtl="0" algn="l">
              <a:lnSpc>
                <a:spcPct val="100000"/>
              </a:lnSpc>
              <a:spcBef>
                <a:spcPts val="0"/>
              </a:spcBef>
              <a:spcAft>
                <a:spcPts val="0"/>
              </a:spcAft>
              <a:buNone/>
            </a:pPr>
            <a:r>
              <a:rPr b="0" lang="en-GB" sz="1100" strike="noStrike">
                <a:solidFill>
                  <a:srgbClr val="2A2A2A"/>
                </a:solidFill>
                <a:latin typeface="Arial"/>
                <a:ea typeface="Arial"/>
                <a:cs typeface="Arial"/>
                <a:sym typeface="Arial"/>
              </a:rPr>
              <a:t>4km UM Partner</a:t>
            </a:r>
            <a:endParaRPr b="0" sz="1100" strike="noStrike">
              <a:solidFill>
                <a:schemeClr val="dk1"/>
              </a:solidFill>
              <a:latin typeface="Arial"/>
              <a:ea typeface="Arial"/>
              <a:cs typeface="Arial"/>
              <a:sym typeface="Arial"/>
            </a:endParaRPr>
          </a:p>
        </p:txBody>
      </p:sp>
      <p:cxnSp>
        <p:nvCxnSpPr>
          <p:cNvPr id="262" name="Google Shape;262;p13"/>
          <p:cNvCxnSpPr/>
          <p:nvPr/>
        </p:nvCxnSpPr>
        <p:spPr>
          <a:xfrm>
            <a:off x="4958640" y="4215240"/>
            <a:ext cx="672120" cy="0"/>
          </a:xfrm>
          <a:prstGeom prst="straightConnector1">
            <a:avLst/>
          </a:prstGeom>
          <a:noFill/>
          <a:ln cap="flat" cmpd="sng" w="38150">
            <a:solidFill>
              <a:srgbClr val="7030A0"/>
            </a:solidFill>
            <a:prstDash val="solid"/>
            <a:round/>
            <a:headEnd len="sm" w="sm" type="none"/>
            <a:tailEnd len="sm" w="sm" type="none"/>
          </a:ln>
        </p:spPr>
      </p:cxnSp>
      <p:sp>
        <p:nvSpPr>
          <p:cNvPr id="263" name="Google Shape;263;p13"/>
          <p:cNvSpPr/>
          <p:nvPr/>
        </p:nvSpPr>
        <p:spPr>
          <a:xfrm>
            <a:off x="5875200" y="4059720"/>
            <a:ext cx="2434680" cy="309600"/>
          </a:xfrm>
          <a:prstGeom prst="rect">
            <a:avLst/>
          </a:prstGeom>
          <a:noFill/>
          <a:ln>
            <a:noFill/>
          </a:ln>
        </p:spPr>
        <p:txBody>
          <a:bodyPr anchorCtr="0" anchor="ctr" bIns="71275" lIns="71275" spcFirstLastPara="1" rIns="71275" wrap="square" tIns="71275">
            <a:spAutoFit/>
          </a:bodyPr>
          <a:lstStyle/>
          <a:p>
            <a:pPr indent="0" lvl="0" marL="0" marR="0" rtl="0" algn="l">
              <a:lnSpc>
                <a:spcPct val="100000"/>
              </a:lnSpc>
              <a:spcBef>
                <a:spcPts val="0"/>
              </a:spcBef>
              <a:spcAft>
                <a:spcPts val="0"/>
              </a:spcAft>
              <a:buNone/>
            </a:pPr>
            <a:r>
              <a:rPr b="0" lang="en-GB" sz="1100" strike="noStrike">
                <a:solidFill>
                  <a:srgbClr val="2A2A2A"/>
                </a:solidFill>
                <a:latin typeface="Arial"/>
                <a:ea typeface="Arial"/>
                <a:cs typeface="Arial"/>
                <a:sym typeface="Arial"/>
              </a:rPr>
              <a:t>1.5km Met Office running in real time</a:t>
            </a:r>
            <a:endParaRPr b="0" sz="1100" strike="noStrike">
              <a:solidFill>
                <a:schemeClr val="dk1"/>
              </a:solidFill>
              <a:latin typeface="Arial"/>
              <a:ea typeface="Arial"/>
              <a:cs typeface="Arial"/>
              <a:sym typeface="Arial"/>
            </a:endParaRPr>
          </a:p>
        </p:txBody>
      </p:sp>
      <p:cxnSp>
        <p:nvCxnSpPr>
          <p:cNvPr id="264" name="Google Shape;264;p13"/>
          <p:cNvCxnSpPr/>
          <p:nvPr/>
        </p:nvCxnSpPr>
        <p:spPr>
          <a:xfrm>
            <a:off x="4958640" y="4652280"/>
            <a:ext cx="672120" cy="0"/>
          </a:xfrm>
          <a:prstGeom prst="straightConnector1">
            <a:avLst/>
          </a:prstGeom>
          <a:noFill/>
          <a:ln cap="flat" cmpd="sng" w="38150">
            <a:solidFill>
              <a:srgbClr val="7030A0"/>
            </a:solidFill>
            <a:prstDash val="dash"/>
            <a:round/>
            <a:headEnd len="sm" w="sm" type="none"/>
            <a:tailEnd len="sm" w="sm" type="none"/>
          </a:ln>
        </p:spPr>
      </p:cxnSp>
      <p:sp>
        <p:nvSpPr>
          <p:cNvPr id="265" name="Google Shape;265;p13"/>
          <p:cNvSpPr/>
          <p:nvPr/>
        </p:nvSpPr>
        <p:spPr>
          <a:xfrm>
            <a:off x="5813280" y="4521240"/>
            <a:ext cx="1282680" cy="309600"/>
          </a:xfrm>
          <a:prstGeom prst="rect">
            <a:avLst/>
          </a:prstGeom>
          <a:noFill/>
          <a:ln>
            <a:noFill/>
          </a:ln>
        </p:spPr>
        <p:txBody>
          <a:bodyPr anchorCtr="0" anchor="ctr" bIns="71275" lIns="71275" spcFirstLastPara="1" rIns="71275" wrap="square" tIns="71275">
            <a:spAutoFit/>
          </a:bodyPr>
          <a:lstStyle/>
          <a:p>
            <a:pPr indent="0" lvl="0" marL="0" marR="0" rtl="0" algn="l">
              <a:lnSpc>
                <a:spcPct val="100000"/>
              </a:lnSpc>
              <a:spcBef>
                <a:spcPts val="0"/>
              </a:spcBef>
              <a:spcAft>
                <a:spcPts val="0"/>
              </a:spcAft>
              <a:buNone/>
            </a:pPr>
            <a:r>
              <a:rPr b="0" lang="en-GB" sz="1100" strike="noStrike">
                <a:solidFill>
                  <a:srgbClr val="2A2A2A"/>
                </a:solidFill>
                <a:latin typeface="Arial"/>
                <a:ea typeface="Arial"/>
                <a:cs typeface="Arial"/>
                <a:sym typeface="Arial"/>
              </a:rPr>
              <a:t>1.5km UM Partner</a:t>
            </a:r>
            <a:endParaRPr b="0" sz="1100" strike="noStrike">
              <a:solidFill>
                <a:schemeClr val="dk1"/>
              </a:solidFill>
              <a:latin typeface="Arial"/>
              <a:ea typeface="Arial"/>
              <a:cs typeface="Arial"/>
              <a:sym typeface="Arial"/>
            </a:endParaRPr>
          </a:p>
        </p:txBody>
      </p:sp>
      <p:sp>
        <p:nvSpPr>
          <p:cNvPr id="266" name="Google Shape;266;p13"/>
          <p:cNvSpPr/>
          <p:nvPr/>
        </p:nvSpPr>
        <p:spPr>
          <a:xfrm>
            <a:off x="163800" y="1859040"/>
            <a:ext cx="1256040" cy="477000"/>
          </a:xfrm>
          <a:prstGeom prst="rect">
            <a:avLst/>
          </a:prstGeom>
          <a:noFill/>
          <a:ln>
            <a:noFill/>
          </a:ln>
        </p:spPr>
        <p:txBody>
          <a:bodyPr anchorCtr="0" anchor="ctr" bIns="71275" lIns="71275" spcFirstLastPara="1" rIns="71275" wrap="square" tIns="71275">
            <a:spAutoFit/>
          </a:bodyPr>
          <a:lstStyle/>
          <a:p>
            <a:pPr indent="0" lvl="0" marL="0" marR="0" rtl="0" algn="l">
              <a:lnSpc>
                <a:spcPct val="100000"/>
              </a:lnSpc>
              <a:spcBef>
                <a:spcPts val="0"/>
              </a:spcBef>
              <a:spcAft>
                <a:spcPts val="0"/>
              </a:spcAft>
              <a:buNone/>
            </a:pPr>
            <a:r>
              <a:rPr b="0" lang="en-GB" sz="1100" strike="noStrike">
                <a:solidFill>
                  <a:srgbClr val="2A2A2A"/>
                </a:solidFill>
                <a:latin typeface="Arial"/>
                <a:ea typeface="Arial"/>
                <a:cs typeface="Arial"/>
                <a:sym typeface="Arial"/>
              </a:rPr>
              <a:t>Temporary domains</a:t>
            </a:r>
            <a:endParaRPr b="0" sz="1100" strike="noStrike">
              <a:solidFill>
                <a:schemeClr val="dk1"/>
              </a:solidFill>
              <a:latin typeface="Arial"/>
              <a:ea typeface="Arial"/>
              <a:cs typeface="Arial"/>
              <a:sym typeface="Arial"/>
            </a:endParaRPr>
          </a:p>
        </p:txBody>
      </p:sp>
      <p:sp>
        <p:nvSpPr>
          <p:cNvPr id="267" name="Google Shape;267;p13"/>
          <p:cNvSpPr/>
          <p:nvPr/>
        </p:nvSpPr>
        <p:spPr>
          <a:xfrm flipH="1" rot="10800000">
            <a:off x="1065240" y="1829520"/>
            <a:ext cx="680400" cy="264960"/>
          </a:xfrm>
          <a:custGeom>
            <a:rect b="b" l="l" r="r" t="t"/>
            <a:pathLst>
              <a:path extrusionOk="0" h="21600" w="21600">
                <a:moveTo>
                  <a:pt x="0" y="0"/>
                </a:moveTo>
                <a:lnTo>
                  <a:pt x="21600" y="21600"/>
                </a:lnTo>
              </a:path>
            </a:pathLst>
          </a:custGeom>
          <a:noFill/>
          <a:ln cap="flat" cmpd="sng" w="9525">
            <a:solidFill>
              <a:srgbClr val="292929"/>
            </a:solidFill>
            <a:prstDash val="solid"/>
            <a:round/>
            <a:headEnd len="sm" w="sm" type="none"/>
            <a:tailEnd len="med" w="med" type="triangle"/>
          </a:ln>
        </p:spPr>
      </p:sp>
      <p:sp>
        <p:nvSpPr>
          <p:cNvPr id="268" name="Google Shape;268;p13"/>
          <p:cNvSpPr/>
          <p:nvPr/>
        </p:nvSpPr>
        <p:spPr>
          <a:xfrm>
            <a:off x="1046160" y="2231280"/>
            <a:ext cx="1017720" cy="131760"/>
          </a:xfrm>
          <a:custGeom>
            <a:rect b="b" l="l" r="r" t="t"/>
            <a:pathLst>
              <a:path extrusionOk="0" h="21600" w="21600">
                <a:moveTo>
                  <a:pt x="0" y="0"/>
                </a:moveTo>
                <a:lnTo>
                  <a:pt x="21600" y="21600"/>
                </a:lnTo>
              </a:path>
            </a:pathLst>
          </a:custGeom>
          <a:noFill/>
          <a:ln cap="flat" cmpd="sng" w="9525">
            <a:solidFill>
              <a:srgbClr val="292929"/>
            </a:solidFill>
            <a:prstDash val="solid"/>
            <a:round/>
            <a:headEnd len="sm" w="sm" type="none"/>
            <a:tailEnd len="med" w="med" type="triangl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4"/>
          <p:cNvSpPr/>
          <p:nvPr/>
        </p:nvSpPr>
        <p:spPr>
          <a:xfrm>
            <a:off x="-78658" y="94735"/>
            <a:ext cx="1007892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A note on sub-km domains (1)</a:t>
            </a:r>
            <a:endParaRPr b="1" sz="4400" strike="noStrike">
              <a:solidFill>
                <a:schemeClr val="dk1"/>
              </a:solidFill>
              <a:latin typeface="Arial"/>
              <a:ea typeface="Arial"/>
              <a:cs typeface="Arial"/>
              <a:sym typeface="Arial"/>
            </a:endParaRPr>
          </a:p>
        </p:txBody>
      </p:sp>
      <p:sp>
        <p:nvSpPr>
          <p:cNvPr id="274" name="Google Shape;274;p14"/>
          <p:cNvSpPr/>
          <p:nvPr/>
        </p:nvSpPr>
        <p:spPr>
          <a:xfrm>
            <a:off x="288000" y="1512000"/>
            <a:ext cx="9574920" cy="3287160"/>
          </a:xfrm>
          <a:prstGeom prst="rect">
            <a:avLst/>
          </a:prstGeom>
          <a:noFill/>
          <a:ln>
            <a:noFill/>
          </a:ln>
        </p:spPr>
        <p:txBody>
          <a:bodyPr anchorCtr="0" anchor="t" bIns="0" lIns="0" spcFirstLastPara="1" rIns="0" wrap="square" tIns="0">
            <a:normAutofit/>
          </a:bodyPr>
          <a:lstStyle/>
          <a:p>
            <a:pPr indent="-322920" lvl="0" marL="432000" marR="0" rtl="0" algn="l">
              <a:lnSpc>
                <a:spcPct val="80000"/>
              </a:lnSpc>
              <a:spcBef>
                <a:spcPts val="0"/>
              </a:spcBef>
              <a:spcAft>
                <a:spcPts val="0"/>
              </a:spcAft>
              <a:buClr>
                <a:srgbClr val="000000"/>
              </a:buClr>
              <a:buSzPts val="1116"/>
              <a:buFont typeface="Noto Sans Symbols"/>
              <a:buChar char="●"/>
            </a:pPr>
            <a:r>
              <a:rPr b="0" lang="en-GB" sz="2480" strike="noStrike">
                <a:solidFill>
                  <a:srgbClr val="000000"/>
                </a:solidFill>
                <a:latin typeface="Arial"/>
                <a:ea typeface="Arial"/>
                <a:cs typeface="Arial"/>
                <a:sym typeface="Arial"/>
              </a:rPr>
              <a:t>In general, the RA1 configurations are ‘scale-aware’ and do not need to be adjusted for different model resolutions</a:t>
            </a:r>
            <a:endParaRPr b="0" sz="2480" strike="noStrike">
              <a:solidFill>
                <a:schemeClr val="dk1"/>
              </a:solidFill>
              <a:latin typeface="Arial"/>
              <a:ea typeface="Arial"/>
              <a:cs typeface="Arial"/>
              <a:sym typeface="Arial"/>
            </a:endParaRPr>
          </a:p>
          <a:p>
            <a:pPr indent="-252054" lvl="0" marL="432000" marR="0" rtl="0" algn="l">
              <a:lnSpc>
                <a:spcPct val="80000"/>
              </a:lnSpc>
              <a:spcBef>
                <a:spcPts val="1417"/>
              </a:spcBef>
              <a:spcAft>
                <a:spcPts val="0"/>
              </a:spcAft>
              <a:buClr>
                <a:srgbClr val="000000"/>
              </a:buClr>
              <a:buSzPts val="1116"/>
              <a:buFont typeface="Noto Sans Symbols"/>
              <a:buNone/>
            </a:pPr>
            <a:r>
              <a:t/>
            </a:r>
            <a:endParaRPr b="0" sz="2480"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116"/>
              <a:buFont typeface="Noto Sans Symbols"/>
              <a:buChar char="●"/>
            </a:pPr>
            <a:r>
              <a:rPr b="0" lang="en-GB" sz="2480" strike="noStrike">
                <a:solidFill>
                  <a:srgbClr val="000000"/>
                </a:solidFill>
                <a:latin typeface="Arial"/>
                <a:ea typeface="Arial"/>
                <a:cs typeface="Arial"/>
                <a:sym typeface="Arial"/>
              </a:rPr>
              <a:t>The exception is when you go to sub-km grid spacings; some changes are then recommended (mainly to the RHcrit values)…</a:t>
            </a:r>
            <a:endParaRPr b="0" sz="2480" strike="noStrike">
              <a:solidFill>
                <a:schemeClr val="dk1"/>
              </a:solidFill>
              <a:latin typeface="Arial"/>
              <a:ea typeface="Arial"/>
              <a:cs typeface="Arial"/>
              <a:sym typeface="Arial"/>
            </a:endParaRPr>
          </a:p>
          <a:p>
            <a:pPr indent="-252054" lvl="0" marL="432000" marR="0" rtl="0" algn="l">
              <a:lnSpc>
                <a:spcPct val="80000"/>
              </a:lnSpc>
              <a:spcBef>
                <a:spcPts val="1417"/>
              </a:spcBef>
              <a:spcAft>
                <a:spcPts val="0"/>
              </a:spcAft>
              <a:buClr>
                <a:srgbClr val="000000"/>
              </a:buClr>
              <a:buSzPts val="1116"/>
              <a:buFont typeface="Noto Sans Symbols"/>
              <a:buNone/>
            </a:pPr>
            <a:r>
              <a:t/>
            </a:r>
            <a:endParaRPr b="0" sz="2480"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116"/>
              <a:buFont typeface="Noto Sans Symbols"/>
              <a:buChar char="●"/>
            </a:pPr>
            <a:r>
              <a:rPr b="0" lang="en-GB" sz="2480" u="sng" strike="noStrike">
                <a:solidFill>
                  <a:srgbClr val="0000FF"/>
                </a:solidFill>
                <a:latin typeface="Arial"/>
                <a:ea typeface="Arial"/>
                <a:cs typeface="Arial"/>
                <a:sym typeface="Arial"/>
                <a:hlinkClick r:id="rId3"/>
              </a:rPr>
              <a:t>https://code.metoffice.gov.uk/trac/rmed/wiki/subkm</a:t>
            </a:r>
            <a:endParaRPr b="0" sz="2480" strike="noStrike">
              <a:solidFill>
                <a:schemeClr val="dk1"/>
              </a:solidFill>
              <a:latin typeface="Arial"/>
              <a:ea typeface="Arial"/>
              <a:cs typeface="Arial"/>
              <a:sym typeface="Arial"/>
            </a:endParaRPr>
          </a:p>
          <a:p>
            <a:pPr indent="0" lvl="0" marL="0" marR="0" rtl="0" algn="l">
              <a:lnSpc>
                <a:spcPct val="80000"/>
              </a:lnSpc>
              <a:spcBef>
                <a:spcPts val="1417"/>
              </a:spcBef>
              <a:spcAft>
                <a:spcPts val="0"/>
              </a:spcAft>
              <a:buNone/>
            </a:pPr>
            <a:r>
              <a:t/>
            </a:r>
            <a:endParaRPr b="0" sz="2480"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5"/>
          <p:cNvSpPr/>
          <p:nvPr/>
        </p:nvSpPr>
        <p:spPr>
          <a:xfrm>
            <a:off x="0" y="163560"/>
            <a:ext cx="1007892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A note on sub-km domains (2)</a:t>
            </a:r>
            <a:endParaRPr b="1" sz="4400" strike="noStrike">
              <a:solidFill>
                <a:schemeClr val="dk1"/>
              </a:solidFill>
              <a:latin typeface="Arial"/>
              <a:ea typeface="Arial"/>
              <a:cs typeface="Arial"/>
              <a:sym typeface="Arial"/>
            </a:endParaRPr>
          </a:p>
        </p:txBody>
      </p:sp>
      <p:sp>
        <p:nvSpPr>
          <p:cNvPr id="280" name="Google Shape;280;p15"/>
          <p:cNvSpPr/>
          <p:nvPr/>
        </p:nvSpPr>
        <p:spPr>
          <a:xfrm>
            <a:off x="288000" y="1512000"/>
            <a:ext cx="9574920" cy="3888000"/>
          </a:xfrm>
          <a:prstGeom prst="rect">
            <a:avLst/>
          </a:prstGeom>
          <a:noFill/>
          <a:ln>
            <a:noFill/>
          </a:ln>
        </p:spPr>
        <p:txBody>
          <a:bodyPr anchorCtr="0" anchor="t" bIns="0" lIns="0" spcFirstLastPara="1" rIns="0" wrap="square" tIns="0">
            <a:normAutofit/>
          </a:bodyPr>
          <a:lstStyle/>
          <a:p>
            <a:pPr indent="-322920" lvl="0" marL="432000" marR="0" rtl="0" algn="l">
              <a:lnSpc>
                <a:spcPct val="80000"/>
              </a:lnSpc>
              <a:spcBef>
                <a:spcPts val="0"/>
              </a:spcBef>
              <a:spcAft>
                <a:spcPts val="0"/>
              </a:spcAft>
              <a:buClr>
                <a:srgbClr val="000000"/>
              </a:buClr>
              <a:buSzPts val="1008"/>
              <a:buFont typeface="Noto Sans Symbols"/>
              <a:buChar char="●"/>
            </a:pPr>
            <a:r>
              <a:rPr b="0" lang="en-GB" sz="2240" strike="noStrike">
                <a:solidFill>
                  <a:srgbClr val="000000"/>
                </a:solidFill>
                <a:latin typeface="Arial"/>
                <a:ea typeface="Arial"/>
                <a:cs typeface="Arial"/>
                <a:sym typeface="Arial"/>
              </a:rPr>
              <a:t>It is advisable to generate the orography ancillaries using a dataset that best matches the resolution of your chosen domain</a:t>
            </a:r>
            <a:endParaRPr b="0" sz="2240" strike="noStrike">
              <a:solidFill>
                <a:schemeClr val="dk1"/>
              </a:solidFill>
              <a:latin typeface="Arial"/>
              <a:ea typeface="Arial"/>
              <a:cs typeface="Arial"/>
              <a:sym typeface="Arial"/>
            </a:endParaRPr>
          </a:p>
          <a:p>
            <a:pPr indent="-258912" lvl="0" marL="432000" marR="0" rtl="0" algn="l">
              <a:lnSpc>
                <a:spcPct val="80000"/>
              </a:lnSpc>
              <a:spcBef>
                <a:spcPts val="1417"/>
              </a:spcBef>
              <a:spcAft>
                <a:spcPts val="0"/>
              </a:spcAft>
              <a:buClr>
                <a:srgbClr val="000000"/>
              </a:buClr>
              <a:buSzPts val="1008"/>
              <a:buFont typeface="Noto Sans Symbols"/>
              <a:buNone/>
            </a:pPr>
            <a:r>
              <a:t/>
            </a:r>
            <a:endParaRPr b="0" sz="2240"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008"/>
              <a:buFont typeface="Noto Sans Symbols"/>
              <a:buChar char="●"/>
            </a:pPr>
            <a:r>
              <a:rPr b="0" lang="en-GB" sz="2240" strike="noStrike">
                <a:solidFill>
                  <a:srgbClr val="000000"/>
                </a:solidFill>
                <a:latin typeface="Arial"/>
                <a:ea typeface="Arial"/>
                <a:cs typeface="Arial"/>
                <a:sym typeface="Arial"/>
              </a:rPr>
              <a:t>The standard orography dataset is the GLOBE dataset (dx=1km)</a:t>
            </a:r>
            <a:endParaRPr b="0" sz="2240" strike="noStrike">
              <a:solidFill>
                <a:schemeClr val="dk1"/>
              </a:solidFill>
              <a:latin typeface="Arial"/>
              <a:ea typeface="Arial"/>
              <a:cs typeface="Arial"/>
              <a:sym typeface="Arial"/>
            </a:endParaRPr>
          </a:p>
          <a:p>
            <a:pPr indent="-258912" lvl="0" marL="432000" marR="0" rtl="0" algn="l">
              <a:lnSpc>
                <a:spcPct val="80000"/>
              </a:lnSpc>
              <a:spcBef>
                <a:spcPts val="1417"/>
              </a:spcBef>
              <a:spcAft>
                <a:spcPts val="0"/>
              </a:spcAft>
              <a:buClr>
                <a:srgbClr val="000000"/>
              </a:buClr>
              <a:buSzPts val="1008"/>
              <a:buFont typeface="Noto Sans Symbols"/>
              <a:buNone/>
            </a:pPr>
            <a:r>
              <a:t/>
            </a:r>
            <a:endParaRPr b="0" sz="2240"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008"/>
              <a:buFont typeface="Noto Sans Symbols"/>
              <a:buChar char="●"/>
            </a:pPr>
            <a:r>
              <a:rPr b="0" lang="en-GB" sz="2240" strike="noStrike">
                <a:solidFill>
                  <a:srgbClr val="000000"/>
                </a:solidFill>
                <a:latin typeface="Arial"/>
                <a:ea typeface="Arial"/>
                <a:cs typeface="Arial"/>
                <a:sym typeface="Arial"/>
              </a:rPr>
              <a:t>For sub-km domains, it is recommended to use the SRTM orography dataset instead (dx=100m)</a:t>
            </a:r>
            <a:endParaRPr b="0" sz="2240" strike="noStrike">
              <a:solidFill>
                <a:schemeClr val="dk1"/>
              </a:solidFill>
              <a:latin typeface="Arial"/>
              <a:ea typeface="Arial"/>
              <a:cs typeface="Arial"/>
              <a:sym typeface="Arial"/>
            </a:endParaRPr>
          </a:p>
          <a:p>
            <a:pPr indent="-258912" lvl="0" marL="432000" marR="0" rtl="0" algn="l">
              <a:lnSpc>
                <a:spcPct val="80000"/>
              </a:lnSpc>
              <a:spcBef>
                <a:spcPts val="1417"/>
              </a:spcBef>
              <a:spcAft>
                <a:spcPts val="0"/>
              </a:spcAft>
              <a:buClr>
                <a:srgbClr val="000000"/>
              </a:buClr>
              <a:buSzPts val="1008"/>
              <a:buFont typeface="Noto Sans Symbols"/>
              <a:buNone/>
            </a:pPr>
            <a:r>
              <a:t/>
            </a:r>
            <a:endParaRPr b="0" sz="2240"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008"/>
              <a:buFont typeface="Noto Sans Symbols"/>
              <a:buChar char="●"/>
            </a:pPr>
            <a:r>
              <a:rPr b="1" lang="en-GB" sz="2240" strike="noStrike">
                <a:solidFill>
                  <a:srgbClr val="C00000"/>
                </a:solidFill>
                <a:latin typeface="Arial"/>
                <a:ea typeface="Arial"/>
                <a:cs typeface="Arial"/>
                <a:sym typeface="Arial"/>
              </a:rPr>
              <a:t>NB - ancillary generation using the SRTM orography is only available on MONSooN currently, not ARCHER</a:t>
            </a:r>
            <a:endParaRPr b="1" sz="2240" strike="noStrike">
              <a:solidFill>
                <a:srgbClr val="C00000"/>
              </a:solidFill>
              <a:latin typeface="Arial"/>
              <a:ea typeface="Arial"/>
              <a:cs typeface="Arial"/>
              <a:sym typeface="Arial"/>
            </a:endParaRPr>
          </a:p>
          <a:p>
            <a:pPr indent="0" lvl="0" marL="0" marR="0" rtl="0" algn="l">
              <a:lnSpc>
                <a:spcPct val="80000"/>
              </a:lnSpc>
              <a:spcBef>
                <a:spcPts val="1417"/>
              </a:spcBef>
              <a:spcAft>
                <a:spcPts val="0"/>
              </a:spcAft>
              <a:buNone/>
            </a:pPr>
            <a:r>
              <a:t/>
            </a:r>
            <a:endParaRPr b="0" sz="2240" strike="noStrike">
              <a:solidFill>
                <a:schemeClr val="dk1"/>
              </a:solidFill>
              <a:latin typeface="Arial"/>
              <a:ea typeface="Arial"/>
              <a:cs typeface="Arial"/>
              <a:sym typeface="Arial"/>
            </a:endParaRPr>
          </a:p>
          <a:p>
            <a:pPr indent="0" lvl="0" marL="0" marR="0" rtl="0" algn="l">
              <a:lnSpc>
                <a:spcPct val="80000"/>
              </a:lnSpc>
              <a:spcBef>
                <a:spcPts val="1417"/>
              </a:spcBef>
              <a:spcAft>
                <a:spcPts val="0"/>
              </a:spcAft>
              <a:buNone/>
            </a:pPr>
            <a:r>
              <a:t/>
            </a:r>
            <a:endParaRPr b="0" sz="2240"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6"/>
          <p:cNvSpPr txBox="1"/>
          <p:nvPr/>
        </p:nvSpPr>
        <p:spPr>
          <a:xfrm>
            <a:off x="503999" y="1728000"/>
            <a:ext cx="9576625" cy="3045534"/>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800" strike="noStrike">
                <a:solidFill>
                  <a:schemeClr val="dk1"/>
                </a:solidFill>
                <a:latin typeface="Arial"/>
                <a:ea typeface="Arial"/>
                <a:cs typeface="Arial"/>
                <a:sym typeface="Arial"/>
              </a:rPr>
              <a:t>UM Nesting Suite Tour</a:t>
            </a:r>
            <a:endParaRPr/>
          </a:p>
          <a:p>
            <a:pPr indent="0" lvl="0" marL="0" marR="0" rtl="0" algn="l">
              <a:spcBef>
                <a:spcPts val="0"/>
              </a:spcBef>
              <a:spcAft>
                <a:spcPts val="0"/>
              </a:spcAft>
              <a:buNone/>
            </a:pPr>
            <a:r>
              <a:rPr b="0" lang="en-GB" sz="4800" strike="noStrike">
                <a:solidFill>
                  <a:schemeClr val="dk1"/>
                </a:solidFill>
                <a:latin typeface="Arial"/>
                <a:ea typeface="Arial"/>
                <a:cs typeface="Arial"/>
                <a:sym typeface="Arial"/>
              </a:rPr>
              <a:t>___________________________</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17"/>
          <p:cNvPicPr preferRelativeResize="0"/>
          <p:nvPr/>
        </p:nvPicPr>
        <p:blipFill rotWithShape="1">
          <a:blip r:embed="rId3">
            <a:alphaModFix/>
          </a:blip>
          <a:srcRect b="0" l="0" r="0" t="0"/>
          <a:stretch/>
        </p:blipFill>
        <p:spPr>
          <a:xfrm>
            <a:off x="720000" y="792000"/>
            <a:ext cx="8640000" cy="4856400"/>
          </a:xfrm>
          <a:prstGeom prst="rect">
            <a:avLst/>
          </a:prstGeom>
          <a:noFill/>
          <a:ln>
            <a:noFill/>
          </a:ln>
        </p:spPr>
      </p:pic>
      <p:sp>
        <p:nvSpPr>
          <p:cNvPr id="291" name="Google Shape;291;p17"/>
          <p:cNvSpPr/>
          <p:nvPr/>
        </p:nvSpPr>
        <p:spPr>
          <a:xfrm>
            <a:off x="2448000" y="1800000"/>
            <a:ext cx="216000" cy="1440000"/>
          </a:xfrm>
          <a:custGeom>
            <a:rect b="b" l="l" r="r" t="t"/>
            <a:pathLst>
              <a:path extrusionOk="0" h="4001" w="602">
                <a:moveTo>
                  <a:pt x="0" y="0"/>
                </a:moveTo>
                <a:cubicBezTo>
                  <a:pt x="150" y="0"/>
                  <a:pt x="300" y="166"/>
                  <a:pt x="300" y="333"/>
                </a:cubicBezTo>
                <a:lnTo>
                  <a:pt x="300" y="1667"/>
                </a:lnTo>
                <a:cubicBezTo>
                  <a:pt x="300" y="1833"/>
                  <a:pt x="450" y="2000"/>
                  <a:pt x="601" y="2000"/>
                </a:cubicBezTo>
                <a:cubicBezTo>
                  <a:pt x="450" y="2000"/>
                  <a:pt x="300" y="2167"/>
                  <a:pt x="300" y="2333"/>
                </a:cubicBezTo>
                <a:lnTo>
                  <a:pt x="300" y="3667"/>
                </a:lnTo>
                <a:cubicBezTo>
                  <a:pt x="300" y="3834"/>
                  <a:pt x="150" y="4000"/>
                  <a:pt x="0" y="4000"/>
                </a:cubicBezTo>
              </a:path>
            </a:pathLst>
          </a:cu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txBox="1"/>
          <p:nvPr/>
        </p:nvSpPr>
        <p:spPr>
          <a:xfrm>
            <a:off x="2808000" y="2304000"/>
            <a:ext cx="47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All settings relating to the nesting suite configuration are contained in these panels</a:t>
            </a:r>
            <a:endParaRPr/>
          </a:p>
        </p:txBody>
      </p:sp>
      <p:sp>
        <p:nvSpPr>
          <p:cNvPr id="293" name="Google Shape;293;p17"/>
          <p:cNvSpPr txBox="1"/>
          <p:nvPr/>
        </p:nvSpPr>
        <p:spPr>
          <a:xfrm>
            <a:off x="481781" y="73837"/>
            <a:ext cx="92324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chemeClr val="dk1"/>
                </a:solidFill>
                <a:latin typeface="Arial"/>
                <a:ea typeface="Arial"/>
                <a:cs typeface="Arial"/>
                <a:sym typeface="Arial"/>
              </a:rPr>
              <a:t>Example of a Rose nesting suite at UM vn11.1</a:t>
            </a:r>
            <a:endParaRPr b="1" sz="3200">
              <a:solidFill>
                <a:schemeClr val="dk1"/>
              </a:solidFill>
              <a:latin typeface="Arial"/>
              <a:ea typeface="Arial"/>
              <a:cs typeface="Arial"/>
              <a:sym typeface="Arial"/>
            </a:endParaRPr>
          </a:p>
        </p:txBody>
      </p:sp>
      <p:sp>
        <p:nvSpPr>
          <p:cNvPr id="294" name="Google Shape;294;p17"/>
          <p:cNvSpPr/>
          <p:nvPr/>
        </p:nvSpPr>
        <p:spPr>
          <a:xfrm>
            <a:off x="2448000" y="3373388"/>
            <a:ext cx="216000" cy="2205275"/>
          </a:xfrm>
          <a:custGeom>
            <a:rect b="b" l="l" r="r" t="t"/>
            <a:pathLst>
              <a:path extrusionOk="0" h="4001" w="602">
                <a:moveTo>
                  <a:pt x="0" y="0"/>
                </a:moveTo>
                <a:cubicBezTo>
                  <a:pt x="150" y="0"/>
                  <a:pt x="300" y="166"/>
                  <a:pt x="300" y="333"/>
                </a:cubicBezTo>
                <a:lnTo>
                  <a:pt x="300" y="1667"/>
                </a:lnTo>
                <a:cubicBezTo>
                  <a:pt x="300" y="1833"/>
                  <a:pt x="450" y="2000"/>
                  <a:pt x="601" y="2000"/>
                </a:cubicBezTo>
                <a:cubicBezTo>
                  <a:pt x="450" y="2000"/>
                  <a:pt x="300" y="2167"/>
                  <a:pt x="300" y="2333"/>
                </a:cubicBezTo>
                <a:lnTo>
                  <a:pt x="300" y="3667"/>
                </a:lnTo>
                <a:cubicBezTo>
                  <a:pt x="300" y="3834"/>
                  <a:pt x="150" y="4000"/>
                  <a:pt x="0" y="4000"/>
                </a:cubicBezTo>
              </a:path>
            </a:pathLst>
          </a:custGeom>
          <a:noFill/>
          <a:ln cap="flat" cmpd="sng" w="36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txBox="1"/>
          <p:nvPr/>
        </p:nvSpPr>
        <p:spPr>
          <a:xfrm>
            <a:off x="2808000" y="4050275"/>
            <a:ext cx="46173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These panels are greyed-out because in most cases you shouldn’t need to alter their settings (the exception being the UM STASH panel for adding in diagnostics)</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18"/>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301" name="Google Shape;301;p18"/>
          <p:cNvSpPr txBox="1"/>
          <p:nvPr/>
        </p:nvSpPr>
        <p:spPr>
          <a:xfrm>
            <a:off x="576000" y="13680"/>
            <a:ext cx="8784000"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General Run Options Panel</a:t>
            </a:r>
            <a:endParaRPr/>
          </a:p>
        </p:txBody>
      </p:sp>
      <p:sp>
        <p:nvSpPr>
          <p:cNvPr id="302" name="Google Shape;302;p18"/>
          <p:cNvSpPr/>
          <p:nvPr/>
        </p:nvSpPr>
        <p:spPr>
          <a:xfrm>
            <a:off x="4464000" y="1800000"/>
            <a:ext cx="1944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19"/>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pic>
        <p:nvPicPr>
          <p:cNvPr id="308" name="Google Shape;308;p19"/>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sp>
        <p:nvSpPr>
          <p:cNvPr id="309" name="Google Shape;309;p19"/>
          <p:cNvSpPr txBox="1"/>
          <p:nvPr/>
        </p:nvSpPr>
        <p:spPr>
          <a:xfrm>
            <a:off x="576000" y="14040"/>
            <a:ext cx="8784000"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General Run Options Panel</a:t>
            </a:r>
            <a:endParaRPr/>
          </a:p>
        </p:txBody>
      </p:sp>
      <p:sp>
        <p:nvSpPr>
          <p:cNvPr id="310" name="Google Shape;310;p19"/>
          <p:cNvSpPr/>
          <p:nvPr/>
        </p:nvSpPr>
        <p:spPr>
          <a:xfrm>
            <a:off x="4464000" y="720000"/>
            <a:ext cx="1944000" cy="259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
          <p:cNvSpPr/>
          <p:nvPr/>
        </p:nvSpPr>
        <p:spPr>
          <a:xfrm>
            <a:off x="432360" y="134126"/>
            <a:ext cx="907056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i="0" lang="en-GB" sz="4400" u="none" cap="none" strike="noStrike">
                <a:solidFill>
                  <a:srgbClr val="000000"/>
                </a:solidFill>
                <a:latin typeface="Arial"/>
                <a:ea typeface="Arial"/>
                <a:cs typeface="Arial"/>
                <a:sym typeface="Arial"/>
              </a:rPr>
              <a:t>Rough schedule</a:t>
            </a:r>
            <a:endParaRPr b="0" i="0" sz="4400" u="none" cap="none" strike="noStrike">
              <a:solidFill>
                <a:schemeClr val="dk1"/>
              </a:solidFill>
              <a:latin typeface="Arial"/>
              <a:ea typeface="Arial"/>
              <a:cs typeface="Arial"/>
              <a:sym typeface="Arial"/>
            </a:endParaRPr>
          </a:p>
        </p:txBody>
      </p:sp>
      <p:sp>
        <p:nvSpPr>
          <p:cNvPr id="173" name="Google Shape;173;p2"/>
          <p:cNvSpPr txBox="1"/>
          <p:nvPr/>
        </p:nvSpPr>
        <p:spPr>
          <a:xfrm>
            <a:off x="185075" y="1125275"/>
            <a:ext cx="9725100" cy="41550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AutoNum type="arabicPeriod"/>
            </a:pPr>
            <a:r>
              <a:rPr b="0" i="0" lang="en-GB" sz="2400" u="none" cap="none" strike="noStrike">
                <a:solidFill>
                  <a:schemeClr val="dk1"/>
                </a:solidFill>
                <a:latin typeface="Arial"/>
                <a:ea typeface="Arial"/>
                <a:cs typeface="Arial"/>
                <a:sym typeface="Arial"/>
              </a:rPr>
              <a:t>Opening presentation: Overview and Nesting Suite tour (~30 min</a:t>
            </a:r>
            <a:r>
              <a:rPr lang="en-GB" sz="2400">
                <a:solidFill>
                  <a:schemeClr val="dk1"/>
                </a:solidFill>
              </a:rPr>
              <a:t>s</a:t>
            </a:r>
            <a:r>
              <a:rPr b="0" i="0" lang="en-GB"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457200" marR="0" rtl="0" algn="l">
              <a:spcBef>
                <a:spcPts val="0"/>
              </a:spcBef>
              <a:spcAft>
                <a:spcPts val="0"/>
              </a:spcAft>
              <a:buNone/>
            </a:pPr>
            <a:r>
              <a:t/>
            </a:r>
            <a:endParaRPr sz="2400">
              <a:solidFill>
                <a:schemeClr val="dk1"/>
              </a:solidFill>
            </a:endParaRPr>
          </a:p>
          <a:p>
            <a:pPr indent="-381000" lvl="0" marL="457200" marR="0" rtl="0" algn="l">
              <a:spcBef>
                <a:spcPts val="0"/>
              </a:spcBef>
              <a:spcAft>
                <a:spcPts val="0"/>
              </a:spcAft>
              <a:buClr>
                <a:schemeClr val="dk1"/>
              </a:buClr>
              <a:buSzPts val="2400"/>
              <a:buAutoNum type="arabicPeriod"/>
            </a:pPr>
            <a:r>
              <a:rPr b="0" i="0" lang="en-GB" sz="2400" u="none" cap="none" strike="noStrike">
                <a:solidFill>
                  <a:schemeClr val="dk1"/>
                </a:solidFill>
                <a:latin typeface="Arial"/>
                <a:ea typeface="Arial"/>
                <a:cs typeface="Arial"/>
                <a:sym typeface="Arial"/>
              </a:rPr>
              <a:t>Quick exercise (~30 min</a:t>
            </a:r>
            <a:r>
              <a:rPr lang="en-GB" sz="2400">
                <a:solidFill>
                  <a:schemeClr val="dk1"/>
                </a:solidFill>
              </a:rPr>
              <a:t>s</a:t>
            </a:r>
            <a:r>
              <a:rPr b="0" i="0" lang="en-GB"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457200" marR="0" rtl="0" algn="l">
              <a:spcBef>
                <a:spcPts val="0"/>
              </a:spcBef>
              <a:spcAft>
                <a:spcPts val="0"/>
              </a:spcAft>
              <a:buNone/>
            </a:pPr>
            <a:r>
              <a:t/>
            </a:r>
            <a:endParaRPr sz="2400">
              <a:solidFill>
                <a:schemeClr val="dk1"/>
              </a:solidFill>
            </a:endParaRPr>
          </a:p>
          <a:p>
            <a:pPr indent="-381000" lvl="0" marL="457200" marR="0" rtl="0" algn="l">
              <a:spcBef>
                <a:spcPts val="0"/>
              </a:spcBef>
              <a:spcAft>
                <a:spcPts val="0"/>
              </a:spcAft>
              <a:buClr>
                <a:schemeClr val="dk1"/>
              </a:buClr>
              <a:buSzPts val="2400"/>
              <a:buAutoNum type="arabicPeriod"/>
            </a:pPr>
            <a:r>
              <a:rPr lang="en-GB" sz="2400">
                <a:solidFill>
                  <a:schemeClr val="dk1"/>
                </a:solidFill>
              </a:rPr>
              <a:t>B</a:t>
            </a:r>
            <a:r>
              <a:rPr b="0" i="0" lang="en-GB" sz="2400" u="none" cap="none" strike="noStrike">
                <a:solidFill>
                  <a:schemeClr val="dk1"/>
                </a:solidFill>
                <a:latin typeface="Arial"/>
                <a:ea typeface="Arial"/>
                <a:cs typeface="Arial"/>
                <a:sym typeface="Arial"/>
              </a:rPr>
              <a:t>reak (~15 mins)</a:t>
            </a:r>
            <a:endParaRPr b="0" i="0" sz="2400" u="none" cap="none" strike="noStrike">
              <a:solidFill>
                <a:schemeClr val="dk1"/>
              </a:solidFill>
              <a:latin typeface="Arial"/>
              <a:ea typeface="Arial"/>
              <a:cs typeface="Arial"/>
              <a:sym typeface="Arial"/>
            </a:endParaRPr>
          </a:p>
          <a:p>
            <a:pPr indent="0" lvl="0" marL="457200" marR="0" rtl="0" algn="l">
              <a:spcBef>
                <a:spcPts val="0"/>
              </a:spcBef>
              <a:spcAft>
                <a:spcPts val="0"/>
              </a:spcAft>
              <a:buNone/>
            </a:pPr>
            <a:r>
              <a:t/>
            </a:r>
            <a:endParaRPr sz="2400">
              <a:solidFill>
                <a:schemeClr val="dk1"/>
              </a:solidFill>
            </a:endParaRPr>
          </a:p>
          <a:p>
            <a:pPr indent="-381000" lvl="0" marL="457200" marR="0" rtl="0" algn="l">
              <a:spcBef>
                <a:spcPts val="0"/>
              </a:spcBef>
              <a:spcAft>
                <a:spcPts val="0"/>
              </a:spcAft>
              <a:buClr>
                <a:schemeClr val="dk1"/>
              </a:buClr>
              <a:buSzPts val="2400"/>
              <a:buAutoNum type="arabicPeriod"/>
            </a:pPr>
            <a:r>
              <a:rPr b="0" i="0" lang="en-GB" sz="2400" u="none" cap="none" strike="noStrike">
                <a:solidFill>
                  <a:schemeClr val="dk1"/>
                </a:solidFill>
                <a:latin typeface="Arial"/>
                <a:ea typeface="Arial"/>
                <a:cs typeface="Arial"/>
                <a:sym typeface="Arial"/>
              </a:rPr>
              <a:t>How to run from ECMWF operational data (~15 </a:t>
            </a:r>
            <a:r>
              <a:rPr lang="en-GB" sz="2400">
                <a:solidFill>
                  <a:schemeClr val="dk1"/>
                </a:solidFill>
              </a:rPr>
              <a:t>mins)</a:t>
            </a:r>
            <a:endParaRPr sz="2400">
              <a:solidFill>
                <a:schemeClr val="dk1"/>
              </a:solidFill>
            </a:endParaRPr>
          </a:p>
          <a:p>
            <a:pPr indent="0" lvl="0" marL="457200" marR="0" rtl="0" algn="l">
              <a:spcBef>
                <a:spcPts val="0"/>
              </a:spcBef>
              <a:spcAft>
                <a:spcPts val="0"/>
              </a:spcAft>
              <a:buNone/>
            </a:pPr>
            <a:r>
              <a:t/>
            </a:r>
            <a:endParaRPr sz="2400">
              <a:solidFill>
                <a:schemeClr val="dk1"/>
              </a:solidFill>
            </a:endParaRPr>
          </a:p>
          <a:p>
            <a:pPr indent="-381000" lvl="0" marL="457200" marR="0" rtl="0" algn="l">
              <a:spcBef>
                <a:spcPts val="0"/>
              </a:spcBef>
              <a:spcAft>
                <a:spcPts val="0"/>
              </a:spcAft>
              <a:buClr>
                <a:schemeClr val="dk1"/>
              </a:buClr>
              <a:buSzPts val="2400"/>
              <a:buAutoNum type="arabicPeriod"/>
            </a:pPr>
            <a:r>
              <a:rPr b="0" i="0" lang="en-GB" sz="2400" u="none" cap="none" strike="noStrike">
                <a:solidFill>
                  <a:schemeClr val="dk1"/>
                </a:solidFill>
                <a:latin typeface="Arial"/>
                <a:ea typeface="Arial"/>
                <a:cs typeface="Arial"/>
                <a:sym typeface="Arial"/>
              </a:rPr>
              <a:t>On-line tutorial (~1hr)</a:t>
            </a:r>
            <a:endParaRPr b="0" i="0" sz="2400" u="none" cap="none" strike="noStrike">
              <a:solidFill>
                <a:schemeClr val="dk1"/>
              </a:solidFill>
              <a:latin typeface="Arial"/>
              <a:ea typeface="Arial"/>
              <a:cs typeface="Arial"/>
              <a:sym typeface="Arial"/>
            </a:endParaRPr>
          </a:p>
          <a:p>
            <a:pPr indent="0" lvl="0" marL="457200" marR="0" rtl="0" algn="l">
              <a:spcBef>
                <a:spcPts val="0"/>
              </a:spcBef>
              <a:spcAft>
                <a:spcPts val="0"/>
              </a:spcAft>
              <a:buNone/>
            </a:pPr>
            <a:r>
              <a:t/>
            </a:r>
            <a:endParaRPr sz="2400">
              <a:solidFill>
                <a:schemeClr val="dk1"/>
              </a:solidFill>
            </a:endParaRPr>
          </a:p>
          <a:p>
            <a:pPr indent="-381000" lvl="0" marL="457200" marR="0" rtl="0" algn="l">
              <a:spcBef>
                <a:spcPts val="0"/>
              </a:spcBef>
              <a:spcAft>
                <a:spcPts val="0"/>
              </a:spcAft>
              <a:buClr>
                <a:schemeClr val="dk1"/>
              </a:buClr>
              <a:buSzPts val="2400"/>
              <a:buAutoNum type="arabicPeriod"/>
            </a:pPr>
            <a:r>
              <a:rPr b="0" i="0" lang="en-GB" sz="2400" u="none" cap="none" strike="noStrike">
                <a:solidFill>
                  <a:schemeClr val="dk1"/>
                </a:solidFill>
                <a:latin typeface="Arial"/>
                <a:ea typeface="Arial"/>
                <a:cs typeface="Arial"/>
                <a:sym typeface="Arial"/>
              </a:rPr>
              <a:t>Wrap-up / Q&amp;A (~15 mins)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20"/>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316" name="Google Shape;316;p20"/>
          <p:cNvSpPr/>
          <p:nvPr/>
        </p:nvSpPr>
        <p:spPr>
          <a:xfrm>
            <a:off x="2376000" y="3096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txBox="1"/>
          <p:nvPr/>
        </p:nvSpPr>
        <p:spPr>
          <a:xfrm>
            <a:off x="576000" y="14040"/>
            <a:ext cx="8784000"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General Run Options Panel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p21"/>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323" name="Google Shape;323;p21"/>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4950312" y="4032000"/>
            <a:ext cx="4985688" cy="921876"/>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5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  metadata has been written for most options</a:t>
            </a:r>
            <a:endParaRPr b="0" sz="1800" strike="noStrike">
              <a:solidFill>
                <a:schemeClr val="dk1"/>
              </a:solidFill>
              <a:latin typeface="Arial"/>
              <a:ea typeface="Arial"/>
              <a:cs typeface="Arial"/>
              <a:sym typeface="Arial"/>
            </a:endParaRPr>
          </a:p>
          <a:p>
            <a:pPr indent="-216000" lvl="0" marL="216000" marR="0" rtl="0" algn="l">
              <a:lnSpc>
                <a:spcPct val="15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 You </a:t>
            </a:r>
            <a:r>
              <a:rPr lang="en-GB" sz="1800">
                <a:solidFill>
                  <a:srgbClr val="1F497D"/>
                </a:solidFill>
                <a:latin typeface="Arial"/>
                <a:ea typeface="Arial"/>
                <a:cs typeface="Arial"/>
                <a:sym typeface="Arial"/>
              </a:rPr>
              <a:t>will</a:t>
            </a:r>
            <a:r>
              <a:rPr b="0" lang="en-GB" sz="1800" strike="noStrike">
                <a:solidFill>
                  <a:srgbClr val="1F497D"/>
                </a:solidFill>
                <a:latin typeface="Arial"/>
                <a:ea typeface="Arial"/>
                <a:cs typeface="Arial"/>
                <a:sym typeface="Arial"/>
              </a:rPr>
              <a:t> find help by clicking the cog wheel</a:t>
            </a:r>
            <a:endParaRPr b="0" sz="1800" strike="noStrike">
              <a:solidFill>
                <a:schemeClr val="dk1"/>
              </a:solidFill>
              <a:latin typeface="Arial"/>
              <a:ea typeface="Arial"/>
              <a:cs typeface="Arial"/>
              <a:sym typeface="Arial"/>
            </a:endParaRPr>
          </a:p>
        </p:txBody>
      </p:sp>
      <p:sp>
        <p:nvSpPr>
          <p:cNvPr id="325" name="Google Shape;325;p21"/>
          <p:cNvSpPr txBox="1"/>
          <p:nvPr/>
        </p:nvSpPr>
        <p:spPr>
          <a:xfrm>
            <a:off x="576000" y="14040"/>
            <a:ext cx="8784000"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General Run Options Panel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Google Shape;330;p22"/>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331" name="Google Shape;331;p22"/>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22"/>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sp>
        <p:nvSpPr>
          <p:cNvPr id="333" name="Google Shape;333;p22"/>
          <p:cNvSpPr txBox="1"/>
          <p:nvPr/>
        </p:nvSpPr>
        <p:spPr>
          <a:xfrm>
            <a:off x="576000" y="14040"/>
            <a:ext cx="8784000"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General Run Options Panel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23"/>
          <p:cNvPicPr preferRelativeResize="0"/>
          <p:nvPr/>
        </p:nvPicPr>
        <p:blipFill rotWithShape="1">
          <a:blip r:embed="rId3">
            <a:alphaModFix/>
          </a:blip>
          <a:srcRect b="0" l="0" r="0" t="0"/>
          <a:stretch/>
        </p:blipFill>
        <p:spPr>
          <a:xfrm>
            <a:off x="720000" y="813600"/>
            <a:ext cx="8640000" cy="4856400"/>
          </a:xfrm>
          <a:prstGeom prst="rect">
            <a:avLst/>
          </a:prstGeom>
          <a:noFill/>
          <a:ln>
            <a:noFill/>
          </a:ln>
        </p:spPr>
      </p:pic>
      <p:sp>
        <p:nvSpPr>
          <p:cNvPr id="339" name="Google Shape;339;p23"/>
          <p:cNvSpPr/>
          <p:nvPr/>
        </p:nvSpPr>
        <p:spPr>
          <a:xfrm>
            <a:off x="2376000" y="3527999"/>
            <a:ext cx="2592000" cy="702275"/>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Cycling Options Panel</a:t>
            </a:r>
            <a:endParaRPr/>
          </a:p>
        </p:txBody>
      </p:sp>
      <p:sp>
        <p:nvSpPr>
          <p:cNvPr id="341" name="Google Shape;341;p23"/>
          <p:cNvSpPr/>
          <p:nvPr/>
        </p:nvSpPr>
        <p:spPr>
          <a:xfrm>
            <a:off x="5832360" y="1656000"/>
            <a:ext cx="216000" cy="1872000"/>
          </a:xfrm>
          <a:custGeom>
            <a:rect b="b" l="l" r="r" t="t"/>
            <a:pathLst>
              <a:path extrusionOk="0" h="5202" w="602">
                <a:moveTo>
                  <a:pt x="0" y="0"/>
                </a:moveTo>
                <a:cubicBezTo>
                  <a:pt x="150" y="0"/>
                  <a:pt x="300" y="216"/>
                  <a:pt x="300" y="433"/>
                </a:cubicBezTo>
                <a:lnTo>
                  <a:pt x="300" y="2167"/>
                </a:lnTo>
                <a:cubicBezTo>
                  <a:pt x="300" y="2383"/>
                  <a:pt x="450" y="2600"/>
                  <a:pt x="601" y="2600"/>
                </a:cubicBezTo>
                <a:cubicBezTo>
                  <a:pt x="450" y="2600"/>
                  <a:pt x="300" y="2817"/>
                  <a:pt x="300" y="3033"/>
                </a:cubicBezTo>
                <a:lnTo>
                  <a:pt x="300" y="4767"/>
                </a:lnTo>
                <a:cubicBezTo>
                  <a:pt x="300" y="4984"/>
                  <a:pt x="150" y="5201"/>
                  <a:pt x="0" y="5201"/>
                </a:cubicBezTo>
              </a:path>
            </a:pathLst>
          </a:cu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txBox="1"/>
          <p:nvPr/>
        </p:nvSpPr>
        <p:spPr>
          <a:xfrm>
            <a:off x="6152040" y="1800000"/>
            <a:ext cx="3672000" cy="3161880"/>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Loop over analysis time for the dates specified, every CYCLE_INT_HR </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FREE_RUN = FALSE means that LAMs are re-initialised after each cycle (in this case, a new LAM forecast is produced every 24 hours)</a:t>
            </a:r>
            <a:endParaRPr/>
          </a:p>
        </p:txBody>
      </p:sp>
      <p:cxnSp>
        <p:nvCxnSpPr>
          <p:cNvPr id="343" name="Google Shape;343;p23"/>
          <p:cNvCxnSpPr/>
          <p:nvPr/>
        </p:nvCxnSpPr>
        <p:spPr>
          <a:xfrm>
            <a:off x="4968000" y="3672000"/>
            <a:ext cx="1184040" cy="432000"/>
          </a:xfrm>
          <a:prstGeom prst="straightConnector1">
            <a:avLst/>
          </a:prstGeom>
          <a:noFill/>
          <a:ln cap="flat" cmpd="sng" w="36000">
            <a:solidFill>
              <a:srgbClr val="FF0000"/>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nvSpPr>
        <p:spPr>
          <a:xfrm>
            <a:off x="621721" y="189910"/>
            <a:ext cx="2330280" cy="3968864"/>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1800" strike="noStrike">
                <a:solidFill>
                  <a:schemeClr val="dk1"/>
                </a:solidFill>
                <a:latin typeface="Arial"/>
                <a:ea typeface="Arial"/>
                <a:cs typeface="Arial"/>
                <a:sym typeface="Arial"/>
              </a:rPr>
              <a:t>        CYCLE</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1" lang="en-GB" sz="1800" strike="noStrike">
                <a:solidFill>
                  <a:schemeClr val="dk1"/>
                </a:solidFill>
                <a:latin typeface="Arial"/>
                <a:ea typeface="Arial"/>
                <a:cs typeface="Arial"/>
                <a:sym typeface="Arial"/>
              </a:rPr>
              <a:t>   START POINT</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20150601T0000Z</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20150602T0000Z</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20150603T0000Z</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20150604T0000Z</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20150630T0000Z</a:t>
            </a:r>
            <a:endParaRPr/>
          </a:p>
        </p:txBody>
      </p:sp>
      <p:cxnSp>
        <p:nvCxnSpPr>
          <p:cNvPr id="350" name="Google Shape;350;p24"/>
          <p:cNvCxnSpPr/>
          <p:nvPr/>
        </p:nvCxnSpPr>
        <p:spPr>
          <a:xfrm>
            <a:off x="2880000" y="2290320"/>
            <a:ext cx="6336000" cy="0"/>
          </a:xfrm>
          <a:prstGeom prst="straightConnector1">
            <a:avLst/>
          </a:prstGeom>
          <a:noFill/>
          <a:ln cap="flat" cmpd="sng" w="36000">
            <a:solidFill>
              <a:srgbClr val="FF0000"/>
            </a:solidFill>
            <a:prstDash val="solid"/>
            <a:round/>
            <a:headEnd len="sm" w="sm" type="none"/>
            <a:tailEnd len="med" w="med" type="triangle"/>
          </a:ln>
        </p:spPr>
      </p:cxnSp>
      <p:cxnSp>
        <p:nvCxnSpPr>
          <p:cNvPr id="351" name="Google Shape;351;p24"/>
          <p:cNvCxnSpPr/>
          <p:nvPr/>
        </p:nvCxnSpPr>
        <p:spPr>
          <a:xfrm>
            <a:off x="2880000" y="1210320"/>
            <a:ext cx="6336000" cy="0"/>
          </a:xfrm>
          <a:prstGeom prst="straightConnector1">
            <a:avLst/>
          </a:prstGeom>
          <a:noFill/>
          <a:ln cap="flat" cmpd="sng" w="36000">
            <a:solidFill>
              <a:srgbClr val="FF0000"/>
            </a:solidFill>
            <a:prstDash val="solid"/>
            <a:round/>
            <a:headEnd len="sm" w="sm" type="none"/>
            <a:tailEnd len="med" w="med" type="triangle"/>
          </a:ln>
        </p:spPr>
      </p:cxnSp>
      <p:cxnSp>
        <p:nvCxnSpPr>
          <p:cNvPr id="352" name="Google Shape;352;p24"/>
          <p:cNvCxnSpPr/>
          <p:nvPr/>
        </p:nvCxnSpPr>
        <p:spPr>
          <a:xfrm>
            <a:off x="2880000" y="1728000"/>
            <a:ext cx="6336000" cy="0"/>
          </a:xfrm>
          <a:prstGeom prst="straightConnector1">
            <a:avLst/>
          </a:prstGeom>
          <a:noFill/>
          <a:ln cap="flat" cmpd="sng" w="36000">
            <a:solidFill>
              <a:srgbClr val="FF0000"/>
            </a:solidFill>
            <a:prstDash val="solid"/>
            <a:round/>
            <a:headEnd len="sm" w="sm" type="none"/>
            <a:tailEnd len="med" w="med" type="triangle"/>
          </a:ln>
        </p:spPr>
      </p:cxnSp>
      <p:cxnSp>
        <p:nvCxnSpPr>
          <p:cNvPr id="353" name="Google Shape;353;p24"/>
          <p:cNvCxnSpPr/>
          <p:nvPr/>
        </p:nvCxnSpPr>
        <p:spPr>
          <a:xfrm>
            <a:off x="2880000" y="2835275"/>
            <a:ext cx="6336000" cy="0"/>
          </a:xfrm>
          <a:prstGeom prst="straightConnector1">
            <a:avLst/>
          </a:prstGeom>
          <a:noFill/>
          <a:ln cap="flat" cmpd="sng" w="36000">
            <a:solidFill>
              <a:srgbClr val="FF0000"/>
            </a:solidFill>
            <a:prstDash val="solid"/>
            <a:round/>
            <a:headEnd len="sm" w="sm" type="none"/>
            <a:tailEnd len="med" w="med" type="triangle"/>
          </a:ln>
        </p:spPr>
      </p:cxnSp>
      <p:cxnSp>
        <p:nvCxnSpPr>
          <p:cNvPr id="354" name="Google Shape;354;p24"/>
          <p:cNvCxnSpPr/>
          <p:nvPr/>
        </p:nvCxnSpPr>
        <p:spPr>
          <a:xfrm>
            <a:off x="2880000" y="3915275"/>
            <a:ext cx="6336000" cy="0"/>
          </a:xfrm>
          <a:prstGeom prst="straightConnector1">
            <a:avLst/>
          </a:prstGeom>
          <a:noFill/>
          <a:ln cap="flat" cmpd="sng" w="36000">
            <a:solidFill>
              <a:srgbClr val="FF0000"/>
            </a:solidFill>
            <a:prstDash val="solid"/>
            <a:round/>
            <a:headEnd len="sm" w="sm" type="none"/>
            <a:tailEnd len="med" w="med" type="triangle"/>
          </a:ln>
        </p:spPr>
      </p:cxnSp>
      <p:sp>
        <p:nvSpPr>
          <p:cNvPr id="355" name="Google Shape;355;p24"/>
          <p:cNvSpPr txBox="1"/>
          <p:nvPr/>
        </p:nvSpPr>
        <p:spPr>
          <a:xfrm>
            <a:off x="135312" y="4534337"/>
            <a:ext cx="9792000" cy="921876"/>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b="0" lang="en-GB" sz="1800" strike="noStrike">
                <a:solidFill>
                  <a:schemeClr val="dk1"/>
                </a:solidFill>
                <a:latin typeface="Arial"/>
                <a:ea typeface="Arial"/>
                <a:cs typeface="Arial"/>
                <a:sym typeface="Arial"/>
              </a:rPr>
              <a:t>This would trigger a set of 30 independent forecast cycles, each initialised 24 hours apart</a:t>
            </a:r>
            <a:endParaRPr b="0" sz="1800"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ctr">
              <a:spcBef>
                <a:spcPts val="0"/>
              </a:spcBef>
              <a:spcAft>
                <a:spcPts val="0"/>
              </a:spcAft>
              <a:buNone/>
            </a:pPr>
            <a:r>
              <a:rPr b="0" lang="en-GB" sz="1800" strike="noStrike">
                <a:solidFill>
                  <a:schemeClr val="dk1"/>
                </a:solidFill>
                <a:latin typeface="Arial"/>
                <a:ea typeface="Arial"/>
                <a:cs typeface="Arial"/>
                <a:sym typeface="Arial"/>
              </a:rPr>
              <a:t>NB – the forecast run length does not have to be the same as the cycling interval </a:t>
            </a:r>
            <a:endParaRPr b="0" sz="1800" strike="noStrike">
              <a:solidFill>
                <a:schemeClr val="dk1"/>
              </a:solidFill>
              <a:latin typeface="Arial"/>
              <a:ea typeface="Arial"/>
              <a:cs typeface="Arial"/>
              <a:sym typeface="Arial"/>
            </a:endParaRPr>
          </a:p>
        </p:txBody>
      </p:sp>
      <p:sp>
        <p:nvSpPr>
          <p:cNvPr id="356" name="Google Shape;356;p24"/>
          <p:cNvSpPr txBox="1"/>
          <p:nvPr/>
        </p:nvSpPr>
        <p:spPr>
          <a:xfrm>
            <a:off x="2520000" y="72000"/>
            <a:ext cx="1008000" cy="34632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T+0h</a:t>
            </a:r>
            <a:endParaRPr/>
          </a:p>
        </p:txBody>
      </p:sp>
      <p:sp>
        <p:nvSpPr>
          <p:cNvPr id="357" name="Google Shape;357;p24"/>
          <p:cNvSpPr txBox="1"/>
          <p:nvPr/>
        </p:nvSpPr>
        <p:spPr>
          <a:xfrm>
            <a:off x="8640000" y="85680"/>
            <a:ext cx="1008000" cy="34632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T+24h</a:t>
            </a:r>
            <a:endParaRPr/>
          </a:p>
        </p:txBody>
      </p:sp>
      <p:cxnSp>
        <p:nvCxnSpPr>
          <p:cNvPr id="358" name="Google Shape;358;p24"/>
          <p:cNvCxnSpPr/>
          <p:nvPr/>
        </p:nvCxnSpPr>
        <p:spPr>
          <a:xfrm>
            <a:off x="4464000" y="432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59" name="Google Shape;359;p24"/>
          <p:cNvCxnSpPr/>
          <p:nvPr/>
        </p:nvCxnSpPr>
        <p:spPr>
          <a:xfrm>
            <a:off x="7488000" y="432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60" name="Google Shape;360;p24"/>
          <p:cNvCxnSpPr/>
          <p:nvPr/>
        </p:nvCxnSpPr>
        <p:spPr>
          <a:xfrm>
            <a:off x="5976000" y="432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61" name="Google Shape;361;p24"/>
          <p:cNvCxnSpPr/>
          <p:nvPr/>
        </p:nvCxnSpPr>
        <p:spPr>
          <a:xfrm>
            <a:off x="9144000" y="432000"/>
            <a:ext cx="0" cy="648000"/>
          </a:xfrm>
          <a:prstGeom prst="straightConnector1">
            <a:avLst/>
          </a:prstGeom>
          <a:noFill/>
          <a:ln cap="flat" cmpd="sng" w="36000">
            <a:solidFill>
              <a:srgbClr val="000000"/>
            </a:solidFill>
            <a:prstDash val="dash"/>
            <a:round/>
            <a:headEnd len="sm" w="sm" type="none"/>
            <a:tailEnd len="med" w="med" type="triangle"/>
          </a:ln>
        </p:spPr>
      </p:cxnSp>
      <p:sp>
        <p:nvSpPr>
          <p:cNvPr id="362" name="Google Shape;362;p24"/>
          <p:cNvSpPr txBox="1"/>
          <p:nvPr/>
        </p:nvSpPr>
        <p:spPr>
          <a:xfrm>
            <a:off x="3888000" y="85680"/>
            <a:ext cx="4680000" cy="367878"/>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LBCs from driving model every </a:t>
            </a:r>
            <a:r>
              <a:rPr lang="en-GB" sz="1800">
                <a:solidFill>
                  <a:schemeClr val="dk1"/>
                </a:solidFill>
                <a:latin typeface="Arial"/>
                <a:ea typeface="Arial"/>
                <a:cs typeface="Arial"/>
                <a:sym typeface="Arial"/>
              </a:rPr>
              <a:t>n</a:t>
            </a:r>
            <a:r>
              <a:rPr b="0" lang="en-GB" sz="1800" strike="noStrike">
                <a:solidFill>
                  <a:schemeClr val="dk1"/>
                </a:solidFill>
                <a:latin typeface="Arial"/>
                <a:ea typeface="Arial"/>
                <a:cs typeface="Arial"/>
                <a:sym typeface="Arial"/>
              </a:rPr>
              <a:t> hours</a:t>
            </a:r>
            <a:endParaRPr/>
          </a:p>
        </p:txBody>
      </p:sp>
      <p:sp>
        <p:nvSpPr>
          <p:cNvPr id="363" name="Google Shape;363;p24"/>
          <p:cNvSpPr txBox="1"/>
          <p:nvPr/>
        </p:nvSpPr>
        <p:spPr>
          <a:xfrm>
            <a:off x="4464000" y="1210320"/>
            <a:ext cx="3888000" cy="34632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rgbClr val="FF0000"/>
                </a:solidFill>
                <a:latin typeface="Arial"/>
                <a:ea typeface="Arial"/>
                <a:cs typeface="Arial"/>
                <a:sym typeface="Arial"/>
              </a:rPr>
              <a:t>Timeline of LAM forecast</a:t>
            </a:r>
            <a:endParaRPr/>
          </a:p>
        </p:txBody>
      </p:sp>
      <p:cxnSp>
        <p:nvCxnSpPr>
          <p:cNvPr id="364" name="Google Shape;364;p24"/>
          <p:cNvCxnSpPr/>
          <p:nvPr/>
        </p:nvCxnSpPr>
        <p:spPr>
          <a:xfrm>
            <a:off x="2880000" y="446450"/>
            <a:ext cx="0" cy="648000"/>
          </a:xfrm>
          <a:prstGeom prst="straightConnector1">
            <a:avLst/>
          </a:prstGeom>
          <a:noFill/>
          <a:ln cap="flat" cmpd="sng" w="36000">
            <a:solidFill>
              <a:srgbClr val="000000"/>
            </a:solidFill>
            <a:prstDash val="dash"/>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id="370" name="Google Shape;370;p25"/>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371" name="Google Shape;371;p25"/>
          <p:cNvSpPr txBox="1"/>
          <p:nvPr/>
        </p:nvSpPr>
        <p:spPr>
          <a:xfrm>
            <a:off x="634680" y="-4032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Cycling Options Panel</a:t>
            </a:r>
            <a:endParaRPr/>
          </a:p>
        </p:txBody>
      </p:sp>
      <p:sp>
        <p:nvSpPr>
          <p:cNvPr id="372" name="Google Shape;372;p25"/>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25"/>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374" name="Google Shape;374;p25"/>
          <p:cNvPicPr preferRelativeResize="0"/>
          <p:nvPr/>
        </p:nvPicPr>
        <p:blipFill rotWithShape="1">
          <a:blip r:embed="rId5">
            <a:alphaModFix/>
          </a:blip>
          <a:srcRect b="0" l="0" r="0" t="0"/>
          <a:stretch/>
        </p:blipFill>
        <p:spPr>
          <a:xfrm>
            <a:off x="720000" y="813600"/>
            <a:ext cx="8640000" cy="4856400"/>
          </a:xfrm>
          <a:prstGeom prst="rect">
            <a:avLst/>
          </a:prstGeom>
          <a:noFill/>
          <a:ln>
            <a:noFill/>
          </a:ln>
        </p:spPr>
      </p:pic>
      <p:sp>
        <p:nvSpPr>
          <p:cNvPr id="375" name="Google Shape;375;p25"/>
          <p:cNvSpPr/>
          <p:nvPr/>
        </p:nvSpPr>
        <p:spPr>
          <a:xfrm>
            <a:off x="5040000" y="3483720"/>
            <a:ext cx="4968360" cy="21477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None/>
            </a:pPr>
            <a:r>
              <a:rPr b="1" lang="en-GB" sz="1800" strike="noStrike">
                <a:solidFill>
                  <a:srgbClr val="1F497D"/>
                </a:solidFill>
                <a:latin typeface="Arial"/>
                <a:ea typeface="Arial"/>
                <a:cs typeface="Arial"/>
                <a:sym typeface="Arial"/>
              </a:rPr>
              <a:t>Cycling Options</a:t>
            </a:r>
            <a:endParaRPr b="0" sz="1800" strike="noStrike">
              <a:solidFill>
                <a:schemeClr val="dk1"/>
              </a:solidFill>
              <a:latin typeface="Arial"/>
              <a:ea typeface="Arial"/>
              <a:cs typeface="Arial"/>
              <a:sym typeface="Arial"/>
            </a:endParaRPr>
          </a:p>
          <a:p>
            <a:pPr indent="-216000" lvl="1" marL="457200" marR="0" rtl="0" algn="l">
              <a:lnSpc>
                <a:spcPct val="100000"/>
              </a:lnSpc>
              <a:spcBef>
                <a:spcPts val="0"/>
              </a:spcBef>
              <a:spcAft>
                <a:spcPts val="0"/>
              </a:spcAft>
              <a:buClr>
                <a:srgbClr val="1F497D"/>
              </a:buClr>
              <a:buSzPts val="1800"/>
              <a:buFont typeface="Arial"/>
              <a:buChar char="•"/>
            </a:pPr>
            <a:r>
              <a:rPr b="0" i="0" lang="en-GB" sz="1800" u="none" cap="none" strike="noStrike">
                <a:solidFill>
                  <a:srgbClr val="1F497D"/>
                </a:solidFill>
                <a:latin typeface="Arial"/>
                <a:ea typeface="Arial"/>
                <a:cs typeface="Arial"/>
                <a:sym typeface="Arial"/>
              </a:rPr>
              <a:t> If Free_Run = TRUE, there is no reinitialisation of the LAMs after each cycle. This allows LAMs to be run for extended periods with LBCs being provided by the reinitialised driving model (to keep LBCs close to reality)</a:t>
            </a:r>
            <a:endParaRPr b="0" i="0" sz="1800" u="none" cap="none" strike="noStrike">
              <a:solidFill>
                <a:schemeClr val="dk1"/>
              </a:solidFill>
              <a:latin typeface="Arial"/>
              <a:ea typeface="Arial"/>
              <a:cs typeface="Arial"/>
              <a:sym typeface="Arial"/>
            </a:endParaRPr>
          </a:p>
        </p:txBody>
      </p:sp>
      <p:sp>
        <p:nvSpPr>
          <p:cNvPr id="376" name="Google Shape;376;p25"/>
          <p:cNvSpPr/>
          <p:nvPr/>
        </p:nvSpPr>
        <p:spPr>
          <a:xfrm>
            <a:off x="2376000" y="3527999"/>
            <a:ext cx="2592000" cy="657275"/>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6"/>
          <p:cNvSpPr txBox="1"/>
          <p:nvPr/>
        </p:nvSpPr>
        <p:spPr>
          <a:xfrm>
            <a:off x="72000" y="1944000"/>
            <a:ext cx="2330280" cy="34178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1800" strike="noStrike">
                <a:solidFill>
                  <a:schemeClr val="dk1"/>
                </a:solidFill>
                <a:latin typeface="Arial"/>
                <a:ea typeface="Arial"/>
                <a:cs typeface="Arial"/>
                <a:sym typeface="Arial"/>
              </a:rPr>
              <a:t>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20150601T0000Z</a:t>
            </a:r>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p:txBody>
      </p:sp>
      <p:cxnSp>
        <p:nvCxnSpPr>
          <p:cNvPr id="382" name="Google Shape;382;p26"/>
          <p:cNvCxnSpPr/>
          <p:nvPr/>
        </p:nvCxnSpPr>
        <p:spPr>
          <a:xfrm>
            <a:off x="2016000" y="2664000"/>
            <a:ext cx="6120000" cy="0"/>
          </a:xfrm>
          <a:prstGeom prst="straightConnector1">
            <a:avLst/>
          </a:prstGeom>
          <a:noFill/>
          <a:ln cap="flat" cmpd="sng" w="36000">
            <a:solidFill>
              <a:srgbClr val="FF0000"/>
            </a:solidFill>
            <a:prstDash val="solid"/>
            <a:round/>
            <a:headEnd len="sm" w="sm" type="none"/>
            <a:tailEnd len="med" w="med" type="triangle"/>
          </a:ln>
        </p:spPr>
      </p:cxnSp>
      <p:sp>
        <p:nvSpPr>
          <p:cNvPr id="383" name="Google Shape;383;p26"/>
          <p:cNvSpPr txBox="1"/>
          <p:nvPr/>
        </p:nvSpPr>
        <p:spPr>
          <a:xfrm>
            <a:off x="648000" y="4029840"/>
            <a:ext cx="9792000" cy="137016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This results in a single LAM run that simulates the entire 30 day period continuously, constrained by LBCs from the driving model that still gets re-initialised every 24 hours</a:t>
            </a:r>
            <a:endParaRPr/>
          </a:p>
        </p:txBody>
      </p:sp>
      <p:sp>
        <p:nvSpPr>
          <p:cNvPr id="384" name="Google Shape;384;p26"/>
          <p:cNvSpPr txBox="1"/>
          <p:nvPr/>
        </p:nvSpPr>
        <p:spPr>
          <a:xfrm>
            <a:off x="1800000" y="1669680"/>
            <a:ext cx="1008000" cy="34632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T+0h</a:t>
            </a:r>
            <a:endParaRPr/>
          </a:p>
        </p:txBody>
      </p:sp>
      <p:sp>
        <p:nvSpPr>
          <p:cNvPr id="385" name="Google Shape;385;p26"/>
          <p:cNvSpPr txBox="1"/>
          <p:nvPr/>
        </p:nvSpPr>
        <p:spPr>
          <a:xfrm>
            <a:off x="7704000" y="1635840"/>
            <a:ext cx="1440000" cy="34632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T+30days</a:t>
            </a:r>
            <a:endParaRPr/>
          </a:p>
        </p:txBody>
      </p:sp>
      <p:cxnSp>
        <p:nvCxnSpPr>
          <p:cNvPr id="386" name="Google Shape;386;p26"/>
          <p:cNvCxnSpPr/>
          <p:nvPr/>
        </p:nvCxnSpPr>
        <p:spPr>
          <a:xfrm>
            <a:off x="2052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87" name="Google Shape;387;p26"/>
          <p:cNvCxnSpPr/>
          <p:nvPr/>
        </p:nvCxnSpPr>
        <p:spPr>
          <a:xfrm>
            <a:off x="3060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88" name="Google Shape;388;p26"/>
          <p:cNvCxnSpPr/>
          <p:nvPr/>
        </p:nvCxnSpPr>
        <p:spPr>
          <a:xfrm>
            <a:off x="2556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89" name="Google Shape;389;p26"/>
          <p:cNvCxnSpPr/>
          <p:nvPr/>
        </p:nvCxnSpPr>
        <p:spPr>
          <a:xfrm>
            <a:off x="8100312" y="1982160"/>
            <a:ext cx="0" cy="648000"/>
          </a:xfrm>
          <a:prstGeom prst="straightConnector1">
            <a:avLst/>
          </a:prstGeom>
          <a:noFill/>
          <a:ln cap="flat" cmpd="sng" w="36000">
            <a:solidFill>
              <a:srgbClr val="000000"/>
            </a:solidFill>
            <a:prstDash val="dash"/>
            <a:round/>
            <a:headEnd len="sm" w="sm" type="none"/>
            <a:tailEnd len="med" w="med" type="triangle"/>
          </a:ln>
        </p:spPr>
      </p:cxnSp>
      <p:sp>
        <p:nvSpPr>
          <p:cNvPr id="390" name="Google Shape;390;p26"/>
          <p:cNvSpPr txBox="1"/>
          <p:nvPr/>
        </p:nvSpPr>
        <p:spPr>
          <a:xfrm>
            <a:off x="3744000" y="1557720"/>
            <a:ext cx="2952000" cy="6022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LBCs from driving model</a:t>
            </a:r>
            <a:endParaRPr/>
          </a:p>
        </p:txBody>
      </p:sp>
      <p:sp>
        <p:nvSpPr>
          <p:cNvPr id="391" name="Google Shape;391;p26"/>
          <p:cNvSpPr txBox="1"/>
          <p:nvPr/>
        </p:nvSpPr>
        <p:spPr>
          <a:xfrm>
            <a:off x="8136000" y="2483415"/>
            <a:ext cx="2330280" cy="367878"/>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20150630T0000Z</a:t>
            </a:r>
            <a:endParaRPr b="0" sz="1800" strike="noStrike">
              <a:solidFill>
                <a:schemeClr val="dk1"/>
              </a:solidFill>
              <a:latin typeface="Arial"/>
              <a:ea typeface="Arial"/>
              <a:cs typeface="Arial"/>
              <a:sym typeface="Arial"/>
            </a:endParaRPr>
          </a:p>
        </p:txBody>
      </p:sp>
      <p:cxnSp>
        <p:nvCxnSpPr>
          <p:cNvPr id="392" name="Google Shape;392;p26"/>
          <p:cNvCxnSpPr/>
          <p:nvPr/>
        </p:nvCxnSpPr>
        <p:spPr>
          <a:xfrm>
            <a:off x="3492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3" name="Google Shape;393;p26"/>
          <p:cNvCxnSpPr/>
          <p:nvPr/>
        </p:nvCxnSpPr>
        <p:spPr>
          <a:xfrm>
            <a:off x="3996312" y="197028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4" name="Google Shape;394;p26"/>
          <p:cNvCxnSpPr/>
          <p:nvPr/>
        </p:nvCxnSpPr>
        <p:spPr>
          <a:xfrm>
            <a:off x="4500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5" name="Google Shape;395;p26"/>
          <p:cNvCxnSpPr/>
          <p:nvPr/>
        </p:nvCxnSpPr>
        <p:spPr>
          <a:xfrm>
            <a:off x="5004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6" name="Google Shape;396;p26"/>
          <p:cNvCxnSpPr/>
          <p:nvPr/>
        </p:nvCxnSpPr>
        <p:spPr>
          <a:xfrm>
            <a:off x="5508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7" name="Google Shape;397;p26"/>
          <p:cNvCxnSpPr/>
          <p:nvPr/>
        </p:nvCxnSpPr>
        <p:spPr>
          <a:xfrm>
            <a:off x="6012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8" name="Google Shape;398;p26"/>
          <p:cNvCxnSpPr/>
          <p:nvPr/>
        </p:nvCxnSpPr>
        <p:spPr>
          <a:xfrm>
            <a:off x="6516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399" name="Google Shape;399;p26"/>
          <p:cNvCxnSpPr/>
          <p:nvPr/>
        </p:nvCxnSpPr>
        <p:spPr>
          <a:xfrm>
            <a:off x="7020312" y="1944000"/>
            <a:ext cx="0" cy="648000"/>
          </a:xfrm>
          <a:prstGeom prst="straightConnector1">
            <a:avLst/>
          </a:prstGeom>
          <a:noFill/>
          <a:ln cap="flat" cmpd="sng" w="36000">
            <a:solidFill>
              <a:srgbClr val="000000"/>
            </a:solidFill>
            <a:prstDash val="dash"/>
            <a:round/>
            <a:headEnd len="sm" w="sm" type="none"/>
            <a:tailEnd len="med" w="med" type="triangle"/>
          </a:ln>
        </p:spPr>
      </p:cxnSp>
      <p:cxnSp>
        <p:nvCxnSpPr>
          <p:cNvPr id="400" name="Google Shape;400;p26"/>
          <p:cNvCxnSpPr/>
          <p:nvPr/>
        </p:nvCxnSpPr>
        <p:spPr>
          <a:xfrm>
            <a:off x="7524312" y="1944000"/>
            <a:ext cx="0" cy="648000"/>
          </a:xfrm>
          <a:prstGeom prst="straightConnector1">
            <a:avLst/>
          </a:prstGeom>
          <a:noFill/>
          <a:ln cap="flat" cmpd="sng" w="36000">
            <a:solidFill>
              <a:srgbClr val="000000"/>
            </a:solidFill>
            <a:prstDash val="dash"/>
            <a:round/>
            <a:headEnd len="sm" w="sm" type="none"/>
            <a:tailEnd len="med" w="med" type="triangle"/>
          </a:ln>
        </p:spPr>
      </p:cxnSp>
      <p:sp>
        <p:nvSpPr>
          <p:cNvPr id="401" name="Google Shape;401;p26"/>
          <p:cNvSpPr txBox="1"/>
          <p:nvPr/>
        </p:nvSpPr>
        <p:spPr>
          <a:xfrm>
            <a:off x="72000" y="143640"/>
            <a:ext cx="9360000" cy="706432"/>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000" strike="noStrike">
                <a:solidFill>
                  <a:schemeClr val="dk1"/>
                </a:solidFill>
                <a:latin typeface="Arial"/>
                <a:ea typeface="Arial"/>
                <a:cs typeface="Arial"/>
                <a:sym typeface="Arial"/>
              </a:rPr>
              <a:t>Schematic for </a:t>
            </a:r>
            <a:r>
              <a:rPr b="1" lang="en-GB" sz="4000" strike="noStrike">
                <a:solidFill>
                  <a:schemeClr val="dk1"/>
                </a:solidFill>
                <a:latin typeface="Courier New"/>
                <a:ea typeface="Courier New"/>
                <a:cs typeface="Courier New"/>
                <a:sym typeface="Courier New"/>
              </a:rPr>
              <a:t>FREE_RUN = TRUE</a:t>
            </a:r>
            <a:endParaRPr/>
          </a:p>
        </p:txBody>
      </p:sp>
      <p:sp>
        <p:nvSpPr>
          <p:cNvPr id="402" name="Google Shape;402;p26"/>
          <p:cNvSpPr txBox="1"/>
          <p:nvPr/>
        </p:nvSpPr>
        <p:spPr>
          <a:xfrm>
            <a:off x="3816000" y="2749680"/>
            <a:ext cx="3888000" cy="34632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rgbClr val="FF0000"/>
                </a:solidFill>
                <a:latin typeface="Arial"/>
                <a:ea typeface="Arial"/>
                <a:cs typeface="Arial"/>
                <a:sym typeface="Arial"/>
              </a:rPr>
              <a:t>Timeline of LAM forecast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6" name="Shape 406"/>
        <p:cNvGrpSpPr/>
        <p:nvPr/>
      </p:nvGrpSpPr>
      <p:grpSpPr>
        <a:xfrm>
          <a:off x="0" y="0"/>
          <a:ext cx="0" cy="0"/>
          <a:chOff x="0" y="0"/>
          <a:chExt cx="0" cy="0"/>
        </a:xfrm>
      </p:grpSpPr>
      <p:pic>
        <p:nvPicPr>
          <p:cNvPr id="407" name="Google Shape;407;p27"/>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408" name="Google Shape;408;p27"/>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27"/>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410" name="Google Shape;410;p27"/>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pic>
        <p:nvPicPr>
          <p:cNvPr id="411" name="Google Shape;411;p27"/>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412" name="Google Shape;412;p27"/>
          <p:cNvSpPr txBox="1"/>
          <p:nvPr/>
        </p:nvSpPr>
        <p:spPr>
          <a:xfrm>
            <a:off x="634680" y="-39960"/>
            <a:ext cx="9310632"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Help Panel for </a:t>
            </a:r>
            <a:r>
              <a:rPr b="1" lang="en-GB" sz="4400" strike="noStrike">
                <a:solidFill>
                  <a:schemeClr val="dk1"/>
                </a:solidFill>
                <a:latin typeface="Courier New"/>
                <a:ea typeface="Courier New"/>
                <a:cs typeface="Courier New"/>
                <a:sym typeface="Courier New"/>
              </a:rPr>
              <a:t>FREE_RUN </a:t>
            </a:r>
            <a:r>
              <a:rPr b="1" lang="en-GB" sz="4400" strike="noStrike">
                <a:solidFill>
                  <a:schemeClr val="dk1"/>
                </a:solidFill>
                <a:latin typeface="Arial"/>
                <a:ea typeface="Arial"/>
                <a:cs typeface="Arial"/>
                <a:sym typeface="Arial"/>
              </a:rPr>
              <a:t>option</a:t>
            </a:r>
            <a:endParaRPr b="1" sz="4400"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id="417" name="Google Shape;417;p28"/>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418" name="Google Shape;418;p28"/>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28"/>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420" name="Google Shape;420;p28"/>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pic>
        <p:nvPicPr>
          <p:cNvPr id="421" name="Google Shape;421;p28"/>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422" name="Google Shape;422;p28"/>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Driving Model Panel</a:t>
            </a:r>
            <a:endParaRPr/>
          </a:p>
        </p:txBody>
      </p:sp>
      <p:pic>
        <p:nvPicPr>
          <p:cNvPr id="423" name="Google Shape;423;p28"/>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sp>
        <p:nvSpPr>
          <p:cNvPr id="424" name="Google Shape;424;p28"/>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29"/>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430" name="Google Shape;430;p29"/>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1" name="Google Shape;431;p29"/>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432" name="Google Shape;432;p29"/>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pic>
        <p:nvPicPr>
          <p:cNvPr id="433" name="Google Shape;433;p29"/>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434" name="Google Shape;434;p29"/>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Driving Model Panel</a:t>
            </a:r>
            <a:endParaRPr/>
          </a:p>
        </p:txBody>
      </p:sp>
      <p:pic>
        <p:nvPicPr>
          <p:cNvPr id="435" name="Google Shape;435;p29"/>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sp>
        <p:nvSpPr>
          <p:cNvPr id="436" name="Google Shape;436;p29"/>
          <p:cNvSpPr/>
          <p:nvPr/>
        </p:nvSpPr>
        <p:spPr>
          <a:xfrm>
            <a:off x="4464000" y="2448000"/>
            <a:ext cx="1512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464000" y="2880000"/>
            <a:ext cx="3744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29"/>
          <p:cNvCxnSpPr/>
          <p:nvPr/>
        </p:nvCxnSpPr>
        <p:spPr>
          <a:xfrm rot="10800000">
            <a:off x="5976000" y="2520000"/>
            <a:ext cx="504000" cy="0"/>
          </a:xfrm>
          <a:prstGeom prst="straightConnector1">
            <a:avLst/>
          </a:prstGeom>
          <a:noFill/>
          <a:ln cap="flat" cmpd="sng" w="36000">
            <a:solidFill>
              <a:srgbClr val="FF0000"/>
            </a:solidFill>
            <a:prstDash val="solid"/>
            <a:round/>
            <a:headEnd len="sm" w="sm" type="none"/>
            <a:tailEnd len="med" w="med" type="triangle"/>
          </a:ln>
        </p:spPr>
      </p:cxnSp>
      <p:cxnSp>
        <p:nvCxnSpPr>
          <p:cNvPr id="439" name="Google Shape;439;p29"/>
          <p:cNvCxnSpPr/>
          <p:nvPr/>
        </p:nvCxnSpPr>
        <p:spPr>
          <a:xfrm rot="10800000">
            <a:off x="6552000" y="3240000"/>
            <a:ext cx="360000" cy="936000"/>
          </a:xfrm>
          <a:prstGeom prst="straightConnector1">
            <a:avLst/>
          </a:prstGeom>
          <a:noFill/>
          <a:ln cap="flat" cmpd="sng" w="36000">
            <a:solidFill>
              <a:srgbClr val="FF0000"/>
            </a:solidFill>
            <a:prstDash val="solid"/>
            <a:round/>
            <a:headEnd len="sm" w="sm" type="none"/>
            <a:tailEnd len="med" w="med" type="triangle"/>
          </a:ln>
        </p:spPr>
      </p:cxnSp>
      <p:sp>
        <p:nvSpPr>
          <p:cNvPr id="440" name="Google Shape;440;p29"/>
          <p:cNvSpPr txBox="1"/>
          <p:nvPr/>
        </p:nvSpPr>
        <p:spPr>
          <a:xfrm>
            <a:off x="5976000" y="4176000"/>
            <a:ext cx="3456000" cy="64487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Specify the full path to the </a:t>
            </a:r>
            <a:endParaRPr/>
          </a:p>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UM global analyses on disk</a:t>
            </a:r>
            <a:endParaRPr/>
          </a:p>
        </p:txBody>
      </p:sp>
      <p:sp>
        <p:nvSpPr>
          <p:cNvPr id="441" name="Google Shape;441;p29"/>
          <p:cNvSpPr txBox="1"/>
          <p:nvPr/>
        </p:nvSpPr>
        <p:spPr>
          <a:xfrm>
            <a:off x="6493320" y="1720440"/>
            <a:ext cx="3456000" cy="111420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Non-Met Office sites will use this option. Requires you to retrieve global analysis files from MASS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
          <p:cNvSpPr txBox="1"/>
          <p:nvPr/>
        </p:nvSpPr>
        <p:spPr>
          <a:xfrm>
            <a:off x="83124" y="1800275"/>
            <a:ext cx="9990313" cy="3045534"/>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i="0" lang="en-GB" sz="4800" u="none" cap="none" strike="noStrike">
                <a:solidFill>
                  <a:schemeClr val="dk1"/>
                </a:solidFill>
                <a:latin typeface="Arial"/>
                <a:ea typeface="Arial"/>
                <a:cs typeface="Arial"/>
                <a:sym typeface="Arial"/>
              </a:rPr>
              <a:t>UM Nesting Suite Introduction</a:t>
            </a:r>
            <a:endParaRPr b="1" sz="4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4800" strike="noStrike">
                <a:solidFill>
                  <a:schemeClr val="dk1"/>
                </a:solidFill>
                <a:latin typeface="Arial"/>
                <a:ea typeface="Arial"/>
                <a:cs typeface="Arial"/>
                <a:sym typeface="Arial"/>
              </a:rPr>
              <a:t>____________________________</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pic>
        <p:nvPicPr>
          <p:cNvPr id="447" name="Google Shape;447;p30"/>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448" name="Google Shape;448;p30"/>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9" name="Google Shape;449;p30"/>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450" name="Google Shape;450;p30"/>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451" name="Google Shape;451;p30"/>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Driving Model Panel</a:t>
            </a:r>
            <a:endParaRPr/>
          </a:p>
        </p:txBody>
      </p:sp>
      <p:pic>
        <p:nvPicPr>
          <p:cNvPr id="452" name="Google Shape;452;p30"/>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453" name="Google Shape;453;p30"/>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5" name="Google Shape;455;p30"/>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456" name="Google Shape;456;p30"/>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457" name="Google Shape;457;p30"/>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458" name="Google Shape;458;p30"/>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id="463" name="Google Shape;463;p31"/>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464" name="Google Shape;464;p31"/>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31"/>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466" name="Google Shape;466;p31"/>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467" name="Google Shape;467;p31"/>
          <p:cNvSpPr txBox="1"/>
          <p:nvPr/>
        </p:nvSpPr>
        <p:spPr>
          <a:xfrm>
            <a:off x="634680" y="-39960"/>
            <a:ext cx="7128000" cy="76798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Nested Region 1 Panel</a:t>
            </a:r>
            <a:endParaRPr/>
          </a:p>
        </p:txBody>
      </p:sp>
      <p:pic>
        <p:nvPicPr>
          <p:cNvPr id="468" name="Google Shape;468;p31"/>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469" name="Google Shape;469;p31"/>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31"/>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472" name="Google Shape;472;p31"/>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473" name="Google Shape;473;p31"/>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474" name="Google Shape;474;p31"/>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475" name="Google Shape;475;p31"/>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sp>
        <p:nvSpPr>
          <p:cNvPr id="476" name="Google Shape;476;p31"/>
          <p:cNvSpPr/>
          <p:nvPr/>
        </p:nvSpPr>
        <p:spPr>
          <a:xfrm>
            <a:off x="3456000" y="3960000"/>
            <a:ext cx="6300000" cy="13395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a name to describe your nested region </a:t>
            </a:r>
            <a:endParaRPr b="0" sz="1800" strike="noStrike">
              <a:solidFill>
                <a:schemeClr val="dk1"/>
              </a:solidFill>
              <a:latin typeface="Arial"/>
              <a:ea typeface="Arial"/>
              <a:cs typeface="Arial"/>
              <a:sym typeface="Arial"/>
            </a:endParaRPr>
          </a:p>
          <a:p>
            <a:pPr indent="-216000" lvl="0" marL="216000" marR="0" rtl="0" algn="l">
              <a:lnSpc>
                <a:spcPct val="100000"/>
              </a:lnSpc>
              <a:spcBef>
                <a:spcPts val="601"/>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point to centre domain on </a:t>
            </a:r>
            <a:endParaRPr b="0" sz="1800" strike="noStrike">
              <a:solidFill>
                <a:schemeClr val="dk1"/>
              </a:solidFill>
              <a:latin typeface="Arial"/>
              <a:ea typeface="Arial"/>
              <a:cs typeface="Arial"/>
              <a:sym typeface="Arial"/>
            </a:endParaRPr>
          </a:p>
          <a:p>
            <a:pPr indent="-216000" lvl="0" marL="216000" marR="0" rtl="0" algn="l">
              <a:lnSpc>
                <a:spcPct val="100000"/>
              </a:lnSpc>
              <a:spcBef>
                <a:spcPts val="601"/>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 Choose whether to use true lat/lon grid or rotated pole grid. </a:t>
            </a:r>
            <a:endParaRPr b="0" sz="1800" strike="noStrike">
              <a:solidFill>
                <a:schemeClr val="dk1"/>
              </a:solidFill>
              <a:latin typeface="Arial"/>
              <a:ea typeface="Arial"/>
              <a:cs typeface="Arial"/>
              <a:sym typeface="Arial"/>
            </a:endParaRPr>
          </a:p>
        </p:txBody>
      </p:sp>
      <p:sp>
        <p:nvSpPr>
          <p:cNvPr id="477" name="Google Shape;477;p31"/>
          <p:cNvSpPr/>
          <p:nvPr/>
        </p:nvSpPr>
        <p:spPr>
          <a:xfrm>
            <a:off x="2460960" y="1832040"/>
            <a:ext cx="3456000" cy="108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32"/>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483" name="Google Shape;483;p32"/>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4" name="Google Shape;484;p32"/>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485" name="Google Shape;485;p32"/>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486" name="Google Shape;486;p32"/>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Nested Region 1 Panel</a:t>
            </a:r>
            <a:endParaRPr/>
          </a:p>
        </p:txBody>
      </p:sp>
      <p:pic>
        <p:nvPicPr>
          <p:cNvPr id="487" name="Google Shape;487;p32"/>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488" name="Google Shape;488;p32"/>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0" name="Google Shape;490;p32"/>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491" name="Google Shape;491;p32"/>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492" name="Google Shape;492;p32"/>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493" name="Google Shape;493;p32"/>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494" name="Google Shape;494;p32"/>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sp>
        <p:nvSpPr>
          <p:cNvPr id="495" name="Google Shape;495;p32"/>
          <p:cNvSpPr/>
          <p:nvPr/>
        </p:nvSpPr>
        <p:spPr>
          <a:xfrm>
            <a:off x="3492000" y="4176000"/>
            <a:ext cx="6300000" cy="63828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GB" sz="1800" strike="noStrike">
                <a:solidFill>
                  <a:srgbClr val="1F497D"/>
                </a:solidFill>
                <a:latin typeface="Arial"/>
                <a:ea typeface="Arial"/>
                <a:cs typeface="Arial"/>
                <a:sym typeface="Arial"/>
              </a:rPr>
              <a:t>Defines the number of nested model resolutions for this region</a:t>
            </a:r>
            <a:endParaRPr b="0" sz="1800" strike="noStrike">
              <a:solidFill>
                <a:schemeClr val="dk1"/>
              </a:solidFill>
              <a:latin typeface="Arial"/>
              <a:ea typeface="Arial"/>
              <a:cs typeface="Arial"/>
              <a:sym typeface="Arial"/>
            </a:endParaRPr>
          </a:p>
        </p:txBody>
      </p:sp>
      <p:sp>
        <p:nvSpPr>
          <p:cNvPr id="496" name="Google Shape;496;p32"/>
          <p:cNvSpPr/>
          <p:nvPr/>
        </p:nvSpPr>
        <p:spPr>
          <a:xfrm>
            <a:off x="2460960" y="3528000"/>
            <a:ext cx="345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pic>
        <p:nvPicPr>
          <p:cNvPr id="501" name="Google Shape;501;p33"/>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502" name="Google Shape;502;p33"/>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33"/>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504" name="Google Shape;504;p33"/>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505" name="Google Shape;505;p33"/>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Resolution 1 Panel</a:t>
            </a:r>
            <a:endParaRPr/>
          </a:p>
        </p:txBody>
      </p:sp>
      <p:pic>
        <p:nvPicPr>
          <p:cNvPr id="506" name="Google Shape;506;p33"/>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507" name="Google Shape;507;p33"/>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33"/>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510" name="Google Shape;510;p33"/>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511" name="Google Shape;511;p33"/>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512" name="Google Shape;512;p33"/>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513" name="Google Shape;513;p33"/>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514" name="Google Shape;514;p33"/>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sp>
        <p:nvSpPr>
          <p:cNvPr id="515" name="Google Shape;515;p33"/>
          <p:cNvSpPr/>
          <p:nvPr/>
        </p:nvSpPr>
        <p:spPr>
          <a:xfrm>
            <a:off x="3228480" y="3830760"/>
            <a:ext cx="6480360" cy="98964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5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Give your nested domain a name</a:t>
            </a:r>
            <a:endParaRPr b="0" sz="1800" strike="noStrike">
              <a:solidFill>
                <a:schemeClr val="dk1"/>
              </a:solidFill>
              <a:latin typeface="Arial"/>
              <a:ea typeface="Arial"/>
              <a:cs typeface="Arial"/>
              <a:sym typeface="Arial"/>
            </a:endParaRPr>
          </a:p>
          <a:p>
            <a:pPr indent="-216000" lvl="0" marL="216000" marR="0" rtl="0" algn="l">
              <a:lnSpc>
                <a:spcPct val="150000"/>
              </a:lnSpc>
              <a:spcBef>
                <a:spcPts val="601"/>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Specify the grid-spacing and number of gridpoints</a:t>
            </a:r>
            <a:endParaRPr b="0" sz="1800" strike="noStrike">
              <a:solidFill>
                <a:schemeClr val="dk1"/>
              </a:solidFill>
              <a:latin typeface="Arial"/>
              <a:ea typeface="Arial"/>
              <a:cs typeface="Arial"/>
              <a:sym typeface="Arial"/>
            </a:endParaRPr>
          </a:p>
        </p:txBody>
      </p:sp>
      <p:sp>
        <p:nvSpPr>
          <p:cNvPr id="516" name="Google Shape;516;p33"/>
          <p:cNvSpPr/>
          <p:nvPr/>
        </p:nvSpPr>
        <p:spPr>
          <a:xfrm>
            <a:off x="2376000" y="1800000"/>
            <a:ext cx="3456000" cy="129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pic>
        <p:nvPicPr>
          <p:cNvPr id="521" name="Google Shape;521;p34"/>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522" name="Google Shape;522;p34"/>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3" name="Google Shape;523;p34"/>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524" name="Google Shape;524;p34"/>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525" name="Google Shape;525;p34"/>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Resolution 1 Panel</a:t>
            </a:r>
            <a:endParaRPr/>
          </a:p>
        </p:txBody>
      </p:sp>
      <p:pic>
        <p:nvPicPr>
          <p:cNvPr id="526" name="Google Shape;526;p34"/>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527" name="Google Shape;527;p34"/>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34"/>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530" name="Google Shape;530;p34"/>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531" name="Google Shape;531;p34"/>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532" name="Google Shape;532;p34"/>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533" name="Google Shape;533;p34"/>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534" name="Google Shape;534;p34"/>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sp>
        <p:nvSpPr>
          <p:cNvPr id="535" name="Google Shape;535;p34"/>
          <p:cNvSpPr/>
          <p:nvPr/>
        </p:nvSpPr>
        <p:spPr>
          <a:xfrm>
            <a:off x="2304000" y="3096000"/>
            <a:ext cx="2880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5544000" y="1944000"/>
            <a:ext cx="3888000" cy="118764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where to place the nest relative to the region centre specified in the previous panel (0,0) means no offset</a:t>
            </a:r>
            <a:endParaRPr b="0" sz="1800"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pic>
        <p:nvPicPr>
          <p:cNvPr id="541" name="Google Shape;541;p35"/>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542" name="Google Shape;542;p35"/>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35"/>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544" name="Google Shape;544;p35"/>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545" name="Google Shape;545;p35"/>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Resolution 1 Panel</a:t>
            </a:r>
            <a:endParaRPr/>
          </a:p>
        </p:txBody>
      </p:sp>
      <p:pic>
        <p:nvPicPr>
          <p:cNvPr id="546" name="Google Shape;546;p35"/>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547" name="Google Shape;547;p35"/>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9" name="Google Shape;549;p35"/>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550" name="Google Shape;550;p35"/>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551" name="Google Shape;551;p35"/>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552" name="Google Shape;552;p35"/>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553" name="Google Shape;553;p35"/>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554" name="Google Shape;554;p35"/>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sp>
        <p:nvSpPr>
          <p:cNvPr id="555" name="Google Shape;555;p35"/>
          <p:cNvSpPr/>
          <p:nvPr/>
        </p:nvSpPr>
        <p:spPr>
          <a:xfrm>
            <a:off x="2376000" y="3456000"/>
            <a:ext cx="3384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5544000" y="1944000"/>
            <a:ext cx="3888000" cy="118692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vertical levels set (dependent on horizontal resolution; further details in the Help panel)</a:t>
            </a:r>
            <a:endParaRPr b="0" sz="1800"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pic>
        <p:nvPicPr>
          <p:cNvPr id="561" name="Google Shape;561;p36"/>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562" name="Google Shape;562;p36"/>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3" name="Google Shape;563;p36"/>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564" name="Google Shape;564;p36"/>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565" name="Google Shape;565;p36"/>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Resolution 1 Panel</a:t>
            </a:r>
            <a:endParaRPr/>
          </a:p>
        </p:txBody>
      </p:sp>
      <p:pic>
        <p:nvPicPr>
          <p:cNvPr id="566" name="Google Shape;566;p36"/>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567" name="Google Shape;567;p36"/>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9" name="Google Shape;569;p36"/>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570" name="Google Shape;570;p36"/>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571" name="Google Shape;571;p36"/>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572" name="Google Shape;572;p36"/>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573" name="Google Shape;573;p36"/>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574" name="Google Shape;574;p36"/>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sp>
        <p:nvSpPr>
          <p:cNvPr id="575" name="Google Shape;575;p36"/>
          <p:cNvSpPr/>
          <p:nvPr/>
        </p:nvSpPr>
        <p:spPr>
          <a:xfrm>
            <a:off x="2376000" y="3888000"/>
            <a:ext cx="3384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5544000" y="1944000"/>
            <a:ext cx="3888000" cy="91260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your forecast run length for the current domain (T+54 hours in this example)</a:t>
            </a:r>
            <a:endParaRPr b="0" sz="1800"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pic>
        <p:nvPicPr>
          <p:cNvPr id="581" name="Google Shape;581;p37"/>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582" name="Google Shape;582;p37"/>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37"/>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584" name="Google Shape;584;p37"/>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585" name="Google Shape;585;p37"/>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Resolution 1 Panel</a:t>
            </a:r>
            <a:endParaRPr/>
          </a:p>
        </p:txBody>
      </p:sp>
      <p:pic>
        <p:nvPicPr>
          <p:cNvPr id="586" name="Google Shape;586;p37"/>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587" name="Google Shape;587;p37"/>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9" name="Google Shape;589;p37"/>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590" name="Google Shape;590;p37"/>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591" name="Google Shape;591;p37"/>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592" name="Google Shape;592;p37"/>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593" name="Google Shape;593;p37"/>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594" name="Google Shape;594;p37"/>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sp>
        <p:nvSpPr>
          <p:cNvPr id="595" name="Google Shape;595;p37"/>
          <p:cNvSpPr/>
          <p:nvPr/>
        </p:nvSpPr>
        <p:spPr>
          <a:xfrm>
            <a:off x="2376000" y="4248000"/>
            <a:ext cx="5328000" cy="79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6033600" y="2529360"/>
            <a:ext cx="3888000" cy="146124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whether to create new ancillaries for your chosen domain, or run from existing ancillaries already generated from a previous run</a:t>
            </a:r>
            <a:endParaRPr b="0" sz="1800"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pic>
        <p:nvPicPr>
          <p:cNvPr id="601" name="Google Shape;601;p38"/>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602" name="Google Shape;602;p38"/>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3" name="Google Shape;603;p38"/>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604" name="Google Shape;604;p38"/>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605" name="Google Shape;605;p38"/>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Resolution 1 Panel</a:t>
            </a:r>
            <a:endParaRPr/>
          </a:p>
        </p:txBody>
      </p:sp>
      <p:pic>
        <p:nvPicPr>
          <p:cNvPr id="606" name="Google Shape;606;p38"/>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607" name="Google Shape;607;p38"/>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9" name="Google Shape;609;p38"/>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610" name="Google Shape;610;p38"/>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611" name="Google Shape;611;p38"/>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612" name="Google Shape;612;p38"/>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613" name="Google Shape;613;p38"/>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614" name="Google Shape;614;p38"/>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pic>
        <p:nvPicPr>
          <p:cNvPr id="615" name="Google Shape;615;p38"/>
          <p:cNvPicPr preferRelativeResize="0"/>
          <p:nvPr/>
        </p:nvPicPr>
        <p:blipFill rotWithShape="1">
          <a:blip r:embed="rId9">
            <a:alphaModFix/>
          </a:blip>
          <a:srcRect b="0" l="0" r="0" t="0"/>
          <a:stretch/>
        </p:blipFill>
        <p:spPr>
          <a:xfrm>
            <a:off x="720000" y="810720"/>
            <a:ext cx="8640000" cy="4856400"/>
          </a:xfrm>
          <a:prstGeom prst="rect">
            <a:avLst/>
          </a:prstGeom>
          <a:noFill/>
          <a:ln>
            <a:noFill/>
          </a:ln>
        </p:spPr>
      </p:pic>
      <p:sp>
        <p:nvSpPr>
          <p:cNvPr id="616" name="Google Shape;616;p38"/>
          <p:cNvSpPr/>
          <p:nvPr/>
        </p:nvSpPr>
        <p:spPr>
          <a:xfrm>
            <a:off x="2376000" y="2088000"/>
            <a:ext cx="5328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5328000" y="3434760"/>
            <a:ext cx="3888000" cy="17355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If you choose to create new ancillaries, you will be given the option to use the high-res SRTM orography dataset (needs an IDL licence though, doesn’t work on ARCHER!)</a:t>
            </a:r>
            <a:endParaRPr b="0" sz="1800" strike="noStrike">
              <a:solidFill>
                <a:schemeClr val="dk1"/>
              </a:solidFill>
              <a:latin typeface="Arial"/>
              <a:ea typeface="Arial"/>
              <a:cs typeface="Arial"/>
              <a:sym typeface="Arial"/>
            </a:endParaRPr>
          </a:p>
        </p:txBody>
      </p:sp>
      <p:sp>
        <p:nvSpPr>
          <p:cNvPr id="618" name="Google Shape;618;p38"/>
          <p:cNvSpPr/>
          <p:nvPr/>
        </p:nvSpPr>
        <p:spPr>
          <a:xfrm>
            <a:off x="2304000" y="3960000"/>
            <a:ext cx="2664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pic>
        <p:nvPicPr>
          <p:cNvPr id="623" name="Google Shape;623;p39"/>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624" name="Google Shape;624;p39"/>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5" name="Google Shape;625;p39"/>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626" name="Google Shape;626;p39"/>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627" name="Google Shape;627;p39"/>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Config 1 Panel</a:t>
            </a:r>
            <a:endParaRPr/>
          </a:p>
        </p:txBody>
      </p:sp>
      <p:pic>
        <p:nvPicPr>
          <p:cNvPr id="628" name="Google Shape;628;p39"/>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629" name="Google Shape;629;p39"/>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1" name="Google Shape;631;p39"/>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632" name="Google Shape;632;p39"/>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633" name="Google Shape;633;p39"/>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634" name="Google Shape;634;p39"/>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635" name="Google Shape;635;p39"/>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636" name="Google Shape;636;p39"/>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pic>
        <p:nvPicPr>
          <p:cNvPr id="637" name="Google Shape;637;p39"/>
          <p:cNvPicPr preferRelativeResize="0"/>
          <p:nvPr/>
        </p:nvPicPr>
        <p:blipFill rotWithShape="1">
          <a:blip r:embed="rId9">
            <a:alphaModFix/>
          </a:blip>
          <a:srcRect b="0" l="0" r="0" t="0"/>
          <a:stretch/>
        </p:blipFill>
        <p:spPr>
          <a:xfrm>
            <a:off x="720000" y="810720"/>
            <a:ext cx="8640000" cy="4856400"/>
          </a:xfrm>
          <a:prstGeom prst="rect">
            <a:avLst/>
          </a:prstGeom>
          <a:noFill/>
          <a:ln>
            <a:noFill/>
          </a:ln>
        </p:spPr>
      </p:pic>
      <p:sp>
        <p:nvSpPr>
          <p:cNvPr id="638" name="Google Shape;638;p39"/>
          <p:cNvSpPr/>
          <p:nvPr/>
        </p:nvSpPr>
        <p:spPr>
          <a:xfrm>
            <a:off x="2376000" y="2088000"/>
            <a:ext cx="5328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5328000" y="3434760"/>
            <a:ext cx="3888000" cy="17355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If you choose to create new ancillaries, you will be given the option to use the high-res SRTM orography dataset (needs an IDL licence though, so doesn’t work on ARCHER!)</a:t>
            </a:r>
            <a:endParaRPr b="0" sz="1800" strike="noStrike">
              <a:solidFill>
                <a:schemeClr val="dk1"/>
              </a:solidFill>
              <a:latin typeface="Arial"/>
              <a:ea typeface="Arial"/>
              <a:cs typeface="Arial"/>
              <a:sym typeface="Arial"/>
            </a:endParaRPr>
          </a:p>
        </p:txBody>
      </p:sp>
      <p:sp>
        <p:nvSpPr>
          <p:cNvPr id="640" name="Google Shape;640;p39"/>
          <p:cNvSpPr/>
          <p:nvPr/>
        </p:nvSpPr>
        <p:spPr>
          <a:xfrm>
            <a:off x="2304000" y="3960000"/>
            <a:ext cx="2664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1" name="Google Shape;641;p39"/>
          <p:cNvPicPr preferRelativeResize="0"/>
          <p:nvPr/>
        </p:nvPicPr>
        <p:blipFill rotWithShape="1">
          <a:blip r:embed="rId10">
            <a:alphaModFix/>
          </a:blip>
          <a:srcRect b="0" l="0" r="0" t="0"/>
          <a:stretch/>
        </p:blipFill>
        <p:spPr>
          <a:xfrm>
            <a:off x="720000" y="814320"/>
            <a:ext cx="8640000" cy="4856400"/>
          </a:xfrm>
          <a:prstGeom prst="rect">
            <a:avLst/>
          </a:prstGeom>
          <a:noFill/>
          <a:ln>
            <a:noFill/>
          </a:ln>
        </p:spPr>
      </p:pic>
      <p:sp>
        <p:nvSpPr>
          <p:cNvPr id="642" name="Google Shape;642;p39"/>
          <p:cNvSpPr/>
          <p:nvPr/>
        </p:nvSpPr>
        <p:spPr>
          <a:xfrm>
            <a:off x="2376000" y="1807200"/>
            <a:ext cx="3888000" cy="3528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5400000" y="2584440"/>
            <a:ext cx="3888000" cy="63828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Science configuration for your domain is specified here</a:t>
            </a:r>
            <a:endParaRPr b="0" sz="1800"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
          <p:cNvSpPr/>
          <p:nvPr/>
        </p:nvSpPr>
        <p:spPr>
          <a:xfrm>
            <a:off x="0" y="77400"/>
            <a:ext cx="10078920" cy="60948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000" strike="noStrike">
                <a:solidFill>
                  <a:srgbClr val="000000"/>
                </a:solidFill>
                <a:latin typeface="Arial"/>
                <a:ea typeface="Arial"/>
                <a:cs typeface="Arial"/>
                <a:sym typeface="Arial"/>
              </a:rPr>
              <a:t>Operational NWP at the Met Office</a:t>
            </a:r>
            <a:endParaRPr b="0" sz="4000" strike="noStrike">
              <a:solidFill>
                <a:schemeClr val="dk1"/>
              </a:solidFill>
              <a:latin typeface="Arial"/>
              <a:ea typeface="Arial"/>
              <a:cs typeface="Arial"/>
              <a:sym typeface="Arial"/>
            </a:endParaRPr>
          </a:p>
        </p:txBody>
      </p:sp>
      <p:pic>
        <p:nvPicPr>
          <p:cNvPr id="184" name="Google Shape;184;p4"/>
          <p:cNvPicPr preferRelativeResize="0"/>
          <p:nvPr/>
        </p:nvPicPr>
        <p:blipFill rotWithShape="1">
          <a:blip r:embed="rId3">
            <a:alphaModFix/>
          </a:blip>
          <a:srcRect b="0" l="0" r="0" t="0"/>
          <a:stretch/>
        </p:blipFill>
        <p:spPr>
          <a:xfrm>
            <a:off x="1305312" y="727554"/>
            <a:ext cx="7818503" cy="495987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pic>
        <p:nvPicPr>
          <p:cNvPr id="648" name="Google Shape;648;p40"/>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649" name="Google Shape;649;p40"/>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0" name="Google Shape;650;p40"/>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651" name="Google Shape;651;p40"/>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652" name="Google Shape;652;p40"/>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Config 1 Panel</a:t>
            </a:r>
            <a:endParaRPr/>
          </a:p>
        </p:txBody>
      </p:sp>
      <p:pic>
        <p:nvPicPr>
          <p:cNvPr id="653" name="Google Shape;653;p40"/>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654" name="Google Shape;654;p40"/>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40"/>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657" name="Google Shape;657;p40"/>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658" name="Google Shape;658;p40"/>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659" name="Google Shape;659;p40"/>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660" name="Google Shape;660;p40"/>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661" name="Google Shape;661;p40"/>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pic>
        <p:nvPicPr>
          <p:cNvPr id="662" name="Google Shape;662;p40"/>
          <p:cNvPicPr preferRelativeResize="0"/>
          <p:nvPr/>
        </p:nvPicPr>
        <p:blipFill rotWithShape="1">
          <a:blip r:embed="rId9">
            <a:alphaModFix/>
          </a:blip>
          <a:srcRect b="0" l="0" r="0" t="0"/>
          <a:stretch/>
        </p:blipFill>
        <p:spPr>
          <a:xfrm>
            <a:off x="720000" y="810720"/>
            <a:ext cx="8640000" cy="4856400"/>
          </a:xfrm>
          <a:prstGeom prst="rect">
            <a:avLst/>
          </a:prstGeom>
          <a:noFill/>
          <a:ln>
            <a:noFill/>
          </a:ln>
        </p:spPr>
      </p:pic>
      <p:sp>
        <p:nvSpPr>
          <p:cNvPr id="663" name="Google Shape;663;p40"/>
          <p:cNvSpPr/>
          <p:nvPr/>
        </p:nvSpPr>
        <p:spPr>
          <a:xfrm>
            <a:off x="2376000" y="2088000"/>
            <a:ext cx="5328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5328000" y="3434760"/>
            <a:ext cx="3888000" cy="17355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If you choose to create new ancillaries, you will be given the option to use the high-res SRTM orography dataset (needs an IDL licence though, so doesn’t work on ARCHER!)</a:t>
            </a:r>
            <a:endParaRPr b="0" sz="1800" strike="noStrike">
              <a:solidFill>
                <a:schemeClr val="dk1"/>
              </a:solidFill>
              <a:latin typeface="Arial"/>
              <a:ea typeface="Arial"/>
              <a:cs typeface="Arial"/>
              <a:sym typeface="Arial"/>
            </a:endParaRPr>
          </a:p>
        </p:txBody>
      </p:sp>
      <p:sp>
        <p:nvSpPr>
          <p:cNvPr id="665" name="Google Shape;665;p40"/>
          <p:cNvSpPr/>
          <p:nvPr/>
        </p:nvSpPr>
        <p:spPr>
          <a:xfrm>
            <a:off x="2304000" y="3960000"/>
            <a:ext cx="2664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6" name="Google Shape;666;p40"/>
          <p:cNvPicPr preferRelativeResize="0"/>
          <p:nvPr/>
        </p:nvPicPr>
        <p:blipFill rotWithShape="1">
          <a:blip r:embed="rId10">
            <a:alphaModFix/>
          </a:blip>
          <a:srcRect b="0" l="0" r="0" t="0"/>
          <a:stretch/>
        </p:blipFill>
        <p:spPr>
          <a:xfrm>
            <a:off x="720000" y="814320"/>
            <a:ext cx="8640000" cy="4856400"/>
          </a:xfrm>
          <a:prstGeom prst="rect">
            <a:avLst/>
          </a:prstGeom>
          <a:noFill/>
          <a:ln>
            <a:noFill/>
          </a:ln>
        </p:spPr>
      </p:pic>
      <p:pic>
        <p:nvPicPr>
          <p:cNvPr id="667" name="Google Shape;667;p40"/>
          <p:cNvPicPr preferRelativeResize="0"/>
          <p:nvPr/>
        </p:nvPicPr>
        <p:blipFill rotWithShape="1">
          <a:blip r:embed="rId11">
            <a:alphaModFix/>
          </a:blip>
          <a:srcRect b="0" l="0" r="0" t="0"/>
          <a:stretch/>
        </p:blipFill>
        <p:spPr>
          <a:xfrm>
            <a:off x="720000" y="814320"/>
            <a:ext cx="8640000" cy="4856400"/>
          </a:xfrm>
          <a:prstGeom prst="rect">
            <a:avLst/>
          </a:prstGeom>
          <a:noFill/>
          <a:ln>
            <a:noFill/>
          </a:ln>
        </p:spPr>
      </p:pic>
      <p:sp>
        <p:nvSpPr>
          <p:cNvPr id="668" name="Google Shape;668;p40"/>
          <p:cNvSpPr/>
          <p:nvPr/>
        </p:nvSpPr>
        <p:spPr>
          <a:xfrm>
            <a:off x="4968000" y="1656000"/>
            <a:ext cx="1296000" cy="21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5904000" y="4032000"/>
            <a:ext cx="3888000" cy="118692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Choose from a list of predefined options (RA1-M and RA1-T included), or define your own using the ‘expt’ options</a:t>
            </a:r>
            <a:endParaRPr b="0" sz="1800"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41"/>
          <p:cNvSpPr/>
          <p:nvPr/>
        </p:nvSpPr>
        <p:spPr>
          <a:xfrm>
            <a:off x="0" y="-3034"/>
            <a:ext cx="1007892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lang="en-GB" sz="4400">
                <a:solidFill>
                  <a:srgbClr val="000000"/>
                </a:solidFill>
                <a:latin typeface="Arial"/>
                <a:ea typeface="Arial"/>
                <a:cs typeface="Arial"/>
                <a:sym typeface="Arial"/>
              </a:rPr>
              <a:t>Defining your own science configuration</a:t>
            </a:r>
            <a:endParaRPr b="0" sz="4400" strike="noStrike">
              <a:solidFill>
                <a:schemeClr val="dk1"/>
              </a:solidFill>
              <a:latin typeface="Arial"/>
              <a:ea typeface="Arial"/>
              <a:cs typeface="Arial"/>
              <a:sym typeface="Arial"/>
            </a:endParaRPr>
          </a:p>
        </p:txBody>
      </p:sp>
      <p:sp>
        <p:nvSpPr>
          <p:cNvPr id="675" name="Google Shape;675;p41"/>
          <p:cNvSpPr txBox="1"/>
          <p:nvPr/>
        </p:nvSpPr>
        <p:spPr>
          <a:xfrm>
            <a:off x="-1" y="900275"/>
            <a:ext cx="3739873" cy="5261525"/>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2400" strike="noStrike">
                <a:solidFill>
                  <a:schemeClr val="dk1"/>
                </a:solidFill>
                <a:latin typeface="Arial"/>
                <a:ea typeface="Arial"/>
                <a:cs typeface="Arial"/>
                <a:sym typeface="Arial"/>
              </a:rPr>
              <a:t>This is done using </a:t>
            </a:r>
            <a:r>
              <a:rPr b="0" i="1" lang="en-GB" sz="2400" strike="noStrike">
                <a:solidFill>
                  <a:schemeClr val="dk1"/>
                </a:solidFill>
                <a:latin typeface="Arial"/>
                <a:ea typeface="Arial"/>
                <a:cs typeface="Arial"/>
                <a:sym typeface="Arial"/>
              </a:rPr>
              <a:t>optional configuration </a:t>
            </a:r>
            <a:r>
              <a:rPr i="1" lang="en-GB" sz="2400">
                <a:solidFill>
                  <a:schemeClr val="dk1"/>
                </a:solidFill>
                <a:latin typeface="Arial"/>
                <a:ea typeface="Arial"/>
                <a:cs typeface="Arial"/>
                <a:sym typeface="Arial"/>
              </a:rPr>
              <a:t>files</a:t>
            </a:r>
            <a:r>
              <a:rPr lang="en-GB" sz="2400">
                <a:solidFill>
                  <a:schemeClr val="dk1"/>
                </a:solidFill>
                <a:latin typeface="Arial"/>
                <a:ea typeface="Arial"/>
                <a:cs typeface="Arial"/>
                <a:sym typeface="Arial"/>
              </a:rPr>
              <a:t> which can add or overwrite the default configuration (RA1-M)</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GB" sz="2400">
                <a:solidFill>
                  <a:schemeClr val="dk1"/>
                </a:solidFill>
                <a:latin typeface="Arial"/>
                <a:ea typeface="Arial"/>
                <a:cs typeface="Arial"/>
                <a:sym typeface="Arial"/>
              </a:rPr>
              <a:t>They can be found at: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&lt;suite-id&gt;/app/um/opt</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2000">
                <a:solidFill>
                  <a:schemeClr val="dk1"/>
                </a:solidFill>
                <a:latin typeface="Arial"/>
                <a:ea typeface="Arial"/>
                <a:cs typeface="Arial"/>
                <a:sym typeface="Arial"/>
              </a:rPr>
              <a:t>Placeholder files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rose-app-expt[1-3].conf </a:t>
            </a:r>
            <a:r>
              <a:rPr lang="en-GB" sz="2000">
                <a:solidFill>
                  <a:schemeClr val="dk1"/>
                </a:solidFill>
                <a:latin typeface="Arial"/>
                <a:ea typeface="Arial"/>
                <a:cs typeface="Arial"/>
                <a:sym typeface="Arial"/>
              </a:rPr>
              <a:t>already exist</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p:txBody>
      </p:sp>
      <p:pic>
        <p:nvPicPr>
          <p:cNvPr id="676" name="Google Shape;676;p41"/>
          <p:cNvPicPr preferRelativeResize="0"/>
          <p:nvPr/>
        </p:nvPicPr>
        <p:blipFill rotWithShape="1">
          <a:blip r:embed="rId3">
            <a:alphaModFix/>
          </a:blip>
          <a:srcRect b="0" l="0" r="0" t="0"/>
          <a:stretch/>
        </p:blipFill>
        <p:spPr>
          <a:xfrm>
            <a:off x="3739872" y="751901"/>
            <a:ext cx="6339048" cy="4937524"/>
          </a:xfrm>
          <a:prstGeom prst="rect">
            <a:avLst/>
          </a:prstGeom>
          <a:noFill/>
          <a:ln>
            <a:noFill/>
          </a:ln>
        </p:spPr>
      </p:pic>
      <p:sp>
        <p:nvSpPr>
          <p:cNvPr id="677" name="Google Shape;677;p41"/>
          <p:cNvSpPr/>
          <p:nvPr/>
        </p:nvSpPr>
        <p:spPr>
          <a:xfrm>
            <a:off x="3739872" y="4410275"/>
            <a:ext cx="4630440" cy="450000"/>
          </a:xfrm>
          <a:prstGeom prst="rect">
            <a:avLst/>
          </a:prstGeom>
          <a:solidFill>
            <a:schemeClr val="accent1">
              <a:alpha val="0"/>
            </a:schemeClr>
          </a:solid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pic>
        <p:nvPicPr>
          <p:cNvPr id="683" name="Google Shape;683;p42"/>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684" name="Google Shape;684;p42"/>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5" name="Google Shape;685;p42"/>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686" name="Google Shape;686;p42"/>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687" name="Google Shape;687;p42"/>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Config 1 Panel</a:t>
            </a:r>
            <a:endParaRPr/>
          </a:p>
        </p:txBody>
      </p:sp>
      <p:pic>
        <p:nvPicPr>
          <p:cNvPr id="688" name="Google Shape;688;p42"/>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689" name="Google Shape;689;p42"/>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42"/>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692" name="Google Shape;692;p42"/>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693" name="Google Shape;693;p42"/>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694" name="Google Shape;694;p42"/>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695" name="Google Shape;695;p42"/>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696" name="Google Shape;696;p42"/>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pic>
        <p:nvPicPr>
          <p:cNvPr id="697" name="Google Shape;697;p42"/>
          <p:cNvPicPr preferRelativeResize="0"/>
          <p:nvPr/>
        </p:nvPicPr>
        <p:blipFill rotWithShape="1">
          <a:blip r:embed="rId9">
            <a:alphaModFix/>
          </a:blip>
          <a:srcRect b="0" l="0" r="0" t="0"/>
          <a:stretch/>
        </p:blipFill>
        <p:spPr>
          <a:xfrm>
            <a:off x="720000" y="810720"/>
            <a:ext cx="8640000" cy="4856400"/>
          </a:xfrm>
          <a:prstGeom prst="rect">
            <a:avLst/>
          </a:prstGeom>
          <a:noFill/>
          <a:ln>
            <a:noFill/>
          </a:ln>
        </p:spPr>
      </p:pic>
      <p:sp>
        <p:nvSpPr>
          <p:cNvPr id="698" name="Google Shape;698;p42"/>
          <p:cNvSpPr/>
          <p:nvPr/>
        </p:nvSpPr>
        <p:spPr>
          <a:xfrm>
            <a:off x="2376000" y="2088000"/>
            <a:ext cx="5328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5328000" y="3434760"/>
            <a:ext cx="3888000" cy="17355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If you choose to create new ancillaries, you will be given the option to use the high-res SRTM orography dataset (needs an IDL licence though, so doesn’t work on ARCHER!)</a:t>
            </a:r>
            <a:endParaRPr b="0" sz="1800" strike="noStrike">
              <a:solidFill>
                <a:schemeClr val="dk1"/>
              </a:solidFill>
              <a:latin typeface="Arial"/>
              <a:ea typeface="Arial"/>
              <a:cs typeface="Arial"/>
              <a:sym typeface="Arial"/>
            </a:endParaRPr>
          </a:p>
        </p:txBody>
      </p:sp>
      <p:sp>
        <p:nvSpPr>
          <p:cNvPr id="700" name="Google Shape;700;p42"/>
          <p:cNvSpPr/>
          <p:nvPr/>
        </p:nvSpPr>
        <p:spPr>
          <a:xfrm>
            <a:off x="2304000" y="3960000"/>
            <a:ext cx="2664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1" name="Google Shape;701;p42"/>
          <p:cNvPicPr preferRelativeResize="0"/>
          <p:nvPr/>
        </p:nvPicPr>
        <p:blipFill rotWithShape="1">
          <a:blip r:embed="rId10">
            <a:alphaModFix/>
          </a:blip>
          <a:srcRect b="0" l="0" r="0" t="0"/>
          <a:stretch/>
        </p:blipFill>
        <p:spPr>
          <a:xfrm>
            <a:off x="720000" y="814320"/>
            <a:ext cx="8640000" cy="4856400"/>
          </a:xfrm>
          <a:prstGeom prst="rect">
            <a:avLst/>
          </a:prstGeom>
          <a:noFill/>
          <a:ln>
            <a:noFill/>
          </a:ln>
        </p:spPr>
      </p:pic>
      <p:sp>
        <p:nvSpPr>
          <p:cNvPr id="702" name="Google Shape;702;p42"/>
          <p:cNvSpPr/>
          <p:nvPr/>
        </p:nvSpPr>
        <p:spPr>
          <a:xfrm>
            <a:off x="6048000" y="3767241"/>
            <a:ext cx="3888000" cy="1829816"/>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Specify number of CPU cores to run this domain in X and Y direction</a:t>
            </a:r>
            <a:endParaRPr sz="1800">
              <a:solidFill>
                <a:schemeClr val="dk1"/>
              </a:solidFill>
              <a:latin typeface="Arial"/>
              <a:ea typeface="Arial"/>
              <a:cs typeface="Arial"/>
              <a:sym typeface="Arial"/>
            </a:endParaRPr>
          </a:p>
          <a:p>
            <a:pPr indent="-216000" lvl="0" marL="216000" marR="0" rtl="0" algn="l">
              <a:lnSpc>
                <a:spcPct val="100000"/>
              </a:lnSpc>
              <a:spcBef>
                <a:spcPts val="601"/>
              </a:spcBef>
              <a:spcAft>
                <a:spcPts val="0"/>
              </a:spcAft>
              <a:buClr>
                <a:srgbClr val="1F497D"/>
              </a:buClr>
              <a:buSzPts val="1800"/>
              <a:buFont typeface="Arial"/>
              <a:buChar char="•"/>
            </a:pPr>
            <a:r>
              <a:rPr lang="en-GB" sz="1800">
                <a:solidFill>
                  <a:srgbClr val="1F497D"/>
                </a:solidFill>
                <a:latin typeface="Arial"/>
                <a:ea typeface="Arial"/>
                <a:cs typeface="Arial"/>
                <a:sym typeface="Arial"/>
              </a:rPr>
              <a:t>Best to keep the MPI decomposition as ‘square’ as possible</a:t>
            </a:r>
            <a:endParaRPr b="0" sz="1800" strike="noStrike">
              <a:solidFill>
                <a:srgbClr val="1F497D"/>
              </a:solidFill>
              <a:latin typeface="Arial"/>
              <a:ea typeface="Arial"/>
              <a:cs typeface="Arial"/>
              <a:sym typeface="Arial"/>
            </a:endParaRPr>
          </a:p>
        </p:txBody>
      </p:sp>
      <p:sp>
        <p:nvSpPr>
          <p:cNvPr id="703" name="Google Shape;703;p42"/>
          <p:cNvSpPr/>
          <p:nvPr/>
        </p:nvSpPr>
        <p:spPr>
          <a:xfrm>
            <a:off x="2376000" y="3504759"/>
            <a:ext cx="3888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pic>
        <p:nvPicPr>
          <p:cNvPr id="709" name="Google Shape;709;p43"/>
          <p:cNvPicPr preferRelativeResize="0"/>
          <p:nvPr/>
        </p:nvPicPr>
        <p:blipFill rotWithShape="1">
          <a:blip r:embed="rId3">
            <a:alphaModFix/>
          </a:blip>
          <a:srcRect b="0" l="0" r="0" t="0"/>
          <a:stretch/>
        </p:blipFill>
        <p:spPr>
          <a:xfrm>
            <a:off x="720000" y="810720"/>
            <a:ext cx="8640000" cy="4860000"/>
          </a:xfrm>
          <a:prstGeom prst="rect">
            <a:avLst/>
          </a:prstGeom>
          <a:noFill/>
          <a:ln>
            <a:noFill/>
          </a:ln>
        </p:spPr>
      </p:pic>
      <p:sp>
        <p:nvSpPr>
          <p:cNvPr id="710" name="Google Shape;710;p43"/>
          <p:cNvSpPr/>
          <p:nvPr/>
        </p:nvSpPr>
        <p:spPr>
          <a:xfrm>
            <a:off x="2376000" y="3888000"/>
            <a:ext cx="1728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1" name="Google Shape;711;p43"/>
          <p:cNvPicPr preferRelativeResize="0"/>
          <p:nvPr/>
        </p:nvPicPr>
        <p:blipFill rotWithShape="1">
          <a:blip r:embed="rId4">
            <a:alphaModFix/>
          </a:blip>
          <a:srcRect b="0" l="0" r="0" t="0"/>
          <a:stretch/>
        </p:blipFill>
        <p:spPr>
          <a:xfrm>
            <a:off x="720000" y="814320"/>
            <a:ext cx="8640000" cy="4856400"/>
          </a:xfrm>
          <a:prstGeom prst="rect">
            <a:avLst/>
          </a:prstGeom>
          <a:noFill/>
          <a:ln>
            <a:noFill/>
          </a:ln>
        </p:spPr>
      </p:pic>
      <p:pic>
        <p:nvPicPr>
          <p:cNvPr id="712" name="Google Shape;712;p43"/>
          <p:cNvPicPr preferRelativeResize="0"/>
          <p:nvPr/>
        </p:nvPicPr>
        <p:blipFill rotWithShape="1">
          <a:blip r:embed="rId5">
            <a:alphaModFix/>
          </a:blip>
          <a:srcRect b="0" l="0" r="0" t="0"/>
          <a:stretch/>
        </p:blipFill>
        <p:spPr>
          <a:xfrm>
            <a:off x="720000" y="810720"/>
            <a:ext cx="8640000" cy="4856400"/>
          </a:xfrm>
          <a:prstGeom prst="rect">
            <a:avLst/>
          </a:prstGeom>
          <a:noFill/>
          <a:ln>
            <a:noFill/>
          </a:ln>
        </p:spPr>
      </p:pic>
      <p:sp>
        <p:nvSpPr>
          <p:cNvPr id="713" name="Google Shape;713;p43"/>
          <p:cNvSpPr txBox="1"/>
          <p:nvPr/>
        </p:nvSpPr>
        <p:spPr>
          <a:xfrm>
            <a:off x="634680" y="-39960"/>
            <a:ext cx="7128000" cy="77148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400" strike="noStrike">
                <a:solidFill>
                  <a:schemeClr val="dk1"/>
                </a:solidFill>
                <a:latin typeface="Arial"/>
                <a:ea typeface="Arial"/>
                <a:cs typeface="Arial"/>
                <a:sym typeface="Arial"/>
              </a:rPr>
              <a:t>Config 1 Panel</a:t>
            </a:r>
            <a:endParaRPr/>
          </a:p>
        </p:txBody>
      </p:sp>
      <p:pic>
        <p:nvPicPr>
          <p:cNvPr id="714" name="Google Shape;714;p43"/>
          <p:cNvPicPr preferRelativeResize="0"/>
          <p:nvPr/>
        </p:nvPicPr>
        <p:blipFill rotWithShape="1">
          <a:blip r:embed="rId6">
            <a:alphaModFix/>
          </a:blip>
          <a:srcRect b="0" l="0" r="0" t="0"/>
          <a:stretch/>
        </p:blipFill>
        <p:spPr>
          <a:xfrm>
            <a:off x="720000" y="814320"/>
            <a:ext cx="8640000" cy="4856400"/>
          </a:xfrm>
          <a:prstGeom prst="rect">
            <a:avLst/>
          </a:prstGeom>
          <a:noFill/>
          <a:ln>
            <a:noFill/>
          </a:ln>
        </p:spPr>
      </p:pic>
      <p:sp>
        <p:nvSpPr>
          <p:cNvPr id="715" name="Google Shape;715;p43"/>
          <p:cNvSpPr/>
          <p:nvPr/>
        </p:nvSpPr>
        <p:spPr>
          <a:xfrm>
            <a:off x="4752000" y="2808000"/>
            <a:ext cx="3816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4752000" y="3528000"/>
            <a:ext cx="3960000" cy="216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43"/>
          <p:cNvCxnSpPr/>
          <p:nvPr/>
        </p:nvCxnSpPr>
        <p:spPr>
          <a:xfrm flipH="1">
            <a:off x="6264000" y="2304000"/>
            <a:ext cx="792000" cy="504000"/>
          </a:xfrm>
          <a:prstGeom prst="straightConnector1">
            <a:avLst/>
          </a:prstGeom>
          <a:noFill/>
          <a:ln cap="flat" cmpd="sng" w="36000">
            <a:solidFill>
              <a:srgbClr val="FF0000"/>
            </a:solidFill>
            <a:prstDash val="solid"/>
            <a:round/>
            <a:headEnd len="sm" w="sm" type="none"/>
            <a:tailEnd len="med" w="med" type="triangle"/>
          </a:ln>
        </p:spPr>
      </p:cxnSp>
      <p:sp>
        <p:nvSpPr>
          <p:cNvPr id="718" name="Google Shape;718;p43"/>
          <p:cNvSpPr txBox="1"/>
          <p:nvPr/>
        </p:nvSpPr>
        <p:spPr>
          <a:xfrm>
            <a:off x="6624000" y="1512000"/>
            <a:ext cx="2952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Use this option to use output from a previous driving model run</a:t>
            </a:r>
            <a:endParaRPr/>
          </a:p>
        </p:txBody>
      </p:sp>
      <p:cxnSp>
        <p:nvCxnSpPr>
          <p:cNvPr id="719" name="Google Shape;719;p43"/>
          <p:cNvCxnSpPr/>
          <p:nvPr/>
        </p:nvCxnSpPr>
        <p:spPr>
          <a:xfrm rot="10800000">
            <a:off x="5904000" y="3816000"/>
            <a:ext cx="360000" cy="648000"/>
          </a:xfrm>
          <a:prstGeom prst="straightConnector1">
            <a:avLst/>
          </a:prstGeom>
          <a:noFill/>
          <a:ln cap="flat" cmpd="sng" w="36000">
            <a:solidFill>
              <a:srgbClr val="FF0000"/>
            </a:solidFill>
            <a:prstDash val="solid"/>
            <a:round/>
            <a:headEnd len="sm" w="sm" type="none"/>
            <a:tailEnd len="med" w="med" type="triangle"/>
          </a:ln>
        </p:spPr>
      </p:cxnSp>
      <p:sp>
        <p:nvSpPr>
          <p:cNvPr id="720" name="Google Shape;720;p43"/>
          <p:cNvSpPr txBox="1"/>
          <p:nvPr/>
        </p:nvSpPr>
        <p:spPr>
          <a:xfrm>
            <a:off x="6264000" y="4320000"/>
            <a:ext cx="3240000" cy="85824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1800" strike="noStrike">
                <a:solidFill>
                  <a:schemeClr val="dk1"/>
                </a:solidFill>
                <a:latin typeface="Arial"/>
                <a:ea typeface="Arial"/>
                <a:cs typeface="Arial"/>
                <a:sym typeface="Arial"/>
              </a:rPr>
              <a:t>In which case, you need to specify the path to the LBC creation files as well</a:t>
            </a:r>
            <a:endParaRPr/>
          </a:p>
        </p:txBody>
      </p:sp>
      <p:pic>
        <p:nvPicPr>
          <p:cNvPr id="721" name="Google Shape;721;p43"/>
          <p:cNvPicPr preferRelativeResize="0"/>
          <p:nvPr/>
        </p:nvPicPr>
        <p:blipFill rotWithShape="1">
          <a:blip r:embed="rId7">
            <a:alphaModFix/>
          </a:blip>
          <a:srcRect b="0" l="0" r="0" t="0"/>
          <a:stretch/>
        </p:blipFill>
        <p:spPr>
          <a:xfrm>
            <a:off x="720000" y="814320"/>
            <a:ext cx="8640000" cy="4856400"/>
          </a:xfrm>
          <a:prstGeom prst="rect">
            <a:avLst/>
          </a:prstGeom>
          <a:noFill/>
          <a:ln>
            <a:noFill/>
          </a:ln>
        </p:spPr>
      </p:pic>
      <p:pic>
        <p:nvPicPr>
          <p:cNvPr id="722" name="Google Shape;722;p43"/>
          <p:cNvPicPr preferRelativeResize="0"/>
          <p:nvPr/>
        </p:nvPicPr>
        <p:blipFill rotWithShape="1">
          <a:blip r:embed="rId8">
            <a:alphaModFix/>
          </a:blip>
          <a:srcRect b="0" l="0" r="0" t="0"/>
          <a:stretch/>
        </p:blipFill>
        <p:spPr>
          <a:xfrm>
            <a:off x="720000" y="814320"/>
            <a:ext cx="8640000" cy="4856400"/>
          </a:xfrm>
          <a:prstGeom prst="rect">
            <a:avLst/>
          </a:prstGeom>
          <a:noFill/>
          <a:ln>
            <a:noFill/>
          </a:ln>
        </p:spPr>
      </p:pic>
      <p:pic>
        <p:nvPicPr>
          <p:cNvPr id="723" name="Google Shape;723;p43"/>
          <p:cNvPicPr preferRelativeResize="0"/>
          <p:nvPr/>
        </p:nvPicPr>
        <p:blipFill rotWithShape="1">
          <a:blip r:embed="rId9">
            <a:alphaModFix/>
          </a:blip>
          <a:srcRect b="0" l="0" r="0" t="0"/>
          <a:stretch/>
        </p:blipFill>
        <p:spPr>
          <a:xfrm>
            <a:off x="720000" y="810720"/>
            <a:ext cx="8640000" cy="4856400"/>
          </a:xfrm>
          <a:prstGeom prst="rect">
            <a:avLst/>
          </a:prstGeom>
          <a:noFill/>
          <a:ln>
            <a:noFill/>
          </a:ln>
        </p:spPr>
      </p:pic>
      <p:sp>
        <p:nvSpPr>
          <p:cNvPr id="724" name="Google Shape;724;p43"/>
          <p:cNvSpPr/>
          <p:nvPr/>
        </p:nvSpPr>
        <p:spPr>
          <a:xfrm>
            <a:off x="2376000" y="2088000"/>
            <a:ext cx="5328000" cy="288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5328000" y="3434760"/>
            <a:ext cx="3888000" cy="1735560"/>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If you choose to create new ancillaries, you will be given the option to use the high-res SRTM orography dataset (needs an IDL licence though, so doesn’t work on ARCHER!)</a:t>
            </a:r>
            <a:endParaRPr b="0" sz="1800" strike="noStrike">
              <a:solidFill>
                <a:schemeClr val="dk1"/>
              </a:solidFill>
              <a:latin typeface="Arial"/>
              <a:ea typeface="Arial"/>
              <a:cs typeface="Arial"/>
              <a:sym typeface="Arial"/>
            </a:endParaRPr>
          </a:p>
        </p:txBody>
      </p:sp>
      <p:sp>
        <p:nvSpPr>
          <p:cNvPr id="726" name="Google Shape;726;p43"/>
          <p:cNvSpPr/>
          <p:nvPr/>
        </p:nvSpPr>
        <p:spPr>
          <a:xfrm>
            <a:off x="2304000" y="3960000"/>
            <a:ext cx="2664000" cy="504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7" name="Google Shape;727;p43"/>
          <p:cNvPicPr preferRelativeResize="0"/>
          <p:nvPr/>
        </p:nvPicPr>
        <p:blipFill rotWithShape="1">
          <a:blip r:embed="rId10">
            <a:alphaModFix/>
          </a:blip>
          <a:srcRect b="0" l="0" r="0" t="0"/>
          <a:stretch/>
        </p:blipFill>
        <p:spPr>
          <a:xfrm>
            <a:off x="720000" y="814320"/>
            <a:ext cx="8640000" cy="4856400"/>
          </a:xfrm>
          <a:prstGeom prst="rect">
            <a:avLst/>
          </a:prstGeom>
          <a:noFill/>
          <a:ln>
            <a:noFill/>
          </a:ln>
        </p:spPr>
      </p:pic>
      <p:sp>
        <p:nvSpPr>
          <p:cNvPr id="728" name="Google Shape;728;p43"/>
          <p:cNvSpPr/>
          <p:nvPr/>
        </p:nvSpPr>
        <p:spPr>
          <a:xfrm>
            <a:off x="2376000" y="3938306"/>
            <a:ext cx="3816000" cy="870213"/>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5868000" y="1904927"/>
            <a:ext cx="3888000" cy="1906761"/>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Set main dynamical timestep </a:t>
            </a:r>
            <a:r>
              <a:rPr lang="en-GB" sz="1800">
                <a:solidFill>
                  <a:srgbClr val="1F497D"/>
                </a:solidFill>
                <a:latin typeface="Arial"/>
                <a:ea typeface="Arial"/>
                <a:cs typeface="Arial"/>
                <a:sym typeface="Arial"/>
              </a:rPr>
              <a:t>(in seconds)</a:t>
            </a:r>
            <a:endParaRPr/>
          </a:p>
          <a:p>
            <a:pPr indent="-216000" lvl="0" marL="216000" marR="0" rtl="0" algn="l">
              <a:lnSpc>
                <a:spcPct val="100000"/>
              </a:lnSpc>
              <a:spcBef>
                <a:spcPts val="601"/>
              </a:spcBef>
              <a:spcAft>
                <a:spcPts val="0"/>
              </a:spcAft>
              <a:buClr>
                <a:srgbClr val="1F497D"/>
              </a:buClr>
              <a:buSzPts val="1800"/>
              <a:buFont typeface="Arial"/>
              <a:buChar char="•"/>
            </a:pPr>
            <a:r>
              <a:rPr b="0" lang="en-GB" sz="1800" strike="noStrike">
                <a:solidFill>
                  <a:srgbClr val="1F497D"/>
                </a:solidFill>
                <a:latin typeface="Arial"/>
                <a:ea typeface="Arial"/>
                <a:cs typeface="Arial"/>
                <a:sym typeface="Arial"/>
              </a:rPr>
              <a:t>Also need to specify radiation scheme timesteps as well</a:t>
            </a:r>
            <a:endParaRPr/>
          </a:p>
          <a:p>
            <a:pPr indent="-216000" lvl="0" marL="216000" marR="0" rtl="0" algn="l">
              <a:lnSpc>
                <a:spcPct val="100000"/>
              </a:lnSpc>
              <a:spcBef>
                <a:spcPts val="601"/>
              </a:spcBef>
              <a:spcAft>
                <a:spcPts val="0"/>
              </a:spcAft>
              <a:buClr>
                <a:srgbClr val="1F497D"/>
              </a:buClr>
              <a:buSzPts val="1800"/>
              <a:buFont typeface="Arial"/>
              <a:buChar char="•"/>
            </a:pPr>
            <a:r>
              <a:rPr lang="en-GB" sz="1800">
                <a:solidFill>
                  <a:srgbClr val="1F497D"/>
                </a:solidFill>
                <a:latin typeface="Arial"/>
                <a:ea typeface="Arial"/>
                <a:cs typeface="Arial"/>
                <a:sym typeface="Arial"/>
              </a:rPr>
              <a:t>In both cases, see the help panel for guidance</a:t>
            </a:r>
            <a:endParaRPr b="0" sz="1800" strike="noStrike">
              <a:solidFill>
                <a:srgbClr val="1F497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4"/>
          <p:cNvSpPr/>
          <p:nvPr/>
        </p:nvSpPr>
        <p:spPr>
          <a:xfrm>
            <a:off x="0" y="0"/>
            <a:ext cx="10078920" cy="67104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0" lang="en-GB" sz="4400" strike="noStrike">
                <a:solidFill>
                  <a:srgbClr val="000000"/>
                </a:solidFill>
                <a:latin typeface="Arial"/>
                <a:ea typeface="Arial"/>
                <a:cs typeface="Arial"/>
                <a:sym typeface="Arial"/>
              </a:rPr>
              <a:t>Quick exercise #1: Browsing a suite</a:t>
            </a:r>
            <a:endParaRPr b="0" sz="4400" strike="noStrike">
              <a:solidFill>
                <a:schemeClr val="dk1"/>
              </a:solidFill>
              <a:latin typeface="Arial"/>
              <a:ea typeface="Arial"/>
              <a:cs typeface="Arial"/>
              <a:sym typeface="Arial"/>
            </a:endParaRPr>
          </a:p>
        </p:txBody>
      </p:sp>
      <p:sp>
        <p:nvSpPr>
          <p:cNvPr id="735" name="Google Shape;735;p44"/>
          <p:cNvSpPr txBox="1"/>
          <p:nvPr/>
        </p:nvSpPr>
        <p:spPr>
          <a:xfrm>
            <a:off x="585312" y="990275"/>
            <a:ext cx="9072000" cy="4769083"/>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0" lang="en-GB" sz="2000" strike="noStrike">
                <a:solidFill>
                  <a:schemeClr val="dk1"/>
                </a:solidFill>
                <a:latin typeface="Arial"/>
                <a:ea typeface="Arial"/>
                <a:cs typeface="Arial"/>
                <a:sym typeface="Arial"/>
              </a:rPr>
              <a:t>1) Take a copy of suite u-bb759: </a:t>
            </a:r>
            <a:r>
              <a:rPr b="0" lang="en-GB" sz="2000" strike="noStrike">
                <a:solidFill>
                  <a:schemeClr val="dk1"/>
                </a:solidFill>
                <a:latin typeface="Courier New"/>
                <a:ea typeface="Courier New"/>
                <a:cs typeface="Courier New"/>
                <a:sym typeface="Courier New"/>
              </a:rPr>
              <a:t>rosie copy u-bb759</a:t>
            </a:r>
            <a:endParaRPr b="0" sz="20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20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2000" strike="noStrike">
                <a:solidFill>
                  <a:schemeClr val="dk1"/>
                </a:solidFill>
                <a:latin typeface="Arial"/>
                <a:ea typeface="Arial"/>
                <a:cs typeface="Arial"/>
                <a:sym typeface="Arial"/>
              </a:rPr>
              <a:t>2) </a:t>
            </a:r>
            <a:r>
              <a:rPr b="0" lang="en-GB" sz="2000" strike="noStrike">
                <a:solidFill>
                  <a:schemeClr val="dk1"/>
                </a:solidFill>
                <a:latin typeface="Courier New"/>
                <a:ea typeface="Courier New"/>
                <a:cs typeface="Courier New"/>
                <a:sym typeface="Courier New"/>
              </a:rPr>
              <a:t>cd</a:t>
            </a:r>
            <a:r>
              <a:rPr b="0" lang="en-GB" sz="2000" strike="noStrike">
                <a:solidFill>
                  <a:schemeClr val="dk1"/>
                </a:solidFill>
                <a:latin typeface="Arial"/>
                <a:ea typeface="Arial"/>
                <a:cs typeface="Arial"/>
                <a:sym typeface="Arial"/>
              </a:rPr>
              <a:t> to your new working copy and open it using </a:t>
            </a:r>
            <a:r>
              <a:rPr b="0" lang="en-GB" sz="2000" strike="noStrike">
                <a:solidFill>
                  <a:schemeClr val="dk1"/>
                </a:solidFill>
                <a:latin typeface="Courier New"/>
                <a:ea typeface="Courier New"/>
                <a:cs typeface="Courier New"/>
                <a:sym typeface="Courier New"/>
              </a:rPr>
              <a:t>rose edit</a:t>
            </a:r>
            <a:endParaRPr b="0" sz="20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20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2000" strike="noStrike">
                <a:solidFill>
                  <a:schemeClr val="dk1"/>
                </a:solidFill>
                <a:latin typeface="Arial"/>
                <a:ea typeface="Arial"/>
                <a:cs typeface="Arial"/>
                <a:sym typeface="Arial"/>
              </a:rPr>
              <a:t>3) Browse the panels and find out the following information:</a:t>
            </a:r>
            <a:endParaRPr/>
          </a:p>
          <a:p>
            <a:pPr indent="0" lvl="0" marL="0" marR="0" rtl="0" algn="l">
              <a:spcBef>
                <a:spcPts val="0"/>
              </a:spcBef>
              <a:spcAft>
                <a:spcPts val="0"/>
              </a:spcAft>
              <a:buNone/>
            </a:pPr>
            <a:r>
              <a:t/>
            </a:r>
            <a:endParaRPr b="0" sz="2000" strike="noStrike">
              <a:solidFill>
                <a:schemeClr val="dk1"/>
              </a:solidFill>
              <a:latin typeface="Arial"/>
              <a:ea typeface="Arial"/>
              <a:cs typeface="Arial"/>
              <a:sym typeface="Arial"/>
            </a:endParaRPr>
          </a:p>
          <a:p>
            <a:pPr indent="-342900" lvl="1" marL="800100" marR="0" rtl="0" algn="l">
              <a:spcBef>
                <a:spcPts val="0"/>
              </a:spcBef>
              <a:spcAft>
                <a:spcPts val="0"/>
              </a:spcAft>
              <a:buClr>
                <a:srgbClr val="000000"/>
              </a:buClr>
              <a:buSzPts val="900"/>
              <a:buFont typeface="Noto Sans Symbols"/>
              <a:buChar char="▪"/>
            </a:pPr>
            <a:r>
              <a:rPr b="0" i="1" lang="en-GB" sz="2000" u="none" cap="none" strike="noStrike">
                <a:solidFill>
                  <a:schemeClr val="dk1"/>
                </a:solidFill>
                <a:latin typeface="Arial"/>
                <a:ea typeface="Arial"/>
                <a:cs typeface="Arial"/>
                <a:sym typeface="Arial"/>
              </a:rPr>
              <a:t>How many forecast cycles are being performed?</a:t>
            </a:r>
            <a:endParaRPr/>
          </a:p>
          <a:p>
            <a:pPr indent="0" lvl="0" marL="0" marR="0" rtl="0" algn="l">
              <a:spcBef>
                <a:spcPts val="0"/>
              </a:spcBef>
              <a:spcAft>
                <a:spcPts val="0"/>
              </a:spcAft>
              <a:buNone/>
            </a:pPr>
            <a:r>
              <a:t/>
            </a:r>
            <a:endParaRPr b="0" i="1" sz="2000" strike="noStrike">
              <a:solidFill>
                <a:schemeClr val="dk1"/>
              </a:solidFill>
              <a:latin typeface="Arial"/>
              <a:ea typeface="Arial"/>
              <a:cs typeface="Arial"/>
              <a:sym typeface="Arial"/>
            </a:endParaRPr>
          </a:p>
          <a:p>
            <a:pPr indent="-342900" lvl="1" marL="800100" marR="0" rtl="0" algn="l">
              <a:spcBef>
                <a:spcPts val="0"/>
              </a:spcBef>
              <a:spcAft>
                <a:spcPts val="0"/>
              </a:spcAft>
              <a:buClr>
                <a:srgbClr val="000000"/>
              </a:buClr>
              <a:buSzPts val="900"/>
              <a:buFont typeface="Noto Sans Symbols"/>
              <a:buChar char="▪"/>
            </a:pPr>
            <a:r>
              <a:rPr b="0" i="1" lang="en-GB" sz="2000" u="none" cap="none" strike="noStrike">
                <a:solidFill>
                  <a:schemeClr val="dk1"/>
                </a:solidFill>
                <a:latin typeface="Arial"/>
                <a:ea typeface="Arial"/>
                <a:cs typeface="Arial"/>
                <a:sym typeface="Arial"/>
              </a:rPr>
              <a:t>What is the forecast run length?</a:t>
            </a:r>
            <a:endParaRPr/>
          </a:p>
          <a:p>
            <a:pPr indent="0" lvl="0" marL="0" marR="0" rtl="0" algn="l">
              <a:spcBef>
                <a:spcPts val="0"/>
              </a:spcBef>
              <a:spcAft>
                <a:spcPts val="0"/>
              </a:spcAft>
              <a:buNone/>
            </a:pPr>
            <a:r>
              <a:t/>
            </a:r>
            <a:endParaRPr b="0" i="1" sz="2000" strike="noStrike">
              <a:solidFill>
                <a:schemeClr val="dk1"/>
              </a:solidFill>
              <a:latin typeface="Arial"/>
              <a:ea typeface="Arial"/>
              <a:cs typeface="Arial"/>
              <a:sym typeface="Arial"/>
            </a:endParaRPr>
          </a:p>
          <a:p>
            <a:pPr indent="-342900" lvl="1" marL="800100" marR="0" rtl="0" algn="l">
              <a:spcBef>
                <a:spcPts val="0"/>
              </a:spcBef>
              <a:spcAft>
                <a:spcPts val="0"/>
              </a:spcAft>
              <a:buClr>
                <a:srgbClr val="000000"/>
              </a:buClr>
              <a:buSzPts val="900"/>
              <a:buFont typeface="Noto Sans Symbols"/>
              <a:buChar char="▪"/>
            </a:pPr>
            <a:r>
              <a:rPr b="0" i="1" lang="en-GB" sz="2000" u="none" cap="none" strike="noStrike">
                <a:solidFill>
                  <a:schemeClr val="dk1"/>
                </a:solidFill>
                <a:latin typeface="Arial"/>
                <a:ea typeface="Arial"/>
                <a:cs typeface="Arial"/>
                <a:sym typeface="Arial"/>
              </a:rPr>
              <a:t>What region of the globe is being simulated?</a:t>
            </a:r>
            <a:endParaRPr/>
          </a:p>
          <a:p>
            <a:pPr indent="0" lvl="0" marL="0" marR="0" rtl="0" algn="l">
              <a:spcBef>
                <a:spcPts val="0"/>
              </a:spcBef>
              <a:spcAft>
                <a:spcPts val="0"/>
              </a:spcAft>
              <a:buNone/>
            </a:pPr>
            <a:r>
              <a:rPr b="0" i="1" lang="en-GB" sz="2000" strike="noStrike">
                <a:solidFill>
                  <a:schemeClr val="dk1"/>
                </a:solidFill>
                <a:latin typeface="Arial"/>
                <a:ea typeface="Arial"/>
                <a:cs typeface="Arial"/>
                <a:sym typeface="Arial"/>
              </a:rPr>
              <a:t> </a:t>
            </a:r>
            <a:endParaRPr/>
          </a:p>
          <a:p>
            <a:pPr indent="-342900" lvl="1" marL="800100" marR="0" rtl="0" algn="l">
              <a:spcBef>
                <a:spcPts val="0"/>
              </a:spcBef>
              <a:spcAft>
                <a:spcPts val="0"/>
              </a:spcAft>
              <a:buClr>
                <a:srgbClr val="000000"/>
              </a:buClr>
              <a:buSzPts val="900"/>
              <a:buFont typeface="Noto Sans Symbols"/>
              <a:buChar char="▪"/>
            </a:pPr>
            <a:r>
              <a:rPr b="0" i="1" lang="en-GB" sz="2000" u="none" cap="none" strike="noStrike">
                <a:solidFill>
                  <a:schemeClr val="dk1"/>
                </a:solidFill>
                <a:latin typeface="Arial"/>
                <a:ea typeface="Arial"/>
                <a:cs typeface="Arial"/>
                <a:sym typeface="Arial"/>
              </a:rPr>
              <a:t>How many nested domains does this suite use, and what is the horizontal resolution of each?</a:t>
            </a:r>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45"/>
          <p:cNvSpPr txBox="1"/>
          <p:nvPr/>
        </p:nvSpPr>
        <p:spPr>
          <a:xfrm>
            <a:off x="7650312" y="2997441"/>
            <a:ext cx="2340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Centred at 27N, 76E</a:t>
            </a:r>
            <a:endParaRPr sz="1800">
              <a:solidFill>
                <a:schemeClr val="dk1"/>
              </a:solidFill>
              <a:latin typeface="Arial"/>
              <a:ea typeface="Arial"/>
              <a:cs typeface="Arial"/>
              <a:sym typeface="Arial"/>
            </a:endParaRPr>
          </a:p>
        </p:txBody>
      </p:sp>
      <p:pic>
        <p:nvPicPr>
          <p:cNvPr id="741" name="Google Shape;741;p45"/>
          <p:cNvPicPr preferRelativeResize="0"/>
          <p:nvPr/>
        </p:nvPicPr>
        <p:blipFill rotWithShape="1">
          <a:blip r:embed="rId3">
            <a:alphaModFix/>
          </a:blip>
          <a:srcRect b="0" l="0" r="0" t="0"/>
          <a:stretch/>
        </p:blipFill>
        <p:spPr>
          <a:xfrm>
            <a:off x="662221" y="855275"/>
            <a:ext cx="6863764" cy="4455000"/>
          </a:xfrm>
          <a:prstGeom prst="rect">
            <a:avLst/>
          </a:prstGeom>
          <a:noFill/>
          <a:ln>
            <a:noFill/>
          </a:ln>
        </p:spPr>
      </p:pic>
      <p:cxnSp>
        <p:nvCxnSpPr>
          <p:cNvPr id="742" name="Google Shape;742;p45"/>
          <p:cNvCxnSpPr/>
          <p:nvPr/>
        </p:nvCxnSpPr>
        <p:spPr>
          <a:xfrm rot="10800000">
            <a:off x="4185312" y="3137107"/>
            <a:ext cx="3465000" cy="45000"/>
          </a:xfrm>
          <a:prstGeom prst="straightConnector1">
            <a:avLst/>
          </a:prstGeom>
          <a:noFill/>
          <a:ln cap="flat" cmpd="sng" w="28575">
            <a:solidFill>
              <a:srgbClr val="FF0000"/>
            </a:solidFill>
            <a:prstDash val="solid"/>
            <a:round/>
            <a:headEnd len="sm" w="sm" type="none"/>
            <a:tailEnd len="med" w="med" type="triangle"/>
          </a:ln>
        </p:spPr>
      </p:cxnSp>
      <p:sp>
        <p:nvSpPr>
          <p:cNvPr id="743" name="Google Shape;743;p45"/>
          <p:cNvSpPr/>
          <p:nvPr/>
        </p:nvSpPr>
        <p:spPr>
          <a:xfrm>
            <a:off x="0" y="0"/>
            <a:ext cx="10078920" cy="67104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lang="en-GB" sz="4400">
                <a:solidFill>
                  <a:srgbClr val="000000"/>
                </a:solidFill>
                <a:latin typeface="Arial"/>
                <a:ea typeface="Arial"/>
                <a:cs typeface="Arial"/>
                <a:sym typeface="Arial"/>
              </a:rPr>
              <a:t>Domains for u-bb759</a:t>
            </a:r>
            <a:endParaRPr b="0" sz="4400" strike="noStrike">
              <a:solidFill>
                <a:schemeClr val="dk1"/>
              </a:solidFill>
              <a:latin typeface="Arial"/>
              <a:ea typeface="Arial"/>
              <a:cs typeface="Arial"/>
              <a:sym typeface="Arial"/>
            </a:endParaRPr>
          </a:p>
        </p:txBody>
      </p:sp>
      <p:sp>
        <p:nvSpPr>
          <p:cNvPr id="744" name="Google Shape;744;p45"/>
          <p:cNvSpPr txBox="1"/>
          <p:nvPr/>
        </p:nvSpPr>
        <p:spPr>
          <a:xfrm>
            <a:off x="5422812" y="1008939"/>
            <a:ext cx="990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7030A0"/>
                </a:solidFill>
                <a:latin typeface="Arial"/>
                <a:ea typeface="Arial"/>
                <a:cs typeface="Arial"/>
                <a:sym typeface="Arial"/>
              </a:rPr>
              <a:t>4.4km</a:t>
            </a:r>
            <a:endParaRPr sz="1800">
              <a:solidFill>
                <a:srgbClr val="7030A0"/>
              </a:solidFill>
              <a:latin typeface="Arial"/>
              <a:ea typeface="Arial"/>
              <a:cs typeface="Arial"/>
              <a:sym typeface="Arial"/>
            </a:endParaRPr>
          </a:p>
        </p:txBody>
      </p:sp>
      <p:sp>
        <p:nvSpPr>
          <p:cNvPr id="745" name="Google Shape;745;p45"/>
          <p:cNvSpPr txBox="1"/>
          <p:nvPr/>
        </p:nvSpPr>
        <p:spPr>
          <a:xfrm>
            <a:off x="4005312" y="3268902"/>
            <a:ext cx="810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rgbClr val="FF0000"/>
                </a:solidFill>
                <a:latin typeface="Arial"/>
                <a:ea typeface="Arial"/>
                <a:cs typeface="Arial"/>
                <a:sym typeface="Arial"/>
              </a:rPr>
              <a:t>200m</a:t>
            </a:r>
            <a:endParaRPr sz="1200">
              <a:solidFill>
                <a:srgbClr val="FF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46"/>
          <p:cNvSpPr txBox="1"/>
          <p:nvPr/>
        </p:nvSpPr>
        <p:spPr>
          <a:xfrm>
            <a:off x="135312" y="1485275"/>
            <a:ext cx="9855000" cy="3784198"/>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800" strike="noStrike">
                <a:solidFill>
                  <a:schemeClr val="dk1"/>
                </a:solidFill>
                <a:latin typeface="Arial"/>
                <a:ea typeface="Arial"/>
                <a:cs typeface="Arial"/>
                <a:sym typeface="Arial"/>
              </a:rPr>
              <a:t>Using ECMWF operational </a:t>
            </a:r>
            <a:endParaRPr/>
          </a:p>
          <a:p>
            <a:pPr indent="0" lvl="0" marL="0" marR="0" rtl="0" algn="l">
              <a:spcBef>
                <a:spcPts val="0"/>
              </a:spcBef>
              <a:spcAft>
                <a:spcPts val="0"/>
              </a:spcAft>
              <a:buNone/>
            </a:pPr>
            <a:r>
              <a:rPr b="1" lang="en-GB" sz="4800" strike="noStrike">
                <a:solidFill>
                  <a:schemeClr val="dk1"/>
                </a:solidFill>
                <a:latin typeface="Arial"/>
                <a:ea typeface="Arial"/>
                <a:cs typeface="Arial"/>
                <a:sym typeface="Arial"/>
              </a:rPr>
              <a:t>data to drive the Nesting Suite</a:t>
            </a:r>
            <a:endParaRPr b="1" sz="4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4800" strike="noStrike">
                <a:solidFill>
                  <a:schemeClr val="dk1"/>
                </a:solidFill>
                <a:latin typeface="Arial"/>
                <a:ea typeface="Arial"/>
                <a:cs typeface="Arial"/>
                <a:sym typeface="Arial"/>
              </a:rPr>
              <a:t>____________________________</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47"/>
          <p:cNvSpPr/>
          <p:nvPr/>
        </p:nvSpPr>
        <p:spPr>
          <a:xfrm>
            <a:off x="3449" y="0"/>
            <a:ext cx="10078920" cy="135421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a:solidFill>
                  <a:srgbClr val="000000"/>
                </a:solidFill>
                <a:latin typeface="Arial"/>
                <a:ea typeface="Arial"/>
                <a:cs typeface="Arial"/>
                <a:sym typeface="Arial"/>
              </a:rPr>
              <a:t>Nesting UM LAMs inside ECMWF analyses and forecast fields</a:t>
            </a:r>
            <a:endParaRPr b="1" sz="4400" strike="noStrike">
              <a:solidFill>
                <a:schemeClr val="dk1"/>
              </a:solidFill>
              <a:latin typeface="Arial"/>
              <a:ea typeface="Arial"/>
              <a:cs typeface="Arial"/>
              <a:sym typeface="Arial"/>
            </a:endParaRPr>
          </a:p>
        </p:txBody>
      </p:sp>
      <p:sp>
        <p:nvSpPr>
          <p:cNvPr id="756" name="Google Shape;756;p47"/>
          <p:cNvSpPr txBox="1"/>
          <p:nvPr/>
        </p:nvSpPr>
        <p:spPr>
          <a:xfrm>
            <a:off x="160409" y="1485275"/>
            <a:ext cx="9765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arenR"/>
            </a:pPr>
            <a:r>
              <a:rPr lang="en-GB" sz="2400">
                <a:solidFill>
                  <a:schemeClr val="dk1"/>
                </a:solidFill>
                <a:latin typeface="Arial"/>
                <a:ea typeface="Arial"/>
                <a:cs typeface="Arial"/>
                <a:sym typeface="Arial"/>
              </a:rPr>
              <a:t>This is supported by the nesting suite; lots of useful info at </a:t>
            </a:r>
            <a:r>
              <a:rPr lang="en-GB" sz="2400" u="sng">
                <a:solidFill>
                  <a:srgbClr val="0000FF"/>
                </a:solidFill>
                <a:latin typeface="Arial"/>
                <a:ea typeface="Arial"/>
                <a:cs typeface="Arial"/>
                <a:sym typeface="Arial"/>
                <a:hlinkClick r:id="rId3"/>
              </a:rPr>
              <a:t>https://code.metoffice.gov.uk/trac/rmed/wiki/suites/nesting/ECdriver</a:t>
            </a:r>
            <a:endParaRPr sz="2400">
              <a:solidFill>
                <a:srgbClr val="0000FF"/>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arenR"/>
            </a:pPr>
            <a:r>
              <a:rPr lang="en-GB" sz="2400">
                <a:solidFill>
                  <a:schemeClr val="dk1"/>
                </a:solidFill>
                <a:latin typeface="Arial"/>
                <a:ea typeface="Arial"/>
                <a:cs typeface="Arial"/>
                <a:sym typeface="Arial"/>
              </a:rPr>
              <a:t>Main difference compared to running from UM global fields is that an intermediate domain needs to be introduced, onto which the EC grib data is interpolated using the reconfiguration program</a:t>
            </a:r>
            <a:endParaRPr sz="24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48"/>
          <p:cNvSpPr txBox="1"/>
          <p:nvPr/>
        </p:nvSpPr>
        <p:spPr>
          <a:xfrm>
            <a:off x="-12811" y="-16738"/>
            <a:ext cx="10060355" cy="521766"/>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2800">
                <a:solidFill>
                  <a:schemeClr val="dk1"/>
                </a:solidFill>
                <a:latin typeface="Arial"/>
                <a:ea typeface="Arial"/>
                <a:cs typeface="Arial"/>
                <a:sym typeface="Arial"/>
              </a:rPr>
              <a:t>Step 1: Add extra domain to re-grid ECMWF data onto</a:t>
            </a:r>
            <a:endParaRPr b="1" sz="2800" strike="noStrike">
              <a:solidFill>
                <a:schemeClr val="dk1"/>
              </a:solidFill>
              <a:latin typeface="Arial"/>
              <a:ea typeface="Arial"/>
              <a:cs typeface="Arial"/>
              <a:sym typeface="Arial"/>
            </a:endParaRPr>
          </a:p>
        </p:txBody>
      </p:sp>
      <p:sp>
        <p:nvSpPr>
          <p:cNvPr id="762" name="Google Shape;762;p48"/>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3" name="Google Shape;763;p48"/>
          <p:cNvPicPr preferRelativeResize="0"/>
          <p:nvPr/>
        </p:nvPicPr>
        <p:blipFill rotWithShape="1">
          <a:blip r:embed="rId3">
            <a:alphaModFix/>
          </a:blip>
          <a:srcRect b="0" l="0" r="0" t="0"/>
          <a:stretch/>
        </p:blipFill>
        <p:spPr>
          <a:xfrm>
            <a:off x="-10856" y="731520"/>
            <a:ext cx="10058400" cy="4919199"/>
          </a:xfrm>
          <a:prstGeom prst="rect">
            <a:avLst/>
          </a:prstGeom>
          <a:noFill/>
          <a:ln>
            <a:noFill/>
          </a:ln>
        </p:spPr>
      </p:pic>
      <p:pic>
        <p:nvPicPr>
          <p:cNvPr id="764" name="Google Shape;764;p48"/>
          <p:cNvPicPr preferRelativeResize="0"/>
          <p:nvPr/>
        </p:nvPicPr>
        <p:blipFill rotWithShape="1">
          <a:blip r:embed="rId4">
            <a:alphaModFix/>
          </a:blip>
          <a:srcRect b="0" l="0" r="0" t="0"/>
          <a:stretch/>
        </p:blipFill>
        <p:spPr>
          <a:xfrm>
            <a:off x="-8901" y="731826"/>
            <a:ext cx="10058400" cy="4901600"/>
          </a:xfrm>
          <a:prstGeom prst="rect">
            <a:avLst/>
          </a:prstGeom>
          <a:noFill/>
          <a:ln>
            <a:noFill/>
          </a:ln>
        </p:spPr>
      </p:pic>
      <p:sp>
        <p:nvSpPr>
          <p:cNvPr id="765" name="Google Shape;765;p48"/>
          <p:cNvSpPr/>
          <p:nvPr/>
        </p:nvSpPr>
        <p:spPr>
          <a:xfrm>
            <a:off x="2376000" y="3938306"/>
            <a:ext cx="3816000" cy="426969"/>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49"/>
          <p:cNvSpPr txBox="1"/>
          <p:nvPr/>
        </p:nvSpPr>
        <p:spPr>
          <a:xfrm>
            <a:off x="640" y="0"/>
            <a:ext cx="10046903" cy="644877"/>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3600">
                <a:solidFill>
                  <a:schemeClr val="dk1"/>
                </a:solidFill>
                <a:latin typeface="Arial"/>
                <a:ea typeface="Arial"/>
                <a:cs typeface="Arial"/>
                <a:sym typeface="Arial"/>
              </a:rPr>
              <a:t>Step 2: Choose domain size and resolution</a:t>
            </a:r>
            <a:endParaRPr b="1" sz="3600" strike="noStrike">
              <a:solidFill>
                <a:schemeClr val="dk1"/>
              </a:solidFill>
              <a:latin typeface="Arial"/>
              <a:ea typeface="Arial"/>
              <a:cs typeface="Arial"/>
              <a:sym typeface="Arial"/>
            </a:endParaRPr>
          </a:p>
        </p:txBody>
      </p:sp>
      <p:sp>
        <p:nvSpPr>
          <p:cNvPr id="771" name="Google Shape;771;p49"/>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2" name="Google Shape;772;p49"/>
          <p:cNvPicPr preferRelativeResize="0"/>
          <p:nvPr/>
        </p:nvPicPr>
        <p:blipFill rotWithShape="1">
          <a:blip r:embed="rId3">
            <a:alphaModFix/>
          </a:blip>
          <a:srcRect b="0" l="0" r="0" t="0"/>
          <a:stretch/>
        </p:blipFill>
        <p:spPr>
          <a:xfrm>
            <a:off x="-10856" y="731520"/>
            <a:ext cx="10058400" cy="4919199"/>
          </a:xfrm>
          <a:prstGeom prst="rect">
            <a:avLst/>
          </a:prstGeom>
          <a:noFill/>
          <a:ln>
            <a:noFill/>
          </a:ln>
        </p:spPr>
      </p:pic>
      <p:pic>
        <p:nvPicPr>
          <p:cNvPr id="773" name="Google Shape;773;p49"/>
          <p:cNvPicPr preferRelativeResize="0"/>
          <p:nvPr/>
        </p:nvPicPr>
        <p:blipFill rotWithShape="1">
          <a:blip r:embed="rId4">
            <a:alphaModFix/>
          </a:blip>
          <a:srcRect b="0" l="0" r="0" t="0"/>
          <a:stretch/>
        </p:blipFill>
        <p:spPr>
          <a:xfrm>
            <a:off x="-8901" y="731826"/>
            <a:ext cx="10058400" cy="4901600"/>
          </a:xfrm>
          <a:prstGeom prst="rect">
            <a:avLst/>
          </a:prstGeom>
          <a:noFill/>
          <a:ln>
            <a:noFill/>
          </a:ln>
        </p:spPr>
      </p:pic>
      <p:pic>
        <p:nvPicPr>
          <p:cNvPr id="774" name="Google Shape;774;p49"/>
          <p:cNvPicPr preferRelativeResize="0"/>
          <p:nvPr/>
        </p:nvPicPr>
        <p:blipFill rotWithShape="1">
          <a:blip r:embed="rId5">
            <a:alphaModFix/>
          </a:blip>
          <a:srcRect b="0" l="0" r="0" t="0"/>
          <a:stretch/>
        </p:blipFill>
        <p:spPr>
          <a:xfrm>
            <a:off x="0" y="731520"/>
            <a:ext cx="10058400" cy="4906108"/>
          </a:xfrm>
          <a:prstGeom prst="rect">
            <a:avLst/>
          </a:prstGeom>
          <a:noFill/>
          <a:ln>
            <a:noFill/>
          </a:ln>
        </p:spPr>
      </p:pic>
      <p:sp>
        <p:nvSpPr>
          <p:cNvPr id="775" name="Google Shape;775;p49"/>
          <p:cNvSpPr/>
          <p:nvPr/>
        </p:nvSpPr>
        <p:spPr>
          <a:xfrm>
            <a:off x="2340312" y="1796893"/>
            <a:ext cx="3816000" cy="1623382"/>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9"/>
          <p:cNvSpPr/>
          <p:nvPr/>
        </p:nvSpPr>
        <p:spPr>
          <a:xfrm>
            <a:off x="5902570" y="3573470"/>
            <a:ext cx="3888000" cy="921876"/>
          </a:xfrm>
          <a:prstGeom prst="rect">
            <a:avLst/>
          </a:prstGeom>
          <a:solidFill>
            <a:srgbClr val="E5DFEC"/>
          </a:solidFill>
          <a:ln cap="flat" cmpd="sng" w="44275">
            <a:solidFill>
              <a:srgbClr val="76923C"/>
            </a:solidFill>
            <a:prstDash val="solid"/>
            <a:round/>
            <a:headEnd len="sm" w="sm" type="none"/>
            <a:tailEnd len="sm" w="sm" type="none"/>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1F497D"/>
              </a:buClr>
              <a:buSzPts val="1800"/>
              <a:buFont typeface="Arial"/>
              <a:buChar char="•"/>
            </a:pPr>
            <a:r>
              <a:rPr lang="en-GB" sz="1800">
                <a:solidFill>
                  <a:srgbClr val="1F497D"/>
                </a:solidFill>
                <a:latin typeface="Arial"/>
                <a:ea typeface="Arial"/>
                <a:cs typeface="Arial"/>
                <a:sym typeface="Arial"/>
              </a:rPr>
              <a:t>Domain size must be slightly bigger than that of the UM LAM you intend to run</a:t>
            </a:r>
            <a:endParaRPr b="0" sz="1800" strike="noStrike">
              <a:solidFill>
                <a:srgbClr val="1F497D"/>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5"/>
          <p:cNvSpPr/>
          <p:nvPr/>
        </p:nvSpPr>
        <p:spPr>
          <a:xfrm>
            <a:off x="432360" y="137520"/>
            <a:ext cx="9070560" cy="67032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What is the Nesting Suite?</a:t>
            </a:r>
            <a:endParaRPr b="0" sz="4400" strike="noStrike">
              <a:solidFill>
                <a:schemeClr val="dk1"/>
              </a:solidFill>
              <a:latin typeface="Arial"/>
              <a:ea typeface="Arial"/>
              <a:cs typeface="Arial"/>
              <a:sym typeface="Arial"/>
            </a:endParaRPr>
          </a:p>
        </p:txBody>
      </p:sp>
      <p:sp>
        <p:nvSpPr>
          <p:cNvPr id="190" name="Google Shape;190;p5"/>
          <p:cNvSpPr/>
          <p:nvPr/>
        </p:nvSpPr>
        <p:spPr>
          <a:xfrm>
            <a:off x="361080" y="1440000"/>
            <a:ext cx="9430920" cy="3600000"/>
          </a:xfrm>
          <a:prstGeom prst="rect">
            <a:avLst/>
          </a:prstGeom>
          <a:noFill/>
          <a:ln>
            <a:noFill/>
          </a:ln>
        </p:spPr>
        <p:txBody>
          <a:bodyPr anchorCtr="0" anchor="t" bIns="0" lIns="0" spcFirstLastPara="1" rIns="0" wrap="square" tIns="0">
            <a:normAutofit/>
          </a:bodyPr>
          <a:lstStyle/>
          <a:p>
            <a:pPr indent="-322920" lvl="0" marL="432000" marR="0" rtl="0" algn="l">
              <a:lnSpc>
                <a:spcPct val="80000"/>
              </a:lnSpc>
              <a:spcBef>
                <a:spcPts val="0"/>
              </a:spcBef>
              <a:spcAft>
                <a:spcPts val="0"/>
              </a:spcAft>
              <a:buClr>
                <a:srgbClr val="000000"/>
              </a:buClr>
              <a:buSzPts val="1142"/>
              <a:buFont typeface="Noto Sans Symbols"/>
              <a:buChar char="●"/>
            </a:pPr>
            <a:r>
              <a:rPr b="0" lang="en-GB" sz="2538" strike="noStrike">
                <a:solidFill>
                  <a:srgbClr val="000000"/>
                </a:solidFill>
                <a:latin typeface="Arial"/>
                <a:ea typeface="Arial"/>
                <a:cs typeface="Arial"/>
                <a:sym typeface="Arial"/>
              </a:rPr>
              <a:t>A specific type of Rose suite that allows users to automatically run the UM as a Limited Area Model (LAM) for any region of your choice</a:t>
            </a:r>
            <a:endParaRPr b="0" sz="2538" strike="noStrike">
              <a:solidFill>
                <a:schemeClr val="dk1"/>
              </a:solidFill>
              <a:latin typeface="Arial"/>
              <a:ea typeface="Arial"/>
              <a:cs typeface="Arial"/>
              <a:sym typeface="Arial"/>
            </a:endParaRPr>
          </a:p>
          <a:p>
            <a:pPr indent="-250396" lvl="0" marL="432000" marR="0" rtl="0" algn="l">
              <a:lnSpc>
                <a:spcPct val="80000"/>
              </a:lnSpc>
              <a:spcBef>
                <a:spcPts val="1417"/>
              </a:spcBef>
              <a:spcAft>
                <a:spcPts val="0"/>
              </a:spcAft>
              <a:buClr>
                <a:srgbClr val="000000"/>
              </a:buClr>
              <a:buSzPts val="1142"/>
              <a:buFont typeface="Noto Sans Symbols"/>
              <a:buNone/>
            </a:pPr>
            <a:r>
              <a:t/>
            </a:r>
            <a:endParaRPr b="0" sz="2538"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142"/>
              <a:buFont typeface="Noto Sans Symbols"/>
              <a:buChar char="●"/>
            </a:pPr>
            <a:r>
              <a:rPr b="0" lang="en-GB" sz="2538" strike="noStrike">
                <a:solidFill>
                  <a:srgbClr val="000000"/>
                </a:solidFill>
                <a:latin typeface="Arial"/>
                <a:ea typeface="Arial"/>
                <a:cs typeface="Arial"/>
                <a:sym typeface="Arial"/>
              </a:rPr>
              <a:t>Born out of a need to be able to set up different domain configurations as easily as possible, to support forecasting of high-impact weather events (e.g. Hurricanes, tropical cyclones)</a:t>
            </a:r>
            <a:endParaRPr b="0" sz="2538" strike="noStrike">
              <a:solidFill>
                <a:schemeClr val="dk1"/>
              </a:solidFill>
              <a:latin typeface="Arial"/>
              <a:ea typeface="Arial"/>
              <a:cs typeface="Arial"/>
              <a:sym typeface="Arial"/>
            </a:endParaRPr>
          </a:p>
          <a:p>
            <a:pPr indent="-250396" lvl="0" marL="432000" marR="0" rtl="0" algn="l">
              <a:lnSpc>
                <a:spcPct val="80000"/>
              </a:lnSpc>
              <a:spcBef>
                <a:spcPts val="1417"/>
              </a:spcBef>
              <a:spcAft>
                <a:spcPts val="0"/>
              </a:spcAft>
              <a:buClr>
                <a:srgbClr val="000000"/>
              </a:buClr>
              <a:buSzPts val="1142"/>
              <a:buFont typeface="Noto Sans Symbols"/>
              <a:buNone/>
            </a:pPr>
            <a:r>
              <a:t/>
            </a:r>
            <a:endParaRPr b="0" sz="2538"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142"/>
              <a:buFont typeface="Noto Sans Symbols"/>
              <a:buChar char="●"/>
            </a:pPr>
            <a:r>
              <a:rPr b="0" lang="en-GB" sz="2538" strike="noStrike">
                <a:solidFill>
                  <a:srgbClr val="000000"/>
                </a:solidFill>
                <a:latin typeface="Arial"/>
                <a:ea typeface="Arial"/>
                <a:cs typeface="Arial"/>
                <a:sym typeface="Arial"/>
              </a:rPr>
              <a:t>Lots of ongoing development (Stu Webster, Met Office)</a:t>
            </a:r>
            <a:endParaRPr b="0" sz="2538"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50"/>
          <p:cNvSpPr txBox="1"/>
          <p:nvPr/>
        </p:nvSpPr>
        <p:spPr>
          <a:xfrm>
            <a:off x="-31912" y="-16002"/>
            <a:ext cx="9977223" cy="583321"/>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3200" strike="noStrike">
                <a:solidFill>
                  <a:schemeClr val="dk1"/>
                </a:solidFill>
                <a:latin typeface="Arial"/>
                <a:ea typeface="Arial"/>
                <a:cs typeface="Arial"/>
                <a:sym typeface="Arial"/>
              </a:rPr>
              <a:t>Step 3: Set </a:t>
            </a:r>
            <a:r>
              <a:rPr b="1" lang="en-GB" sz="3200" strike="noStrike">
                <a:solidFill>
                  <a:schemeClr val="dk1"/>
                </a:solidFill>
                <a:latin typeface="Courier New"/>
                <a:ea typeface="Courier New"/>
                <a:cs typeface="Courier New"/>
                <a:sym typeface="Courier New"/>
              </a:rPr>
              <a:t>MAKE_ANCILS_ONLY=TRUE</a:t>
            </a:r>
            <a:r>
              <a:rPr b="1" lang="en-GB" sz="3200" strike="noStrike">
                <a:solidFill>
                  <a:schemeClr val="dk1"/>
                </a:solidFill>
                <a:latin typeface="Arial"/>
                <a:ea typeface="Arial"/>
                <a:cs typeface="Arial"/>
                <a:sym typeface="Arial"/>
              </a:rPr>
              <a:t>  and run</a:t>
            </a:r>
            <a:endParaRPr b="1" sz="3200" strike="noStrike">
              <a:solidFill>
                <a:schemeClr val="dk1"/>
              </a:solidFill>
              <a:latin typeface="Arial"/>
              <a:ea typeface="Arial"/>
              <a:cs typeface="Arial"/>
              <a:sym typeface="Arial"/>
            </a:endParaRPr>
          </a:p>
        </p:txBody>
      </p:sp>
      <p:sp>
        <p:nvSpPr>
          <p:cNvPr id="782" name="Google Shape;782;p50"/>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3" name="Google Shape;783;p50"/>
          <p:cNvPicPr preferRelativeResize="0"/>
          <p:nvPr/>
        </p:nvPicPr>
        <p:blipFill rotWithShape="1">
          <a:blip r:embed="rId3">
            <a:alphaModFix/>
          </a:blip>
          <a:srcRect b="0" l="0" r="0" t="0"/>
          <a:stretch/>
        </p:blipFill>
        <p:spPr>
          <a:xfrm>
            <a:off x="-10856" y="731520"/>
            <a:ext cx="10058400" cy="4919199"/>
          </a:xfrm>
          <a:prstGeom prst="rect">
            <a:avLst/>
          </a:prstGeom>
          <a:noFill/>
          <a:ln>
            <a:noFill/>
          </a:ln>
        </p:spPr>
      </p:pic>
      <p:pic>
        <p:nvPicPr>
          <p:cNvPr id="784" name="Google Shape;784;p50"/>
          <p:cNvPicPr preferRelativeResize="0"/>
          <p:nvPr/>
        </p:nvPicPr>
        <p:blipFill rotWithShape="1">
          <a:blip r:embed="rId4">
            <a:alphaModFix/>
          </a:blip>
          <a:srcRect b="0" l="0" r="0" t="0"/>
          <a:stretch/>
        </p:blipFill>
        <p:spPr>
          <a:xfrm>
            <a:off x="-14572" y="723027"/>
            <a:ext cx="10058400" cy="4919199"/>
          </a:xfrm>
          <a:prstGeom prst="rect">
            <a:avLst/>
          </a:prstGeom>
          <a:noFill/>
          <a:ln>
            <a:noFill/>
          </a:ln>
        </p:spPr>
      </p:pic>
      <p:sp>
        <p:nvSpPr>
          <p:cNvPr id="785" name="Google Shape;785;p50"/>
          <p:cNvSpPr/>
          <p:nvPr/>
        </p:nvSpPr>
        <p:spPr>
          <a:xfrm>
            <a:off x="2295312" y="4500275"/>
            <a:ext cx="3816000" cy="54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51"/>
          <p:cNvSpPr txBox="1"/>
          <p:nvPr/>
        </p:nvSpPr>
        <p:spPr>
          <a:xfrm>
            <a:off x="0" y="-35386"/>
            <a:ext cx="9765312" cy="583321"/>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3200" strike="noStrike">
                <a:solidFill>
                  <a:schemeClr val="dk1"/>
                </a:solidFill>
                <a:latin typeface="Arial"/>
                <a:ea typeface="Arial"/>
                <a:cs typeface="Arial"/>
                <a:sym typeface="Arial"/>
              </a:rPr>
              <a:t>Step 4: Choose ECMWF as driving model</a:t>
            </a:r>
            <a:endParaRPr b="1" sz="3200" strike="noStrike">
              <a:solidFill>
                <a:schemeClr val="dk1"/>
              </a:solidFill>
              <a:latin typeface="Arial"/>
              <a:ea typeface="Arial"/>
              <a:cs typeface="Arial"/>
              <a:sym typeface="Arial"/>
            </a:endParaRPr>
          </a:p>
        </p:txBody>
      </p:sp>
      <p:sp>
        <p:nvSpPr>
          <p:cNvPr id="791" name="Google Shape;791;p51"/>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2" name="Google Shape;792;p51"/>
          <p:cNvPicPr preferRelativeResize="0"/>
          <p:nvPr/>
        </p:nvPicPr>
        <p:blipFill rotWithShape="1">
          <a:blip r:embed="rId3">
            <a:alphaModFix/>
          </a:blip>
          <a:srcRect b="0" l="0" r="0" t="0"/>
          <a:stretch/>
        </p:blipFill>
        <p:spPr>
          <a:xfrm>
            <a:off x="-10856" y="731520"/>
            <a:ext cx="10058400" cy="4919199"/>
          </a:xfrm>
          <a:prstGeom prst="rect">
            <a:avLst/>
          </a:prstGeom>
          <a:noFill/>
          <a:ln>
            <a:noFill/>
          </a:ln>
        </p:spPr>
      </p:pic>
      <p:sp>
        <p:nvSpPr>
          <p:cNvPr id="793" name="Google Shape;793;p51"/>
          <p:cNvSpPr/>
          <p:nvPr/>
        </p:nvSpPr>
        <p:spPr>
          <a:xfrm>
            <a:off x="2295312" y="1822571"/>
            <a:ext cx="3816000" cy="472704"/>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4" name="Google Shape;794;p51"/>
          <p:cNvCxnSpPr/>
          <p:nvPr/>
        </p:nvCxnSpPr>
        <p:spPr>
          <a:xfrm rot="10800000">
            <a:off x="5355312" y="3330275"/>
            <a:ext cx="900000" cy="990000"/>
          </a:xfrm>
          <a:prstGeom prst="straightConnector1">
            <a:avLst/>
          </a:prstGeom>
          <a:noFill/>
          <a:ln cap="flat" cmpd="sng" w="19050">
            <a:solidFill>
              <a:srgbClr val="FF0000"/>
            </a:solidFill>
            <a:prstDash val="solid"/>
            <a:round/>
            <a:headEnd len="sm" w="sm" type="none"/>
            <a:tailEnd len="med" w="med" type="triangle"/>
          </a:ln>
        </p:spPr>
      </p:cxnSp>
      <p:cxnSp>
        <p:nvCxnSpPr>
          <p:cNvPr id="795" name="Google Shape;795;p51"/>
          <p:cNvCxnSpPr/>
          <p:nvPr/>
        </p:nvCxnSpPr>
        <p:spPr>
          <a:xfrm rot="10800000">
            <a:off x="6840312" y="2700275"/>
            <a:ext cx="1395000" cy="1260000"/>
          </a:xfrm>
          <a:prstGeom prst="straightConnector1">
            <a:avLst/>
          </a:prstGeom>
          <a:noFill/>
          <a:ln cap="flat" cmpd="sng" w="19050">
            <a:solidFill>
              <a:srgbClr val="FF0000"/>
            </a:solidFill>
            <a:prstDash val="solid"/>
            <a:round/>
            <a:headEnd len="sm" w="sm" type="none"/>
            <a:tailEnd len="med" w="med" type="triangle"/>
          </a:ln>
        </p:spPr>
      </p:cxnSp>
      <p:sp>
        <p:nvSpPr>
          <p:cNvPr id="796" name="Google Shape;796;p51"/>
          <p:cNvSpPr txBox="1"/>
          <p:nvPr/>
        </p:nvSpPr>
        <p:spPr>
          <a:xfrm>
            <a:off x="6255312" y="3930480"/>
            <a:ext cx="369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Set paths for ancillary directory (intermediate domain) and ECMWF grib files here</a:t>
            </a: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52"/>
          <p:cNvSpPr txBox="1"/>
          <p:nvPr/>
        </p:nvSpPr>
        <p:spPr>
          <a:xfrm>
            <a:off x="23892" y="90275"/>
            <a:ext cx="7128000" cy="521766"/>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2800" strike="noStrike">
                <a:solidFill>
                  <a:schemeClr val="dk1"/>
                </a:solidFill>
                <a:latin typeface="Arial"/>
                <a:ea typeface="Arial"/>
                <a:cs typeface="Arial"/>
                <a:sym typeface="Arial"/>
              </a:rPr>
              <a:t>Step 5: Set no. of resolutions back to 1</a:t>
            </a:r>
            <a:endParaRPr b="1" sz="4400" strike="noStrike">
              <a:solidFill>
                <a:schemeClr val="dk1"/>
              </a:solidFill>
              <a:latin typeface="Arial"/>
              <a:ea typeface="Arial"/>
              <a:cs typeface="Arial"/>
              <a:sym typeface="Arial"/>
            </a:endParaRPr>
          </a:p>
        </p:txBody>
      </p:sp>
      <p:sp>
        <p:nvSpPr>
          <p:cNvPr id="803" name="Google Shape;803;p52"/>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52"/>
          <p:cNvPicPr preferRelativeResize="0"/>
          <p:nvPr/>
        </p:nvPicPr>
        <p:blipFill rotWithShape="1">
          <a:blip r:embed="rId3">
            <a:alphaModFix/>
          </a:blip>
          <a:srcRect b="0" l="0" r="0" t="0"/>
          <a:stretch/>
        </p:blipFill>
        <p:spPr>
          <a:xfrm>
            <a:off x="-10856" y="731520"/>
            <a:ext cx="10058400" cy="4919199"/>
          </a:xfrm>
          <a:prstGeom prst="rect">
            <a:avLst/>
          </a:prstGeom>
          <a:noFill/>
          <a:ln>
            <a:noFill/>
          </a:ln>
        </p:spPr>
      </p:pic>
      <p:pic>
        <p:nvPicPr>
          <p:cNvPr id="805" name="Google Shape;805;p52"/>
          <p:cNvPicPr preferRelativeResize="0"/>
          <p:nvPr/>
        </p:nvPicPr>
        <p:blipFill rotWithShape="1">
          <a:blip r:embed="rId4">
            <a:alphaModFix/>
          </a:blip>
          <a:srcRect b="0" l="0" r="0" t="0"/>
          <a:stretch/>
        </p:blipFill>
        <p:spPr>
          <a:xfrm>
            <a:off x="22225" y="731520"/>
            <a:ext cx="10058400" cy="4888768"/>
          </a:xfrm>
          <a:prstGeom prst="rect">
            <a:avLst/>
          </a:prstGeom>
          <a:noFill/>
          <a:ln>
            <a:noFill/>
          </a:ln>
        </p:spPr>
      </p:pic>
      <p:sp>
        <p:nvSpPr>
          <p:cNvPr id="806" name="Google Shape;806;p52"/>
          <p:cNvSpPr/>
          <p:nvPr/>
        </p:nvSpPr>
        <p:spPr>
          <a:xfrm>
            <a:off x="2376000" y="3938306"/>
            <a:ext cx="3816000" cy="426969"/>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53"/>
          <p:cNvSpPr/>
          <p:nvPr/>
        </p:nvSpPr>
        <p:spPr>
          <a:xfrm>
            <a:off x="4392000" y="1800000"/>
            <a:ext cx="1512000" cy="432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2" name="Google Shape;812;p53"/>
          <p:cNvPicPr preferRelativeResize="0"/>
          <p:nvPr/>
        </p:nvPicPr>
        <p:blipFill rotWithShape="1">
          <a:blip r:embed="rId3">
            <a:alphaModFix/>
          </a:blip>
          <a:srcRect b="0" l="0" r="0" t="0"/>
          <a:stretch/>
        </p:blipFill>
        <p:spPr>
          <a:xfrm>
            <a:off x="-10856" y="731520"/>
            <a:ext cx="10058400" cy="4919199"/>
          </a:xfrm>
          <a:prstGeom prst="rect">
            <a:avLst/>
          </a:prstGeom>
          <a:noFill/>
          <a:ln>
            <a:noFill/>
          </a:ln>
        </p:spPr>
      </p:pic>
      <p:pic>
        <p:nvPicPr>
          <p:cNvPr id="813" name="Google Shape;813;p53"/>
          <p:cNvPicPr preferRelativeResize="0"/>
          <p:nvPr/>
        </p:nvPicPr>
        <p:blipFill rotWithShape="1">
          <a:blip r:embed="rId4">
            <a:alphaModFix/>
          </a:blip>
          <a:srcRect b="0" l="0" r="0" t="0"/>
          <a:stretch/>
        </p:blipFill>
        <p:spPr>
          <a:xfrm>
            <a:off x="22225" y="731520"/>
            <a:ext cx="10058400" cy="4888768"/>
          </a:xfrm>
          <a:prstGeom prst="rect">
            <a:avLst/>
          </a:prstGeom>
          <a:noFill/>
          <a:ln>
            <a:noFill/>
          </a:ln>
        </p:spPr>
      </p:pic>
      <p:pic>
        <p:nvPicPr>
          <p:cNvPr id="814" name="Google Shape;814;p53"/>
          <p:cNvPicPr preferRelativeResize="0"/>
          <p:nvPr/>
        </p:nvPicPr>
        <p:blipFill rotWithShape="1">
          <a:blip r:embed="rId5">
            <a:alphaModFix/>
          </a:blip>
          <a:srcRect b="0" l="0" r="0" t="0"/>
          <a:stretch/>
        </p:blipFill>
        <p:spPr>
          <a:xfrm>
            <a:off x="22225" y="731520"/>
            <a:ext cx="10058400" cy="4919392"/>
          </a:xfrm>
          <a:prstGeom prst="rect">
            <a:avLst/>
          </a:prstGeom>
          <a:noFill/>
          <a:ln>
            <a:noFill/>
          </a:ln>
        </p:spPr>
      </p:pic>
      <p:sp>
        <p:nvSpPr>
          <p:cNvPr id="815" name="Google Shape;815;p53"/>
          <p:cNvSpPr/>
          <p:nvPr/>
        </p:nvSpPr>
        <p:spPr>
          <a:xfrm>
            <a:off x="2295312" y="4455275"/>
            <a:ext cx="3816000" cy="585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3"/>
          <p:cNvSpPr txBox="1"/>
          <p:nvPr/>
        </p:nvSpPr>
        <p:spPr>
          <a:xfrm>
            <a:off x="28537" y="90275"/>
            <a:ext cx="10349249" cy="521766"/>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2800" strike="noStrike">
                <a:solidFill>
                  <a:schemeClr val="dk1"/>
                </a:solidFill>
                <a:latin typeface="Arial"/>
                <a:ea typeface="Arial"/>
                <a:cs typeface="Arial"/>
                <a:sym typeface="Arial"/>
              </a:rPr>
              <a:t>Step 6: Set </a:t>
            </a:r>
            <a:r>
              <a:rPr b="1" lang="en-GB" sz="2800" strike="noStrike">
                <a:solidFill>
                  <a:schemeClr val="dk1"/>
                </a:solidFill>
                <a:latin typeface="Courier New"/>
                <a:ea typeface="Courier New"/>
                <a:cs typeface="Courier New"/>
                <a:sym typeface="Courier New"/>
              </a:rPr>
              <a:t>MAKE_ANCILS_ONLY=FALSE</a:t>
            </a:r>
            <a:r>
              <a:rPr b="1" lang="en-GB" sz="2800" strike="noStrike">
                <a:solidFill>
                  <a:schemeClr val="dk1"/>
                </a:solidFill>
                <a:latin typeface="Arial"/>
                <a:ea typeface="Arial"/>
                <a:cs typeface="Arial"/>
                <a:sym typeface="Arial"/>
              </a:rPr>
              <a:t>, then submit suite</a:t>
            </a:r>
            <a:endParaRPr b="1" sz="2800"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54"/>
          <p:cNvSpPr/>
          <p:nvPr/>
        </p:nvSpPr>
        <p:spPr>
          <a:xfrm>
            <a:off x="-21648" y="90275"/>
            <a:ext cx="10078920" cy="67104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Obtaining ECMWF operational data</a:t>
            </a:r>
            <a:endParaRPr b="1" sz="4400" strike="noStrike">
              <a:solidFill>
                <a:schemeClr val="dk1"/>
              </a:solidFill>
              <a:latin typeface="Arial"/>
              <a:ea typeface="Arial"/>
              <a:cs typeface="Arial"/>
              <a:sym typeface="Arial"/>
            </a:endParaRPr>
          </a:p>
        </p:txBody>
      </p:sp>
      <p:sp>
        <p:nvSpPr>
          <p:cNvPr id="822" name="Google Shape;822;p54"/>
          <p:cNvSpPr txBox="1"/>
          <p:nvPr/>
        </p:nvSpPr>
        <p:spPr>
          <a:xfrm>
            <a:off x="135312" y="990275"/>
            <a:ext cx="9765000" cy="43704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arenR"/>
            </a:pPr>
            <a:r>
              <a:rPr lang="en-GB" sz="2400">
                <a:solidFill>
                  <a:schemeClr val="dk1"/>
                </a:solidFill>
                <a:latin typeface="Arial"/>
                <a:ea typeface="Arial"/>
                <a:cs typeface="Arial"/>
                <a:sym typeface="Arial"/>
              </a:rPr>
              <a:t>Raise a request with NCAS-CMS via the help desk ticketing system; see </a:t>
            </a:r>
            <a:r>
              <a:rPr lang="en-GB" sz="2400" u="sng">
                <a:solidFill>
                  <a:srgbClr val="0000FF"/>
                </a:solidFill>
                <a:latin typeface="Arial"/>
                <a:ea typeface="Arial"/>
                <a:cs typeface="Arial"/>
                <a:sym typeface="Arial"/>
                <a:hlinkClick r:id="rId3"/>
              </a:rPr>
              <a:t>http://cms.ncas.ac.uk/wiki/UM/GettingInitialData</a:t>
            </a:r>
            <a:endParaRPr sz="2400" u="sng">
              <a:solidFill>
                <a:srgbClr val="0000FF"/>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arenR"/>
            </a:pPr>
            <a:r>
              <a:rPr lang="en-GB" sz="2400">
                <a:solidFill>
                  <a:schemeClr val="dk1"/>
                </a:solidFill>
                <a:latin typeface="Arial"/>
                <a:ea typeface="Arial"/>
                <a:cs typeface="Arial"/>
                <a:sym typeface="Arial"/>
              </a:rPr>
              <a:t>Otherwise, you can apply for an ECMWF MARS account and then retrieve the data yourself using the scripts at: </a:t>
            </a:r>
            <a:r>
              <a:rPr lang="en-GB" sz="2400" u="sng">
                <a:solidFill>
                  <a:srgbClr val="0000FF"/>
                </a:solidFill>
                <a:latin typeface="Arial"/>
                <a:ea typeface="Arial"/>
                <a:cs typeface="Arial"/>
                <a:sym typeface="Arial"/>
                <a:hlinkClick r:id="rId4"/>
              </a:rPr>
              <a:t>https://code.metoffice.gov.uk/trac/rmed/wiki/suites/nesting/ECdriver</a:t>
            </a:r>
            <a:endParaRPr sz="2400">
              <a:solidFill>
                <a:srgbClr val="0000FF"/>
              </a:solidFill>
              <a:latin typeface="Arial"/>
              <a:ea typeface="Arial"/>
              <a:cs typeface="Arial"/>
              <a:sym typeface="Arial"/>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Applications for access to the ECMWF MARS system can be made by contacting the ECMWF Computing Representative for the UK; see  </a:t>
            </a:r>
            <a:endParaRPr/>
          </a:p>
          <a:p>
            <a:pPr indent="0" lvl="1" marL="457200" marR="0" rtl="0" algn="l">
              <a:spcBef>
                <a:spcPts val="0"/>
              </a:spcBef>
              <a:spcAft>
                <a:spcPts val="0"/>
              </a:spcAft>
              <a:buNone/>
            </a:pPr>
            <a:r>
              <a:rPr b="0" i="0" lang="en-GB" sz="2000" u="sng" cap="none" strike="noStrike">
                <a:solidFill>
                  <a:srgbClr val="0000FF"/>
                </a:solidFill>
                <a:latin typeface="Arial"/>
                <a:ea typeface="Arial"/>
                <a:cs typeface="Arial"/>
                <a:sym typeface="Arial"/>
                <a:hlinkClick r:id="rId5"/>
              </a:rPr>
              <a:t>https://www.ecmwf.int/en/about/contact-us/computing-representatives</a:t>
            </a:r>
            <a:r>
              <a:rPr b="0" i="0" lang="en-GB"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55"/>
          <p:cNvSpPr txBox="1"/>
          <p:nvPr/>
        </p:nvSpPr>
        <p:spPr>
          <a:xfrm>
            <a:off x="1440312" y="16082"/>
            <a:ext cx="7560000" cy="1260430"/>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lang="en-GB" sz="4000">
                <a:solidFill>
                  <a:schemeClr val="dk1"/>
                </a:solidFill>
                <a:latin typeface="Arial"/>
                <a:ea typeface="Arial"/>
                <a:cs typeface="Arial"/>
                <a:sym typeface="Arial"/>
              </a:rPr>
              <a:t>O</a:t>
            </a:r>
            <a:r>
              <a:rPr b="0" lang="en-GB" sz="4000" strike="noStrike">
                <a:solidFill>
                  <a:schemeClr val="dk1"/>
                </a:solidFill>
                <a:latin typeface="Arial"/>
                <a:ea typeface="Arial"/>
                <a:cs typeface="Arial"/>
                <a:sym typeface="Arial"/>
              </a:rPr>
              <a:t>n-line Nesting Suite tutorial:</a:t>
            </a:r>
            <a:endParaRPr b="0" sz="40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828" name="Google Shape;828;p55"/>
          <p:cNvSpPr/>
          <p:nvPr/>
        </p:nvSpPr>
        <p:spPr>
          <a:xfrm>
            <a:off x="225312" y="765275"/>
            <a:ext cx="958500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200" u="sng">
                <a:solidFill>
                  <a:srgbClr val="0000FF"/>
                </a:solidFill>
                <a:latin typeface="Arial"/>
                <a:ea typeface="Arial"/>
                <a:cs typeface="Arial"/>
                <a:sym typeface="Arial"/>
                <a:hlinkClick r:id="rId3"/>
              </a:rPr>
              <a:t>https://code.metoffice.gov.uk/trac/rmed/wiki/suites/nesting/worked_eg_2019</a:t>
            </a:r>
            <a:endParaRPr sz="2200">
              <a:solidFill>
                <a:srgbClr val="0000FF"/>
              </a:solidFill>
              <a:latin typeface="Arial"/>
              <a:ea typeface="Arial"/>
              <a:cs typeface="Arial"/>
              <a:sym typeface="Arial"/>
            </a:endParaRPr>
          </a:p>
          <a:p>
            <a:pPr indent="0" lvl="0" marL="0" marR="0" rtl="0" algn="l">
              <a:spcBef>
                <a:spcPts val="0"/>
              </a:spcBef>
              <a:spcAft>
                <a:spcPts val="0"/>
              </a:spcAft>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rPr i="1" lang="en-GB" sz="2000">
                <a:solidFill>
                  <a:schemeClr val="dk1"/>
                </a:solidFill>
              </a:rPr>
              <a:t>→ </a:t>
            </a:r>
            <a:r>
              <a:rPr i="1" lang="en-GB" sz="2000">
                <a:solidFill>
                  <a:schemeClr val="dk1"/>
                </a:solidFill>
                <a:latin typeface="Arial"/>
                <a:ea typeface="Arial"/>
                <a:cs typeface="Arial"/>
                <a:sym typeface="Arial"/>
              </a:rPr>
              <a:t>Ignore instructions written in green italics! These are specific to the UM Users 2019 Workshop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Paths to UM analyses files on disk:</a:t>
            </a:r>
            <a:endParaRPr/>
          </a:p>
          <a:p>
            <a:pPr indent="-285750" lvl="1" marL="742950" marR="0" rtl="0" algn="l">
              <a:spcBef>
                <a:spcPts val="0"/>
              </a:spcBef>
              <a:spcAft>
                <a:spcPts val="0"/>
              </a:spcAft>
              <a:buClr>
                <a:schemeClr val="dk1"/>
              </a:buClr>
              <a:buSzPts val="2000"/>
              <a:buFont typeface="Noto Sans Symbols"/>
              <a:buChar char="▪"/>
            </a:pPr>
            <a:r>
              <a:rPr b="0" i="0" lang="en-GB" sz="2000" u="none" cap="none" strike="noStrike">
                <a:solidFill>
                  <a:schemeClr val="dk1"/>
                </a:solidFill>
                <a:latin typeface="Arial"/>
                <a:ea typeface="Arial"/>
                <a:cs typeface="Arial"/>
                <a:sym typeface="Arial"/>
              </a:rPr>
              <a:t>MONSooN: </a:t>
            </a:r>
            <a:r>
              <a:rPr b="0" i="0" lang="en-GB" sz="1800" u="none" cap="none" strike="noStrike">
                <a:solidFill>
                  <a:schemeClr val="dk1"/>
                </a:solidFill>
                <a:latin typeface="Courier New"/>
                <a:ea typeface="Courier New"/>
                <a:cs typeface="Courier New"/>
                <a:sym typeface="Courier New"/>
              </a:rPr>
              <a:t>/projects/cascade/hadsw/um_analyses/YYYYmmddTHHMMZ_glm_t+0</a:t>
            </a:r>
            <a:endParaRPr/>
          </a:p>
          <a:p>
            <a:pPr indent="-285750" lvl="1" marL="742950" marR="0" rtl="0" algn="l">
              <a:spcBef>
                <a:spcPts val="0"/>
              </a:spcBef>
              <a:spcAft>
                <a:spcPts val="0"/>
              </a:spcAft>
              <a:buClr>
                <a:schemeClr val="dk1"/>
              </a:buClr>
              <a:buSzPts val="2000"/>
              <a:buFont typeface="Noto Sans Symbols"/>
              <a:buChar char="▪"/>
            </a:pPr>
            <a:r>
              <a:rPr b="0" i="0" lang="en-GB" sz="2000" u="none" cap="none" strike="noStrike">
                <a:solidFill>
                  <a:schemeClr val="dk1"/>
                </a:solidFill>
                <a:latin typeface="Arial"/>
                <a:ea typeface="Arial"/>
                <a:cs typeface="Arial"/>
                <a:sym typeface="Arial"/>
              </a:rPr>
              <a:t>ARCHER: </a:t>
            </a:r>
            <a:r>
              <a:rPr b="0" i="0" lang="en-GB" sz="1800" u="none" cap="none" strike="noStrike">
                <a:solidFill>
                  <a:schemeClr val="dk1"/>
                </a:solidFill>
                <a:latin typeface="Courier New"/>
                <a:ea typeface="Courier New"/>
                <a:cs typeface="Courier New"/>
                <a:sym typeface="Courier New"/>
              </a:rPr>
              <a:t>/work/n02/n02/mbexgcd2/um_analyses/YYYYmmddTHHMMZ_glm_t+0</a:t>
            </a:r>
            <a:endParaRPr/>
          </a:p>
          <a:p>
            <a:pPr indent="0" lvl="1" marL="45720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Paths to pre-built executables on disk:</a:t>
            </a:r>
            <a:endParaRPr/>
          </a:p>
          <a:p>
            <a:pPr indent="-285750" lvl="1" marL="742950" marR="0" rtl="0" algn="l">
              <a:spcBef>
                <a:spcPts val="0"/>
              </a:spcBef>
              <a:spcAft>
                <a:spcPts val="0"/>
              </a:spcAft>
              <a:buClr>
                <a:schemeClr val="dk1"/>
              </a:buClr>
              <a:buSzPts val="2000"/>
              <a:buFont typeface="Noto Sans Symbols"/>
              <a:buChar char="▪"/>
            </a:pPr>
            <a:r>
              <a:rPr b="0" i="0" lang="en-GB" sz="2000" u="none" cap="none" strike="noStrike">
                <a:solidFill>
                  <a:schemeClr val="dk1"/>
                </a:solidFill>
                <a:latin typeface="Arial"/>
                <a:ea typeface="Arial"/>
                <a:cs typeface="Arial"/>
                <a:sym typeface="Arial"/>
              </a:rPr>
              <a:t>MONSooN: </a:t>
            </a:r>
            <a:r>
              <a:rPr b="0" i="0" lang="en-GB" sz="1800" u="none" cap="none" strike="noStrike">
                <a:solidFill>
                  <a:schemeClr val="dk1"/>
                </a:solidFill>
                <a:latin typeface="Courier New"/>
                <a:ea typeface="Courier New"/>
                <a:cs typeface="Courier New"/>
                <a:sym typeface="Courier New"/>
              </a:rPr>
              <a:t>/projects/cascade/hadsw/uai769_execs/r118685</a:t>
            </a:r>
            <a:endParaRPr/>
          </a:p>
          <a:p>
            <a:pPr indent="-285750" lvl="1" marL="742950" marR="0" rtl="0" algn="l">
              <a:spcBef>
                <a:spcPts val="0"/>
              </a:spcBef>
              <a:spcAft>
                <a:spcPts val="0"/>
              </a:spcAft>
              <a:buClr>
                <a:schemeClr val="dk1"/>
              </a:buClr>
              <a:buSzPts val="2000"/>
              <a:buFont typeface="Noto Sans Symbols"/>
              <a:buChar char="▪"/>
            </a:pPr>
            <a:r>
              <a:rPr b="0" i="0" lang="en-GB" sz="2000" u="none" cap="none" strike="noStrike">
                <a:solidFill>
                  <a:schemeClr val="dk1"/>
                </a:solidFill>
                <a:latin typeface="Arial"/>
                <a:ea typeface="Arial"/>
                <a:cs typeface="Arial"/>
                <a:sym typeface="Arial"/>
              </a:rPr>
              <a:t>ARCHER: </a:t>
            </a:r>
            <a:r>
              <a:rPr b="0" i="0" lang="en-GB" sz="1800" u="none" cap="none" strike="noStrike">
                <a:solidFill>
                  <a:schemeClr val="dk1"/>
                </a:solidFill>
                <a:latin typeface="Courier New"/>
                <a:ea typeface="Courier New"/>
                <a:cs typeface="Courier New"/>
                <a:sym typeface="Courier New"/>
              </a:rPr>
              <a:t>/work/n02/n02/mbexgcd2/cylc-run/u-bk285/share/fcm_make</a:t>
            </a:r>
            <a:endParaRPr b="0"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56"/>
          <p:cNvSpPr txBox="1"/>
          <p:nvPr/>
        </p:nvSpPr>
        <p:spPr>
          <a:xfrm>
            <a:off x="180312" y="1728000"/>
            <a:ext cx="9630000" cy="3045534"/>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800" strike="noStrike">
                <a:solidFill>
                  <a:schemeClr val="dk1"/>
                </a:solidFill>
                <a:latin typeface="Arial"/>
                <a:ea typeface="Arial"/>
                <a:cs typeface="Arial"/>
                <a:sym typeface="Arial"/>
              </a:rPr>
              <a:t>Wrap Up</a:t>
            </a:r>
            <a:endParaRPr b="1" sz="4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4800" strike="noStrike">
                <a:solidFill>
                  <a:schemeClr val="dk1"/>
                </a:solidFill>
                <a:latin typeface="Arial"/>
                <a:ea typeface="Arial"/>
                <a:cs typeface="Arial"/>
                <a:sym typeface="Arial"/>
              </a:rPr>
              <a:t>___________________________</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57"/>
          <p:cNvSpPr txBox="1"/>
          <p:nvPr/>
        </p:nvSpPr>
        <p:spPr>
          <a:xfrm>
            <a:off x="0" y="0"/>
            <a:ext cx="10080625" cy="5507746"/>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000" strike="noStrike">
                <a:solidFill>
                  <a:schemeClr val="dk1"/>
                </a:solidFill>
                <a:latin typeface="Arial"/>
                <a:ea typeface="Arial"/>
                <a:cs typeface="Arial"/>
                <a:sym typeface="Arial"/>
              </a:rPr>
              <a:t>Some useful nesting suites for reference</a:t>
            </a:r>
            <a:endParaRPr b="1" sz="40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2400" strike="noStrike">
                <a:solidFill>
                  <a:schemeClr val="dk1"/>
                </a:solidFill>
                <a:latin typeface="Arial"/>
                <a:ea typeface="Arial"/>
                <a:cs typeface="Arial"/>
                <a:sym typeface="Arial"/>
              </a:rPr>
              <a:t>1) Multiple nests from 4.4km down to 200m centred over Jaiphur, India</a:t>
            </a:r>
            <a:endParaRPr b="0" sz="24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0" lang="en-GB" sz="2400" strike="noStrike">
                <a:solidFill>
                  <a:schemeClr val="dk1"/>
                </a:solidFill>
                <a:latin typeface="Arial"/>
                <a:ea typeface="Arial"/>
                <a:cs typeface="Arial"/>
                <a:sym typeface="Arial"/>
              </a:rPr>
              <a:t> </a:t>
            </a:r>
            <a:r>
              <a:rPr b="1" lang="en-GB" sz="2400" strike="noStrike">
                <a:solidFill>
                  <a:schemeClr val="accent1"/>
                </a:solidFill>
                <a:latin typeface="Arial"/>
                <a:ea typeface="Arial"/>
                <a:cs typeface="Arial"/>
                <a:sym typeface="Arial"/>
              </a:rPr>
              <a:t>u-bf793</a:t>
            </a:r>
            <a:r>
              <a:rPr b="0" lang="en-GB" sz="2400" strike="noStrike">
                <a:solidFill>
                  <a:schemeClr val="dk1"/>
                </a:solidFill>
                <a:latin typeface="Arial"/>
                <a:ea typeface="Arial"/>
                <a:cs typeface="Arial"/>
                <a:sym typeface="Arial"/>
              </a:rPr>
              <a:t>:  MONSooN suite used to generate ancillaries only</a:t>
            </a:r>
            <a:endParaRPr/>
          </a:p>
          <a:p>
            <a:pPr indent="-342900" lvl="0" marL="342900" marR="0" rtl="0" algn="l">
              <a:spcBef>
                <a:spcPts val="0"/>
              </a:spcBef>
              <a:spcAft>
                <a:spcPts val="0"/>
              </a:spcAft>
              <a:buClr>
                <a:schemeClr val="dk1"/>
              </a:buClr>
              <a:buSzPts val="2400"/>
              <a:buFont typeface="Arial"/>
              <a:buChar char="•"/>
            </a:pPr>
            <a:r>
              <a:rPr b="0" lang="en-GB" sz="2400" strike="noStrike">
                <a:solidFill>
                  <a:schemeClr val="dk1"/>
                </a:solidFill>
                <a:latin typeface="Arial"/>
                <a:ea typeface="Arial"/>
                <a:cs typeface="Arial"/>
                <a:sym typeface="Arial"/>
              </a:rPr>
              <a:t> </a:t>
            </a:r>
            <a:r>
              <a:rPr b="1" lang="en-GB" sz="2400" strike="noStrike">
                <a:solidFill>
                  <a:schemeClr val="accent1"/>
                </a:solidFill>
                <a:latin typeface="Arial"/>
                <a:ea typeface="Arial"/>
                <a:cs typeface="Arial"/>
                <a:sym typeface="Arial"/>
              </a:rPr>
              <a:t>u-bb759</a:t>
            </a:r>
            <a:r>
              <a:rPr b="0" lang="en-GB" sz="2400" strike="noStrike">
                <a:solidFill>
                  <a:schemeClr val="dk1"/>
                </a:solidFill>
                <a:latin typeface="Arial"/>
                <a:ea typeface="Arial"/>
                <a:cs typeface="Arial"/>
                <a:sym typeface="Arial"/>
              </a:rPr>
              <a:t>: ARCHER suite running from ancillaries generated on 		          MONSooN</a:t>
            </a:r>
            <a:endParaRPr b="0" sz="24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2400" strike="noStrike">
                <a:solidFill>
                  <a:schemeClr val="dk1"/>
                </a:solidFill>
                <a:latin typeface="Arial"/>
                <a:ea typeface="Arial"/>
                <a:cs typeface="Arial"/>
                <a:sym typeface="Arial"/>
              </a:rPr>
              <a:t>2) Multiple cycles at 2.2km resolution over Sumatra, driven by ECMWF data</a:t>
            </a:r>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0" lang="en-GB" sz="2400" strike="noStrike">
                <a:solidFill>
                  <a:schemeClr val="dk1"/>
                </a:solidFill>
                <a:latin typeface="Arial"/>
                <a:ea typeface="Arial"/>
                <a:cs typeface="Arial"/>
                <a:sym typeface="Arial"/>
              </a:rPr>
              <a:t> </a:t>
            </a:r>
            <a:r>
              <a:rPr b="1" lang="en-GB" sz="2400" strike="noStrike">
                <a:solidFill>
                  <a:schemeClr val="accent1"/>
                </a:solidFill>
                <a:latin typeface="Arial"/>
                <a:ea typeface="Arial"/>
                <a:cs typeface="Arial"/>
                <a:sym typeface="Arial"/>
              </a:rPr>
              <a:t>u-bh872</a:t>
            </a:r>
            <a:r>
              <a:rPr b="0" lang="en-GB" sz="2400" strike="noStrike">
                <a:solidFill>
                  <a:schemeClr val="dk1"/>
                </a:solidFill>
                <a:latin typeface="Arial"/>
                <a:ea typeface="Arial"/>
                <a:cs typeface="Arial"/>
                <a:sym typeface="Arial"/>
              </a:rPr>
              <a:t>: MONSooN suite used to generate ancillaries only</a:t>
            </a:r>
            <a:endParaRPr/>
          </a:p>
          <a:p>
            <a:pPr indent="-342900" lvl="0" marL="342900" marR="0" rtl="0" algn="l">
              <a:spcBef>
                <a:spcPts val="0"/>
              </a:spcBef>
              <a:spcAft>
                <a:spcPts val="0"/>
              </a:spcAft>
              <a:buClr>
                <a:schemeClr val="dk1"/>
              </a:buClr>
              <a:buSzPts val="2400"/>
              <a:buFont typeface="Arial"/>
              <a:buChar char="•"/>
            </a:pPr>
            <a:r>
              <a:rPr b="1" lang="en-GB" sz="2400" strike="noStrike">
                <a:solidFill>
                  <a:schemeClr val="dk1"/>
                </a:solidFill>
                <a:latin typeface="Arial"/>
                <a:ea typeface="Arial"/>
                <a:cs typeface="Arial"/>
                <a:sym typeface="Arial"/>
              </a:rPr>
              <a:t> </a:t>
            </a:r>
            <a:r>
              <a:rPr b="1" lang="en-GB" sz="2400" strike="noStrike">
                <a:solidFill>
                  <a:schemeClr val="accent1"/>
                </a:solidFill>
                <a:latin typeface="Arial"/>
                <a:ea typeface="Arial"/>
                <a:cs typeface="Arial"/>
                <a:sym typeface="Arial"/>
              </a:rPr>
              <a:t>u-bh889</a:t>
            </a:r>
            <a:r>
              <a:rPr b="0" lang="en-GB" sz="2400" strike="noStrike">
                <a:solidFill>
                  <a:schemeClr val="dk1"/>
                </a:solidFill>
                <a:latin typeface="Arial"/>
                <a:ea typeface="Arial"/>
                <a:cs typeface="Arial"/>
                <a:sym typeface="Arial"/>
              </a:rPr>
              <a:t>: ARCHER suite running from ancillaries generated on 		          MONSooN</a:t>
            </a:r>
            <a:endParaRPr b="0" sz="2400"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58"/>
          <p:cNvSpPr txBox="1"/>
          <p:nvPr/>
        </p:nvSpPr>
        <p:spPr>
          <a:xfrm>
            <a:off x="180312" y="1710275"/>
            <a:ext cx="9810000" cy="3045534"/>
          </a:xfrm>
          <a:prstGeom prst="rect">
            <a:avLst/>
          </a:prstGeom>
          <a:noFill/>
          <a:ln>
            <a:noFill/>
          </a:ln>
        </p:spPr>
        <p:txBody>
          <a:bodyPr anchorCtr="0" anchor="t" bIns="45000" lIns="90000" spcFirstLastPara="1" rIns="90000" wrap="square" tIns="45000">
            <a:spAutoFit/>
          </a:bodyPr>
          <a:lstStyle/>
          <a:p>
            <a:pPr indent="0" lvl="0" marL="0" marR="0" rtl="0" algn="l">
              <a:spcBef>
                <a:spcPts val="0"/>
              </a:spcBef>
              <a:spcAft>
                <a:spcPts val="0"/>
              </a:spcAft>
              <a:buNone/>
            </a:pPr>
            <a:r>
              <a:rPr b="1" lang="en-GB" sz="4800">
                <a:solidFill>
                  <a:schemeClr val="dk1"/>
                </a:solidFill>
                <a:latin typeface="Arial"/>
                <a:ea typeface="Arial"/>
                <a:cs typeface="Arial"/>
                <a:sym typeface="Arial"/>
              </a:rPr>
              <a:t>Questions?</a:t>
            </a:r>
            <a:endParaRPr b="1" sz="4800" strike="noStrike">
              <a:solidFill>
                <a:schemeClr val="dk1"/>
              </a:solidFill>
              <a:latin typeface="Arial"/>
              <a:ea typeface="Arial"/>
              <a:cs typeface="Arial"/>
              <a:sym typeface="Arial"/>
            </a:endParaRPr>
          </a:p>
          <a:p>
            <a:pPr indent="0" lvl="0" marL="0" marR="0" rtl="0" algn="l">
              <a:spcBef>
                <a:spcPts val="0"/>
              </a:spcBef>
              <a:spcAft>
                <a:spcPts val="0"/>
              </a:spcAft>
              <a:buNone/>
            </a:pPr>
            <a:r>
              <a:rPr b="0" lang="en-GB" sz="4800" strike="noStrike">
                <a:solidFill>
                  <a:schemeClr val="dk1"/>
                </a:solidFill>
                <a:latin typeface="Arial"/>
                <a:ea typeface="Arial"/>
                <a:cs typeface="Arial"/>
                <a:sym typeface="Arial"/>
              </a:rPr>
              <a:t>____________________________</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sz="4800"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6"/>
          <p:cNvSpPr/>
          <p:nvPr/>
        </p:nvSpPr>
        <p:spPr>
          <a:xfrm>
            <a:off x="418684" y="0"/>
            <a:ext cx="907056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Nesting Suite Example </a:t>
            </a:r>
            <a:r>
              <a:rPr b="1" lang="en-GB" sz="4400">
                <a:solidFill>
                  <a:srgbClr val="000000"/>
                </a:solidFill>
                <a:latin typeface="Arial"/>
                <a:ea typeface="Arial"/>
                <a:cs typeface="Arial"/>
                <a:sym typeface="Arial"/>
              </a:rPr>
              <a:t>#</a:t>
            </a:r>
            <a:r>
              <a:rPr b="1" lang="en-GB" sz="4400" strike="noStrike">
                <a:solidFill>
                  <a:srgbClr val="000000"/>
                </a:solidFill>
                <a:latin typeface="Arial"/>
                <a:ea typeface="Arial"/>
                <a:cs typeface="Arial"/>
                <a:sym typeface="Arial"/>
              </a:rPr>
              <a:t>1</a:t>
            </a:r>
            <a:endParaRPr b="1" sz="4400" strike="noStrike">
              <a:solidFill>
                <a:schemeClr val="dk1"/>
              </a:solidFill>
              <a:latin typeface="Arial"/>
              <a:ea typeface="Arial"/>
              <a:cs typeface="Arial"/>
              <a:sym typeface="Arial"/>
            </a:endParaRPr>
          </a:p>
        </p:txBody>
      </p:sp>
      <p:pic>
        <p:nvPicPr>
          <p:cNvPr id="196" name="Google Shape;196;p6"/>
          <p:cNvPicPr preferRelativeResize="0"/>
          <p:nvPr/>
        </p:nvPicPr>
        <p:blipFill rotWithShape="1">
          <a:blip r:embed="rId3">
            <a:alphaModFix/>
          </a:blip>
          <a:srcRect b="0" l="0" r="0" t="0"/>
          <a:stretch/>
        </p:blipFill>
        <p:spPr>
          <a:xfrm>
            <a:off x="792000" y="864000"/>
            <a:ext cx="4030920" cy="4802400"/>
          </a:xfrm>
          <a:prstGeom prst="rect">
            <a:avLst/>
          </a:prstGeom>
          <a:noFill/>
          <a:ln>
            <a:noFill/>
          </a:ln>
        </p:spPr>
      </p:pic>
      <p:sp>
        <p:nvSpPr>
          <p:cNvPr id="197" name="Google Shape;197;p6"/>
          <p:cNvSpPr/>
          <p:nvPr/>
        </p:nvSpPr>
        <p:spPr>
          <a:xfrm>
            <a:off x="5040000" y="2191320"/>
            <a:ext cx="5113080" cy="1552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GB" sz="3200" strike="noStrike">
                <a:solidFill>
                  <a:srgbClr val="000000"/>
                </a:solidFill>
                <a:latin typeface="Arial"/>
                <a:ea typeface="Arial"/>
                <a:cs typeface="Arial"/>
                <a:sym typeface="Arial"/>
              </a:rPr>
              <a:t>Using multiple nests to downscale to sub-km resolution over the UK</a:t>
            </a:r>
            <a:endParaRPr b="0" sz="3200"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7"/>
          <p:cNvSpPr/>
          <p:nvPr/>
        </p:nvSpPr>
        <p:spPr>
          <a:xfrm>
            <a:off x="9360" y="44121"/>
            <a:ext cx="10071360" cy="55399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3600" strike="noStrike">
                <a:solidFill>
                  <a:srgbClr val="000000"/>
                </a:solidFill>
                <a:latin typeface="Arial"/>
                <a:ea typeface="Arial"/>
                <a:cs typeface="Arial"/>
                <a:sym typeface="Arial"/>
              </a:rPr>
              <a:t>Example </a:t>
            </a:r>
            <a:r>
              <a:rPr b="1" lang="en-GB" sz="3600">
                <a:solidFill>
                  <a:srgbClr val="000000"/>
                </a:solidFill>
                <a:latin typeface="Arial"/>
                <a:ea typeface="Arial"/>
                <a:cs typeface="Arial"/>
                <a:sym typeface="Arial"/>
              </a:rPr>
              <a:t>#</a:t>
            </a:r>
            <a:r>
              <a:rPr b="1" lang="en-GB" sz="3600" strike="noStrike">
                <a:solidFill>
                  <a:srgbClr val="000000"/>
                </a:solidFill>
                <a:latin typeface="Arial"/>
                <a:ea typeface="Arial"/>
                <a:cs typeface="Arial"/>
                <a:sym typeface="Arial"/>
              </a:rPr>
              <a:t>2: Newton funded Malaysia Project</a:t>
            </a:r>
            <a:endParaRPr b="1" sz="3600" strike="noStrike">
              <a:solidFill>
                <a:schemeClr val="dk1"/>
              </a:solidFill>
              <a:latin typeface="Arial"/>
              <a:ea typeface="Arial"/>
              <a:cs typeface="Arial"/>
              <a:sym typeface="Arial"/>
            </a:endParaRPr>
          </a:p>
        </p:txBody>
      </p:sp>
      <p:grpSp>
        <p:nvGrpSpPr>
          <p:cNvPr id="203" name="Google Shape;203;p7"/>
          <p:cNvGrpSpPr/>
          <p:nvPr/>
        </p:nvGrpSpPr>
        <p:grpSpPr>
          <a:xfrm>
            <a:off x="9360" y="844200"/>
            <a:ext cx="6483960" cy="4921560"/>
            <a:chOff x="9360" y="844200"/>
            <a:chExt cx="6483960" cy="4921560"/>
          </a:xfrm>
        </p:grpSpPr>
        <p:pic>
          <p:nvPicPr>
            <p:cNvPr id="204" name="Google Shape;204;p7"/>
            <p:cNvPicPr preferRelativeResize="0"/>
            <p:nvPr/>
          </p:nvPicPr>
          <p:blipFill rotWithShape="1">
            <a:blip r:embed="rId3">
              <a:alphaModFix/>
            </a:blip>
            <a:srcRect b="0" l="0" r="0" t="0"/>
            <a:stretch/>
          </p:blipFill>
          <p:spPr>
            <a:xfrm>
              <a:off x="9360" y="844200"/>
              <a:ext cx="6483960" cy="4921560"/>
            </a:xfrm>
            <a:prstGeom prst="rect">
              <a:avLst/>
            </a:prstGeom>
            <a:noFill/>
            <a:ln>
              <a:noFill/>
            </a:ln>
          </p:spPr>
        </p:pic>
        <p:sp>
          <p:nvSpPr>
            <p:cNvPr id="205" name="Google Shape;205;p7"/>
            <p:cNvSpPr/>
            <p:nvPr/>
          </p:nvSpPr>
          <p:spPr>
            <a:xfrm>
              <a:off x="3206880" y="1820520"/>
              <a:ext cx="951840" cy="47376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None/>
              </a:pPr>
              <a:r>
                <a:rPr b="0" lang="en-GB" sz="2000" strike="noStrike">
                  <a:solidFill>
                    <a:srgbClr val="FF0000"/>
                  </a:solidFill>
                  <a:latin typeface="Arial"/>
                  <a:ea typeface="Arial"/>
                  <a:cs typeface="Arial"/>
                  <a:sym typeface="Arial"/>
                </a:rPr>
                <a:t>4.4 km</a:t>
              </a:r>
              <a:endParaRPr b="0" sz="2000" strike="noStrike">
                <a:solidFill>
                  <a:schemeClr val="dk1"/>
                </a:solidFill>
                <a:latin typeface="Arial"/>
                <a:ea typeface="Arial"/>
                <a:cs typeface="Arial"/>
                <a:sym typeface="Arial"/>
              </a:endParaRPr>
            </a:p>
          </p:txBody>
        </p:sp>
        <p:sp>
          <p:nvSpPr>
            <p:cNvPr id="206" name="Google Shape;206;p7"/>
            <p:cNvSpPr/>
            <p:nvPr/>
          </p:nvSpPr>
          <p:spPr>
            <a:xfrm>
              <a:off x="3479040" y="1276200"/>
              <a:ext cx="883800" cy="47376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None/>
              </a:pPr>
              <a:r>
                <a:rPr b="0" lang="en-GB" sz="2000" strike="noStrike">
                  <a:solidFill>
                    <a:srgbClr val="FF0000"/>
                  </a:solidFill>
                  <a:latin typeface="Arial"/>
                  <a:ea typeface="Arial"/>
                  <a:cs typeface="Arial"/>
                  <a:sym typeface="Arial"/>
                </a:rPr>
                <a:t>12 km</a:t>
              </a:r>
              <a:endParaRPr b="0" sz="2000" strike="noStrike">
                <a:solidFill>
                  <a:schemeClr val="dk1"/>
                </a:solidFill>
                <a:latin typeface="Arial"/>
                <a:ea typeface="Arial"/>
                <a:cs typeface="Arial"/>
                <a:sym typeface="Arial"/>
              </a:endParaRPr>
            </a:p>
          </p:txBody>
        </p:sp>
        <p:sp>
          <p:nvSpPr>
            <p:cNvPr id="207" name="Google Shape;207;p7"/>
            <p:cNvSpPr/>
            <p:nvPr/>
          </p:nvSpPr>
          <p:spPr>
            <a:xfrm>
              <a:off x="3002400" y="2296800"/>
              <a:ext cx="951840" cy="33984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None/>
              </a:pPr>
              <a:r>
                <a:rPr b="0" lang="en-GB" sz="2000" strike="noStrike">
                  <a:solidFill>
                    <a:srgbClr val="FF0000"/>
                  </a:solidFill>
                  <a:latin typeface="Arial"/>
                  <a:ea typeface="Arial"/>
                  <a:cs typeface="Arial"/>
                  <a:sym typeface="Arial"/>
                </a:rPr>
                <a:t>1.5 km</a:t>
              </a:r>
              <a:endParaRPr b="0" sz="2000" strike="noStrike">
                <a:solidFill>
                  <a:schemeClr val="dk1"/>
                </a:solidFill>
                <a:latin typeface="Arial"/>
                <a:ea typeface="Arial"/>
                <a:cs typeface="Arial"/>
                <a:sym typeface="Arial"/>
              </a:endParaRPr>
            </a:p>
          </p:txBody>
        </p:sp>
        <p:sp>
          <p:nvSpPr>
            <p:cNvPr id="208" name="Google Shape;208;p7"/>
            <p:cNvSpPr/>
            <p:nvPr/>
          </p:nvSpPr>
          <p:spPr>
            <a:xfrm>
              <a:off x="2062800" y="2309400"/>
              <a:ext cx="806760" cy="288000"/>
            </a:xfrm>
            <a:prstGeom prst="rect">
              <a:avLst/>
            </a:prstGeom>
            <a:solidFill>
              <a:schemeClr val="dk1"/>
            </a:solidFill>
            <a:ln>
              <a:noFill/>
            </a:ln>
          </p:spPr>
          <p:txBody>
            <a:bodyPr anchorCtr="0" anchor="t" bIns="0" lIns="0" spcFirstLastPara="1" rIns="0" wrap="square" tIns="0">
              <a:noAutofit/>
            </a:bodyPr>
            <a:lstStyle/>
            <a:p>
              <a:pPr indent="-342720" lvl="0" marL="343080" marR="0" rtl="0" algn="l">
                <a:lnSpc>
                  <a:spcPct val="100000"/>
                </a:lnSpc>
                <a:spcBef>
                  <a:spcPts val="0"/>
                </a:spcBef>
                <a:spcAft>
                  <a:spcPts val="0"/>
                </a:spcAft>
                <a:buNone/>
              </a:pPr>
              <a:r>
                <a:rPr b="0" lang="en-GB" sz="2000" strike="noStrike">
                  <a:solidFill>
                    <a:srgbClr val="FF0000"/>
                  </a:solidFill>
                  <a:latin typeface="Arial"/>
                  <a:ea typeface="Arial"/>
                  <a:cs typeface="Arial"/>
                  <a:sym typeface="Arial"/>
                </a:rPr>
                <a:t>1.5 km</a:t>
              </a:r>
              <a:endParaRPr b="0" sz="2000" strike="noStrike">
                <a:solidFill>
                  <a:schemeClr val="dk1"/>
                </a:solidFill>
                <a:latin typeface="Arial"/>
                <a:ea typeface="Arial"/>
                <a:cs typeface="Arial"/>
                <a:sym typeface="Arial"/>
              </a:endParaRPr>
            </a:p>
          </p:txBody>
        </p:sp>
      </p:grpSp>
      <p:sp>
        <p:nvSpPr>
          <p:cNvPr id="209" name="Google Shape;209;p7"/>
          <p:cNvSpPr/>
          <p:nvPr/>
        </p:nvSpPr>
        <p:spPr>
          <a:xfrm>
            <a:off x="6138734" y="2700860"/>
            <a:ext cx="3388723" cy="1137319"/>
          </a:xfrm>
          <a:prstGeom prst="rect">
            <a:avLst/>
          </a:prstGeom>
          <a:noFill/>
          <a:ln>
            <a:noFill/>
          </a:ln>
        </p:spPr>
        <p:txBody>
          <a:bodyPr anchorCtr="0" anchor="t" bIns="45000" lIns="90000" spcFirstLastPara="1" rIns="90000" wrap="square" tIns="45000">
            <a:spAutoFit/>
          </a:bodyPr>
          <a:lstStyle/>
          <a:p>
            <a:pPr indent="0" lvl="0" marL="0" marR="0" rtl="0" algn="l">
              <a:lnSpc>
                <a:spcPct val="85000"/>
              </a:lnSpc>
              <a:spcBef>
                <a:spcPts val="0"/>
              </a:spcBef>
              <a:spcAft>
                <a:spcPts val="0"/>
              </a:spcAft>
              <a:buNone/>
            </a:pPr>
            <a:r>
              <a:rPr b="0" i="1" lang="en-GB" sz="2000" strike="noStrike">
                <a:solidFill>
                  <a:srgbClr val="17375E"/>
                </a:solidFill>
                <a:latin typeface="Arial"/>
                <a:ea typeface="Arial"/>
                <a:cs typeface="Arial"/>
                <a:sym typeface="Arial"/>
              </a:rPr>
              <a:t>Off-centering option added to this suite to enable pair of 1.5 km models within the 4.4km domain</a:t>
            </a:r>
            <a:endParaRPr b="0" sz="2000" strike="noStrike">
              <a:solidFill>
                <a:schemeClr val="dk1"/>
              </a:solidFill>
              <a:latin typeface="Arial"/>
              <a:ea typeface="Arial"/>
              <a:cs typeface="Arial"/>
              <a:sym typeface="Arial"/>
            </a:endParaRPr>
          </a:p>
        </p:txBody>
      </p:sp>
      <p:sp>
        <p:nvSpPr>
          <p:cNvPr id="210" name="Google Shape;210;p7"/>
          <p:cNvSpPr txBox="1"/>
          <p:nvPr/>
        </p:nvSpPr>
        <p:spPr>
          <a:xfrm>
            <a:off x="5891436" y="1513080"/>
            <a:ext cx="4071563" cy="935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GB" sz="1800">
                <a:solidFill>
                  <a:srgbClr val="000000"/>
                </a:solidFill>
                <a:latin typeface="Arial"/>
                <a:ea typeface="Arial"/>
                <a:cs typeface="Arial"/>
                <a:sym typeface="Arial"/>
              </a:rPr>
              <a:t>T+36h</a:t>
            </a:r>
            <a:r>
              <a:rPr b="0" lang="en-GB" sz="1800" strike="noStrike">
                <a:solidFill>
                  <a:srgbClr val="000000"/>
                </a:solidFill>
                <a:latin typeface="Arial"/>
                <a:ea typeface="Arial"/>
                <a:cs typeface="Arial"/>
                <a:sym typeface="Arial"/>
              </a:rPr>
              <a:t> forecasts initialised every        6 hours between 17/12/14 </a:t>
            </a:r>
            <a:r>
              <a:rPr lang="en-GB" sz="1800">
                <a:solidFill>
                  <a:srgbClr val="000000"/>
                </a:solidFill>
                <a:latin typeface="Arial"/>
                <a:ea typeface="Arial"/>
                <a:cs typeface="Arial"/>
                <a:sym typeface="Arial"/>
              </a:rPr>
              <a:t>and </a:t>
            </a:r>
            <a:r>
              <a:rPr b="0" lang="en-GB" sz="1800" strike="noStrike">
                <a:solidFill>
                  <a:srgbClr val="000000"/>
                </a:solidFill>
                <a:latin typeface="Arial"/>
                <a:ea typeface="Arial"/>
                <a:cs typeface="Arial"/>
                <a:sym typeface="Arial"/>
              </a:rPr>
              <a:t>6/1/15 </a:t>
            </a:r>
            <a:endParaRPr b="0" sz="18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8"/>
          <p:cNvSpPr/>
          <p:nvPr/>
        </p:nvSpPr>
        <p:spPr>
          <a:xfrm>
            <a:off x="0" y="115766"/>
            <a:ext cx="10078920" cy="677108"/>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Links to Nesting Suite info</a:t>
            </a:r>
            <a:endParaRPr b="1" sz="4400" strike="noStrike">
              <a:solidFill>
                <a:schemeClr val="dk1"/>
              </a:solidFill>
              <a:latin typeface="Arial"/>
              <a:ea typeface="Arial"/>
              <a:cs typeface="Arial"/>
              <a:sym typeface="Arial"/>
            </a:endParaRPr>
          </a:p>
        </p:txBody>
      </p:sp>
      <p:sp>
        <p:nvSpPr>
          <p:cNvPr id="216" name="Google Shape;216;p8"/>
          <p:cNvSpPr/>
          <p:nvPr/>
        </p:nvSpPr>
        <p:spPr>
          <a:xfrm>
            <a:off x="270312" y="1368000"/>
            <a:ext cx="9675000" cy="3287160"/>
          </a:xfrm>
          <a:prstGeom prst="rect">
            <a:avLst/>
          </a:prstGeom>
          <a:noFill/>
          <a:ln>
            <a:noFill/>
          </a:ln>
        </p:spPr>
        <p:txBody>
          <a:bodyPr anchorCtr="0" anchor="t" bIns="0" lIns="0" spcFirstLastPara="1" rIns="0" wrap="square" tIns="0">
            <a:normAutofit/>
          </a:bodyPr>
          <a:lstStyle/>
          <a:p>
            <a:pPr indent="-322920" lvl="0" marL="432000" marR="0" rtl="0" algn="l">
              <a:lnSpc>
                <a:spcPct val="100000"/>
              </a:lnSpc>
              <a:spcBef>
                <a:spcPts val="0"/>
              </a:spcBef>
              <a:spcAft>
                <a:spcPts val="0"/>
              </a:spcAft>
              <a:buClr>
                <a:srgbClr val="000000"/>
              </a:buClr>
              <a:buSzPts val="1440"/>
              <a:buFont typeface="Noto Sans Symbols"/>
              <a:buChar char="●"/>
            </a:pPr>
            <a:r>
              <a:rPr b="0" lang="en-GB" sz="3200" strike="noStrike">
                <a:solidFill>
                  <a:srgbClr val="000000"/>
                </a:solidFill>
                <a:latin typeface="Arial"/>
                <a:ea typeface="Arial"/>
                <a:cs typeface="Arial"/>
                <a:sym typeface="Arial"/>
              </a:rPr>
              <a:t>Lot of info </a:t>
            </a:r>
            <a:r>
              <a:rPr lang="en-GB" sz="3200">
                <a:solidFill>
                  <a:srgbClr val="000000"/>
                </a:solidFill>
                <a:latin typeface="Arial"/>
                <a:ea typeface="Arial"/>
                <a:cs typeface="Arial"/>
                <a:sym typeface="Arial"/>
              </a:rPr>
              <a:t>under the ‘rmed’ project pages on </a:t>
            </a:r>
            <a:r>
              <a:rPr b="0" lang="en-GB" sz="3200" strike="noStrike">
                <a:solidFill>
                  <a:srgbClr val="000000"/>
                </a:solidFill>
                <a:latin typeface="Arial"/>
                <a:ea typeface="Arial"/>
                <a:cs typeface="Arial"/>
                <a:sym typeface="Arial"/>
              </a:rPr>
              <a:t>MOSRS: </a:t>
            </a:r>
            <a:r>
              <a:rPr b="0" lang="en-GB" sz="3200" u="sng" strike="noStrike">
                <a:solidFill>
                  <a:srgbClr val="0000FF"/>
                </a:solidFill>
                <a:latin typeface="Arial"/>
                <a:ea typeface="Arial"/>
                <a:cs typeface="Arial"/>
                <a:sym typeface="Arial"/>
                <a:hlinkClick r:id="rId3"/>
              </a:rPr>
              <a:t>https://code.metoffice.gov.uk</a:t>
            </a:r>
            <a:endParaRPr b="0" sz="3200" strike="noStrike">
              <a:solidFill>
                <a:schemeClr val="dk1"/>
              </a:solidFill>
              <a:latin typeface="Arial"/>
              <a:ea typeface="Arial"/>
              <a:cs typeface="Arial"/>
              <a:sym typeface="Arial"/>
            </a:endParaRPr>
          </a:p>
          <a:p>
            <a:pPr indent="0" lvl="0" marL="0" marR="0" rtl="0" algn="l">
              <a:lnSpc>
                <a:spcPct val="100000"/>
              </a:lnSpc>
              <a:spcBef>
                <a:spcPts val="1417"/>
              </a:spcBef>
              <a:spcAft>
                <a:spcPts val="0"/>
              </a:spcAft>
              <a:buNone/>
            </a:pPr>
            <a:r>
              <a:t/>
            </a:r>
            <a:endParaRPr b="0" sz="3200" strike="noStrike">
              <a:solidFill>
                <a:schemeClr val="dk1"/>
              </a:solidFill>
              <a:latin typeface="Arial"/>
              <a:ea typeface="Arial"/>
              <a:cs typeface="Arial"/>
              <a:sym typeface="Arial"/>
            </a:endParaRPr>
          </a:p>
          <a:p>
            <a:pPr indent="0" lvl="0" marL="109079" marR="0" rtl="0" algn="l">
              <a:lnSpc>
                <a:spcPct val="100000"/>
              </a:lnSpc>
              <a:spcBef>
                <a:spcPts val="1417"/>
              </a:spcBef>
              <a:spcAft>
                <a:spcPts val="0"/>
              </a:spcAft>
              <a:buNone/>
            </a:pPr>
            <a:r>
              <a:rPr b="0" lang="en-GB" sz="3200" strike="noStrike">
                <a:solidFill>
                  <a:srgbClr val="000000"/>
                </a:solidFill>
                <a:latin typeface="Arial"/>
                <a:ea typeface="Arial"/>
                <a:cs typeface="Arial"/>
                <a:sym typeface="Arial"/>
              </a:rPr>
              <a:t>Direct link:</a:t>
            </a:r>
            <a:endParaRPr b="0" sz="3200" strike="noStrike">
              <a:solidFill>
                <a:schemeClr val="dk1"/>
              </a:solidFill>
              <a:latin typeface="Arial"/>
              <a:ea typeface="Arial"/>
              <a:cs typeface="Arial"/>
              <a:sym typeface="Arial"/>
            </a:endParaRPr>
          </a:p>
          <a:p>
            <a:pPr indent="-322920" lvl="0" marL="432000" marR="0" rtl="0" algn="l">
              <a:lnSpc>
                <a:spcPct val="100000"/>
              </a:lnSpc>
              <a:spcBef>
                <a:spcPts val="1417"/>
              </a:spcBef>
              <a:spcAft>
                <a:spcPts val="0"/>
              </a:spcAft>
              <a:buClr>
                <a:srgbClr val="000000"/>
              </a:buClr>
              <a:buSzPts val="1260"/>
              <a:buFont typeface="Noto Sans Symbols"/>
              <a:buChar char="●"/>
            </a:pPr>
            <a:r>
              <a:rPr b="0" lang="en-GB" sz="2800" u="sng" strike="noStrike">
                <a:solidFill>
                  <a:srgbClr val="0000FF"/>
                </a:solidFill>
                <a:latin typeface="Arial"/>
                <a:ea typeface="Arial"/>
                <a:cs typeface="Arial"/>
                <a:sym typeface="Arial"/>
                <a:hlinkClick r:id="rId4"/>
              </a:rPr>
              <a:t>https://code.metoffice.gov.uk/trac/rmed/wiki/suites/nesting</a:t>
            </a:r>
            <a:endParaRPr b="0" sz="2800" strike="noStrike">
              <a:solidFill>
                <a:schemeClr val="dk1"/>
              </a:solidFill>
              <a:latin typeface="Arial"/>
              <a:ea typeface="Arial"/>
              <a:cs typeface="Arial"/>
              <a:sym typeface="Arial"/>
            </a:endParaRPr>
          </a:p>
          <a:p>
            <a:pPr indent="0" lvl="0" marL="0" marR="0" rtl="0" algn="l">
              <a:lnSpc>
                <a:spcPct val="100000"/>
              </a:lnSpc>
              <a:spcBef>
                <a:spcPts val="1417"/>
              </a:spcBef>
              <a:spcAft>
                <a:spcPts val="0"/>
              </a:spcAft>
              <a:buNone/>
            </a:pPr>
            <a:r>
              <a:t/>
            </a:r>
            <a:endParaRPr b="0" sz="3200"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9"/>
          <p:cNvSpPr/>
          <p:nvPr/>
        </p:nvSpPr>
        <p:spPr>
          <a:xfrm>
            <a:off x="0" y="-6608"/>
            <a:ext cx="10080360" cy="135421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What data do I need to drive the </a:t>
            </a:r>
            <a:endParaRPr b="1" sz="4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GB" sz="4400" strike="noStrike">
                <a:solidFill>
                  <a:srgbClr val="000000"/>
                </a:solidFill>
                <a:latin typeface="Arial"/>
                <a:ea typeface="Arial"/>
                <a:cs typeface="Arial"/>
                <a:sym typeface="Arial"/>
              </a:rPr>
              <a:t>nesting suite? </a:t>
            </a:r>
            <a:endParaRPr b="1" sz="4400" strike="noStrike">
              <a:solidFill>
                <a:schemeClr val="dk1"/>
              </a:solidFill>
              <a:latin typeface="Arial"/>
              <a:ea typeface="Arial"/>
              <a:cs typeface="Arial"/>
              <a:sym typeface="Arial"/>
            </a:endParaRPr>
          </a:p>
        </p:txBody>
      </p:sp>
      <p:sp>
        <p:nvSpPr>
          <p:cNvPr id="222" name="Google Shape;222;p9"/>
          <p:cNvSpPr/>
          <p:nvPr/>
        </p:nvSpPr>
        <p:spPr>
          <a:xfrm>
            <a:off x="432000" y="1440000"/>
            <a:ext cx="9360000" cy="4032000"/>
          </a:xfrm>
          <a:prstGeom prst="rect">
            <a:avLst/>
          </a:prstGeom>
          <a:noFill/>
          <a:ln>
            <a:noFill/>
          </a:ln>
        </p:spPr>
        <p:txBody>
          <a:bodyPr anchorCtr="0" anchor="t" bIns="0" lIns="0" spcFirstLastPara="1" rIns="0" wrap="square" tIns="0">
            <a:normAutofit/>
          </a:bodyPr>
          <a:lstStyle/>
          <a:p>
            <a:pPr indent="0" lvl="0" marL="0" marR="0" rtl="0" algn="l">
              <a:lnSpc>
                <a:spcPct val="80000"/>
              </a:lnSpc>
              <a:spcBef>
                <a:spcPts val="0"/>
              </a:spcBef>
              <a:spcAft>
                <a:spcPts val="0"/>
              </a:spcAft>
              <a:buNone/>
            </a:pPr>
            <a:r>
              <a:t/>
            </a:r>
            <a:endParaRPr b="0" sz="1593"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274"/>
              <a:buFont typeface="Noto Sans Symbols"/>
              <a:buChar char="●"/>
            </a:pPr>
            <a:r>
              <a:rPr b="0" lang="en-GB" sz="2832" strike="noStrike">
                <a:solidFill>
                  <a:srgbClr val="000000"/>
                </a:solidFill>
                <a:latin typeface="Arial"/>
                <a:ea typeface="Arial"/>
                <a:cs typeface="Arial"/>
                <a:sym typeface="Arial"/>
              </a:rPr>
              <a:t>Need initial conditions, just as any model does</a:t>
            </a:r>
            <a:endParaRPr b="0" sz="2832"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274"/>
              <a:buFont typeface="Noto Sans Symbols"/>
              <a:buChar char="●"/>
            </a:pPr>
            <a:r>
              <a:rPr b="0" lang="en-GB" sz="2832" strike="noStrike">
                <a:solidFill>
                  <a:srgbClr val="000000"/>
                </a:solidFill>
                <a:latin typeface="Arial"/>
                <a:ea typeface="Arial"/>
                <a:cs typeface="Arial"/>
                <a:sym typeface="Arial"/>
              </a:rPr>
              <a:t>But you also need lateral boundary conditions (LBCs)</a:t>
            </a:r>
            <a:endParaRPr/>
          </a:p>
          <a:p>
            <a:pPr indent="-322920" lvl="0" marL="432000" marR="0" rtl="0" algn="l">
              <a:lnSpc>
                <a:spcPct val="80000"/>
              </a:lnSpc>
              <a:spcBef>
                <a:spcPts val="1417"/>
              </a:spcBef>
              <a:spcAft>
                <a:spcPts val="0"/>
              </a:spcAft>
              <a:buClr>
                <a:srgbClr val="000000"/>
              </a:buClr>
              <a:buSzPts val="1274"/>
              <a:buFont typeface="Noto Sans Symbols"/>
              <a:buChar char="●"/>
            </a:pPr>
            <a:r>
              <a:rPr lang="en-GB" sz="2832">
                <a:solidFill>
                  <a:srgbClr val="000000"/>
                </a:solidFill>
                <a:latin typeface="Arial"/>
                <a:ea typeface="Arial"/>
                <a:cs typeface="Arial"/>
                <a:sym typeface="Arial"/>
              </a:rPr>
              <a:t>Thankfully, the nesting suite automates the process of generating LBCs for your chosen domain(s)</a:t>
            </a:r>
            <a:endParaRPr b="0" sz="2832" strike="noStrike">
              <a:solidFill>
                <a:schemeClr val="dk1"/>
              </a:solidFill>
              <a:latin typeface="Arial"/>
              <a:ea typeface="Arial"/>
              <a:cs typeface="Arial"/>
              <a:sym typeface="Arial"/>
            </a:endParaRPr>
          </a:p>
          <a:p>
            <a:pPr indent="-241995" lvl="0" marL="432000" marR="0" rtl="0" algn="l">
              <a:lnSpc>
                <a:spcPct val="80000"/>
              </a:lnSpc>
              <a:spcBef>
                <a:spcPts val="1417"/>
              </a:spcBef>
              <a:spcAft>
                <a:spcPts val="0"/>
              </a:spcAft>
              <a:buClr>
                <a:srgbClr val="000000"/>
              </a:buClr>
              <a:buSzPts val="1274"/>
              <a:buFont typeface="Noto Sans Symbols"/>
              <a:buNone/>
            </a:pPr>
            <a:r>
              <a:t/>
            </a:r>
            <a:endParaRPr b="0" sz="2832"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274"/>
              <a:buFont typeface="Noto Sans Symbols"/>
              <a:buChar char="●"/>
            </a:pPr>
            <a:r>
              <a:rPr b="0" lang="en-GB" sz="2832" strike="noStrike">
                <a:solidFill>
                  <a:srgbClr val="000000"/>
                </a:solidFill>
                <a:latin typeface="Arial"/>
                <a:ea typeface="Arial"/>
                <a:cs typeface="Arial"/>
                <a:sym typeface="Arial"/>
              </a:rPr>
              <a:t>UM LAMs can be driven by global UM data, and also ECMWF operational IFS data (more on this later)</a:t>
            </a:r>
            <a:endParaRPr b="0" sz="2832" strike="noStrike">
              <a:solidFill>
                <a:schemeClr val="dk1"/>
              </a:solidFill>
              <a:latin typeface="Arial"/>
              <a:ea typeface="Arial"/>
              <a:cs typeface="Arial"/>
              <a:sym typeface="Arial"/>
            </a:endParaRPr>
          </a:p>
          <a:p>
            <a:pPr indent="-322920" lvl="0" marL="432000" marR="0" rtl="0" algn="l">
              <a:lnSpc>
                <a:spcPct val="80000"/>
              </a:lnSpc>
              <a:spcBef>
                <a:spcPts val="1417"/>
              </a:spcBef>
              <a:spcAft>
                <a:spcPts val="0"/>
              </a:spcAft>
              <a:buClr>
                <a:srgbClr val="000000"/>
              </a:buClr>
              <a:buSzPts val="1274"/>
              <a:buFont typeface="Noto Sans Symbols"/>
              <a:buChar char="●"/>
            </a:pPr>
            <a:r>
              <a:rPr b="0" lang="en-GB" sz="2832" u="sng" strike="noStrike">
                <a:solidFill>
                  <a:srgbClr val="0000FF"/>
                </a:solidFill>
                <a:latin typeface="Arial"/>
                <a:ea typeface="Arial"/>
                <a:cs typeface="Arial"/>
                <a:sym typeface="Arial"/>
                <a:hlinkClick r:id="rId3"/>
              </a:rPr>
              <a:t>http://cms.ncas.ac.uk/wiki/UM/GettingInitialData</a:t>
            </a:r>
            <a:endParaRPr b="0" sz="2832"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2019-06-21T11:16:11Z</dcterms:created>
  <dc:creator>Chris Dearden</dc:creator>
</cp:coreProperties>
</file>