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Merhabalar, ben y</a:t>
            </a:r>
            <a:r>
              <a:rPr lang="tr"/>
              <a:t>üzde 98.2 bilgisayar mühendisleri takım lideri Ulaş Mezin, takım arkadaşlarım Busenur Aktılav, Cemal İhsan Sofuoğlu ve Onur Karakoç ile birlikte darbe riskini makina öğrenmesi algoritması kullanarak tahmin edilmesi üzerine bir prototip çalışma gerçekleştirdik.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c2f1f2b6e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2f1f2b6e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tr"/>
              <a:t>Yüksek doğruluk oranımız var</a:t>
            </a:r>
            <a:endParaRPr/>
          </a:p>
          <a:p>
            <a:pPr indent="-298450" lvl="0" marL="457200" rtl="0" algn="l">
              <a:spcBef>
                <a:spcPts val="0"/>
              </a:spcBef>
              <a:spcAft>
                <a:spcPts val="0"/>
              </a:spcAft>
              <a:buSzPts val="1100"/>
              <a:buChar char="●"/>
            </a:pPr>
            <a:r>
              <a:rPr lang="tr"/>
              <a:t>Geliştirdiğimiz program bütün ülkelere adapte edilebilebilir</a:t>
            </a:r>
            <a:endParaRPr/>
          </a:p>
          <a:p>
            <a:pPr indent="-298450" lvl="0" marL="457200" rtl="0" algn="l">
              <a:spcBef>
                <a:spcPts val="0"/>
              </a:spcBef>
              <a:spcAft>
                <a:spcPts val="0"/>
              </a:spcAft>
              <a:buSzPts val="1100"/>
              <a:buChar char="●"/>
            </a:pPr>
            <a:r>
              <a:rPr lang="tr"/>
              <a:t>Darbe riskinin nedenlerini araştıran ve bunların istatistiksel verilerini paylaşan bizim de yararlandığımız makaleler var fakat bu konuda daha öncesinde yapılmış bir uygulamaya rastlanmadı</a:t>
            </a:r>
            <a:endParaRPr/>
          </a:p>
          <a:p>
            <a:pPr indent="-298450" lvl="0" marL="457200" rtl="0" algn="l">
              <a:spcBef>
                <a:spcPts val="0"/>
              </a:spcBef>
              <a:spcAft>
                <a:spcPts val="0"/>
              </a:spcAft>
              <a:buSzPts val="1100"/>
              <a:buChar char="●"/>
            </a:pPr>
            <a:r>
              <a:rPr lang="tr"/>
              <a:t>datasetimizin büyüklüğü çok az olduğu için algoritmamız darbe olan yılları yakalamakta zorlanıyor bu nedenle yanlış pozitif oranımız yüksek. Datasetin boyutu arttırılarak bu sorun çözülebilir.</a:t>
            </a:r>
            <a:endParaRPr/>
          </a:p>
          <a:p>
            <a:pPr indent="-298450" lvl="0" marL="457200" rtl="0" algn="l">
              <a:spcBef>
                <a:spcPts val="0"/>
              </a:spcBef>
              <a:spcAft>
                <a:spcPts val="0"/>
              </a:spcAft>
              <a:buSzPts val="1100"/>
              <a:buChar char="●"/>
            </a:pPr>
            <a:r>
              <a:rPr lang="tr"/>
              <a:t>Datasetimizi oluşturan özelliklerden bazıları birbirine bağımlı(bir değerin artmasının etkisi başka bir değerin artması şeklinde sonuçlanıyor) Bağımlı özelliklerin datasetinden çıkartılıp, daha detaylı bir araştırma ile darbeye sebep olacak bağımsız özelliklerin datasetine eklenmesi sınıflandırmanın daha iyi olmasına olanak sağlar.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c2f1f2b6e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c2f1f2b6e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d97fe2e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d97fe2e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c2f1f2b6e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c2f1f2b6e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c2f1f2b6e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c2f1f2b6e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Burada sunumda anlataca</a:t>
            </a:r>
            <a:r>
              <a:rPr lang="tr"/>
              <a:t>ğımız konu başlıklarını görebilirsiniz.</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c2f1f2b6e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c2f1f2b6e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İlk olarak problem </a:t>
            </a:r>
            <a:r>
              <a:rPr lang="tr"/>
              <a:t>tanımımız ve bu projeyi yapma motivasyonumuz ile başlamak istiyorum.</a:t>
            </a:r>
            <a:endParaRPr/>
          </a:p>
          <a:p>
            <a:pPr indent="0" lvl="0" marL="0" rtl="0" algn="l">
              <a:spcBef>
                <a:spcPts val="0"/>
              </a:spcBef>
              <a:spcAft>
                <a:spcPts val="0"/>
              </a:spcAft>
              <a:buNone/>
            </a:pPr>
            <a:r>
              <a:rPr lang="tr"/>
              <a:t>Darbe, güç yolu ile </a:t>
            </a:r>
            <a:r>
              <a:rPr lang="tr"/>
              <a:t>var olan</a:t>
            </a:r>
            <a:r>
              <a:rPr lang="tr"/>
              <a:t> </a:t>
            </a:r>
            <a:r>
              <a:rPr lang="tr"/>
              <a:t>hükümetin</a:t>
            </a:r>
            <a:r>
              <a:rPr lang="tr"/>
              <a:t> devre dışı bırakılmasıdır. Darbe sonrası ülke ve millet çok ağır sonuçlarla karşılaşır. Bizim motivasyonumuz ise milleti bu sonuçlar ile karşı karşıya bırakmamak için darbeyi henüz gerçekleşmeden önleyebilecek bir program geliştirmektir.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c2f1f2b6e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c2f1f2b6e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Ö</a:t>
            </a:r>
            <a:r>
              <a:rPr lang="tr"/>
              <a:t>nerdiğimiz çözüm önerisi ise ülkenin güncel durumu göz önüne alinarak darbe riskinin tahmin edilmesi ve </a:t>
            </a:r>
            <a:r>
              <a:rPr lang="tr"/>
              <a:t>çıkan</a:t>
            </a:r>
            <a:r>
              <a:rPr lang="tr"/>
              <a:t> sonuca göre </a:t>
            </a:r>
            <a:r>
              <a:rPr lang="tr"/>
              <a:t>hükümetin</a:t>
            </a:r>
            <a:r>
              <a:rPr lang="tr"/>
              <a:t> uyarılarak bu konu ile ilgili gerekli önlemler ve düzenlemeler yapmasını sağlamaktır.</a:t>
            </a:r>
            <a:endParaRPr/>
          </a:p>
          <a:p>
            <a:pPr indent="0" lvl="0" marL="0" rtl="0" algn="l">
              <a:spcBef>
                <a:spcPts val="0"/>
              </a:spcBef>
              <a:spcAft>
                <a:spcPts val="0"/>
              </a:spcAft>
              <a:buNone/>
            </a:pPr>
            <a:r>
              <a:rPr lang="tr"/>
              <a:t>Bu amacı gerçekleştirmek için ilk olarak darbenin nedenlerini araştırdık. Sonra darbe olmasını tetikleyen parametrelere göre datasetimizi </a:t>
            </a:r>
            <a:r>
              <a:rPr lang="tr"/>
              <a:t>oluşturduk</a:t>
            </a:r>
            <a:r>
              <a:rPr lang="tr"/>
              <a:t> ve makina öğrenmesi algoritması(algoritmanin ismini de soyleyebiliriz) kullanarak darbe olma riskini hesapladık.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Our goal is to predict the coup risk and alert the government for taking necessary action to prevent coup before it is occurred. For that purpose, the causes of coups are examined and dataset is acquired based on these parameters. Then our program detects the risk of coup being occur based on the given dataset by using machine learning algorithms</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Bu sistem ülkenin  geçmiş ve güncel durumlarını kullanarak darbe riskinin tahmin edilmesini sağlıyacak ve çıkan sonuçlara göre devletler gerekli önlemler ve düzenlemeler yapabilmesini sağlayacak.</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Çözüm için, ilk önce darbeye sebep olabilecek etkenleri ve nasıl etkilediklerini araştırdık.Daha sonra Bu etkenleri göz önüne alarak bir veri tabanı oluşturduk ve bu veritabanı değerlerini bir makine öğrenmesi algoritmasında kullanarak darbe olup olmadığını tahmin etmeye çalıştık.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c2f1f2b6e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c2f1f2b6e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Geliştirdiğimiz bu uygulamayı, hükümet ve ilgili otoriteler kullanabilir. Hedef kitlemiz yalnızca Türk hükümeti ile sınırlı değildir ve bütün ülke hükümetleri tarafından kullanılabilir.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c2f1f2b6e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c2f1f2b6e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Datasetimiz bir çok özellikten oluşmaktadır. Burada datasetimizi oluşturan iki özelliği görüyorsunuz: Birisi enflasyon oranı diğeri ise ülkenin büyüme oranı. Datasetimizdeki özellikleri seçerken dikkat ettiğimiz en önemli şey darbe olmasını nasıl etkilediği ve darbe olmadan önceki yıllardaki değişiminin darbe tespitinde kullanılıp kullanılmayacağıydı. Burada Türkiye ve Iraktaki datasetlerinden ufak bir örnek görüyorsunuz. İki ülke için de darbe olmadan önceki yıllara dikkatli bakarsak büyüme oranının yıllara göre düştüğünü ve enflasyon oranın devamlı bir şekilde arttığını görürüz. Bu nedenle bu iki özelliğimiz de darbeyi tespit etmede yararlı görüldüğü için datasetimize eklenmiştir.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c2f1f2b6e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c2f1f2b6e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latin typeface="Proxima Nova"/>
                <a:ea typeface="Proxima Nova"/>
                <a:cs typeface="Proxima Nova"/>
                <a:sym typeface="Proxima Nova"/>
              </a:rPr>
              <a:t>Datasetimizde, büyüme oranı, enflasyon oranı, pazarlamanın gayri safi yurtiçi hasılaya oranı, işsizlik oranı, geçmiş yıllardaki darbe sayısı, anayasa değişikliği gibi bir çok özelliğimiz bulunmaktadır.</a:t>
            </a:r>
            <a:endParaRPr>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c2f1f2b6e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c2f1f2b6e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c2f1f2b6e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c2f1f2b6e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solidFill>
                  <a:srgbClr val="FF0000"/>
                </a:solidFill>
              </a:rPr>
              <a:t>overall accuracy ve FPR hesaplayalım. Yani her ülke için ayrı ayrı accuracy ve FPR değeri hesaplayıp ortalamasını alalım.</a:t>
            </a:r>
            <a:endParaRPr sz="1400">
              <a:solidFill>
                <a:srgbClr val="FF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i.org/10.1177/0022002703258197" TargetMode="External"/><Relationship Id="rId4" Type="http://schemas.openxmlformats.org/officeDocument/2006/relationships/hyperlink" Target="http://www.uky.edu/~clthyn2/coup_data/powell_thyne_coups_final.txt" TargetMode="External"/><Relationship Id="rId5" Type="http://schemas.openxmlformats.org/officeDocument/2006/relationships/hyperlink" Target="https://www.macrotrends.net/" TargetMode="External"/><Relationship Id="rId6" Type="http://schemas.openxmlformats.org/officeDocument/2006/relationships/hyperlink" Target="https://towardsdatascience.com/k-means-clustering-identifying-f-r-i-e-n-d-s-in-the-world-of-strangers-695537505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idx="1" type="subTitle"/>
          </p:nvPr>
        </p:nvSpPr>
        <p:spPr>
          <a:xfrm>
            <a:off x="311700" y="3135850"/>
            <a:ext cx="8520600" cy="111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600"/>
              <a:t>Team Leader: </a:t>
            </a:r>
            <a:r>
              <a:rPr lang="tr" sz="1600"/>
              <a:t>Ulaş MEZİN                            </a:t>
            </a:r>
            <a:endParaRPr sz="1600"/>
          </a:p>
          <a:p>
            <a:pPr indent="0" lvl="0" marL="0" rtl="0" algn="l">
              <a:lnSpc>
                <a:spcPct val="115000"/>
              </a:lnSpc>
              <a:spcBef>
                <a:spcPts val="0"/>
              </a:spcBef>
              <a:spcAft>
                <a:spcPts val="0"/>
              </a:spcAft>
              <a:buNone/>
            </a:pPr>
            <a:r>
              <a:rPr lang="tr" sz="1600"/>
              <a:t>Developers:    Busenur AKTILAV</a:t>
            </a:r>
            <a:endParaRPr sz="1600"/>
          </a:p>
          <a:p>
            <a:pPr indent="0" lvl="0" marL="0" rtl="0" algn="l">
              <a:lnSpc>
                <a:spcPct val="115000"/>
              </a:lnSpc>
              <a:spcBef>
                <a:spcPts val="0"/>
              </a:spcBef>
              <a:spcAft>
                <a:spcPts val="0"/>
              </a:spcAft>
              <a:buNone/>
            </a:pPr>
            <a:r>
              <a:rPr lang="tr" sz="1600"/>
              <a:t>                        Cemal İhsan SOFUOĞLU</a:t>
            </a:r>
            <a:endParaRPr sz="1600"/>
          </a:p>
          <a:p>
            <a:pPr indent="0" lvl="0" marL="0" rtl="0" algn="l">
              <a:lnSpc>
                <a:spcPct val="115000"/>
              </a:lnSpc>
              <a:spcBef>
                <a:spcPts val="0"/>
              </a:spcBef>
              <a:spcAft>
                <a:spcPts val="0"/>
              </a:spcAft>
              <a:buNone/>
            </a:pPr>
            <a:r>
              <a:rPr lang="tr" sz="1600"/>
              <a:t>                        Onur KARAKOÇ</a:t>
            </a:r>
            <a:endParaRPr sz="1600"/>
          </a:p>
        </p:txBody>
      </p:sp>
      <p:sp>
        <p:nvSpPr>
          <p:cNvPr id="60" name="Google Shape;60;p13"/>
          <p:cNvSpPr txBox="1"/>
          <p:nvPr/>
        </p:nvSpPr>
        <p:spPr>
          <a:xfrm>
            <a:off x="311675" y="381975"/>
            <a:ext cx="8520600" cy="23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 sz="3200">
                <a:solidFill>
                  <a:srgbClr val="FFFFFF"/>
                </a:solidFill>
                <a:latin typeface="Proxima Nova"/>
                <a:ea typeface="Proxima Nova"/>
                <a:cs typeface="Proxima Nova"/>
                <a:sym typeface="Proxima Nova"/>
              </a:rPr>
              <a:t>PREDICTION OF COUP D'ETAT USING MACHINE LEARNING ALGORITHM</a:t>
            </a:r>
            <a:endParaRPr b="1" sz="32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22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tr" sz="2800">
                <a:solidFill>
                  <a:srgbClr val="FFFFFF"/>
                </a:solidFill>
                <a:latin typeface="Proxima Nova"/>
                <a:ea typeface="Proxima Nova"/>
                <a:cs typeface="Proxima Nova"/>
                <a:sym typeface="Proxima Nova"/>
              </a:rPr>
              <a:t>%98.2 Computer Engineers</a:t>
            </a:r>
            <a:endParaRPr sz="2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tr"/>
              <a:t>ANALYSIS OF RESULTS</a:t>
            </a:r>
            <a:endParaRPr b="1"/>
          </a:p>
        </p:txBody>
      </p:sp>
      <p:sp>
        <p:nvSpPr>
          <p:cNvPr id="141" name="Google Shape;141;p22"/>
          <p:cNvSpPr txBox="1"/>
          <p:nvPr>
            <p:ph idx="1" type="body"/>
          </p:nvPr>
        </p:nvSpPr>
        <p:spPr>
          <a:xfrm>
            <a:off x="311700" y="2354100"/>
            <a:ext cx="4203600" cy="233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tr"/>
              <a:t>%84.025 overall accuracy result (Turkey, Iraq)</a:t>
            </a:r>
            <a:endParaRPr/>
          </a:p>
          <a:p>
            <a:pPr indent="-317500" lvl="0" marL="457200" rtl="0" algn="l">
              <a:lnSpc>
                <a:spcPct val="150000"/>
              </a:lnSpc>
              <a:spcBef>
                <a:spcPts val="0"/>
              </a:spcBef>
              <a:spcAft>
                <a:spcPts val="0"/>
              </a:spcAft>
              <a:buSzPts val="1400"/>
              <a:buChar char="●"/>
            </a:pPr>
            <a:r>
              <a:rPr lang="tr"/>
              <a:t>It can be used by any country</a:t>
            </a:r>
            <a:endParaRPr/>
          </a:p>
          <a:p>
            <a:pPr indent="-317500" lvl="0" marL="457200" rtl="0" algn="l">
              <a:lnSpc>
                <a:spcPct val="150000"/>
              </a:lnSpc>
              <a:spcBef>
                <a:spcPts val="0"/>
              </a:spcBef>
              <a:spcAft>
                <a:spcPts val="0"/>
              </a:spcAft>
              <a:buSzPts val="1400"/>
              <a:buChar char="●"/>
            </a:pPr>
            <a:r>
              <a:rPr lang="tr"/>
              <a:t>There is not any product similar to ours</a:t>
            </a:r>
            <a:endParaRPr/>
          </a:p>
          <a:p>
            <a:pPr indent="-317500" lvl="0" marL="457200" rtl="0" algn="l">
              <a:spcBef>
                <a:spcPts val="0"/>
              </a:spcBef>
              <a:spcAft>
                <a:spcPts val="0"/>
              </a:spcAft>
              <a:buSzPts val="1400"/>
              <a:buChar char="●"/>
            </a:pPr>
            <a:r>
              <a:rPr lang="tr"/>
              <a:t>The features are selected by referencing the statistical studies of causes of coups so far</a:t>
            </a:r>
            <a:endParaRPr/>
          </a:p>
          <a:p>
            <a:pPr indent="-317500" lvl="0" marL="457200" rtl="0" algn="l">
              <a:spcBef>
                <a:spcPts val="0"/>
              </a:spcBef>
              <a:spcAft>
                <a:spcPts val="0"/>
              </a:spcAft>
              <a:buSzPts val="1400"/>
              <a:buChar char="●"/>
            </a:pPr>
            <a:r>
              <a:rPr lang="tr"/>
              <a:t>Governments can see the risk of coup and make adjustments and improvements accordingly</a:t>
            </a:r>
            <a:endParaRPr/>
          </a:p>
        </p:txBody>
      </p:sp>
      <p:sp>
        <p:nvSpPr>
          <p:cNvPr id="142" name="Google Shape;142;p22"/>
          <p:cNvSpPr txBox="1"/>
          <p:nvPr>
            <p:ph idx="2" type="body"/>
          </p:nvPr>
        </p:nvSpPr>
        <p:spPr>
          <a:xfrm>
            <a:off x="4819275" y="2354100"/>
            <a:ext cx="3999900" cy="2596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tr"/>
              <a:t>False positive rate is a little bit high which is normal because of small dataset.</a:t>
            </a:r>
            <a:endParaRPr/>
          </a:p>
          <a:p>
            <a:pPr indent="-317500" lvl="0" marL="457200" rtl="0" algn="l">
              <a:lnSpc>
                <a:spcPct val="150000"/>
              </a:lnSpc>
              <a:spcBef>
                <a:spcPts val="0"/>
              </a:spcBef>
              <a:spcAft>
                <a:spcPts val="0"/>
              </a:spcAft>
              <a:buSzPts val="1400"/>
              <a:buChar char="●"/>
            </a:pPr>
            <a:r>
              <a:rPr lang="tr"/>
              <a:t>Dataset is very small </a:t>
            </a:r>
            <a:endParaRPr/>
          </a:p>
          <a:p>
            <a:pPr indent="-317500" lvl="0" marL="457200" rtl="0" algn="l">
              <a:lnSpc>
                <a:spcPct val="150000"/>
              </a:lnSpc>
              <a:spcBef>
                <a:spcPts val="0"/>
              </a:spcBef>
              <a:spcAft>
                <a:spcPts val="0"/>
              </a:spcAft>
              <a:buSzPts val="1400"/>
              <a:buChar char="●"/>
            </a:pPr>
            <a:r>
              <a:rPr lang="tr"/>
              <a:t>Some features are dependent to each other</a:t>
            </a:r>
            <a:endParaRPr/>
          </a:p>
          <a:p>
            <a:pPr indent="-317500" lvl="0" marL="457200" rtl="0" algn="l">
              <a:lnSpc>
                <a:spcPct val="150000"/>
              </a:lnSpc>
              <a:spcBef>
                <a:spcPts val="0"/>
              </a:spcBef>
              <a:spcAft>
                <a:spcPts val="0"/>
              </a:spcAft>
              <a:buSzPts val="1400"/>
              <a:buChar char="●"/>
            </a:pPr>
            <a:r>
              <a:rPr lang="tr"/>
              <a:t>Some coup does depends on economy less, military so hard to predict if depends on politics</a:t>
            </a:r>
            <a:endParaRPr/>
          </a:p>
          <a:p>
            <a:pPr indent="0" lvl="0" marL="457200" rtl="0" algn="l">
              <a:lnSpc>
                <a:spcPct val="150000"/>
              </a:lnSpc>
              <a:spcBef>
                <a:spcPts val="1600"/>
              </a:spcBef>
              <a:spcAft>
                <a:spcPts val="1600"/>
              </a:spcAft>
              <a:buNone/>
            </a:pPr>
            <a:r>
              <a:t/>
            </a:r>
            <a:endParaRPr/>
          </a:p>
        </p:txBody>
      </p:sp>
      <p:pic>
        <p:nvPicPr>
          <p:cNvPr id="143" name="Google Shape;143;p22"/>
          <p:cNvPicPr preferRelativeResize="0"/>
          <p:nvPr/>
        </p:nvPicPr>
        <p:blipFill>
          <a:blip r:embed="rId3">
            <a:alphaModFix/>
          </a:blip>
          <a:stretch>
            <a:fillRect/>
          </a:stretch>
        </p:blipFill>
        <p:spPr>
          <a:xfrm>
            <a:off x="1917675" y="1249425"/>
            <a:ext cx="811525" cy="811525"/>
          </a:xfrm>
          <a:prstGeom prst="rect">
            <a:avLst/>
          </a:prstGeom>
          <a:noFill/>
          <a:ln>
            <a:noFill/>
          </a:ln>
        </p:spPr>
      </p:pic>
      <p:pic>
        <p:nvPicPr>
          <p:cNvPr id="144" name="Google Shape;144;p22"/>
          <p:cNvPicPr preferRelativeResize="0"/>
          <p:nvPr/>
        </p:nvPicPr>
        <p:blipFill>
          <a:blip r:embed="rId4">
            <a:alphaModFix/>
          </a:blip>
          <a:stretch>
            <a:fillRect/>
          </a:stretch>
        </p:blipFill>
        <p:spPr>
          <a:xfrm>
            <a:off x="6413475" y="1249411"/>
            <a:ext cx="811525" cy="8115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idx="2" type="body"/>
          </p:nvPr>
        </p:nvSpPr>
        <p:spPr>
          <a:xfrm>
            <a:off x="5001375" y="724200"/>
            <a:ext cx="37752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tr" sz="3200"/>
              <a:t>FUTURE WORKS</a:t>
            </a:r>
            <a:endParaRPr b="1" sz="3200"/>
          </a:p>
        </p:txBody>
      </p:sp>
      <p:sp>
        <p:nvSpPr>
          <p:cNvPr id="150" name="Google Shape;150;p23"/>
          <p:cNvSpPr txBox="1"/>
          <p:nvPr>
            <p:ph idx="1" type="subTitle"/>
          </p:nvPr>
        </p:nvSpPr>
        <p:spPr>
          <a:xfrm>
            <a:off x="256325" y="1272025"/>
            <a:ext cx="4045200" cy="3587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tr" sz="1400"/>
              <a:t>Dataset can be enhanced for better prediction in the future</a:t>
            </a:r>
            <a:endParaRPr sz="1400"/>
          </a:p>
          <a:p>
            <a:pPr indent="-317500" lvl="0" marL="457200" rtl="0" algn="l">
              <a:lnSpc>
                <a:spcPct val="115000"/>
              </a:lnSpc>
              <a:spcBef>
                <a:spcPts val="0"/>
              </a:spcBef>
              <a:spcAft>
                <a:spcPts val="0"/>
              </a:spcAft>
              <a:buSzPts val="1400"/>
              <a:buChar char="●"/>
            </a:pPr>
            <a:r>
              <a:rPr lang="tr" sz="1400"/>
              <a:t>Interface can be developed</a:t>
            </a:r>
            <a:endParaRPr sz="1400"/>
          </a:p>
          <a:p>
            <a:pPr indent="-317500" lvl="0" marL="457200" rtl="0" algn="l">
              <a:lnSpc>
                <a:spcPct val="115000"/>
              </a:lnSpc>
              <a:spcBef>
                <a:spcPts val="0"/>
              </a:spcBef>
              <a:spcAft>
                <a:spcPts val="0"/>
              </a:spcAft>
              <a:buSzPts val="1400"/>
              <a:buChar char="●"/>
            </a:pPr>
            <a:r>
              <a:rPr lang="tr" sz="1400"/>
              <a:t>Short term coup triggers and background causes of coups can be examined </a:t>
            </a:r>
            <a:r>
              <a:rPr lang="tr" sz="1400"/>
              <a:t>separately</a:t>
            </a:r>
            <a:r>
              <a:rPr lang="tr" sz="1400"/>
              <a:t> to increase the accuracy</a:t>
            </a:r>
            <a:endParaRPr sz="1400"/>
          </a:p>
          <a:p>
            <a:pPr indent="-317500" lvl="0" marL="457200" rtl="0" algn="l">
              <a:lnSpc>
                <a:spcPct val="115000"/>
              </a:lnSpc>
              <a:spcBef>
                <a:spcPts val="0"/>
              </a:spcBef>
              <a:spcAft>
                <a:spcPts val="0"/>
              </a:spcAft>
              <a:buSzPts val="1400"/>
              <a:buChar char="●"/>
            </a:pPr>
            <a:r>
              <a:rPr lang="tr" sz="1400"/>
              <a:t>Other novel approaches of machine learning algorithms can be tested and most suitable one can be used for prediction</a:t>
            </a:r>
            <a:endParaRPr sz="1400"/>
          </a:p>
          <a:p>
            <a:pPr indent="-317500" lvl="0" marL="457200" rtl="0" algn="l">
              <a:lnSpc>
                <a:spcPct val="115000"/>
              </a:lnSpc>
              <a:spcBef>
                <a:spcPts val="0"/>
              </a:spcBef>
              <a:spcAft>
                <a:spcPts val="0"/>
              </a:spcAft>
              <a:buSzPts val="1400"/>
              <a:buChar char="●"/>
            </a:pPr>
            <a:r>
              <a:rPr lang="tr" sz="1400"/>
              <a:t>As a result of the estimations made, suggestions can be made about which parameters can be improved using artificial intelligence</a:t>
            </a:r>
            <a:endParaRPr sz="1400"/>
          </a:p>
          <a:p>
            <a:pPr indent="0" lvl="0" marL="0" rtl="0" algn="l">
              <a:spcBef>
                <a:spcPts val="0"/>
              </a:spcBef>
              <a:spcAft>
                <a:spcPts val="0"/>
              </a:spcAft>
              <a:buNone/>
            </a:pPr>
            <a:r>
              <a:t/>
            </a:r>
            <a:endParaRPr sz="1400"/>
          </a:p>
        </p:txBody>
      </p:sp>
      <p:pic>
        <p:nvPicPr>
          <p:cNvPr id="151" name="Google Shape;151;p23"/>
          <p:cNvPicPr preferRelativeResize="0"/>
          <p:nvPr/>
        </p:nvPicPr>
        <p:blipFill>
          <a:blip r:embed="rId3">
            <a:alphaModFix/>
          </a:blip>
          <a:stretch>
            <a:fillRect/>
          </a:stretch>
        </p:blipFill>
        <p:spPr>
          <a:xfrm>
            <a:off x="1874788" y="185925"/>
            <a:ext cx="808275" cy="80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tr" sz="3200"/>
              <a:t>THANK YOU FOR YOUR ATTENTION!</a:t>
            </a:r>
            <a:endParaRPr b="1" sz="3200"/>
          </a:p>
        </p:txBody>
      </p:sp>
      <p:sp>
        <p:nvSpPr>
          <p:cNvPr id="157" name="Google Shape;157;p24"/>
          <p:cNvSpPr txBox="1"/>
          <p:nvPr/>
        </p:nvSpPr>
        <p:spPr>
          <a:xfrm>
            <a:off x="-315050" y="2439925"/>
            <a:ext cx="2909400" cy="4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latin typeface="Proxima Nova"/>
                <a:ea typeface="Proxima Nova"/>
                <a:cs typeface="Proxima Nova"/>
                <a:sym typeface="Proxima Nova"/>
              </a:rPr>
              <a:t>Cemal İhsan SOFUOĞLU</a:t>
            </a:r>
            <a:endParaRPr>
              <a:latin typeface="Proxima Nova"/>
              <a:ea typeface="Proxima Nova"/>
              <a:cs typeface="Proxima Nova"/>
              <a:sym typeface="Proxima Nova"/>
            </a:endParaRPr>
          </a:p>
        </p:txBody>
      </p:sp>
      <p:pic>
        <p:nvPicPr>
          <p:cNvPr id="158" name="Google Shape;158;p24"/>
          <p:cNvPicPr preferRelativeResize="0"/>
          <p:nvPr/>
        </p:nvPicPr>
        <p:blipFill>
          <a:blip r:embed="rId3">
            <a:alphaModFix/>
          </a:blip>
          <a:stretch>
            <a:fillRect/>
          </a:stretch>
        </p:blipFill>
        <p:spPr>
          <a:xfrm rot="10800000">
            <a:off x="149698" y="3049850"/>
            <a:ext cx="1979952" cy="1484950"/>
          </a:xfrm>
          <a:prstGeom prst="rect">
            <a:avLst/>
          </a:prstGeom>
          <a:noFill/>
          <a:ln>
            <a:noFill/>
          </a:ln>
        </p:spPr>
      </p:pic>
      <p:sp>
        <p:nvSpPr>
          <p:cNvPr id="159" name="Google Shape;159;p24"/>
          <p:cNvSpPr txBox="1"/>
          <p:nvPr/>
        </p:nvSpPr>
        <p:spPr>
          <a:xfrm>
            <a:off x="149675" y="4575400"/>
            <a:ext cx="1980000" cy="4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latin typeface="Proxima Nova"/>
                <a:ea typeface="Proxima Nova"/>
                <a:cs typeface="Proxima Nova"/>
                <a:sym typeface="Proxima Nova"/>
              </a:rPr>
              <a:t>Onur KARAKOÇ</a:t>
            </a:r>
            <a:endParaRPr>
              <a:latin typeface="Proxima Nova"/>
              <a:ea typeface="Proxima Nova"/>
              <a:cs typeface="Proxima Nova"/>
              <a:sym typeface="Proxima Nova"/>
            </a:endParaRPr>
          </a:p>
        </p:txBody>
      </p:sp>
      <p:pic>
        <p:nvPicPr>
          <p:cNvPr id="160" name="Google Shape;160;p24"/>
          <p:cNvPicPr preferRelativeResize="0"/>
          <p:nvPr/>
        </p:nvPicPr>
        <p:blipFill>
          <a:blip r:embed="rId4">
            <a:alphaModFix/>
          </a:blip>
          <a:stretch>
            <a:fillRect/>
          </a:stretch>
        </p:blipFill>
        <p:spPr>
          <a:xfrm>
            <a:off x="2273801" y="2807556"/>
            <a:ext cx="1972799" cy="1727243"/>
          </a:xfrm>
          <a:prstGeom prst="rect">
            <a:avLst/>
          </a:prstGeom>
          <a:noFill/>
          <a:ln>
            <a:noFill/>
          </a:ln>
        </p:spPr>
      </p:pic>
      <p:sp>
        <p:nvSpPr>
          <p:cNvPr id="161" name="Google Shape;161;p24"/>
          <p:cNvSpPr txBox="1"/>
          <p:nvPr/>
        </p:nvSpPr>
        <p:spPr>
          <a:xfrm>
            <a:off x="2270200" y="4575400"/>
            <a:ext cx="1980000" cy="4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latin typeface="Proxima Nova"/>
                <a:ea typeface="Proxima Nova"/>
                <a:cs typeface="Proxima Nova"/>
                <a:sym typeface="Proxima Nova"/>
              </a:rPr>
              <a:t>Busenur AKTILAV</a:t>
            </a:r>
            <a:endParaRPr>
              <a:latin typeface="Proxima Nova"/>
              <a:ea typeface="Proxima Nova"/>
              <a:cs typeface="Proxima Nova"/>
              <a:sym typeface="Proxima Nova"/>
            </a:endParaRPr>
          </a:p>
        </p:txBody>
      </p:sp>
      <p:pic>
        <p:nvPicPr>
          <p:cNvPr id="162" name="Google Shape;162;p24"/>
          <p:cNvPicPr preferRelativeResize="0"/>
          <p:nvPr/>
        </p:nvPicPr>
        <p:blipFill>
          <a:blip r:embed="rId5">
            <a:alphaModFix/>
          </a:blip>
          <a:stretch>
            <a:fillRect/>
          </a:stretch>
        </p:blipFill>
        <p:spPr>
          <a:xfrm>
            <a:off x="2273800" y="119138"/>
            <a:ext cx="1972801" cy="2343600"/>
          </a:xfrm>
          <a:prstGeom prst="rect">
            <a:avLst/>
          </a:prstGeom>
          <a:noFill/>
          <a:ln>
            <a:noFill/>
          </a:ln>
          <a:effectLst>
            <a:outerShdw blurRad="57150" rotWithShape="0" algn="bl" dir="5400000" dist="19050">
              <a:srgbClr val="000000">
                <a:alpha val="50000"/>
              </a:srgbClr>
            </a:outerShdw>
          </a:effectLst>
        </p:spPr>
      </p:pic>
      <p:sp>
        <p:nvSpPr>
          <p:cNvPr id="163" name="Google Shape;163;p24"/>
          <p:cNvSpPr txBox="1"/>
          <p:nvPr/>
        </p:nvSpPr>
        <p:spPr>
          <a:xfrm>
            <a:off x="2270200" y="2439925"/>
            <a:ext cx="1980000" cy="4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latin typeface="Proxima Nova"/>
                <a:ea typeface="Proxima Nova"/>
                <a:cs typeface="Proxima Nova"/>
                <a:sym typeface="Proxima Nova"/>
              </a:rPr>
              <a:t>Ulaş MEZİN</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64" name="Google Shape;164;p24"/>
          <p:cNvPicPr preferRelativeResize="0"/>
          <p:nvPr/>
        </p:nvPicPr>
        <p:blipFill>
          <a:blip r:embed="rId6">
            <a:alphaModFix/>
          </a:blip>
          <a:stretch>
            <a:fillRect/>
          </a:stretch>
        </p:blipFill>
        <p:spPr>
          <a:xfrm>
            <a:off x="189050" y="104225"/>
            <a:ext cx="1901250" cy="237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References</a:t>
            </a:r>
            <a:endParaRPr b="1"/>
          </a:p>
        </p:txBody>
      </p:sp>
      <p:sp>
        <p:nvSpPr>
          <p:cNvPr id="170" name="Google Shape;170;p25"/>
          <p:cNvSpPr txBox="1"/>
          <p:nvPr/>
        </p:nvSpPr>
        <p:spPr>
          <a:xfrm>
            <a:off x="390875" y="1092650"/>
            <a:ext cx="8441400" cy="37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t>[1] Belkin, A., &amp; Schofer, E. (2003). Toward a Structural Understanding of Coup Risk. Journal of Conflict Resolution, 47(5), 594–620. </a:t>
            </a:r>
            <a:r>
              <a:rPr lang="tr" sz="1200">
                <a:uFill>
                  <a:noFill/>
                </a:uFill>
                <a:hlinkClick r:id="rId3"/>
              </a:rPr>
              <a:t>https://doi.org/10.1177/0022002703258197</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tr" sz="1200"/>
              <a:t>[2] O'Kane, R. (1981). A Probabilistic Approach to the Causes of Coups d'Etat. British Journal of Political Science, 11(3), 287-308. doi:10.1017/S0007123400002659</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tr" sz="1200"/>
              <a:t>[3] </a:t>
            </a:r>
            <a:r>
              <a:rPr lang="tr" sz="1200">
                <a:uFill>
                  <a:noFill/>
                </a:uFill>
                <a:hlinkClick r:id="rId4"/>
              </a:rPr>
              <a:t>http://www.uky.edu/~clthyn2/coup_data/powell_thyne_coups_final.txt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tr" sz="1200"/>
              <a:t>[4] </a:t>
            </a:r>
            <a:r>
              <a:rPr lang="tr" sz="1200">
                <a:uFill>
                  <a:noFill/>
                </a:uFill>
                <a:hlinkClick r:id="rId5"/>
              </a:rPr>
              <a:t>https://www.macrotrends.net/</a:t>
            </a:r>
            <a:endParaRPr sz="1200"/>
          </a:p>
          <a:p>
            <a:pPr indent="0" lvl="0" marL="0" rtl="0" algn="l">
              <a:spcBef>
                <a:spcPts val="1600"/>
              </a:spcBef>
              <a:spcAft>
                <a:spcPts val="0"/>
              </a:spcAft>
              <a:buNone/>
            </a:pPr>
            <a:r>
              <a:rPr lang="tr" sz="1200"/>
              <a:t>[5] </a:t>
            </a:r>
            <a:r>
              <a:rPr lang="tr" sz="1200">
                <a:uFill>
                  <a:noFill/>
                </a:uFill>
                <a:hlinkClick r:id="rId6"/>
              </a:rPr>
              <a:t>https://towardsdatascience.com/k-means-clustering-identifying-f-r-i-e-n-d-s-in-the-world-of-strangers-695537505d</a:t>
            </a:r>
            <a:endParaRPr sz="1200"/>
          </a:p>
          <a:p>
            <a:pPr indent="0" lvl="0" marL="0" rtl="0" algn="l">
              <a:spcBef>
                <a:spcPts val="1600"/>
              </a:spcBef>
              <a:spcAft>
                <a:spcPts val="0"/>
              </a:spcAft>
              <a:buNone/>
            </a:pPr>
            <a:r>
              <a:t/>
            </a:r>
            <a:endParaRPr sz="1200">
              <a:latin typeface="Proxima Nova"/>
              <a:ea typeface="Proxima Nova"/>
              <a:cs typeface="Proxima Nova"/>
              <a:sym typeface="Proxima Nova"/>
            </a:endParaRPr>
          </a:p>
          <a:p>
            <a:pPr indent="0" lvl="0" marL="0" rtl="0" algn="l">
              <a:spcBef>
                <a:spcPts val="1600"/>
              </a:spcBef>
              <a:spcAft>
                <a:spcPts val="1600"/>
              </a:spcAft>
              <a:buNone/>
            </a:pPr>
            <a:r>
              <a:t/>
            </a:r>
            <a:endParaRPr sz="9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idx="2" type="body"/>
          </p:nvPr>
        </p:nvSpPr>
        <p:spPr>
          <a:xfrm>
            <a:off x="4873800" y="724200"/>
            <a:ext cx="40452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tr" sz="3200"/>
              <a:t>TABLE OF CONTENT</a:t>
            </a:r>
            <a:endParaRPr b="1" sz="3200"/>
          </a:p>
        </p:txBody>
      </p:sp>
      <p:sp>
        <p:nvSpPr>
          <p:cNvPr id="66" name="Google Shape;66;p14"/>
          <p:cNvSpPr txBox="1"/>
          <p:nvPr>
            <p:ph idx="1" type="subTitle"/>
          </p:nvPr>
        </p:nvSpPr>
        <p:spPr>
          <a:xfrm>
            <a:off x="256600" y="403700"/>
            <a:ext cx="4045200" cy="4178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AutoNum type="arabicPeriod"/>
            </a:pPr>
            <a:r>
              <a:rPr lang="tr" sz="1800">
                <a:solidFill>
                  <a:schemeClr val="dk1"/>
                </a:solidFill>
              </a:rPr>
              <a:t>WHAT IS THE PROBLEM?</a:t>
            </a:r>
            <a:endParaRPr sz="1800">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tr" sz="1800">
                <a:solidFill>
                  <a:schemeClr val="dk1"/>
                </a:solidFill>
              </a:rPr>
              <a:t>PROPOSED SOLUTION</a:t>
            </a:r>
            <a:endParaRPr sz="1800">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tr" sz="1800">
                <a:solidFill>
                  <a:schemeClr val="dk1"/>
                </a:solidFill>
              </a:rPr>
              <a:t>WHO ARE WE ADDRESSING?</a:t>
            </a:r>
            <a:endParaRPr sz="1800">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tr" sz="1800">
                <a:solidFill>
                  <a:schemeClr val="dk1"/>
                </a:solidFill>
              </a:rPr>
              <a:t>OUR DATASET</a:t>
            </a:r>
            <a:endParaRPr sz="1800">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tr" sz="1800">
                <a:solidFill>
                  <a:schemeClr val="dk1"/>
                </a:solidFill>
              </a:rPr>
              <a:t>EXPLOITING MACHINE LEARNING ALGORITHMS</a:t>
            </a:r>
            <a:endParaRPr sz="1800">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tr" sz="1800">
                <a:solidFill>
                  <a:schemeClr val="dk1"/>
                </a:solidFill>
              </a:rPr>
              <a:t>RESULTS</a:t>
            </a:r>
            <a:endParaRPr sz="1800">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tr" sz="1800">
                <a:solidFill>
                  <a:schemeClr val="dk1"/>
                </a:solidFill>
              </a:rPr>
              <a:t>ANALYSIS OF RESULTS</a:t>
            </a:r>
            <a:endParaRPr sz="1800">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tr" sz="1800">
                <a:solidFill>
                  <a:schemeClr val="dk1"/>
                </a:solidFill>
              </a:rPr>
              <a:t>FUTURE WORKS</a:t>
            </a:r>
            <a:endParaRPr sz="1800">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tr" sz="1800">
                <a:solidFill>
                  <a:schemeClr val="dk1"/>
                </a:solidFill>
              </a:rPr>
              <a:t>REFERENCES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WHAT IS THE PROBLEM?</a:t>
            </a:r>
            <a:endParaRPr b="1"/>
          </a:p>
        </p:txBody>
      </p:sp>
      <p:sp>
        <p:nvSpPr>
          <p:cNvPr id="72" name="Google Shape;72;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2400"/>
              </a:spcBef>
              <a:spcAft>
                <a:spcPts val="0"/>
              </a:spcAft>
              <a:buNone/>
            </a:pPr>
            <a:r>
              <a:rPr lang="tr" sz="1400">
                <a:latin typeface="Arial"/>
                <a:ea typeface="Arial"/>
                <a:cs typeface="Arial"/>
                <a:sym typeface="Arial"/>
              </a:rPr>
              <a:t>Coup d'état is the removal of an existing government from power through violent.</a:t>
            </a:r>
            <a:endParaRPr sz="1400">
              <a:latin typeface="Arial"/>
              <a:ea typeface="Arial"/>
              <a:cs typeface="Arial"/>
              <a:sym typeface="Arial"/>
            </a:endParaRPr>
          </a:p>
          <a:p>
            <a:pPr indent="0" lvl="0" marL="0" rtl="0" algn="l">
              <a:spcBef>
                <a:spcPts val="2400"/>
              </a:spcBef>
              <a:spcAft>
                <a:spcPts val="0"/>
              </a:spcAft>
              <a:buNone/>
            </a:pPr>
            <a:r>
              <a:rPr lang="tr" sz="1400">
                <a:latin typeface="Arial"/>
                <a:ea typeface="Arial"/>
                <a:cs typeface="Arial"/>
                <a:sym typeface="Arial"/>
              </a:rPr>
              <a:t>Nations faces extremely challenging consequences as a result of coup </a:t>
            </a:r>
            <a:r>
              <a:rPr lang="tr" sz="1400">
                <a:latin typeface="Arial"/>
                <a:ea typeface="Arial"/>
                <a:cs typeface="Arial"/>
                <a:sym typeface="Arial"/>
              </a:rPr>
              <a:t>d'état.</a:t>
            </a:r>
            <a:endParaRPr sz="1400">
              <a:latin typeface="Arial"/>
              <a:ea typeface="Arial"/>
              <a:cs typeface="Arial"/>
              <a:sym typeface="Arial"/>
            </a:endParaRPr>
          </a:p>
          <a:p>
            <a:pPr indent="0" lvl="0" marL="0" rtl="0" algn="ctr">
              <a:lnSpc>
                <a:spcPct val="100000"/>
              </a:lnSpc>
              <a:spcBef>
                <a:spcPts val="2400"/>
              </a:spcBef>
              <a:spcAft>
                <a:spcPts val="0"/>
              </a:spcAft>
              <a:buNone/>
            </a:pPr>
            <a:r>
              <a:rPr b="1" lang="tr">
                <a:latin typeface="Arial"/>
                <a:ea typeface="Arial"/>
                <a:cs typeface="Arial"/>
                <a:sym typeface="Arial"/>
              </a:rPr>
              <a:t>Our motivation</a:t>
            </a:r>
            <a:endParaRPr b="1" sz="1300">
              <a:latin typeface="Arial"/>
              <a:ea typeface="Arial"/>
              <a:cs typeface="Arial"/>
              <a:sym typeface="Arial"/>
            </a:endParaRPr>
          </a:p>
          <a:p>
            <a:pPr indent="0" lvl="0" marL="0" rtl="0" algn="ctr">
              <a:lnSpc>
                <a:spcPct val="100000"/>
              </a:lnSpc>
              <a:spcBef>
                <a:spcPts val="2400"/>
              </a:spcBef>
              <a:spcAft>
                <a:spcPts val="0"/>
              </a:spcAft>
              <a:buNone/>
            </a:pPr>
            <a:r>
              <a:rPr b="1" lang="tr">
                <a:latin typeface="Arial"/>
                <a:ea typeface="Arial"/>
                <a:cs typeface="Arial"/>
                <a:sym typeface="Arial"/>
              </a:rPr>
              <a:t>preventing coup before occurring </a:t>
            </a:r>
            <a:endParaRPr b="1">
              <a:latin typeface="Arial"/>
              <a:ea typeface="Arial"/>
              <a:cs typeface="Arial"/>
              <a:sym typeface="Arial"/>
            </a:endParaRPr>
          </a:p>
          <a:p>
            <a:pPr indent="0" lvl="0" marL="0" rtl="0" algn="l">
              <a:spcBef>
                <a:spcPts val="2400"/>
              </a:spcBef>
              <a:spcAft>
                <a:spcPts val="600"/>
              </a:spcAft>
              <a:buNone/>
            </a:pPr>
            <a:r>
              <a:rPr lang="tr" sz="1400">
                <a:latin typeface="Arial"/>
                <a:ea typeface="Arial"/>
                <a:cs typeface="Arial"/>
                <a:sym typeface="Arial"/>
              </a:rPr>
              <a:t> </a:t>
            </a:r>
            <a:endParaRPr sz="1400">
              <a:latin typeface="Arial"/>
              <a:ea typeface="Arial"/>
              <a:cs typeface="Arial"/>
              <a:sym typeface="Arial"/>
            </a:endParaRPr>
          </a:p>
        </p:txBody>
      </p:sp>
      <p:sp>
        <p:nvSpPr>
          <p:cNvPr id="73" name="Google Shape;73;p15"/>
          <p:cNvSpPr/>
          <p:nvPr/>
        </p:nvSpPr>
        <p:spPr>
          <a:xfrm>
            <a:off x="5456900" y="1304675"/>
            <a:ext cx="3131100" cy="32643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5"/>
          <p:cNvSpPr/>
          <p:nvPr/>
        </p:nvSpPr>
        <p:spPr>
          <a:xfrm>
            <a:off x="5456900" y="1228475"/>
            <a:ext cx="3131100" cy="34830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5672450" y="2401700"/>
            <a:ext cx="2836200" cy="766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2400"/>
              </a:spcBef>
              <a:spcAft>
                <a:spcPts val="600"/>
              </a:spcAft>
              <a:buNone/>
            </a:pPr>
            <a:r>
              <a:rPr b="1" lang="tr" sz="3000">
                <a:solidFill>
                  <a:schemeClr val="lt1"/>
                </a:solidFill>
              </a:rPr>
              <a:t>COUP D'ÉTAT</a:t>
            </a:r>
            <a:endParaRPr b="1" sz="3000">
              <a:solidFill>
                <a:schemeClr val="lt1"/>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PROPOSED SOLUTION</a:t>
            </a:r>
            <a:endParaRPr b="1"/>
          </a:p>
        </p:txBody>
      </p:sp>
      <p:sp>
        <p:nvSpPr>
          <p:cNvPr id="81" name="Google Shape;81;p16"/>
          <p:cNvSpPr txBox="1"/>
          <p:nvPr>
            <p:ph idx="1" type="body"/>
          </p:nvPr>
        </p:nvSpPr>
        <p:spPr>
          <a:xfrm>
            <a:off x="311700" y="1479000"/>
            <a:ext cx="8520600" cy="30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2000"/>
              <a:t>Predict the coup risk before it is </a:t>
            </a:r>
            <a:r>
              <a:rPr b="1" lang="tr" sz="2000"/>
              <a:t>occurred.</a:t>
            </a:r>
            <a:endParaRPr b="1" sz="900"/>
          </a:p>
          <a:p>
            <a:pPr indent="0" lvl="0" marL="0" rtl="0" algn="l">
              <a:spcBef>
                <a:spcPts val="1600"/>
              </a:spcBef>
              <a:spcAft>
                <a:spcPts val="0"/>
              </a:spcAft>
              <a:buNone/>
            </a:pPr>
            <a:r>
              <a:rPr lang="tr"/>
              <a:t>To achieve our goal:</a:t>
            </a:r>
            <a:endParaRPr/>
          </a:p>
          <a:p>
            <a:pPr indent="-342900" lvl="0" marL="457200" rtl="0" algn="l">
              <a:spcBef>
                <a:spcPts val="1600"/>
              </a:spcBef>
              <a:spcAft>
                <a:spcPts val="0"/>
              </a:spcAft>
              <a:buSzPts val="1800"/>
              <a:buChar char="●"/>
            </a:pPr>
            <a:r>
              <a:rPr lang="tr"/>
              <a:t>The causes of coups are examined.</a:t>
            </a:r>
            <a:endParaRPr/>
          </a:p>
          <a:p>
            <a:pPr indent="-342900" lvl="0" marL="457200" rtl="0" algn="l">
              <a:spcBef>
                <a:spcPts val="0"/>
              </a:spcBef>
              <a:spcAft>
                <a:spcPts val="0"/>
              </a:spcAft>
              <a:buSzPts val="1800"/>
              <a:buChar char="●"/>
            </a:pPr>
            <a:r>
              <a:rPr lang="tr"/>
              <a:t>Dataset is </a:t>
            </a:r>
            <a:r>
              <a:rPr lang="tr"/>
              <a:t>collected.</a:t>
            </a:r>
            <a:endParaRPr/>
          </a:p>
          <a:p>
            <a:pPr indent="-342900" lvl="0" marL="457200" rtl="0" algn="l">
              <a:spcBef>
                <a:spcPts val="0"/>
              </a:spcBef>
              <a:spcAft>
                <a:spcPts val="0"/>
              </a:spcAft>
              <a:buSzPts val="1800"/>
              <a:buChar char="●"/>
            </a:pPr>
            <a:r>
              <a:rPr lang="tr"/>
              <a:t>Machine learning algorithm is used for prediction of coup risk</a:t>
            </a:r>
            <a:endParaRPr/>
          </a:p>
        </p:txBody>
      </p:sp>
      <p:pic>
        <p:nvPicPr>
          <p:cNvPr id="82" name="Google Shape;82;p16"/>
          <p:cNvPicPr preferRelativeResize="0"/>
          <p:nvPr/>
        </p:nvPicPr>
        <p:blipFill>
          <a:blip r:embed="rId3">
            <a:alphaModFix/>
          </a:blip>
          <a:stretch>
            <a:fillRect/>
          </a:stretch>
        </p:blipFill>
        <p:spPr>
          <a:xfrm>
            <a:off x="6728825" y="1495150"/>
            <a:ext cx="1777550" cy="177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tr"/>
              <a:t>WHO ARE WE ADDRESSING?</a:t>
            </a:r>
            <a:endParaRPr b="1"/>
          </a:p>
        </p:txBody>
      </p:sp>
      <p:sp>
        <p:nvSpPr>
          <p:cNvPr id="88" name="Google Shape;88;p17"/>
          <p:cNvSpPr txBox="1"/>
          <p:nvPr>
            <p:ph idx="1" type="body"/>
          </p:nvPr>
        </p:nvSpPr>
        <p:spPr>
          <a:xfrm>
            <a:off x="311700" y="3909525"/>
            <a:ext cx="8520600" cy="90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a:t>Our program can be used by </a:t>
            </a:r>
            <a:r>
              <a:rPr lang="tr"/>
              <a:t>Governments</a:t>
            </a:r>
            <a:r>
              <a:rPr lang="tr"/>
              <a:t> and respective </a:t>
            </a:r>
            <a:r>
              <a:rPr lang="tr"/>
              <a:t>authorities and necessary action can be taken before the coup is occurred</a:t>
            </a:r>
            <a:endParaRPr/>
          </a:p>
          <a:p>
            <a:pPr indent="0" lvl="0" marL="0" rtl="0" algn="l">
              <a:spcBef>
                <a:spcPts val="1600"/>
              </a:spcBef>
              <a:spcAft>
                <a:spcPts val="1600"/>
              </a:spcAft>
              <a:buNone/>
            </a:pPr>
            <a:r>
              <a:t/>
            </a:r>
            <a:endParaRPr/>
          </a:p>
        </p:txBody>
      </p:sp>
      <p:pic>
        <p:nvPicPr>
          <p:cNvPr id="89" name="Google Shape;89;p17"/>
          <p:cNvPicPr preferRelativeResize="0"/>
          <p:nvPr/>
        </p:nvPicPr>
        <p:blipFill>
          <a:blip r:embed="rId3">
            <a:alphaModFix/>
          </a:blip>
          <a:stretch>
            <a:fillRect/>
          </a:stretch>
        </p:blipFill>
        <p:spPr>
          <a:xfrm>
            <a:off x="3482913" y="1191864"/>
            <a:ext cx="2178175" cy="2178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61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tr"/>
              <a:t>OUR DATASET</a:t>
            </a:r>
            <a:endParaRPr/>
          </a:p>
        </p:txBody>
      </p:sp>
      <p:pic>
        <p:nvPicPr>
          <p:cNvPr id="95" name="Google Shape;95;p18"/>
          <p:cNvPicPr preferRelativeResize="0"/>
          <p:nvPr/>
        </p:nvPicPr>
        <p:blipFill>
          <a:blip r:embed="rId3">
            <a:alphaModFix/>
          </a:blip>
          <a:stretch>
            <a:fillRect/>
          </a:stretch>
        </p:blipFill>
        <p:spPr>
          <a:xfrm>
            <a:off x="432200" y="1228500"/>
            <a:ext cx="3668136" cy="3820975"/>
          </a:xfrm>
          <a:prstGeom prst="rect">
            <a:avLst/>
          </a:prstGeom>
          <a:noFill/>
          <a:ln>
            <a:noFill/>
          </a:ln>
        </p:spPr>
      </p:pic>
      <p:pic>
        <p:nvPicPr>
          <p:cNvPr id="96" name="Google Shape;96;p18"/>
          <p:cNvPicPr preferRelativeResize="0"/>
          <p:nvPr/>
        </p:nvPicPr>
        <p:blipFill>
          <a:blip r:embed="rId4">
            <a:alphaModFix/>
          </a:blip>
          <a:stretch>
            <a:fillRect/>
          </a:stretch>
        </p:blipFill>
        <p:spPr>
          <a:xfrm>
            <a:off x="4855750" y="1295125"/>
            <a:ext cx="3902424" cy="3610199"/>
          </a:xfrm>
          <a:prstGeom prst="rect">
            <a:avLst/>
          </a:prstGeom>
          <a:noFill/>
          <a:ln>
            <a:noFill/>
          </a:ln>
        </p:spPr>
      </p:pic>
      <p:sp>
        <p:nvSpPr>
          <p:cNvPr id="97" name="Google Shape;97;p18"/>
          <p:cNvSpPr txBox="1"/>
          <p:nvPr/>
        </p:nvSpPr>
        <p:spPr>
          <a:xfrm>
            <a:off x="1762413" y="945325"/>
            <a:ext cx="10077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 sz="1600">
                <a:latin typeface="Proxima Nova"/>
                <a:ea typeface="Proxima Nova"/>
                <a:cs typeface="Proxima Nova"/>
                <a:sym typeface="Proxima Nova"/>
              </a:rPr>
              <a:t>TURKEY</a:t>
            </a:r>
            <a:endParaRPr b="1" sz="16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8" name="Google Shape;98;p18"/>
          <p:cNvSpPr txBox="1"/>
          <p:nvPr/>
        </p:nvSpPr>
        <p:spPr>
          <a:xfrm>
            <a:off x="6303113" y="945325"/>
            <a:ext cx="10077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 sz="1600">
                <a:latin typeface="Proxima Nova"/>
                <a:ea typeface="Proxima Nova"/>
                <a:cs typeface="Proxima Nova"/>
                <a:sym typeface="Proxima Nova"/>
              </a:rPr>
              <a:t>IRAQ</a:t>
            </a:r>
            <a:endParaRPr b="1" sz="1600">
              <a:latin typeface="Proxima Nova"/>
              <a:ea typeface="Proxima Nova"/>
              <a:cs typeface="Proxima Nova"/>
              <a:sym typeface="Proxima Nova"/>
            </a:endParaRPr>
          </a:p>
          <a:p>
            <a:pPr indent="0" lvl="0" marL="0" rtl="0" algn="ctr">
              <a:spcBef>
                <a:spcPts val="0"/>
              </a:spcBef>
              <a:spcAft>
                <a:spcPts val="0"/>
              </a:spcAft>
              <a:buNone/>
            </a:pPr>
            <a:r>
              <a:t/>
            </a:r>
            <a:endParaRPr b="1" sz="1600">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9" name="Google Shape;99;p18"/>
          <p:cNvSpPr txBox="1"/>
          <p:nvPr/>
        </p:nvSpPr>
        <p:spPr>
          <a:xfrm>
            <a:off x="1487875" y="1295125"/>
            <a:ext cx="5673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900">
                <a:latin typeface="Proxima Nova"/>
                <a:ea typeface="Proxima Nova"/>
                <a:cs typeface="Proxima Nova"/>
                <a:sym typeface="Proxima Nova"/>
              </a:rPr>
              <a:t>%</a:t>
            </a:r>
            <a:endParaRPr sz="1200">
              <a:latin typeface="Proxima Nova"/>
              <a:ea typeface="Proxima Nova"/>
              <a:cs typeface="Proxima Nova"/>
              <a:sym typeface="Proxima Nova"/>
            </a:endParaRPr>
          </a:p>
        </p:txBody>
      </p:sp>
      <p:sp>
        <p:nvSpPr>
          <p:cNvPr id="100" name="Google Shape;100;p18"/>
          <p:cNvSpPr txBox="1"/>
          <p:nvPr/>
        </p:nvSpPr>
        <p:spPr>
          <a:xfrm>
            <a:off x="5831275" y="1295125"/>
            <a:ext cx="5673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900">
                <a:latin typeface="Proxima Nova"/>
                <a:ea typeface="Proxima Nova"/>
                <a:cs typeface="Proxima Nova"/>
                <a:sym typeface="Proxima Nova"/>
              </a:rPr>
              <a:t>%</a:t>
            </a:r>
            <a:endParaRPr sz="1200">
              <a:latin typeface="Proxima Nova"/>
              <a:ea typeface="Proxima Nova"/>
              <a:cs typeface="Proxima Nova"/>
              <a:sym typeface="Proxima Nova"/>
            </a:endParaRPr>
          </a:p>
        </p:txBody>
      </p:sp>
      <p:sp>
        <p:nvSpPr>
          <p:cNvPr id="101" name="Google Shape;101;p18"/>
          <p:cNvSpPr txBox="1"/>
          <p:nvPr/>
        </p:nvSpPr>
        <p:spPr>
          <a:xfrm>
            <a:off x="6669475" y="1295125"/>
            <a:ext cx="5673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900">
                <a:latin typeface="Proxima Nova"/>
                <a:ea typeface="Proxima Nova"/>
                <a:cs typeface="Proxima Nova"/>
                <a:sym typeface="Proxima Nova"/>
              </a:rPr>
              <a:t>%</a:t>
            </a:r>
            <a:endParaRPr sz="12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nvSpPr>
        <p:spPr>
          <a:xfrm>
            <a:off x="481650" y="717225"/>
            <a:ext cx="29079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3000">
                <a:latin typeface="Proxima Nova"/>
                <a:ea typeface="Proxima Nova"/>
                <a:cs typeface="Proxima Nova"/>
                <a:sym typeface="Proxima Nova"/>
              </a:rPr>
              <a:t>GROWTH RATE</a:t>
            </a:r>
            <a:endParaRPr b="1" sz="3000">
              <a:latin typeface="Proxima Nova"/>
              <a:ea typeface="Proxima Nova"/>
              <a:cs typeface="Proxima Nova"/>
              <a:sym typeface="Proxima Nova"/>
            </a:endParaRPr>
          </a:p>
        </p:txBody>
      </p:sp>
      <p:sp>
        <p:nvSpPr>
          <p:cNvPr id="107" name="Google Shape;107;p19"/>
          <p:cNvSpPr txBox="1"/>
          <p:nvPr/>
        </p:nvSpPr>
        <p:spPr>
          <a:xfrm>
            <a:off x="5014450" y="1522500"/>
            <a:ext cx="3784500" cy="7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3200">
                <a:latin typeface="Proxima Nova"/>
                <a:ea typeface="Proxima Nova"/>
                <a:cs typeface="Proxima Nova"/>
                <a:sym typeface="Proxima Nova"/>
              </a:rPr>
              <a:t># OF </a:t>
            </a:r>
            <a:r>
              <a:rPr b="1" lang="tr" sz="3200">
                <a:latin typeface="Proxima Nova"/>
                <a:ea typeface="Proxima Nova"/>
                <a:cs typeface="Proxima Nova"/>
                <a:sym typeface="Proxima Nova"/>
              </a:rPr>
              <a:t>TOTAL COUP</a:t>
            </a:r>
            <a:endParaRPr b="1" sz="3200">
              <a:latin typeface="Proxima Nova"/>
              <a:ea typeface="Proxima Nova"/>
              <a:cs typeface="Proxima Nova"/>
              <a:sym typeface="Proxima Nova"/>
            </a:endParaRPr>
          </a:p>
        </p:txBody>
      </p:sp>
      <p:sp>
        <p:nvSpPr>
          <p:cNvPr id="108" name="Google Shape;108;p19"/>
          <p:cNvSpPr txBox="1"/>
          <p:nvPr/>
        </p:nvSpPr>
        <p:spPr>
          <a:xfrm>
            <a:off x="1995075" y="3234450"/>
            <a:ext cx="31923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3000">
                <a:latin typeface="Proxima Nova"/>
                <a:ea typeface="Proxima Nova"/>
                <a:cs typeface="Proxima Nova"/>
                <a:sym typeface="Proxima Nova"/>
              </a:rPr>
              <a:t>INFLATION RATE</a:t>
            </a:r>
            <a:endParaRPr b="1" sz="3000">
              <a:latin typeface="Proxima Nova"/>
              <a:ea typeface="Proxima Nova"/>
              <a:cs typeface="Proxima Nova"/>
              <a:sym typeface="Proxima Nova"/>
            </a:endParaRPr>
          </a:p>
        </p:txBody>
      </p:sp>
      <p:sp>
        <p:nvSpPr>
          <p:cNvPr id="109" name="Google Shape;109;p19"/>
          <p:cNvSpPr txBox="1"/>
          <p:nvPr/>
        </p:nvSpPr>
        <p:spPr>
          <a:xfrm>
            <a:off x="176850" y="2729050"/>
            <a:ext cx="2299200" cy="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2000">
                <a:latin typeface="Proxima Nova"/>
                <a:ea typeface="Proxima Nova"/>
                <a:cs typeface="Proxima Nova"/>
                <a:sym typeface="Proxima Nova"/>
              </a:rPr>
              <a:t>UNEMPLOYMENT</a:t>
            </a:r>
            <a:endParaRPr b="1" sz="2000">
              <a:latin typeface="Proxima Nova"/>
              <a:ea typeface="Proxima Nova"/>
              <a:cs typeface="Proxima Nova"/>
              <a:sym typeface="Proxima Nova"/>
            </a:endParaRPr>
          </a:p>
        </p:txBody>
      </p:sp>
      <p:sp>
        <p:nvSpPr>
          <p:cNvPr id="110" name="Google Shape;110;p19"/>
          <p:cNvSpPr txBox="1"/>
          <p:nvPr/>
        </p:nvSpPr>
        <p:spPr>
          <a:xfrm>
            <a:off x="7262950" y="2541750"/>
            <a:ext cx="1482300" cy="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800">
                <a:latin typeface="Proxima Nova"/>
                <a:ea typeface="Proxima Nova"/>
                <a:cs typeface="Proxima Nova"/>
                <a:sym typeface="Proxima Nova"/>
              </a:rPr>
              <a:t>EXPORT</a:t>
            </a:r>
            <a:endParaRPr b="1" sz="1800">
              <a:latin typeface="Proxima Nova"/>
              <a:ea typeface="Proxima Nova"/>
              <a:cs typeface="Proxima Nova"/>
              <a:sym typeface="Proxima Nova"/>
            </a:endParaRPr>
          </a:p>
        </p:txBody>
      </p:sp>
      <p:sp>
        <p:nvSpPr>
          <p:cNvPr id="111" name="Google Shape;111;p19"/>
          <p:cNvSpPr txBox="1"/>
          <p:nvPr/>
        </p:nvSpPr>
        <p:spPr>
          <a:xfrm>
            <a:off x="512775" y="4214500"/>
            <a:ext cx="1482300" cy="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800">
                <a:latin typeface="Proxima Nova"/>
                <a:ea typeface="Proxima Nova"/>
                <a:cs typeface="Proxima Nova"/>
                <a:sym typeface="Proxima Nova"/>
              </a:rPr>
              <a:t>IMPORT</a:t>
            </a:r>
            <a:endParaRPr b="1" sz="1800">
              <a:latin typeface="Proxima Nova"/>
              <a:ea typeface="Proxima Nova"/>
              <a:cs typeface="Proxima Nova"/>
              <a:sym typeface="Proxima Nova"/>
            </a:endParaRPr>
          </a:p>
        </p:txBody>
      </p:sp>
      <p:sp>
        <p:nvSpPr>
          <p:cNvPr id="112" name="Google Shape;112;p19"/>
          <p:cNvSpPr txBox="1"/>
          <p:nvPr/>
        </p:nvSpPr>
        <p:spPr>
          <a:xfrm>
            <a:off x="4661875" y="3700650"/>
            <a:ext cx="4062000" cy="8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3800">
                <a:latin typeface="Proxima Nova"/>
                <a:ea typeface="Proxima Nova"/>
                <a:cs typeface="Proxima Nova"/>
                <a:sym typeface="Proxima Nova"/>
              </a:rPr>
              <a:t>GDP PER CAPITA</a:t>
            </a:r>
            <a:endParaRPr b="1" sz="3800">
              <a:latin typeface="Proxima Nova"/>
              <a:ea typeface="Proxima Nova"/>
              <a:cs typeface="Proxima Nova"/>
              <a:sym typeface="Proxima Nova"/>
            </a:endParaRPr>
          </a:p>
        </p:txBody>
      </p:sp>
      <p:sp>
        <p:nvSpPr>
          <p:cNvPr id="113" name="Google Shape;113;p19"/>
          <p:cNvSpPr txBox="1"/>
          <p:nvPr/>
        </p:nvSpPr>
        <p:spPr>
          <a:xfrm>
            <a:off x="6921150" y="290025"/>
            <a:ext cx="13632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Proxima Nova"/>
                <a:ea typeface="Proxima Nova"/>
                <a:cs typeface="Proxima Nova"/>
                <a:sym typeface="Proxima Nova"/>
              </a:rPr>
              <a:t>POPULATION</a:t>
            </a:r>
            <a:endParaRPr b="1">
              <a:latin typeface="Proxima Nova"/>
              <a:ea typeface="Proxima Nova"/>
              <a:cs typeface="Proxima Nova"/>
              <a:sym typeface="Proxima Nova"/>
            </a:endParaRPr>
          </a:p>
        </p:txBody>
      </p:sp>
      <p:sp>
        <p:nvSpPr>
          <p:cNvPr id="114" name="Google Shape;114;p19"/>
          <p:cNvSpPr txBox="1"/>
          <p:nvPr/>
        </p:nvSpPr>
        <p:spPr>
          <a:xfrm>
            <a:off x="2397000" y="69200"/>
            <a:ext cx="29079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Proxima Nova"/>
                <a:ea typeface="Proxima Nova"/>
                <a:cs typeface="Proxima Nova"/>
                <a:sym typeface="Proxima Nova"/>
              </a:rPr>
              <a:t>RATE OF EXPORT TO IMPORT</a:t>
            </a:r>
            <a:endParaRPr b="1">
              <a:latin typeface="Proxima Nova"/>
              <a:ea typeface="Proxima Nova"/>
              <a:cs typeface="Proxima Nova"/>
              <a:sym typeface="Proxima Nova"/>
            </a:endParaRPr>
          </a:p>
        </p:txBody>
      </p:sp>
      <p:sp>
        <p:nvSpPr>
          <p:cNvPr id="115" name="Google Shape;115;p19"/>
          <p:cNvSpPr txBox="1"/>
          <p:nvPr/>
        </p:nvSpPr>
        <p:spPr>
          <a:xfrm>
            <a:off x="2147475" y="2193575"/>
            <a:ext cx="37845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Proxima Nova"/>
                <a:ea typeface="Proxima Nova"/>
                <a:cs typeface="Proxima Nova"/>
                <a:sym typeface="Proxima Nova"/>
              </a:rPr>
              <a:t>CONSTITUTIONAL AMENDMENT CHANGE</a:t>
            </a:r>
            <a:endParaRPr b="1">
              <a:latin typeface="Proxima Nova"/>
              <a:ea typeface="Proxima Nova"/>
              <a:cs typeface="Proxima Nova"/>
              <a:sym typeface="Proxima Nova"/>
            </a:endParaRPr>
          </a:p>
        </p:txBody>
      </p:sp>
      <p:sp>
        <p:nvSpPr>
          <p:cNvPr id="116" name="Google Shape;116;p19"/>
          <p:cNvSpPr txBox="1"/>
          <p:nvPr/>
        </p:nvSpPr>
        <p:spPr>
          <a:xfrm>
            <a:off x="3679675" y="946500"/>
            <a:ext cx="24879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2000">
                <a:latin typeface="Proxima Nova"/>
                <a:ea typeface="Proxima Nova"/>
                <a:cs typeface="Proxima Nova"/>
                <a:sym typeface="Proxima Nova"/>
              </a:rPr>
              <a:t>MILITARY BUDGET</a:t>
            </a:r>
            <a:endParaRPr b="1" sz="2000">
              <a:latin typeface="Proxima Nova"/>
              <a:ea typeface="Proxima Nova"/>
              <a:cs typeface="Proxima Nova"/>
              <a:sym typeface="Proxima Nova"/>
            </a:endParaRPr>
          </a:p>
        </p:txBody>
      </p:sp>
      <p:sp>
        <p:nvSpPr>
          <p:cNvPr id="117" name="Google Shape;117;p19"/>
          <p:cNvSpPr txBox="1"/>
          <p:nvPr/>
        </p:nvSpPr>
        <p:spPr>
          <a:xfrm>
            <a:off x="95500" y="1641300"/>
            <a:ext cx="14823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500">
                <a:latin typeface="Proxima Nova"/>
                <a:ea typeface="Proxima Nova"/>
                <a:cs typeface="Proxima Nova"/>
                <a:sym typeface="Proxima Nova"/>
              </a:rPr>
              <a:t>MILITARY SIZE</a:t>
            </a:r>
            <a:endParaRPr b="1" sz="1500">
              <a:latin typeface="Proxima Nova"/>
              <a:ea typeface="Proxima Nova"/>
              <a:cs typeface="Proxima Nova"/>
              <a:sym typeface="Proxima Nova"/>
            </a:endParaRPr>
          </a:p>
        </p:txBody>
      </p:sp>
      <p:sp>
        <p:nvSpPr>
          <p:cNvPr id="118" name="Google Shape;118;p19"/>
          <p:cNvSpPr txBox="1"/>
          <p:nvPr/>
        </p:nvSpPr>
        <p:spPr>
          <a:xfrm>
            <a:off x="3603550" y="4589175"/>
            <a:ext cx="3784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Proxima Nova"/>
                <a:ea typeface="Proxima Nova"/>
                <a:cs typeface="Proxima Nova"/>
                <a:sym typeface="Proxima Nova"/>
              </a:rPr>
              <a:t>RATE OF POPULATION ON MILITARY</a:t>
            </a:r>
            <a:endParaRPr b="1">
              <a:latin typeface="Proxima Nova"/>
              <a:ea typeface="Proxima Nova"/>
              <a:cs typeface="Proxima Nova"/>
              <a:sym typeface="Proxima Nova"/>
            </a:endParaRPr>
          </a:p>
        </p:txBody>
      </p:sp>
      <p:sp>
        <p:nvSpPr>
          <p:cNvPr id="119" name="Google Shape;119;p19"/>
          <p:cNvSpPr txBox="1"/>
          <p:nvPr/>
        </p:nvSpPr>
        <p:spPr>
          <a:xfrm>
            <a:off x="7388050" y="1146300"/>
            <a:ext cx="1608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Proxima Nova"/>
                <a:ea typeface="Proxima Nova"/>
                <a:cs typeface="Proxima Nova"/>
                <a:sym typeface="Proxima Nova"/>
              </a:rPr>
              <a:t>TRADE TO GDP</a:t>
            </a:r>
            <a:endParaRPr b="1">
              <a:latin typeface="Proxima Nova"/>
              <a:ea typeface="Proxima Nova"/>
              <a:cs typeface="Proxima Nova"/>
              <a:sym typeface="Proxima Nova"/>
            </a:endParaRPr>
          </a:p>
        </p:txBody>
      </p:sp>
      <p:sp>
        <p:nvSpPr>
          <p:cNvPr id="120" name="Google Shape;120;p19"/>
          <p:cNvSpPr txBox="1"/>
          <p:nvPr/>
        </p:nvSpPr>
        <p:spPr>
          <a:xfrm>
            <a:off x="5484000" y="2703525"/>
            <a:ext cx="1482300" cy="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800">
                <a:latin typeface="Proxima Nova"/>
                <a:ea typeface="Proxima Nova"/>
                <a:cs typeface="Proxima Nova"/>
                <a:sym typeface="Proxima Nova"/>
              </a:rPr>
              <a:t>COUP</a:t>
            </a:r>
            <a:endParaRPr b="1" sz="18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EXPLOITING</a:t>
            </a:r>
            <a:r>
              <a:rPr b="1" lang="tr"/>
              <a:t> MACHINE LEARNING ALGORITHMS</a:t>
            </a:r>
            <a:endParaRPr b="1"/>
          </a:p>
        </p:txBody>
      </p:sp>
      <p:sp>
        <p:nvSpPr>
          <p:cNvPr id="126" name="Google Shape;126;p20"/>
          <p:cNvSpPr txBox="1"/>
          <p:nvPr>
            <p:ph idx="1" type="body"/>
          </p:nvPr>
        </p:nvSpPr>
        <p:spPr>
          <a:xfrm>
            <a:off x="311700" y="1152475"/>
            <a:ext cx="41049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tr"/>
              <a:t>K-Means Algorithm</a:t>
            </a:r>
            <a:endParaRPr/>
          </a:p>
          <a:p>
            <a:pPr indent="-330200" lvl="1" marL="1371600" rtl="0" algn="l">
              <a:lnSpc>
                <a:spcPct val="150000"/>
              </a:lnSpc>
              <a:spcBef>
                <a:spcPts val="0"/>
              </a:spcBef>
              <a:spcAft>
                <a:spcPts val="0"/>
              </a:spcAft>
              <a:buSzPts val="1600"/>
              <a:buChar char="◆"/>
            </a:pPr>
            <a:r>
              <a:rPr lang="tr">
                <a:solidFill>
                  <a:srgbClr val="000000"/>
                </a:solidFill>
                <a:highlight>
                  <a:srgbClr val="FFFFFF"/>
                </a:highlight>
                <a:latin typeface="Roboto"/>
                <a:ea typeface="Roboto"/>
                <a:cs typeface="Roboto"/>
                <a:sym typeface="Roboto"/>
              </a:rPr>
              <a:t>Given a data set of items, with certain features, and values of those features .</a:t>
            </a:r>
            <a:endParaRPr>
              <a:solidFill>
                <a:srgbClr val="000000"/>
              </a:solidFill>
              <a:highlight>
                <a:srgbClr val="FFFFFF"/>
              </a:highlight>
              <a:latin typeface="Roboto"/>
              <a:ea typeface="Roboto"/>
              <a:cs typeface="Roboto"/>
              <a:sym typeface="Roboto"/>
            </a:endParaRPr>
          </a:p>
          <a:p>
            <a:pPr indent="-330200" lvl="1" marL="1371600" rtl="0" algn="l">
              <a:lnSpc>
                <a:spcPct val="150000"/>
              </a:lnSpc>
              <a:spcBef>
                <a:spcPts val="0"/>
              </a:spcBef>
              <a:spcAft>
                <a:spcPts val="0"/>
              </a:spcAft>
              <a:buSzPts val="1600"/>
              <a:buChar char="◆"/>
            </a:pPr>
            <a:r>
              <a:rPr lang="tr">
                <a:solidFill>
                  <a:srgbClr val="000000"/>
                </a:solidFill>
                <a:highlight>
                  <a:srgbClr val="FFFFFF"/>
                </a:highlight>
                <a:latin typeface="Roboto"/>
                <a:ea typeface="Roboto"/>
                <a:cs typeface="Roboto"/>
                <a:sym typeface="Roboto"/>
              </a:rPr>
              <a:t>The task is to categorize dataset items into groups.</a:t>
            </a:r>
            <a:endParaRPr>
              <a:solidFill>
                <a:srgbClr val="000000"/>
              </a:solidFill>
              <a:highlight>
                <a:srgbClr val="FFFFFF"/>
              </a:highlight>
              <a:latin typeface="Roboto"/>
              <a:ea typeface="Roboto"/>
              <a:cs typeface="Roboto"/>
              <a:sym typeface="Roboto"/>
            </a:endParaRPr>
          </a:p>
          <a:p>
            <a:pPr indent="-317500" lvl="1" marL="1371600" rtl="0" algn="l">
              <a:lnSpc>
                <a:spcPct val="150000"/>
              </a:lnSpc>
              <a:spcBef>
                <a:spcPts val="0"/>
              </a:spcBef>
              <a:spcAft>
                <a:spcPts val="0"/>
              </a:spcAft>
              <a:buClr>
                <a:srgbClr val="000000"/>
              </a:buClr>
              <a:buSzPts val="1400"/>
              <a:buFont typeface="Roboto"/>
              <a:buChar char="◆"/>
            </a:pPr>
            <a:r>
              <a:rPr lang="tr">
                <a:solidFill>
                  <a:srgbClr val="000000"/>
                </a:solidFill>
                <a:highlight>
                  <a:srgbClr val="FFFFFF"/>
                </a:highlight>
                <a:latin typeface="Roboto"/>
                <a:ea typeface="Roboto"/>
                <a:cs typeface="Roboto"/>
                <a:sym typeface="Roboto"/>
              </a:rPr>
              <a:t>Algorithm will categorize the items into k groups of similarity. </a:t>
            </a:r>
            <a:endParaRPr>
              <a:solidFill>
                <a:srgbClr val="000000"/>
              </a:solidFill>
              <a:highlight>
                <a:srgbClr val="FFFFFF"/>
              </a:highlight>
              <a:latin typeface="Roboto"/>
              <a:ea typeface="Roboto"/>
              <a:cs typeface="Roboto"/>
              <a:sym typeface="Roboto"/>
            </a:endParaRPr>
          </a:p>
        </p:txBody>
      </p:sp>
      <p:pic>
        <p:nvPicPr>
          <p:cNvPr id="127" name="Google Shape;127;p20"/>
          <p:cNvPicPr preferRelativeResize="0"/>
          <p:nvPr/>
        </p:nvPicPr>
        <p:blipFill>
          <a:blip r:embed="rId3">
            <a:alphaModFix/>
          </a:blip>
          <a:stretch>
            <a:fillRect/>
          </a:stretch>
        </p:blipFill>
        <p:spPr>
          <a:xfrm>
            <a:off x="4481400" y="1792325"/>
            <a:ext cx="4513201" cy="190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2210675"/>
            <a:ext cx="8520600" cy="191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tr"/>
              <a:t>%90.9</a:t>
            </a:r>
            <a:endParaRPr b="1"/>
          </a:p>
        </p:txBody>
      </p:sp>
      <p:sp>
        <p:nvSpPr>
          <p:cNvPr id="133" name="Google Shape;133;p21"/>
          <p:cNvSpPr txBox="1"/>
          <p:nvPr>
            <p:ph idx="1" type="body"/>
          </p:nvPr>
        </p:nvSpPr>
        <p:spPr>
          <a:xfrm>
            <a:off x="311700" y="4138100"/>
            <a:ext cx="8520600" cy="90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tr"/>
              <a:t>                                                            </a:t>
            </a:r>
            <a:r>
              <a:rPr b="1" lang="tr"/>
              <a:t>   </a:t>
            </a:r>
            <a:r>
              <a:rPr b="1" lang="tr" sz="2100"/>
              <a:t>  </a:t>
            </a:r>
            <a:r>
              <a:rPr b="1" lang="tr" sz="3200"/>
              <a:t>ACCURACY</a:t>
            </a:r>
            <a:endParaRPr b="1" sz="3200"/>
          </a:p>
        </p:txBody>
      </p:sp>
      <p:pic>
        <p:nvPicPr>
          <p:cNvPr id="134" name="Google Shape;134;p21"/>
          <p:cNvPicPr preferRelativeResize="0"/>
          <p:nvPr/>
        </p:nvPicPr>
        <p:blipFill>
          <a:blip r:embed="rId3">
            <a:alphaModFix/>
          </a:blip>
          <a:stretch>
            <a:fillRect/>
          </a:stretch>
        </p:blipFill>
        <p:spPr>
          <a:xfrm>
            <a:off x="1138900" y="2291575"/>
            <a:ext cx="1837050" cy="1837000"/>
          </a:xfrm>
          <a:prstGeom prst="rect">
            <a:avLst/>
          </a:prstGeom>
          <a:noFill/>
          <a:ln>
            <a:noFill/>
          </a:ln>
        </p:spPr>
      </p:pic>
      <p:pic>
        <p:nvPicPr>
          <p:cNvPr id="135" name="Google Shape;135;p21"/>
          <p:cNvPicPr preferRelativeResize="0"/>
          <p:nvPr/>
        </p:nvPicPr>
        <p:blipFill>
          <a:blip r:embed="rId4">
            <a:alphaModFix/>
          </a:blip>
          <a:stretch>
            <a:fillRect/>
          </a:stretch>
        </p:blipFill>
        <p:spPr>
          <a:xfrm>
            <a:off x="76200" y="461025"/>
            <a:ext cx="8991601" cy="125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