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Hin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Hind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Hin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c422db41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c422db41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c422db41f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c422db41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c422db41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c422db41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c422db41f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c422db41f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c422db41f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c422db41f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c422db41f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c422db41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c422db41f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c422db41f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c422db41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c422db41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c422db41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c422db41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c422db41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c422db41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c422db41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c422db41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c422db41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c422db41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c422db41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c422db41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c422db41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c422db41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c422db41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c422db41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 flipH="1" rot="5400000">
            <a:off x="6177275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ig">
  <p:cSld name="BLANK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1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7" name="Google Shape;137;p11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1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1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1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1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1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"/>
          <p:cNvSpPr/>
          <p:nvPr/>
        </p:nvSpPr>
        <p:spPr>
          <a:xfrm flipH="1" rot="-5400000">
            <a:off x="-358955" y="3663589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9" name="Google Shape;14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3" name="Google Shape;15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4" name="Google Shape;1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4">
  <p:cSld name="TITLE_4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7" name="Google Shape;1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8" name="Google Shape;1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 flipH="1" rot="5400000">
            <a:off x="6177275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/>
        </p:txBody>
      </p:sp>
      <p:grpSp>
        <p:nvGrpSpPr>
          <p:cNvPr id="35" name="Google Shape;35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6" name="Google Shape;36;p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41;p4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flipH="1" rot="-5400000">
            <a:off x="-358955" y="3663588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grpSp>
        <p:nvGrpSpPr>
          <p:cNvPr id="49" name="Google Shape;49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Google Shape;50;p5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6" name="Google Shape;56;p5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grpSp>
        <p:nvGrpSpPr>
          <p:cNvPr id="65" name="Google Shape;65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6" name="Google Shape;66;p6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71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2" name="Google Shape;72;p6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0" name="Google Shape;80;p7"/>
          <p:cNvSpPr txBox="1"/>
          <p:nvPr>
            <p:ph idx="2" type="body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1" name="Google Shape;81;p7"/>
          <p:cNvSpPr txBox="1"/>
          <p:nvPr>
            <p:ph idx="3" type="body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grpSp>
        <p:nvGrpSpPr>
          <p:cNvPr id="82" name="Google Shape;82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3" name="Google Shape;83;p7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7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89" name="Google Shape;89;p7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6" name="Google Shape;96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97" name="Google Shape;97;p8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3" name="Google Shape;103;p8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</a:lstStyle>
          <a:p/>
        </p:txBody>
      </p:sp>
      <p:grpSp>
        <p:nvGrpSpPr>
          <p:cNvPr id="110" name="Google Shape;110;p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1" name="Google Shape;111;p9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9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9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17" name="Google Shape;117;p9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mall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24" name="Google Shape;124;p10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0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0" name="Google Shape;130;p10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type="ctrTitle"/>
          </p:nvPr>
        </p:nvSpPr>
        <p:spPr>
          <a:xfrm>
            <a:off x="2349525" y="320450"/>
            <a:ext cx="46794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Is Asylum International Biased? </a:t>
            </a:r>
            <a:endParaRPr sz="4500"/>
          </a:p>
        </p:txBody>
      </p:sp>
      <p:sp>
        <p:nvSpPr>
          <p:cNvPr id="164" name="Google Shape;164;p15"/>
          <p:cNvSpPr txBox="1"/>
          <p:nvPr>
            <p:ph idx="4294967295" type="subTitle"/>
          </p:nvPr>
        </p:nvSpPr>
        <p:spPr>
          <a:xfrm>
            <a:off x="2349525" y="3812025"/>
            <a:ext cx="36087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Casey Mallon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12/10/12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 txBox="1"/>
          <p:nvPr>
            <p:ph idx="4294967295" type="subTitle"/>
          </p:nvPr>
        </p:nvSpPr>
        <p:spPr>
          <a:xfrm>
            <a:off x="2349525" y="2571750"/>
            <a:ext cx="5488500" cy="13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Asylum International’s coverage on asylum seekers biased against certain regions?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1067088" y="293275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1067100" y="929275"/>
            <a:ext cx="5972100" cy="39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Asylum&lt;-Corpus(VectorSource(Asylum.dat$Text))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Asylum_dtm &lt;- DocumentTermMatrix(Asylum,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          control = list(stopwords = TRUE,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                         tolower = TRUE,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                         removeNumbers = TRUE,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                         removePunctuation = TRUE))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Asylum_dtm&lt;-as.data.frame(as.matrix(Asylum_dtm))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#Using bing lexicon for simple binary positive v. negative categorization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Asylum_sentiments&lt;- get_sentiments("bing")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Asylum_sentiments$score&lt;-ifelse(Asylum_sentiments$sentiment=="positive",1,-1)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1067088" y="293275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for Text Analysis</a:t>
            </a:r>
            <a:endParaRPr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1067100" y="929275"/>
            <a:ext cx="5972100" cy="39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#Score each article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Words&lt;- data.frame(word=colnames(Asylum_dtm))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Words&lt;-merge(Words,Asylum_sentiments,all.x=T)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Words$score[is.na(Words$score)]&lt;-0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Scores&lt;- as.matrix(Asylum_dtm)%*%Words$score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##Edit the dataframe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Asylum.dat$Scores= Scores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Asylum.dat&lt;- Asylum.dat%&gt;%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subset(select=-c(X))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#Write a CSV file of the data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write.csv(Asylum.dat, "Amnesty_International_Asylum_Text_Analysis.csv")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/>
        </p:nvSpPr>
        <p:spPr>
          <a:xfrm>
            <a:off x="502075" y="363200"/>
            <a:ext cx="3450300" cy="1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3399"/>
                </a:solidFill>
                <a:latin typeface="Hind"/>
                <a:ea typeface="Hind"/>
                <a:cs typeface="Hind"/>
                <a:sym typeface="Hind"/>
              </a:rPr>
              <a:t>Which words appear most frequently?</a:t>
            </a:r>
            <a:endParaRPr b="1" sz="3000">
              <a:solidFill>
                <a:srgbClr val="CC3399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1537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0"/>
          <p:cNvSpPr txBox="1"/>
          <p:nvPr/>
        </p:nvSpPr>
        <p:spPr>
          <a:xfrm>
            <a:off x="5112000" y="474575"/>
            <a:ext cx="35892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No significant evidence found</a:t>
            </a:r>
            <a:endParaRPr b="1" sz="24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5112000" y="1584100"/>
            <a:ext cx="3709800" cy="25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Fail to find evidence supporting that Amnesty International is biased towards certain regions based on its coverage of asylum-seekers. </a:t>
            </a:r>
            <a:endParaRPr b="1" sz="24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important? </a:t>
            </a:r>
            <a:endParaRPr/>
          </a:p>
        </p:txBody>
      </p:sp>
      <p:sp>
        <p:nvSpPr>
          <p:cNvPr id="171" name="Google Shape;171;p16"/>
          <p:cNvSpPr txBox="1"/>
          <p:nvPr>
            <p:ph idx="1" type="body"/>
          </p:nvPr>
        </p:nvSpPr>
        <p:spPr>
          <a:xfrm>
            <a:off x="1067094" y="1650550"/>
            <a:ext cx="29922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›"/>
            </a:pPr>
            <a:r>
              <a:rPr lang="en" sz="1600"/>
              <a:t>Conservative political movements challenging the reliability of NGOs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›"/>
            </a:pPr>
            <a:r>
              <a:rPr lang="en" sz="1600"/>
              <a:t>NGOs provide information to persuade international actors to their cause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›"/>
            </a:pPr>
            <a:r>
              <a:rPr lang="en" sz="1600"/>
              <a:t>Reaction against recent “migrant crisis”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›"/>
            </a:pPr>
            <a:r>
              <a:rPr lang="en" sz="1600"/>
              <a:t>Lines between migrants and asylum-seekers are blurred</a:t>
            </a:r>
            <a:endParaRPr sz="1600"/>
          </a:p>
        </p:txBody>
      </p:sp>
      <p:pic>
        <p:nvPicPr>
          <p:cNvPr id="172" name="Google Shape;1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625" y="1650550"/>
            <a:ext cx="3625506" cy="27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1002988" y="239875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</a:t>
            </a:r>
            <a:endParaRPr/>
          </a:p>
        </p:txBody>
      </p:sp>
      <p:sp>
        <p:nvSpPr>
          <p:cNvPr id="178" name="Google Shape;178;p17"/>
          <p:cNvSpPr txBox="1"/>
          <p:nvPr>
            <p:ph idx="1" type="body"/>
          </p:nvPr>
        </p:nvSpPr>
        <p:spPr>
          <a:xfrm>
            <a:off x="779800" y="875875"/>
            <a:ext cx="7498800" cy="40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r&lt;- "https://www.amnesty.org/en/latest/news/?contentType=2561&amp;issue=1613&amp;sort=date&amp;p="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page=c(1:11)%&gt;%as.character()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webpages&lt;- str_c(base, page)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all_URLs&lt;- function(i){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URLs&lt;- read_html(i)%&gt;%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html_nodes(".search-item__link")%&gt;%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html_attr("href")%&gt;%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as.character()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results&lt;- paste0("https://www.amnesty.org", URLs)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return(results)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#all of the news articles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ALL_URLS&lt;- map(webpages, all_URLs)%&gt;%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unlist()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1067088" y="218525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84" name="Google Shape;184;p18"/>
          <p:cNvSpPr txBox="1"/>
          <p:nvPr>
            <p:ph idx="1" type="body"/>
          </p:nvPr>
        </p:nvSpPr>
        <p:spPr>
          <a:xfrm>
            <a:off x="811850" y="854525"/>
            <a:ext cx="74241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#function to get the region, title, date, and text of each article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scrape_text &lt;- function(url){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webpage&lt;- read_html(url)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text &lt;- html_nodes(webpage, ".wysiwyg") %&gt;%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html_text()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title&lt;- html_nodes(webpage,".heading--main")%&gt;%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html_text()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region&lt;-html_nodes(webpage, ".tags__item--bold--sm+ .tags__item--discrete .tags__link--discrete--md")%&gt;%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html_text()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date&lt;- html_nodes(webpage, "time")%&gt;%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html_text()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all_info&lt;- data.frame(date=ifelse(length(date)==0, NA, date),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region=ifelse(length(region)==0,NA, region),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title= ifelse(length(title)==0,NA,title),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text= ifelse(length(text)==0,NA,text))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return(all_info) }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1067088" y="218525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811850" y="854525"/>
            <a:ext cx="74241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#Need to include the ifelse part in the data.frame in case articles aren't formatted in the same way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#Apparently its too much money to have uniform structure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#some of the articles aren't actually formatted using the same nodes, 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#some titles use nodes that mean different things on different pages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#Making a giant data frame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Amenesty_International_Asylum&lt;- map_dfr(ALL_URLS,scrape_text)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#Creating a csv file 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write.csv(Amenesty_International_Asylum,file= "Amenesty_International_Asylum.csv")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1067088" y="239875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</a:t>
            </a:r>
            <a:endParaRPr/>
          </a:p>
        </p:txBody>
      </p:sp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1067101" y="875875"/>
            <a:ext cx="64854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Asylum&lt;- read.csv(file="/Users/cemallon/Documents/Computational-Tools/plsc31101-final-project/Data/Amenesty_International_Asylum.csv",stringsAsFactors = FALSE)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#filter out all the NAs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Asylum_Full&lt;- Asylum%&gt;%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filter(!is.na(region), !is.na(date), !is.na(text), !is.na(title))%&gt;%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subset(select=-c(X))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#filter out all the incorrect titles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#these are titles like "Amnesty's Experts"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#the reason is that these pages are coded differently than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Asylum_Title&lt;-Asylum_Full%&gt;%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filter(title!="Amnesty's experts")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#number of observations dropped from 159 to 132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1067088" y="239875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</a:t>
            </a:r>
            <a:endParaRPr/>
          </a:p>
        </p:txBody>
      </p:sp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619575" y="875875"/>
            <a:ext cx="69330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#This gives everything a nice name and simplifies the date to just the year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Asylum_Tidy&lt;-Asylum_Title%&gt;%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rename(Date=date, Region=region, Title=title, Text=text)%&gt;%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mutate(Date=as.numeric(str_extract(Date,"\\d{4}")))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#Next I need to manually collapse the regions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#For some reason, Amnesty International doesn't stick to regions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#In a few cases they list specific countries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#I'll continue to keep the Turkey, Afghanistan, and Russia left as separate entities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#Miscoding on the original site for two articles, marked the regions as Refugees and Detention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#Recoded to Europe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1067088" y="239875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</a:t>
            </a:r>
            <a:endParaRPr/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619575" y="875875"/>
            <a:ext cx="69330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Region_clean&lt;- recode(Asylum_Tidy$Region,"Burundi"="Africa", "Congo"="Africa", "Kenya"="Africa", "Eritrea"="Africa",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"Libya"="Middle East and North Africa","Middle East and North Africa " = "Middle East and North Africa",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"Hungary"= "Europe and Central Asia", "Spain"="Europe and Central Asia", 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"France"="Europe and Central Asia","Greece"="Europe and Central Asia","Italy"="Europe and Central Asia",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"Ecuador"="Americas","Venezuela"="Americas", "Cuba"="Americas",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"Nauru" = "Asia and The Pacific", "Australia"="Asia and The Pacific", "Malaysia"="Asia and The Pacific",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"Refugees"="Europe and Central Asia","Detention"="Europe and Central Asia",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"United States of America"="Americas")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Asylum_Tidy$Region_clean&lt;- as.character(Region_clean)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1067088" y="239875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</a:t>
            </a:r>
            <a:endParaRPr/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619575" y="875875"/>
            <a:ext cx="69330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#Removing the old Region 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Asylum_Tidyer&lt;- Asylum_Tidy%&gt;%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subset(select= -c(Region))%&gt;%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rename("Region"="Region_clean")%&gt;%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subset(select=c(1,4,2,3))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write.csv(Asylum_Tidyer,file= "Amenesty_International_Asylum_CLEAN.csv")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