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80" r:id="rId1"/>
  </p:sldMasterIdLst>
  <p:sldIdLst>
    <p:sldId id="256" r:id="rId2"/>
    <p:sldId id="324" r:id="rId3"/>
    <p:sldId id="332" r:id="rId4"/>
    <p:sldId id="329" r:id="rId5"/>
    <p:sldId id="325" r:id="rId6"/>
    <p:sldId id="328" r:id="rId7"/>
    <p:sldId id="330" r:id="rId8"/>
    <p:sldId id="33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BDEF"/>
    <a:srgbClr val="E4E9E5"/>
    <a:srgbClr val="1592D2"/>
    <a:srgbClr val="01B8BE"/>
    <a:srgbClr val="0082CD"/>
    <a:srgbClr val="EEEAE1"/>
    <a:srgbClr val="FFFFFF"/>
    <a:srgbClr val="EBEAEB"/>
    <a:srgbClr val="0096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437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54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4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3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155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8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045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340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799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483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3/3/2014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1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81" r:id="rId1"/>
    <p:sldLayoutId id="2147484182" r:id="rId2"/>
    <p:sldLayoutId id="2147484183" r:id="rId3"/>
    <p:sldLayoutId id="2147484184" r:id="rId4"/>
    <p:sldLayoutId id="2147484185" r:id="rId5"/>
    <p:sldLayoutId id="2147484186" r:id="rId6"/>
    <p:sldLayoutId id="2147484187" r:id="rId7"/>
    <p:sldLayoutId id="2147484188" r:id="rId8"/>
    <p:sldLayoutId id="2147484189" r:id="rId9"/>
    <p:sldLayoutId id="2147484190" r:id="rId10"/>
    <p:sldLayoutId id="214748419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88491"/>
            <a:ext cx="12154485" cy="792464"/>
          </a:xfrm>
        </p:spPr>
        <p:txBody>
          <a:bodyPr>
            <a:noAutofit/>
          </a:bodyPr>
          <a:lstStyle/>
          <a:p>
            <a:r>
              <a:rPr lang="tr-T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Yazılım Geliştirme Teknolojileri</a:t>
            </a:r>
            <a:br>
              <a:rPr lang="tr-T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tr-TR" sz="4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Web Programlama</a:t>
            </a:r>
            <a:endParaRPr lang="tr-TR" sz="44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  <p:pic>
        <p:nvPicPr>
          <p:cNvPr id="3" name="Picture 2" descr="http://www.equinoxon.com/wp-content/uploads/2012/07/hdr_web_application_development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075" y="2738294"/>
            <a:ext cx="642937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892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Ajanda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Programcılığına giriş</a:t>
            </a: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 &amp; CSS</a:t>
            </a:r>
          </a:p>
          <a:p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sayfaları çalışma 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mantığı</a:t>
            </a: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 Script (İstemci tabanlı teknolojiler)</a:t>
            </a:r>
          </a:p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Hazır Platformlar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38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Segoe UI Light" panose="020B0502040204020203" pitchFamily="34" charset="0"/>
                <a:cs typeface="Segoe UI Light" panose="020B0502040204020203" pitchFamily="34" charset="0"/>
              </a:rPr>
              <a:t>Web Programcılığına giriş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0425" y="1690688"/>
            <a:ext cx="564543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Tim Berners Lee</a:t>
            </a:r>
          </a:p>
          <a:p>
            <a:pPr marL="0" indent="0">
              <a:buNone/>
            </a:pPr>
            <a:endParaRPr lang="tr-TR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tr-TR" sz="24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tr-TR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endParaRPr lang="tr-TR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Sör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Tim Berners-Lee 1989'da CERN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laboratuvarlarında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HTML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işaretleme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dilini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geliştirerek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Dünya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Çapında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Ağ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olarak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tanımlanan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bilgi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paylaşım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sistemini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kurmuş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olan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bilgisayar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profesörüdür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Web'in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babası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kabul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edilir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3078" name="Picture 6" descr="http://www.freshtechweb.com/wp-content/uploads/2012/08/10_Tips_Beginner_Web_Develop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01" y="1773972"/>
            <a:ext cx="5810009" cy="4268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http://www.w3.org/Press/Stock/Berners-Lee/2001-europaeum-eighth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645" y="2065266"/>
            <a:ext cx="238125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 &amp; CSS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5756563" y="1879206"/>
            <a:ext cx="5981699" cy="13337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2327" y="1825624"/>
            <a:ext cx="6241472" cy="4637521"/>
          </a:xfrm>
        </p:spPr>
        <p:txBody>
          <a:bodyPr>
            <a:normAutofit/>
          </a:bodyPr>
          <a:lstStyle/>
          <a:p>
            <a:r>
              <a:rPr lang="tr-T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HTML : </a:t>
            </a:r>
            <a:r>
              <a:rPr lang="en-US" sz="2400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Zengin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Metin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İşaret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Dili 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(Hyper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Text Markup 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Language)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günümüzde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İnternet 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üzerinde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veri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paylaşımı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için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kullanılan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en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yaygın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metin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tabanlı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dildir</a:t>
            </a:r>
            <a:r>
              <a:rPr lang="en-US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  <a:endParaRPr lang="tr-TR" sz="2400" dirty="0" smtClean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r>
              <a:rPr lang="tr-TR" sz="24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CSS : 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Cascading Style Sheets (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Basamaklı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Stil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Şablonları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ya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da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Basamaklı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Biçim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Sayfaları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,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bilinen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kısa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adıyla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CSS), 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HTML'e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ek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olarak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metin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format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biçimlendirme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alanında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fazladan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olanaklar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sunan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bir</a:t>
            </a:r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 Web </a:t>
            </a:r>
            <a:r>
              <a:rPr lang="en-US" sz="24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teknolojisidir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</p:txBody>
      </p:sp>
      <p:pic>
        <p:nvPicPr>
          <p:cNvPr id="4102" name="Picture 6" descr="http://i.stack.imgur.com/3XRx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6" y="1825625"/>
            <a:ext cx="3637106" cy="288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686" y="4847153"/>
            <a:ext cx="3637106" cy="1829065"/>
          </a:xfrm>
          <a:prstGeom prst="rect">
            <a:avLst/>
          </a:prstGeom>
        </p:spPr>
      </p:pic>
      <p:pic>
        <p:nvPicPr>
          <p:cNvPr id="14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72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sayfaları çalışma mantığı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8536" y="4574613"/>
            <a:ext cx="10595264" cy="1283248"/>
          </a:xfrm>
        </p:spPr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Web sayfalarının çalışma mimarisi, http protokolü üzerinden bir isteğin oluşturulması (request) karşılığında bir cevabın (response) gelmesi üzerine kuruludur.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grpSp>
        <p:nvGrpSpPr>
          <p:cNvPr id="9" name="Group 8" descr="An image depicting the process that is performed by the web browser to convert the HTTP response received form the web server into the set of objects that represent the DOM."/>
          <p:cNvGrpSpPr/>
          <p:nvPr/>
        </p:nvGrpSpPr>
        <p:grpSpPr>
          <a:xfrm>
            <a:off x="466507" y="1765981"/>
            <a:ext cx="7264331" cy="2254249"/>
            <a:chOff x="32775" y="2486558"/>
            <a:chExt cx="8674409" cy="2183467"/>
          </a:xfrm>
        </p:grpSpPr>
        <p:pic>
          <p:nvPicPr>
            <p:cNvPr id="10" name="Picture 9" descr="An image depicting a web server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1075" y="2653047"/>
              <a:ext cx="1876109" cy="1871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An image depicting a web browser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75" y="2486558"/>
              <a:ext cx="3002267" cy="21834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6157" y="3588756"/>
              <a:ext cx="1195273" cy="917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3" name="Straight Arrow Connector 12"/>
            <p:cNvCxnSpPr/>
            <p:nvPr/>
          </p:nvCxnSpPr>
          <p:spPr bwMode="auto">
            <a:xfrm>
              <a:off x="2581275" y="3325954"/>
              <a:ext cx="4249800" cy="18877"/>
            </a:xfrm>
            <a:prstGeom prst="straightConnector1">
              <a:avLst/>
            </a:prstGeom>
            <a:gradFill rotWithShape="1">
              <a:gsLst>
                <a:gs pos="0">
                  <a:srgbClr val="E4CD9A"/>
                </a:gs>
                <a:gs pos="100000">
                  <a:srgbClr val="EEEFD7"/>
                </a:gs>
              </a:gsLst>
              <a:lin ang="2700000" scaled="1"/>
            </a:gra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>
              <a:outerShdw dist="35921" dir="2700000" algn="ctr" rotWithShape="0">
                <a:srgbClr val="AFAFAF"/>
              </a:outerShdw>
            </a:effectLst>
          </p:spPr>
        </p:cxnSp>
        <p:cxnSp>
          <p:nvCxnSpPr>
            <p:cNvPr id="14" name="Straight Arrow Connector 13"/>
            <p:cNvCxnSpPr/>
            <p:nvPr/>
          </p:nvCxnSpPr>
          <p:spPr bwMode="auto">
            <a:xfrm flipH="1">
              <a:off x="5260482" y="3861130"/>
              <a:ext cx="1484883" cy="0"/>
            </a:xfrm>
            <a:prstGeom prst="straightConnector1">
              <a:avLst/>
            </a:prstGeom>
            <a:gradFill rotWithShape="1">
              <a:gsLst>
                <a:gs pos="0">
                  <a:srgbClr val="E4CD9A"/>
                </a:gs>
                <a:gs pos="100000">
                  <a:srgbClr val="EEEFD7"/>
                </a:gs>
              </a:gsLst>
              <a:lin ang="2700000" scaled="1"/>
            </a:gra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>
              <a:outerShdw dist="35921" dir="2700000" algn="ctr" rotWithShape="0">
                <a:srgbClr val="AFAFAF"/>
              </a:outerShdw>
            </a:effectLst>
          </p:spPr>
        </p:cxnSp>
        <p:sp>
          <p:nvSpPr>
            <p:cNvPr id="15" name="TextBox 8"/>
            <p:cNvSpPr txBox="1"/>
            <p:nvPr/>
          </p:nvSpPr>
          <p:spPr>
            <a:xfrm>
              <a:off x="4260713" y="2937745"/>
              <a:ext cx="1443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9pPr>
            </a:lstStyle>
            <a:p>
              <a:r>
                <a:rPr lang="en-GB" dirty="0" smtClean="0"/>
                <a:t>HTTP GET</a:t>
              </a:r>
              <a:endParaRPr lang="en-GB" dirty="0"/>
            </a:p>
          </p:txBody>
        </p:sp>
        <p:sp>
          <p:nvSpPr>
            <p:cNvPr id="16" name="TextBox 12"/>
            <p:cNvSpPr txBox="1"/>
            <p:nvPr/>
          </p:nvSpPr>
          <p:spPr>
            <a:xfrm>
              <a:off x="5547023" y="3985839"/>
              <a:ext cx="14318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9pPr>
            </a:lstStyle>
            <a:p>
              <a:r>
                <a:rPr lang="en-GB" dirty="0" smtClean="0"/>
                <a:t>HTTP </a:t>
              </a:r>
            </a:p>
            <a:p>
              <a:r>
                <a:rPr lang="en-GB" dirty="0" smtClean="0"/>
                <a:t>Response</a:t>
              </a:r>
              <a:endParaRPr lang="en-GB" dirty="0"/>
            </a:p>
          </p:txBody>
        </p:sp>
        <p:cxnSp>
          <p:nvCxnSpPr>
            <p:cNvPr id="17" name="Straight Arrow Connector 16"/>
            <p:cNvCxnSpPr/>
            <p:nvPr/>
          </p:nvCxnSpPr>
          <p:spPr bwMode="auto">
            <a:xfrm flipH="1">
              <a:off x="2581275" y="3861130"/>
              <a:ext cx="1290332" cy="0"/>
            </a:xfrm>
            <a:prstGeom prst="straightConnector1">
              <a:avLst/>
            </a:prstGeom>
            <a:gradFill rotWithShape="1">
              <a:gsLst>
                <a:gs pos="0">
                  <a:srgbClr val="E4CD9A"/>
                </a:gs>
                <a:gs pos="100000">
                  <a:srgbClr val="EEEFD7"/>
                </a:gs>
              </a:gsLst>
              <a:lin ang="2700000" scaled="1"/>
            </a:gra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>
              <a:outerShdw dist="35921" dir="2700000" algn="ctr" rotWithShape="0">
                <a:srgbClr val="AFAFAF"/>
              </a:outerShdw>
            </a:effectLst>
          </p:spPr>
        </p:cxnSp>
        <p:sp>
          <p:nvSpPr>
            <p:cNvPr id="18" name="TextBox 18"/>
            <p:cNvSpPr txBox="1"/>
            <p:nvPr/>
          </p:nvSpPr>
          <p:spPr>
            <a:xfrm>
              <a:off x="2770540" y="4023694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b="1" kern="1200">
                  <a:solidFill>
                    <a:schemeClr val="tx1"/>
                  </a:solidFill>
                  <a:latin typeface="Verdana" pitchFamily="34" charset="0"/>
                  <a:ea typeface="+mn-ea"/>
                  <a:cs typeface="Arial" charset="0"/>
                </a:defRPr>
              </a:lvl9pPr>
            </a:lstStyle>
            <a:p>
              <a:r>
                <a:rPr lang="en-GB" dirty="0" smtClean="0"/>
                <a:t>DOM</a:t>
              </a:r>
              <a:endParaRPr lang="en-GB" dirty="0"/>
            </a:p>
          </p:txBody>
        </p:sp>
      </p:grpSp>
      <p:pic>
        <p:nvPicPr>
          <p:cNvPr id="19" name="Content Placeholder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14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Java Script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553692" y="1825624"/>
            <a:ext cx="7800108" cy="4481657"/>
          </a:xfrm>
        </p:spPr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JavaScript Netscape Navigator 2.0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ile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birlikte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Brendan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Eich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tarafından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geliştirilen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önceleri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Mocha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daha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sonra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i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LiveScript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olarak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adlandırılan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ve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en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sonunda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şu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anki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adını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alan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i="1" dirty="0">
                <a:latin typeface="Segoe UI Light" panose="020B0502040204020203" pitchFamily="34" charset="0"/>
                <a:cs typeface="Segoe UI Light" panose="020B0502040204020203" pitchFamily="34" charset="0"/>
              </a:rPr>
              <a:t>JavaScript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dili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başlangıçta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sadece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istemci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taraflı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(client-side)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yorumlanan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bir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script</a:t>
            </a:r>
            <a:r>
              <a:rPr lang="en-US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dilidir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r>
              <a:rPr lang="en-US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Aralık</a:t>
            </a:r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 1995 </a:t>
            </a:r>
            <a:r>
              <a:rPr lang="en-US" dirty="0" err="1" smtClean="0">
                <a:latin typeface="Segoe UI Light" panose="020B0502040204020203" pitchFamily="34" charset="0"/>
                <a:cs typeface="Segoe UI Light" panose="020B0502040204020203" pitchFamily="34" charset="0"/>
              </a:rPr>
              <a:t>tarihinde</a:t>
            </a: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 piyasaya sürüldü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5124" name="Picture 4" descr="http://www.ferdibattal.com/wp-content/uploads/2014/02/javascript_logo_unofficial-300x3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57" y="182562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caglarcaglayan.com/wp-content/uploads/2014/01/nodejs-image-processin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11" y="4904509"/>
            <a:ext cx="3221182" cy="161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Content Placeholder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3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Hazır platformlar</a:t>
            </a:r>
            <a:endParaRPr lang="tr-TR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694219" y="2727117"/>
            <a:ext cx="5981699" cy="192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Günümüzde bir çok hazır platform sayesinde uygulama geliştirmeye ihtiyaç duyulmadan web uygulamaları ayaklandırmak mümkün.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 descr="http://www.visionwebguru.com/wp-content/uploads/2013/05/Web-application-developmen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30" y="1879311"/>
            <a:ext cx="4686300" cy="361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2805" y="6254063"/>
            <a:ext cx="2011680" cy="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990" y="2962852"/>
            <a:ext cx="10515600" cy="1325563"/>
          </a:xfrm>
        </p:spPr>
        <p:txBody>
          <a:bodyPr/>
          <a:lstStyle/>
          <a:p>
            <a:r>
              <a:rPr lang="tr-TR" dirty="0" smtClean="0"/>
              <a:t>Teşekkürler</a:t>
            </a:r>
            <a:endParaRPr lang="en-US" dirty="0"/>
          </a:p>
        </p:txBody>
      </p:sp>
      <p:pic>
        <p:nvPicPr>
          <p:cNvPr id="4" name="Content Placeholder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069" y="6308759"/>
            <a:ext cx="2011680" cy="5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283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mokey Glass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1974</TotalTime>
  <Words>121</Words>
  <Application>Microsoft Office PowerPoint</Application>
  <PresentationFormat>Widescreen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 Light</vt:lpstr>
      <vt:lpstr>Verdana</vt:lpstr>
      <vt:lpstr>Office Theme</vt:lpstr>
      <vt:lpstr>Yazılım Geliştirme Teknolojileri Web Programlama</vt:lpstr>
      <vt:lpstr>Ajanda</vt:lpstr>
      <vt:lpstr>Web Programcılığına giriş</vt:lpstr>
      <vt:lpstr>HTML &amp; CSS</vt:lpstr>
      <vt:lpstr>Web sayfaları çalışma mantığı</vt:lpstr>
      <vt:lpstr>Java Script</vt:lpstr>
      <vt:lpstr>Hazır platformlar</vt:lpstr>
      <vt:lpstr>Teşekkürler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Günümüz Yazılım Trendlerİ</dc:title>
  <dc:creator>Seçkin Bedük</dc:creator>
  <cp:lastModifiedBy>Seçkin Bedük</cp:lastModifiedBy>
  <cp:revision>170</cp:revision>
  <dcterms:created xsi:type="dcterms:W3CDTF">2013-04-21T20:09:35Z</dcterms:created>
  <dcterms:modified xsi:type="dcterms:W3CDTF">2014-03-03T14:56:03Z</dcterms:modified>
</cp:coreProperties>
</file>