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7765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+CystoIcBUlvbGaso/+7BVfF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186D53-0D94-450A-887F-F30813F50682}">
  <a:tblStyle styleId="{78186D53-0D94-450A-887F-F30813F506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568D8C25-F4DD-45B1-9C02-A7FDC6A0974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LatoBlac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e1212e98_2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75e1212e9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5e1212e98_2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e1212e98_2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5e1212e9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5e1212e98_2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</p:txBody>
      </p:sp>
      <p:sp>
        <p:nvSpPr>
          <p:cNvPr id="307" name="Google Shape;30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= update numbers.</a:t>
            </a:r>
            <a:endParaRPr/>
          </a:p>
        </p:txBody>
      </p:sp>
      <p:sp>
        <p:nvSpPr>
          <p:cNvPr id="369" name="Google Shape;3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t/>
            </a:r>
            <a:endParaRPr sz="2400" u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t/>
            </a:r>
            <a:endParaRPr sz="2400" u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1212e98_1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5e1212e9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t/>
            </a:r>
            <a:endParaRPr sz="2400" u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g75e1212e98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e1212e98_1_1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75e1212e9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5e1212e98_1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e1212e98_1_1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75e1212e98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5e1212e98_1_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1">
  <p:cSld name="Layout 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>
            <p:ph idx="2" type="pic"/>
          </p:nvPr>
        </p:nvSpPr>
        <p:spPr>
          <a:xfrm>
            <a:off x="699245" y="699247"/>
            <a:ext cx="22967580" cy="57276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8">
  <p:cSld name="Layout 08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>
            <p:ph idx="2" type="pic"/>
          </p:nvPr>
        </p:nvSpPr>
        <p:spPr>
          <a:xfrm>
            <a:off x="699244" y="699248"/>
            <a:ext cx="22967578" cy="57276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2">
  <p:cSld name="Layout 0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/>
          <p:nvPr>
            <p:ph idx="2" type="pic"/>
          </p:nvPr>
        </p:nvSpPr>
        <p:spPr>
          <a:xfrm>
            <a:off x="14042159" y="0"/>
            <a:ext cx="10335490" cy="97258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3">
  <p:cSld name="Layout 0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>
            <p:ph idx="2" type="pic"/>
          </p:nvPr>
        </p:nvSpPr>
        <p:spPr>
          <a:xfrm>
            <a:off x="12188826" y="699246"/>
            <a:ext cx="11477998" cy="122906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4">
  <p:cSld name="Layout 0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>
            <p:ph idx="2" type="pic"/>
          </p:nvPr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5">
  <p:cSld name="Layout 0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>
            <p:ph idx="2" type="pic"/>
          </p:nvPr>
        </p:nvSpPr>
        <p:spPr>
          <a:xfrm>
            <a:off x="15934606" y="3747556"/>
            <a:ext cx="3475330" cy="6160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6">
  <p:cSld name="Layout 06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>
            <p:ph idx="2" type="pic"/>
          </p:nvPr>
        </p:nvSpPr>
        <p:spPr>
          <a:xfrm>
            <a:off x="15014459" y="3179785"/>
            <a:ext cx="5350567" cy="7103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07">
  <p:cSld name="Layout 0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>
            <p:ph idx="2" type="pic"/>
          </p:nvPr>
        </p:nvSpPr>
        <p:spPr>
          <a:xfrm>
            <a:off x="13873180" y="4389406"/>
            <a:ext cx="7538898" cy="47418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jp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2.jpg"/><Relationship Id="rId7" Type="http://schemas.openxmlformats.org/officeDocument/2006/relationships/image" Target="../media/image20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"/>
          <p:cNvGrpSpPr/>
          <p:nvPr/>
        </p:nvGrpSpPr>
        <p:grpSpPr>
          <a:xfrm>
            <a:off x="2136211" y="7475956"/>
            <a:ext cx="20015865" cy="5710507"/>
            <a:chOff x="2136211" y="6950673"/>
            <a:chExt cx="20015865" cy="5710507"/>
          </a:xfrm>
        </p:grpSpPr>
        <p:sp>
          <p:nvSpPr>
            <p:cNvPr id="38" name="Google Shape;38;p1"/>
            <p:cNvSpPr txBox="1"/>
            <p:nvPr/>
          </p:nvSpPr>
          <p:spPr>
            <a:xfrm>
              <a:off x="2136211" y="6950673"/>
              <a:ext cx="20015865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0" u="none" cap="small" strike="noStrike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Airline Flight Delay Project</a:t>
              </a:r>
              <a:endParaRPr/>
            </a:p>
          </p:txBody>
        </p:sp>
        <p:sp>
          <p:nvSpPr>
            <p:cNvPr id="39" name="Google Shape;39;p1"/>
            <p:cNvSpPr txBox="1"/>
            <p:nvPr/>
          </p:nvSpPr>
          <p:spPr>
            <a:xfrm>
              <a:off x="2136211" y="8998639"/>
              <a:ext cx="16877928" cy="3662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CIS 9660 QMWA / Data Mining For Business Analytics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Prof. Arturo Castellanos / December 9, 2019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 cap="smal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Group 2: Michael S. Bonetti   </a:t>
              </a:r>
              <a:r>
                <a:rPr b="1"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| </a:t>
              </a:r>
              <a:r>
                <a:rPr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Cem Davran </a:t>
              </a:r>
              <a:r>
                <a:rPr b="1"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|</a:t>
              </a:r>
              <a:r>
                <a:rPr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 Tom Javett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	   Wen Ouyang  </a:t>
              </a:r>
              <a:r>
                <a:rPr b="1"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|</a:t>
              </a:r>
              <a:r>
                <a:rPr lang="en-US" sz="3600" cap="small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Xuming Shi | Yoyo Wu | Hailey Zhang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 cap="smal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0" name="Google Shape;40;p1"/>
          <p:cNvGrpSpPr/>
          <p:nvPr/>
        </p:nvGrpSpPr>
        <p:grpSpPr>
          <a:xfrm>
            <a:off x="699250" y="6426933"/>
            <a:ext cx="22967579" cy="6563189"/>
            <a:chOff x="699245" y="699248"/>
            <a:chExt cx="22967579" cy="12290616"/>
          </a:xfrm>
        </p:grpSpPr>
        <p:sp>
          <p:nvSpPr>
            <p:cNvPr id="41" name="Google Shape;41;p1"/>
            <p:cNvSpPr/>
            <p:nvPr/>
          </p:nvSpPr>
          <p:spPr>
            <a:xfrm>
              <a:off x="699246" y="699248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5400000">
              <a:off x="17373599" y="6696639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1"/>
          <p:cNvSpPr/>
          <p:nvPr/>
        </p:nvSpPr>
        <p:spPr>
          <a:xfrm>
            <a:off x="699245" y="699247"/>
            <a:ext cx="22967578" cy="57276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1691" y="11257149"/>
            <a:ext cx="4820292" cy="1201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"/>
          <p:cNvCxnSpPr/>
          <p:nvPr/>
        </p:nvCxnSpPr>
        <p:spPr>
          <a:xfrm>
            <a:off x="2136211" y="9107172"/>
            <a:ext cx="1687792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27497" l="0" r="0" t="32582"/>
          <a:stretch/>
        </p:blipFill>
        <p:spPr>
          <a:xfrm>
            <a:off x="699250" y="684050"/>
            <a:ext cx="22967575" cy="57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e1212e98_2_10"/>
          <p:cNvSpPr txBox="1"/>
          <p:nvPr/>
        </p:nvSpPr>
        <p:spPr>
          <a:xfrm>
            <a:off x="1710476" y="1836300"/>
            <a:ext cx="1173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Time and Day</a:t>
            </a: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Insights</a:t>
            </a:r>
            <a:endParaRPr/>
          </a:p>
        </p:txBody>
      </p:sp>
      <p:grpSp>
        <p:nvGrpSpPr>
          <p:cNvPr id="248" name="Google Shape;248;g75e1212e98_2_10"/>
          <p:cNvGrpSpPr/>
          <p:nvPr/>
        </p:nvGrpSpPr>
        <p:grpSpPr>
          <a:xfrm>
            <a:off x="699246" y="699248"/>
            <a:ext cx="22967700" cy="12290754"/>
            <a:chOff x="699246" y="699248"/>
            <a:chExt cx="22967700" cy="12290754"/>
          </a:xfrm>
        </p:grpSpPr>
        <p:sp>
          <p:nvSpPr>
            <p:cNvPr id="249" name="Google Shape;249;g75e1212e98_2_10"/>
            <p:cNvSpPr/>
            <p:nvPr/>
          </p:nvSpPr>
          <p:spPr>
            <a:xfrm>
              <a:off x="699246" y="699248"/>
              <a:ext cx="206925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75e1212e98_2_10"/>
            <p:cNvSpPr/>
            <p:nvPr/>
          </p:nvSpPr>
          <p:spPr>
            <a:xfrm>
              <a:off x="699246" y="12694025"/>
              <a:ext cx="22967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75e1212e98_2_10"/>
            <p:cNvSpPr/>
            <p:nvPr/>
          </p:nvSpPr>
          <p:spPr>
            <a:xfrm rot="5400000">
              <a:off x="-5298170" y="6696698"/>
              <a:ext cx="12290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75e1212e98_2_10"/>
            <p:cNvSpPr/>
            <p:nvPr/>
          </p:nvSpPr>
          <p:spPr>
            <a:xfrm rot="5400000">
              <a:off x="18395523" y="7718702"/>
              <a:ext cx="102468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g75e1212e98_2_10"/>
          <p:cNvSpPr txBox="1"/>
          <p:nvPr/>
        </p:nvSpPr>
        <p:spPr>
          <a:xfrm>
            <a:off x="21640328" y="699247"/>
            <a:ext cx="2026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/>
          </a:p>
        </p:txBody>
      </p:sp>
      <p:pic>
        <p:nvPicPr>
          <p:cNvPr id="254" name="Google Shape;254;g75e1212e98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8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75e1212e98_2_10"/>
          <p:cNvSpPr/>
          <p:nvPr/>
        </p:nvSpPr>
        <p:spPr>
          <a:xfrm>
            <a:off x="12790088" y="2013558"/>
            <a:ext cx="660258" cy="660258"/>
          </a:xfrm>
          <a:custGeom>
            <a:rect b="b" l="l" r="r" t="t"/>
            <a:pathLst>
              <a:path extrusionOk="0" h="21600" w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75e1212e98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811" y="4231186"/>
            <a:ext cx="8614518" cy="6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75e1212e98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547" y="4721048"/>
            <a:ext cx="9527474" cy="57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/>
        </p:nvSpPr>
        <p:spPr>
          <a:xfrm>
            <a:off x="1710476" y="1836300"/>
            <a:ext cx="117398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Origin-Time Insights</a:t>
            </a:r>
            <a:endParaRPr/>
          </a:p>
        </p:txBody>
      </p:sp>
      <p:grpSp>
        <p:nvGrpSpPr>
          <p:cNvPr id="264" name="Google Shape;264;p8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265" name="Google Shape;265;p8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/>
          </a:p>
        </p:txBody>
      </p: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/>
          <p:nvPr/>
        </p:nvSpPr>
        <p:spPr>
          <a:xfrm>
            <a:off x="12790088" y="2013558"/>
            <a:ext cx="660254" cy="660254"/>
          </a:xfrm>
          <a:custGeom>
            <a:rect b="b" l="l" r="r" t="t"/>
            <a:pathLst>
              <a:path extrusionOk="0" h="21600" w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5400" y="3475488"/>
            <a:ext cx="9637979" cy="745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475" y="4138673"/>
            <a:ext cx="10864425" cy="65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e1212e98_2_25"/>
          <p:cNvSpPr txBox="1"/>
          <p:nvPr/>
        </p:nvSpPr>
        <p:spPr>
          <a:xfrm>
            <a:off x="1710476" y="1836300"/>
            <a:ext cx="1173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Carrier/Distance </a:t>
            </a: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Insights</a:t>
            </a:r>
            <a:endParaRPr/>
          </a:p>
        </p:txBody>
      </p:sp>
      <p:grpSp>
        <p:nvGrpSpPr>
          <p:cNvPr id="280" name="Google Shape;280;g75e1212e98_2_25"/>
          <p:cNvGrpSpPr/>
          <p:nvPr/>
        </p:nvGrpSpPr>
        <p:grpSpPr>
          <a:xfrm>
            <a:off x="699246" y="699248"/>
            <a:ext cx="22967700" cy="12290754"/>
            <a:chOff x="699246" y="699248"/>
            <a:chExt cx="22967700" cy="12290754"/>
          </a:xfrm>
        </p:grpSpPr>
        <p:sp>
          <p:nvSpPr>
            <p:cNvPr id="281" name="Google Shape;281;g75e1212e98_2_25"/>
            <p:cNvSpPr/>
            <p:nvPr/>
          </p:nvSpPr>
          <p:spPr>
            <a:xfrm>
              <a:off x="699246" y="699248"/>
              <a:ext cx="206925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75e1212e98_2_25"/>
            <p:cNvSpPr/>
            <p:nvPr/>
          </p:nvSpPr>
          <p:spPr>
            <a:xfrm>
              <a:off x="699246" y="12694025"/>
              <a:ext cx="22967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75e1212e98_2_25"/>
            <p:cNvSpPr/>
            <p:nvPr/>
          </p:nvSpPr>
          <p:spPr>
            <a:xfrm rot="5400000">
              <a:off x="-5298170" y="6696698"/>
              <a:ext cx="12290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75e1212e98_2_25"/>
            <p:cNvSpPr/>
            <p:nvPr/>
          </p:nvSpPr>
          <p:spPr>
            <a:xfrm rot="5400000">
              <a:off x="18395523" y="7718702"/>
              <a:ext cx="102468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g75e1212e98_2_25"/>
          <p:cNvSpPr txBox="1"/>
          <p:nvPr/>
        </p:nvSpPr>
        <p:spPr>
          <a:xfrm>
            <a:off x="21640328" y="699247"/>
            <a:ext cx="2026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/>
          </a:p>
        </p:txBody>
      </p:sp>
      <p:pic>
        <p:nvPicPr>
          <p:cNvPr id="286" name="Google Shape;286;g75e1212e98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8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75e1212e98_2_25"/>
          <p:cNvSpPr/>
          <p:nvPr/>
        </p:nvSpPr>
        <p:spPr>
          <a:xfrm>
            <a:off x="12790088" y="2013558"/>
            <a:ext cx="660258" cy="660258"/>
          </a:xfrm>
          <a:custGeom>
            <a:rect b="b" l="l" r="r" t="t"/>
            <a:pathLst>
              <a:path extrusionOk="0" h="21600" w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75e1212e98_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825" y="3930575"/>
            <a:ext cx="10814376" cy="678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75e1212e98_2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25" y="3930575"/>
            <a:ext cx="9974802" cy="69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/>
        </p:nvSpPr>
        <p:spPr>
          <a:xfrm>
            <a:off x="2136212" y="7475956"/>
            <a:ext cx="1687792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699245" y="699248"/>
            <a:ext cx="22967579" cy="12290616"/>
            <a:chOff x="699245" y="699248"/>
            <a:chExt cx="22967579" cy="12290616"/>
          </a:xfrm>
        </p:grpSpPr>
        <p:sp>
          <p:nvSpPr>
            <p:cNvPr id="297" name="Google Shape;297;p9"/>
            <p:cNvSpPr/>
            <p:nvPr/>
          </p:nvSpPr>
          <p:spPr>
            <a:xfrm>
              <a:off x="699246" y="699248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 rot="5400000">
              <a:off x="17373599" y="6696639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9"/>
          <p:cNvSpPr/>
          <p:nvPr/>
        </p:nvSpPr>
        <p:spPr>
          <a:xfrm>
            <a:off x="699245" y="699247"/>
            <a:ext cx="22967578" cy="57276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1691" y="11288680"/>
            <a:ext cx="4820292" cy="120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/>
          <p:cNvPicPr preferRelativeResize="0"/>
          <p:nvPr/>
        </p:nvPicPr>
        <p:blipFill rotWithShape="1">
          <a:blip r:embed="rId4">
            <a:alphaModFix/>
          </a:blip>
          <a:srcRect b="14988" l="0" r="0" t="40699"/>
          <a:stretch/>
        </p:blipFill>
        <p:spPr>
          <a:xfrm>
            <a:off x="710826" y="673121"/>
            <a:ext cx="22979160" cy="572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/>
        </p:nvSpPr>
        <p:spPr>
          <a:xfrm>
            <a:off x="1710477" y="1836300"/>
            <a:ext cx="1008147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METHODS THAT WORKED</a:t>
            </a:r>
            <a:endParaRPr/>
          </a:p>
        </p:txBody>
      </p:sp>
      <p:sp>
        <p:nvSpPr>
          <p:cNvPr id="310" name="Google Shape;310;p10"/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PREDICTION MODELS</a:t>
            </a:r>
            <a:endParaRPr/>
          </a:p>
        </p:txBody>
      </p:sp>
      <p:sp>
        <p:nvSpPr>
          <p:cNvPr id="311" name="Google Shape;311;p10"/>
          <p:cNvSpPr txBox="1"/>
          <p:nvPr/>
        </p:nvSpPr>
        <p:spPr>
          <a:xfrm>
            <a:off x="1710479" y="5046485"/>
            <a:ext cx="9192226" cy="6598357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Deep Learning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Best performance under good parameters (layers, activation, etc. …).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Better model than GBT.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Gradient Boosted Trees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Harder to find correct combination of parameters, compared with Deep Learning.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Will never be the best performer when compared to Deep Learning.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3216823" y="4362054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OPERATORS</a:t>
            </a:r>
            <a:endParaRPr/>
          </a:p>
        </p:txBody>
      </p:sp>
      <p:sp>
        <p:nvSpPr>
          <p:cNvPr id="313" name="Google Shape;313;p10"/>
          <p:cNvSpPr txBox="1"/>
          <p:nvPr/>
        </p:nvSpPr>
        <p:spPr>
          <a:xfrm>
            <a:off x="13197773" y="5046485"/>
            <a:ext cx="9192226" cy="680508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Vote operator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Vote among different answers.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Before: stalled at 27% f-measure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After: 28%+  f-measure</a:t>
            </a:r>
            <a:endParaRPr/>
          </a:p>
          <a:p>
            <a:pPr indent="-241300" lvl="1" marL="154483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PCA (principal component analysis)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Generate new attributes.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Improved f-measure to 29.60%.</a:t>
            </a:r>
            <a:endParaRPr/>
          </a:p>
          <a:p>
            <a:pPr indent="-241300" lvl="1" marL="15448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Select Attributes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by weight of information gain.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4" name="Google Shape;314;p10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315" name="Google Shape;315;p10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0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04</a:t>
            </a:r>
            <a:endParaRPr/>
          </a:p>
        </p:txBody>
      </p:sp>
      <p:pic>
        <p:nvPicPr>
          <p:cNvPr id="320" name="Google Shape;3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8241" y="5141466"/>
            <a:ext cx="581372" cy="51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7261" y="8177987"/>
            <a:ext cx="470712" cy="493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model icon" id="323" name="Google Shape;323;p10"/>
          <p:cNvPicPr preferRelativeResize="0"/>
          <p:nvPr/>
        </p:nvPicPr>
        <p:blipFill rotWithShape="1">
          <a:blip r:embed="rId6">
            <a:alphaModFix/>
          </a:blip>
          <a:srcRect b="12528" l="0" r="16666" t="0"/>
          <a:stretch/>
        </p:blipFill>
        <p:spPr>
          <a:xfrm>
            <a:off x="7026632" y="8170210"/>
            <a:ext cx="532393" cy="46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7669267" y="7965174"/>
            <a:ext cx="208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>
            <a:off x="11791950" y="2105576"/>
            <a:ext cx="699760" cy="477110"/>
          </a:xfrm>
          <a:custGeom>
            <a:rect b="b" l="l" r="r" t="t"/>
            <a:pathLst>
              <a:path extrusionOk="0" h="21600" w="2160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97905" y="5086048"/>
            <a:ext cx="533434" cy="53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739172" y="8200077"/>
            <a:ext cx="501813" cy="5018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"/>
          <p:cNvSpPr/>
          <p:nvPr/>
        </p:nvSpPr>
        <p:spPr>
          <a:xfrm>
            <a:off x="17186695" y="10560627"/>
            <a:ext cx="430130" cy="438422"/>
          </a:xfrm>
          <a:custGeom>
            <a:rect b="b" l="l" r="r" t="t"/>
            <a:pathLst>
              <a:path extrusionOk="0" h="21600" w="2160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/>
        </p:nvSpPr>
        <p:spPr>
          <a:xfrm>
            <a:off x="1710478" y="1836300"/>
            <a:ext cx="572195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BEST RESULT</a:t>
            </a:r>
            <a:endParaRPr/>
          </a:p>
        </p:txBody>
      </p:sp>
      <p:grpSp>
        <p:nvGrpSpPr>
          <p:cNvPr id="335" name="Google Shape;335;p11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336" name="Google Shape;336;p11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1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05</a:t>
            </a:r>
            <a:endParaRPr/>
          </a:p>
        </p:txBody>
      </p:sp>
      <p:pic>
        <p:nvPicPr>
          <p:cNvPr id="341" name="Google Shape;3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1"/>
          <p:cNvSpPr/>
          <p:nvPr/>
        </p:nvSpPr>
        <p:spPr>
          <a:xfrm>
            <a:off x="7207360" y="2056920"/>
            <a:ext cx="702069" cy="574421"/>
          </a:xfrm>
          <a:custGeom>
            <a:rect b="b" l="l" r="r" t="t"/>
            <a:pathLst>
              <a:path extrusionOk="0" h="21600" w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4">
            <a:alphaModFix/>
          </a:blip>
          <a:srcRect b="24031" l="0" r="15369" t="3850"/>
          <a:stretch/>
        </p:blipFill>
        <p:spPr>
          <a:xfrm>
            <a:off x="1111947" y="2922622"/>
            <a:ext cx="22024000" cy="41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11"/>
          <p:cNvGraphicFramePr/>
          <p:nvPr/>
        </p:nvGraphicFramePr>
        <p:xfrm>
          <a:off x="1282119" y="7435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{78186D53-0D94-450A-887F-F30813F50682}</a:tableStyleId>
              </a:tblPr>
              <a:tblGrid>
                <a:gridCol w="3668875"/>
                <a:gridCol w="3668875"/>
                <a:gridCol w="3668875"/>
                <a:gridCol w="3668875"/>
                <a:gridCol w="3668875"/>
                <a:gridCol w="366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Group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Section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Position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210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0.26119403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0.345395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0.297450425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11"/>
          <p:cNvGraphicFramePr/>
          <p:nvPr/>
        </p:nvGraphicFramePr>
        <p:xfrm>
          <a:off x="7467601" y="9172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{568D8C25-F4DD-45B1-9C02-A7FDC6A09747}</a:tableStyleId>
              </a:tblPr>
              <a:tblGrid>
                <a:gridCol w="4497750"/>
                <a:gridCol w="4497750"/>
              </a:tblGrid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4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Training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29.58%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Scoring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29.75%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/>
        </p:nvSpPr>
        <p:spPr>
          <a:xfrm>
            <a:off x="1710476" y="1836300"/>
            <a:ext cx="117398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INSIGHTS / FINAL THOUGHTS</a:t>
            </a:r>
            <a:endParaRPr/>
          </a:p>
        </p:txBody>
      </p:sp>
      <p:sp>
        <p:nvSpPr>
          <p:cNvPr id="352" name="Google Shape;352;p12"/>
          <p:cNvSpPr txBox="1"/>
          <p:nvPr/>
        </p:nvSpPr>
        <p:spPr>
          <a:xfrm>
            <a:off x="9083558" y="3602041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E80C9"/>
                </a:solidFill>
                <a:latin typeface="Lato"/>
                <a:ea typeface="Lato"/>
                <a:cs typeface="Lato"/>
                <a:sym typeface="Lato"/>
              </a:rPr>
              <a:t>IN GENERAL</a:t>
            </a:r>
            <a:endParaRPr/>
          </a:p>
        </p:txBody>
      </p:sp>
      <p:sp>
        <p:nvSpPr>
          <p:cNvPr id="353" name="Google Shape;353;p12"/>
          <p:cNvSpPr txBox="1"/>
          <p:nvPr/>
        </p:nvSpPr>
        <p:spPr>
          <a:xfrm>
            <a:off x="6649569" y="4247296"/>
            <a:ext cx="11066929" cy="2006202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Unusual attribute correlations.</a:t>
            </a:r>
            <a:endParaRPr/>
          </a:p>
          <a:p>
            <a:pPr indent="-457200" lvl="0" marL="457200" marR="0" rtl="0" algn="ctr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FLAG_OWN_CAR</a:t>
            </a:r>
            <a:endParaRPr/>
          </a:p>
          <a:p>
            <a:pPr indent="-457200" lvl="0" marL="457200" marR="0" rtl="0" algn="ctr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HOUR_APPR_PROCESS_START</a:t>
            </a:r>
            <a:endParaRPr/>
          </a:p>
        </p:txBody>
      </p:sp>
      <p:sp>
        <p:nvSpPr>
          <p:cNvPr id="354" name="Google Shape;354;p12"/>
          <p:cNvSpPr txBox="1"/>
          <p:nvPr/>
        </p:nvSpPr>
        <p:spPr>
          <a:xfrm>
            <a:off x="9083558" y="6521388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OTHER METHODS TRIED</a:t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7586921" y="7144590"/>
            <a:ext cx="9192226" cy="706744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Random forest and SVM.</a:t>
            </a:r>
            <a:endParaRPr/>
          </a:p>
        </p:txBody>
      </p:sp>
      <p:grpSp>
        <p:nvGrpSpPr>
          <p:cNvPr id="356" name="Google Shape;356;p12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357" name="Google Shape;357;p12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2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/>
          </a:p>
        </p:txBody>
      </p:sp>
      <p:pic>
        <p:nvPicPr>
          <p:cNvPr id="362" name="Google Shape;3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2"/>
          <p:cNvSpPr/>
          <p:nvPr/>
        </p:nvSpPr>
        <p:spPr>
          <a:xfrm>
            <a:off x="12790088" y="2013558"/>
            <a:ext cx="660254" cy="660254"/>
          </a:xfrm>
          <a:custGeom>
            <a:rect b="b" l="l" r="r" t="t"/>
            <a:pathLst>
              <a:path extrusionOk="0" h="21600" w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6230469" y="8901834"/>
            <a:ext cx="11905130" cy="25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We thought many attributes were useless, but proved to be vital.</a:t>
            </a:r>
            <a:endParaRPr/>
          </a:p>
          <a:p>
            <a:pPr indent="-457200" lvl="0" marL="457200" marR="0" rtl="0" algn="ctr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Voting proved very useful!</a:t>
            </a:r>
            <a:endParaRPr/>
          </a:p>
          <a:p>
            <a:pPr indent="-457200" lvl="0" marL="457200" marR="0" rtl="0" algn="ctr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1"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Result: more reliable data for lenders!</a:t>
            </a:r>
            <a:endParaRPr b="1"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9083556" y="8319936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6919A"/>
                </a:solidFill>
                <a:latin typeface="Lato"/>
                <a:ea typeface="Lato"/>
                <a:cs typeface="Lato"/>
                <a:sym typeface="Lato"/>
              </a:rPr>
              <a:t>FINAL THOUGHTS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/>
          <p:nvPr/>
        </p:nvSpPr>
        <p:spPr>
          <a:xfrm>
            <a:off x="1710479" y="5164795"/>
            <a:ext cx="6565194" cy="281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Classifying new data based on nearest neighbors. Simplest machine learning technique.</a:t>
            </a:r>
            <a:endParaRPr/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Initial f-measure: </a:t>
            </a:r>
            <a:r>
              <a:rPr b="1" lang="en-US" sz="3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10.0676218%</a:t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1710478" y="4361824"/>
            <a:ext cx="5575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k-NN</a:t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8892284" y="5164795"/>
            <a:ext cx="6565194" cy="281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Uses split ruling to create a tree-like collection of nodes, intended to create a decision. (i.e.: Titanic)</a:t>
            </a:r>
            <a:endParaRPr/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Initial f-measure: </a:t>
            </a:r>
            <a:r>
              <a:rPr b="1" lang="en-US" sz="3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1.9655766%</a:t>
            </a:r>
            <a:endParaRPr/>
          </a:p>
        </p:txBody>
      </p:sp>
      <p:sp>
        <p:nvSpPr>
          <p:cNvPr id="374" name="Google Shape;374;p13"/>
          <p:cNvSpPr txBox="1"/>
          <p:nvPr/>
        </p:nvSpPr>
        <p:spPr>
          <a:xfrm>
            <a:off x="8892283" y="4361824"/>
            <a:ext cx="3735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16074089" y="5164795"/>
            <a:ext cx="6565194" cy="336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Data fed through artificial neural network, with many layers of neurons. One of the better machine learning operators.</a:t>
            </a:r>
            <a:endParaRPr/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Initial f-measure: </a:t>
            </a:r>
            <a:r>
              <a:rPr b="1" lang="en-US" sz="3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0.5964215%</a:t>
            </a:r>
            <a:endParaRPr/>
          </a:p>
        </p:txBody>
      </p:sp>
      <p:sp>
        <p:nvSpPr>
          <p:cNvPr id="376" name="Google Shape;376;p13"/>
          <p:cNvSpPr txBox="1"/>
          <p:nvPr/>
        </p:nvSpPr>
        <p:spPr>
          <a:xfrm>
            <a:off x="16074088" y="4361824"/>
            <a:ext cx="3735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DEEP LEARNING</a:t>
            </a:r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1745669" y="8267182"/>
            <a:ext cx="64501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GRADIENT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BOOSTED TREES</a:t>
            </a:r>
            <a:endParaRPr/>
          </a:p>
        </p:txBody>
      </p:sp>
      <p:sp>
        <p:nvSpPr>
          <p:cNvPr id="378" name="Google Shape;378;p13"/>
          <p:cNvSpPr txBox="1"/>
          <p:nvPr/>
        </p:nvSpPr>
        <p:spPr>
          <a:xfrm>
            <a:off x="8892283" y="8723932"/>
            <a:ext cx="6003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1726786" y="9370263"/>
            <a:ext cx="6565194" cy="281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Boosts the weaker data. One of the more powerful machine learning techniques.</a:t>
            </a:r>
            <a:endParaRPr/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Initial f-measure: </a:t>
            </a:r>
            <a:r>
              <a:rPr b="1" lang="en-US" sz="3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13.6978417%</a:t>
            </a:r>
            <a:endParaRPr/>
          </a:p>
        </p:txBody>
      </p:sp>
      <p:sp>
        <p:nvSpPr>
          <p:cNvPr id="380" name="Google Shape;380;p13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01</a:t>
            </a:r>
            <a:endParaRPr/>
          </a:p>
        </p:txBody>
      </p:sp>
      <p:grpSp>
        <p:nvGrpSpPr>
          <p:cNvPr id="381" name="Google Shape;381;p13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382" name="Google Shape;382;p13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3"/>
          <p:cNvSpPr/>
          <p:nvPr/>
        </p:nvSpPr>
        <p:spPr>
          <a:xfrm>
            <a:off x="8869927" y="9375178"/>
            <a:ext cx="6565194" cy="281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 classification model that outputs a binomial result.</a:t>
            </a:r>
            <a:endParaRPr/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6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Initial f-measure: </a:t>
            </a:r>
            <a:r>
              <a:rPr b="1" lang="en-US" sz="3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8.8013865%</a:t>
            </a:r>
            <a:endParaRPr/>
          </a:p>
        </p:txBody>
      </p:sp>
      <p:pic>
        <p:nvPicPr>
          <p:cNvPr id="387" name="Google Shape;3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5448" y="4333409"/>
            <a:ext cx="670422" cy="70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85663" y="4204098"/>
            <a:ext cx="1016134" cy="90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-nn icon" id="389" name="Google Shape;3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9237" y="4294934"/>
            <a:ext cx="1835473" cy="79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270" y="8509695"/>
            <a:ext cx="670422" cy="703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model icon" id="391" name="Google Shape;391;p13"/>
          <p:cNvPicPr preferRelativeResize="0"/>
          <p:nvPr/>
        </p:nvPicPr>
        <p:blipFill rotWithShape="1">
          <a:blip r:embed="rId6">
            <a:alphaModFix/>
          </a:blip>
          <a:srcRect b="12528" l="0" r="16666" t="0"/>
          <a:stretch/>
        </p:blipFill>
        <p:spPr>
          <a:xfrm>
            <a:off x="5659237" y="8483642"/>
            <a:ext cx="758272" cy="6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3"/>
          <p:cNvSpPr txBox="1"/>
          <p:nvPr/>
        </p:nvSpPr>
        <p:spPr>
          <a:xfrm>
            <a:off x="6572475" y="8416853"/>
            <a:ext cx="5277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/>
          </a:p>
        </p:txBody>
      </p:sp>
      <p:pic>
        <p:nvPicPr>
          <p:cNvPr descr="flow_api.png" id="393" name="Google Shape;393;p13"/>
          <p:cNvPicPr preferRelativeResize="0"/>
          <p:nvPr/>
        </p:nvPicPr>
        <p:blipFill rotWithShape="1">
          <a:blip r:embed="rId7">
            <a:alphaModFix/>
          </a:blip>
          <a:srcRect b="32386" l="35299" r="47474" t="0"/>
          <a:stretch/>
        </p:blipFill>
        <p:spPr>
          <a:xfrm>
            <a:off x="14226348" y="8653257"/>
            <a:ext cx="954093" cy="84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 rot="5400000">
            <a:off x="19287153" y="6716354"/>
            <a:ext cx="3072003" cy="195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506177" y="5027279"/>
            <a:ext cx="5870051" cy="1434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6" name="Google Shape;56;p2"/>
          <p:cNvGrpSpPr/>
          <p:nvPr/>
        </p:nvGrpSpPr>
        <p:grpSpPr>
          <a:xfrm>
            <a:off x="1303463" y="4080649"/>
            <a:ext cx="4536722" cy="2838977"/>
            <a:chOff x="1303463" y="5863676"/>
            <a:chExt cx="4536722" cy="2838977"/>
          </a:xfrm>
        </p:grpSpPr>
        <p:sp>
          <p:nvSpPr>
            <p:cNvPr id="57" name="Google Shape;57;p2"/>
            <p:cNvSpPr/>
            <p:nvPr/>
          </p:nvSpPr>
          <p:spPr>
            <a:xfrm>
              <a:off x="1303463" y="8056322"/>
              <a:ext cx="45367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Lato Black"/>
                  <a:ea typeface="Lato Black"/>
                  <a:cs typeface="Lato Black"/>
                  <a:sym typeface="Lato Black"/>
                </a:rPr>
                <a:t>BACKGROUND</a:t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75157" y="5863676"/>
              <a:ext cx="1993334" cy="1989514"/>
            </a:xfrm>
            <a:custGeom>
              <a:rect b="b" l="l" r="r" t="t"/>
              <a:pathLst>
                <a:path extrusionOk="0" h="522" w="523">
                  <a:moveTo>
                    <a:pt x="523" y="261"/>
                  </a:moveTo>
                  <a:cubicBezTo>
                    <a:pt x="523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3" y="117"/>
                    <a:pt x="523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 txBox="1"/>
            <p:nvPr/>
          </p:nvSpPr>
          <p:spPr>
            <a:xfrm>
              <a:off x="2190122" y="6196713"/>
              <a:ext cx="27634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01</a:t>
              </a: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699245" y="699248"/>
            <a:ext cx="22967579" cy="12290616"/>
            <a:chOff x="699245" y="699248"/>
            <a:chExt cx="22967579" cy="12290616"/>
          </a:xfrm>
        </p:grpSpPr>
        <p:sp>
          <p:nvSpPr>
            <p:cNvPr id="61" name="Google Shape;61;p2"/>
            <p:cNvSpPr/>
            <p:nvPr/>
          </p:nvSpPr>
          <p:spPr>
            <a:xfrm>
              <a:off x="699246" y="699248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5400000">
              <a:off x="17373599" y="6696639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2"/>
          <p:cNvSpPr txBox="1"/>
          <p:nvPr/>
        </p:nvSpPr>
        <p:spPr>
          <a:xfrm>
            <a:off x="1710478" y="1836300"/>
            <a:ext cx="110588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WHAT WE WILL TALK ABOUT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6933383" y="6278937"/>
            <a:ext cx="45367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CHALLENGES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2769335" y="6190354"/>
            <a:ext cx="4536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METHODS THAT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DIDN’T</a:t>
            </a: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 WORK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8514666" y="6284681"/>
            <a:ext cx="4536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METHODS THAT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DID</a:t>
            </a: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 WORK</a:t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938786" y="11328785"/>
            <a:ext cx="45367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BEST RESULT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2859729" y="11328785"/>
            <a:ext cx="4536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INSIGHTS/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FINAL THOUGHTS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 flipH="1" rot="10800000">
            <a:off x="9164052" y="8346310"/>
            <a:ext cx="11695840" cy="188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20664663" y="8247023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9244014" y="5027279"/>
            <a:ext cx="5745828" cy="1398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5060423" y="5027279"/>
            <a:ext cx="5634717" cy="1434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0695141" y="4986486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091480" y="4961151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4890592" y="4958472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9786359" y="4092035"/>
            <a:ext cx="1993334" cy="198951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9401325" y="4425072"/>
            <a:ext cx="27634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04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 flipH="1" rot="10800000">
            <a:off x="9164053" y="10019417"/>
            <a:ext cx="6020746" cy="192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2"/>
          <p:cNvSpPr/>
          <p:nvPr/>
        </p:nvSpPr>
        <p:spPr>
          <a:xfrm flipH="1" rot="-5400000">
            <a:off x="8346536" y="9182001"/>
            <a:ext cx="1861722" cy="197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126180" y="9956357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125374" y="8261176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 flipH="1" rot="10800000">
            <a:off x="15073602" y="10008085"/>
            <a:ext cx="5621540" cy="192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" name="Google Shape;85;p2"/>
          <p:cNvSpPr/>
          <p:nvPr/>
        </p:nvSpPr>
        <p:spPr>
          <a:xfrm rot="-1800000">
            <a:off x="20431004" y="9779482"/>
            <a:ext cx="573701" cy="494569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980986" y="9968733"/>
            <a:ext cx="294206" cy="29364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10480" y="9136139"/>
            <a:ext cx="1993334" cy="198951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825445" y="9469176"/>
            <a:ext cx="27634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05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4131423" y="9136139"/>
            <a:ext cx="1993334" cy="198951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3746388" y="9469176"/>
            <a:ext cx="27634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06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8205077" y="4086291"/>
            <a:ext cx="1993334" cy="198951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820042" y="4419328"/>
            <a:ext cx="27634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02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4041030" y="3997708"/>
            <a:ext cx="1993334" cy="1989514"/>
          </a:xfrm>
          <a:custGeom>
            <a:rect b="b" l="l" r="r" t="t"/>
            <a:pathLst>
              <a:path extrusionOk="0" h="522" w="523">
                <a:moveTo>
                  <a:pt x="523" y="261"/>
                </a:moveTo>
                <a:cubicBezTo>
                  <a:pt x="523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3" y="117"/>
                  <a:pt x="523" y="2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3655994" y="4330745"/>
            <a:ext cx="27634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2791939" y="2079400"/>
            <a:ext cx="677859" cy="554613"/>
          </a:xfrm>
          <a:custGeom>
            <a:rect b="b" l="l" r="r" t="t"/>
            <a:pathLst>
              <a:path extrusionOk="0" h="21600" w="2160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710478" y="5008385"/>
            <a:ext cx="8526637" cy="6171317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 Understand Flight Delays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Airline / Airport Connection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How Bad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Data Source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US Bureau of Transportation Statistics.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Data Choice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Chose off-month (June 2019)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Omitted focus on weather / mechanical issues.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105" name="Google Shape;105;p3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01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7698458" y="5167826"/>
            <a:ext cx="412003" cy="401815"/>
          </a:xfrm>
          <a:custGeom>
            <a:rect b="b" l="l" r="r" t="t"/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083653" y="6995813"/>
            <a:ext cx="558655" cy="457082"/>
          </a:xfrm>
          <a:custGeom>
            <a:rect b="b" l="l" r="r" t="t"/>
            <a:pathLst>
              <a:path extrusionOk="0" h="21600" w="2160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710479" y="2024325"/>
            <a:ext cx="606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BACKGROUND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770692" y="2191883"/>
            <a:ext cx="693252" cy="693252"/>
          </a:xfrm>
          <a:custGeom>
            <a:rect b="b" l="l" r="r" t="t"/>
            <a:pathLst>
              <a:path extrusionOk="0" h="21600" w="2160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3610291" y="4362054"/>
            <a:ext cx="61989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3610291" y="5008385"/>
            <a:ext cx="8526637" cy="5119747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 Target Variable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Classification: Binary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Military Time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Avoid AM / PM Confusion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Easier for RapidMiner to process.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Data Balanced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60 / 40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No Missing Attributes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1710478" y="1836300"/>
            <a:ext cx="602675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CHALLENGES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710478" y="7700240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MODEL SELECTION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710478" y="8346571"/>
            <a:ext cx="85266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Processing times.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Cross-validation took too long.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Infinite models to combine.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Multiple combinations.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Occam’s Razor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3216823" y="3790396"/>
            <a:ext cx="923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PERFORMANCE IMPROVEMENT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3260366" y="4474827"/>
            <a:ext cx="9192300" cy="7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Small improvements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f-measure increases but recall may decrease, and vice versa.</a:t>
            </a:r>
            <a:endParaRPr/>
          </a:p>
          <a:p>
            <a:pPr indent="-2413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Performance doesn’t always increase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Trying different things (i.e.: models, parameters, new ways, etc. …).</a:t>
            </a:r>
            <a:endParaRPr/>
          </a:p>
          <a:p>
            <a:pPr indent="-2413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Bias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Discovered at least 2 variables leaking answer.</a:t>
            </a:r>
            <a:endParaRPr b="0" i="0" sz="42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56923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128" name="Google Shape;128;p4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02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7026759" y="1988894"/>
            <a:ext cx="710473" cy="710473"/>
          </a:xfrm>
          <a:custGeom>
            <a:rect b="b" l="l" r="r" t="t"/>
            <a:pathLst>
              <a:path extrusionOk="0" h="21600" w="2160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838129" y="8506011"/>
            <a:ext cx="412020" cy="401814"/>
          </a:xfrm>
          <a:custGeom>
            <a:rect b="b" l="l" r="r" t="t"/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7761197" y="9695647"/>
            <a:ext cx="558630" cy="457056"/>
          </a:xfrm>
          <a:custGeom>
            <a:rect b="b" l="l" r="r" t="t"/>
            <a:pathLst>
              <a:path extrusionOk="0" h="21600" w="2160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7998345" y="4540825"/>
            <a:ext cx="485784" cy="457056"/>
          </a:xfrm>
          <a:custGeom>
            <a:rect b="b" l="l" r="r" t="t"/>
            <a:pathLst>
              <a:path extrusionOk="0" h="21600" w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1070752" y="8095467"/>
            <a:ext cx="507600" cy="517482"/>
          </a:xfrm>
          <a:custGeom>
            <a:rect b="b" l="l" r="r" t="t"/>
            <a:pathLst>
              <a:path extrusionOk="0" h="21600" w="2160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913477" y="3783918"/>
            <a:ext cx="630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DATA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792788" y="4517371"/>
            <a:ext cx="8526600" cy="25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Large Dataset (600,000+ instances)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Sampling mandatory (@ 10%)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Infinite models to combine.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Multiple combinations.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e1212e98_1_6"/>
          <p:cNvSpPr txBox="1"/>
          <p:nvPr/>
        </p:nvSpPr>
        <p:spPr>
          <a:xfrm>
            <a:off x="1710478" y="1836300"/>
            <a:ext cx="933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PREDICTIVE MODELING</a:t>
            </a:r>
            <a:endParaRPr/>
          </a:p>
        </p:txBody>
      </p:sp>
      <p:sp>
        <p:nvSpPr>
          <p:cNvPr id="147" name="Google Shape;147;g75e1212e98_1_6"/>
          <p:cNvSpPr txBox="1"/>
          <p:nvPr/>
        </p:nvSpPr>
        <p:spPr>
          <a:xfrm>
            <a:off x="1782777" y="6896107"/>
            <a:ext cx="919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BUILDING &amp; EVALUATION</a:t>
            </a:r>
            <a:endParaRPr/>
          </a:p>
        </p:txBody>
      </p:sp>
      <p:sp>
        <p:nvSpPr>
          <p:cNvPr id="148" name="Google Shape;148;g75e1212e98_1_6"/>
          <p:cNvSpPr txBox="1"/>
          <p:nvPr/>
        </p:nvSpPr>
        <p:spPr>
          <a:xfrm>
            <a:off x="1782775" y="7883000"/>
            <a:ext cx="10530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Developing a baseline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Comparing 5+ multiple algorithms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1544835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Gradient Boosted Trees, Deep Learning, etc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Cross Validation vs Train/Test Split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g75e1212e98_1_6"/>
          <p:cNvSpPr txBox="1"/>
          <p:nvPr/>
        </p:nvSpPr>
        <p:spPr>
          <a:xfrm>
            <a:off x="13297098" y="3674985"/>
            <a:ext cx="923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OPTIMIZATION</a:t>
            </a:r>
            <a:endParaRPr/>
          </a:p>
        </p:txBody>
      </p:sp>
      <p:sp>
        <p:nvSpPr>
          <p:cNvPr id="150" name="Google Shape;150;g75e1212e98_1_6"/>
          <p:cNvSpPr txBox="1"/>
          <p:nvPr/>
        </p:nvSpPr>
        <p:spPr>
          <a:xfrm>
            <a:off x="13318841" y="4441007"/>
            <a:ext cx="9192300" cy="8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Parameter Tuning</a:t>
            </a:r>
            <a:endParaRPr/>
          </a:p>
          <a:p>
            <a:pPr indent="-457200" lvl="1" marL="1544835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epth of trees, </a:t>
            </a: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ross-</a:t>
            </a: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alidation</a:t>
            </a: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folds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Testing of Certain Attributes on Baseline</a:t>
            </a:r>
            <a:endParaRPr/>
          </a:p>
          <a:p>
            <a:pPr indent="-457200" lvl="1" marL="1544835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Distance, Day-of-Week, Time-of-Day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Ensemble Methods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1544835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Ada  Boost, Voting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SMOTE, PCA, LARS / Lasso Regression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Bragging (significant drop in recall)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1087635" marR="0" rtl="0" algn="l">
              <a:lnSpc>
                <a:spcPct val="97142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Font typeface="Arial"/>
              <a:buNone/>
            </a:pPr>
            <a:r>
              <a:t/>
            </a:r>
            <a:endParaRPr sz="42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56923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" name="Google Shape;151;g75e1212e98_1_6"/>
          <p:cNvGrpSpPr/>
          <p:nvPr/>
        </p:nvGrpSpPr>
        <p:grpSpPr>
          <a:xfrm>
            <a:off x="699246" y="699248"/>
            <a:ext cx="22967700" cy="12290754"/>
            <a:chOff x="699246" y="699248"/>
            <a:chExt cx="22967700" cy="12290754"/>
          </a:xfrm>
        </p:grpSpPr>
        <p:sp>
          <p:nvSpPr>
            <p:cNvPr id="152" name="Google Shape;152;g75e1212e98_1_6"/>
            <p:cNvSpPr/>
            <p:nvPr/>
          </p:nvSpPr>
          <p:spPr>
            <a:xfrm>
              <a:off x="699246" y="699248"/>
              <a:ext cx="206925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75e1212e98_1_6"/>
            <p:cNvSpPr/>
            <p:nvPr/>
          </p:nvSpPr>
          <p:spPr>
            <a:xfrm>
              <a:off x="699246" y="12694025"/>
              <a:ext cx="22967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75e1212e98_1_6"/>
            <p:cNvSpPr/>
            <p:nvPr/>
          </p:nvSpPr>
          <p:spPr>
            <a:xfrm rot="5400000">
              <a:off x="-5298170" y="6696698"/>
              <a:ext cx="12290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75e1212e98_1_6"/>
            <p:cNvSpPr/>
            <p:nvPr/>
          </p:nvSpPr>
          <p:spPr>
            <a:xfrm rot="5400000">
              <a:off x="18395523" y="7718702"/>
              <a:ext cx="102468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g75e1212e98_1_6"/>
          <p:cNvSpPr txBox="1"/>
          <p:nvPr/>
        </p:nvSpPr>
        <p:spPr>
          <a:xfrm>
            <a:off x="21640328" y="699247"/>
            <a:ext cx="2026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02</a:t>
            </a:r>
            <a:endParaRPr/>
          </a:p>
        </p:txBody>
      </p:sp>
      <p:pic>
        <p:nvPicPr>
          <p:cNvPr id="157" name="Google Shape;157;g75e1212e98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8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75e1212e98_1_6"/>
          <p:cNvSpPr txBox="1"/>
          <p:nvPr/>
        </p:nvSpPr>
        <p:spPr>
          <a:xfrm>
            <a:off x="1933827" y="3674970"/>
            <a:ext cx="889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 SELECTION &amp; ENGINEERING</a:t>
            </a:r>
            <a:endParaRPr/>
          </a:p>
        </p:txBody>
      </p:sp>
      <p:sp>
        <p:nvSpPr>
          <p:cNvPr id="159" name="Google Shape;159;g75e1212e98_1_6"/>
          <p:cNvSpPr txBox="1"/>
          <p:nvPr/>
        </p:nvSpPr>
        <p:spPr>
          <a:xfrm>
            <a:off x="1782775" y="4441000"/>
            <a:ext cx="85266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44500" lvl="0" marL="45720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Domain Knowledge &amp; Intuition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Correlation Matrix &amp; Information Gain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One-hot encoding</a:t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g75e1212e98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5081" y="1926454"/>
            <a:ext cx="938598" cy="8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5e1212e98_1_6"/>
          <p:cNvSpPr txBox="1"/>
          <p:nvPr/>
        </p:nvSpPr>
        <p:spPr>
          <a:xfrm>
            <a:off x="13469900" y="9124775"/>
            <a:ext cx="889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DID NOT 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1710478" y="1836300"/>
            <a:ext cx="117528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METHODS THAT DIDN’T WORK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710478" y="4283377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PREDICTION MODELS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13177350" y="4973819"/>
            <a:ext cx="8082300" cy="5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Ensemble Learning: Bagging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Performance dramatically decreased.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Long processing times</a:t>
            </a:r>
            <a:endParaRPr/>
          </a:p>
          <a:p>
            <a:pPr indent="-2413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Other Methods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SMOTE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PCA / SVM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13216823" y="4283377"/>
            <a:ext cx="781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OPERATORS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1710478" y="4978340"/>
            <a:ext cx="91923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Models with different parameters: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Decision Trees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k-NN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Logistic Regression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marR="0" rtl="0" algn="l">
              <a:lnSpc>
                <a:spcPct val="145714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marR="0" rtl="0" algn="l">
              <a:lnSpc>
                <a:spcPct val="145714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173" name="Google Shape;173;p5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5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03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4864" y="5659309"/>
            <a:ext cx="507208" cy="531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-nn icon"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5406" y="6292605"/>
            <a:ext cx="1144517" cy="493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_api.png" id="180" name="Google Shape;180;p5"/>
          <p:cNvPicPr preferRelativeResize="0"/>
          <p:nvPr/>
        </p:nvPicPr>
        <p:blipFill rotWithShape="1">
          <a:blip r:embed="rId5">
            <a:alphaModFix/>
          </a:blip>
          <a:srcRect b="32386" l="35299" r="47474" t="0"/>
          <a:stretch/>
        </p:blipFill>
        <p:spPr>
          <a:xfrm>
            <a:off x="7434301" y="6851508"/>
            <a:ext cx="761361" cy="6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57930" y="7931138"/>
            <a:ext cx="638994" cy="638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13549638" y="2085254"/>
            <a:ext cx="610075" cy="610075"/>
          </a:xfrm>
          <a:custGeom>
            <a:rect b="b" l="l" r="r" t="t"/>
            <a:pathLst>
              <a:path extrusionOk="0" h="21600" w="2160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1710477" y="1836300"/>
            <a:ext cx="1008147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METHODS THAT WORKED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1710478" y="4204700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PREDICTION MODELS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1710479" y="4889131"/>
            <a:ext cx="9192300" cy="6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Deep Learning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Performance slightly decreased.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Not as good as GBT.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Gradient Boosted Trees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Harder to find correct combination of parameters, compared with Deep Learning.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Performed better than Deep Learning.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13216823" y="4204700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VIA OPERATORS</a:t>
            </a:r>
            <a:endParaRPr/>
          </a:p>
        </p:txBody>
      </p:sp>
      <p:grpSp>
        <p:nvGrpSpPr>
          <p:cNvPr id="193" name="Google Shape;193;p6"/>
          <p:cNvGrpSpPr/>
          <p:nvPr/>
        </p:nvGrpSpPr>
        <p:grpSpPr>
          <a:xfrm>
            <a:off x="699245" y="699248"/>
            <a:ext cx="22967579" cy="12290615"/>
            <a:chOff x="699245" y="699248"/>
            <a:chExt cx="22967579" cy="12290615"/>
          </a:xfrm>
        </p:grpSpPr>
        <p:sp>
          <p:nvSpPr>
            <p:cNvPr id="194" name="Google Shape;194;p6"/>
            <p:cNvSpPr/>
            <p:nvPr/>
          </p:nvSpPr>
          <p:spPr>
            <a:xfrm>
              <a:off x="699246" y="699248"/>
              <a:ext cx="20692439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99246" y="12694025"/>
              <a:ext cx="22967578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5400000">
              <a:off x="-5298144" y="6696637"/>
              <a:ext cx="12290614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 rot="5400000">
              <a:off x="18395576" y="7718615"/>
              <a:ext cx="10246661" cy="295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6"/>
          <p:cNvSpPr txBox="1"/>
          <p:nvPr/>
        </p:nvSpPr>
        <p:spPr>
          <a:xfrm>
            <a:off x="21640328" y="699247"/>
            <a:ext cx="20264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04</a:t>
            </a:r>
            <a:endParaRPr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7" cy="83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8241" y="4984112"/>
            <a:ext cx="581372" cy="51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7261" y="7471993"/>
            <a:ext cx="470712" cy="493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model icon" id="202" name="Google Shape;202;p6"/>
          <p:cNvPicPr preferRelativeResize="0"/>
          <p:nvPr/>
        </p:nvPicPr>
        <p:blipFill rotWithShape="1">
          <a:blip r:embed="rId6">
            <a:alphaModFix/>
          </a:blip>
          <a:srcRect b="12528" l="0" r="16666" t="0"/>
          <a:stretch/>
        </p:blipFill>
        <p:spPr>
          <a:xfrm>
            <a:off x="7026632" y="7464217"/>
            <a:ext cx="532393" cy="4636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7669267" y="7259181"/>
            <a:ext cx="20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11791950" y="2105576"/>
            <a:ext cx="699760" cy="477110"/>
          </a:xfrm>
          <a:custGeom>
            <a:rect b="b" l="l" r="r" t="t"/>
            <a:pathLst>
              <a:path extrusionOk="0" h="21600" w="2160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3197773" y="4889131"/>
            <a:ext cx="91923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Ensembles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AdaBoost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Vote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Bragging (but poor performance)</a:t>
            </a:r>
            <a:endParaRPr/>
          </a:p>
          <a:p>
            <a:pPr indent="-241300" lvl="1" marL="154483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Select Attributes </a:t>
            </a:r>
            <a:endParaRPr/>
          </a:p>
          <a:p>
            <a:pPr indent="-457200" lvl="1" marL="1544836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by weight of information gain.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e1212e98_1_131"/>
          <p:cNvSpPr txBox="1"/>
          <p:nvPr/>
        </p:nvSpPr>
        <p:spPr>
          <a:xfrm>
            <a:off x="1710478" y="1836300"/>
            <a:ext cx="57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BEST RESULT</a:t>
            </a:r>
            <a:endParaRPr/>
          </a:p>
        </p:txBody>
      </p:sp>
      <p:grpSp>
        <p:nvGrpSpPr>
          <p:cNvPr id="212" name="Google Shape;212;g75e1212e98_1_131"/>
          <p:cNvGrpSpPr/>
          <p:nvPr/>
        </p:nvGrpSpPr>
        <p:grpSpPr>
          <a:xfrm>
            <a:off x="699246" y="699248"/>
            <a:ext cx="22967700" cy="12290754"/>
            <a:chOff x="699246" y="699248"/>
            <a:chExt cx="22967700" cy="12290754"/>
          </a:xfrm>
        </p:grpSpPr>
        <p:sp>
          <p:nvSpPr>
            <p:cNvPr id="213" name="Google Shape;213;g75e1212e98_1_131"/>
            <p:cNvSpPr/>
            <p:nvPr/>
          </p:nvSpPr>
          <p:spPr>
            <a:xfrm>
              <a:off x="699246" y="699248"/>
              <a:ext cx="206925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75e1212e98_1_131"/>
            <p:cNvSpPr/>
            <p:nvPr/>
          </p:nvSpPr>
          <p:spPr>
            <a:xfrm>
              <a:off x="699246" y="12694025"/>
              <a:ext cx="22967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75e1212e98_1_131"/>
            <p:cNvSpPr/>
            <p:nvPr/>
          </p:nvSpPr>
          <p:spPr>
            <a:xfrm rot="5400000">
              <a:off x="-5298170" y="6696698"/>
              <a:ext cx="12290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75e1212e98_1_131"/>
            <p:cNvSpPr/>
            <p:nvPr/>
          </p:nvSpPr>
          <p:spPr>
            <a:xfrm rot="5400000">
              <a:off x="18395523" y="7718702"/>
              <a:ext cx="102468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75e1212e98_1_131"/>
          <p:cNvSpPr txBox="1"/>
          <p:nvPr/>
        </p:nvSpPr>
        <p:spPr>
          <a:xfrm>
            <a:off x="21640328" y="699247"/>
            <a:ext cx="2026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05</a:t>
            </a:r>
            <a:endParaRPr/>
          </a:p>
        </p:txBody>
      </p:sp>
      <p:pic>
        <p:nvPicPr>
          <p:cNvPr id="218" name="Google Shape;218;g75e1212e98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8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75e1212e98_1_131"/>
          <p:cNvSpPr/>
          <p:nvPr/>
        </p:nvSpPr>
        <p:spPr>
          <a:xfrm>
            <a:off x="7207360" y="2056920"/>
            <a:ext cx="702054" cy="574398"/>
          </a:xfrm>
          <a:custGeom>
            <a:rect b="b" l="l" r="r" t="t"/>
            <a:pathLst>
              <a:path extrusionOk="0" h="21600" w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g75e1212e98_1_131"/>
          <p:cNvGraphicFramePr/>
          <p:nvPr/>
        </p:nvGraphicFramePr>
        <p:xfrm>
          <a:off x="4571455" y="7535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{78186D53-0D94-450A-887F-F30813F50682}</a:tableStyleId>
              </a:tblPr>
              <a:tblGrid>
                <a:gridCol w="3668875"/>
                <a:gridCol w="3668875"/>
                <a:gridCol w="3668875"/>
                <a:gridCol w="366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Group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</a:tr>
              <a:tr h="15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0.5363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0.7693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99">
                          <a:latin typeface="Lato"/>
                          <a:ea typeface="Lato"/>
                          <a:cs typeface="Lato"/>
                          <a:sym typeface="Lato"/>
                        </a:rPr>
                        <a:t>0.6320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g75e1212e98_1_131"/>
          <p:cNvGraphicFramePr/>
          <p:nvPr/>
        </p:nvGraphicFramePr>
        <p:xfrm>
          <a:off x="4571455" y="926152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7F7F7"/>
                    </a:gs>
                    <a:gs pos="50000">
                      <a:srgbClr val="EEEEEE"/>
                    </a:gs>
                    <a:gs pos="100000">
                      <a:srgbClr val="EDEDED"/>
                    </a:gs>
                  </a:gsLst>
                  <a:lin ang="5400012" scaled="0"/>
                </a:gradFill>
                <a:tableStyleId>{568D8C25-F4DD-45B1-9C02-A7FDC6A09747}</a:tableStyleId>
              </a:tblPr>
              <a:tblGrid>
                <a:gridCol w="4497750"/>
                <a:gridCol w="4497750"/>
              </a:tblGrid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4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6919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57.93%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Final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latin typeface="Lato"/>
                          <a:ea typeface="Lato"/>
                          <a:cs typeface="Lato"/>
                          <a:sym typeface="Lato"/>
                        </a:rPr>
                        <a:t>63.20%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g75e1212e98_1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0477" y="3299615"/>
            <a:ext cx="20692440" cy="35583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23" name="Google Shape;223;g75e1212e98_1_131"/>
          <p:cNvSpPr txBox="1"/>
          <p:nvPr/>
        </p:nvSpPr>
        <p:spPr>
          <a:xfrm>
            <a:off x="13949919" y="10404215"/>
            <a:ext cx="571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11% Improvement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e1212e98_1_175"/>
          <p:cNvSpPr txBox="1"/>
          <p:nvPr/>
        </p:nvSpPr>
        <p:spPr>
          <a:xfrm>
            <a:off x="1710476" y="1836300"/>
            <a:ext cx="1173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INSIGHTS / FINAL THOUGHTS</a:t>
            </a:r>
            <a:endParaRPr/>
          </a:p>
        </p:txBody>
      </p:sp>
      <p:grpSp>
        <p:nvGrpSpPr>
          <p:cNvPr id="230" name="Google Shape;230;g75e1212e98_1_175"/>
          <p:cNvGrpSpPr/>
          <p:nvPr/>
        </p:nvGrpSpPr>
        <p:grpSpPr>
          <a:xfrm>
            <a:off x="699246" y="699248"/>
            <a:ext cx="22967700" cy="12290754"/>
            <a:chOff x="699246" y="699248"/>
            <a:chExt cx="22967700" cy="12290754"/>
          </a:xfrm>
        </p:grpSpPr>
        <p:sp>
          <p:nvSpPr>
            <p:cNvPr id="231" name="Google Shape;231;g75e1212e98_1_175"/>
            <p:cNvSpPr/>
            <p:nvPr/>
          </p:nvSpPr>
          <p:spPr>
            <a:xfrm>
              <a:off x="699246" y="699248"/>
              <a:ext cx="206925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75e1212e98_1_175"/>
            <p:cNvSpPr/>
            <p:nvPr/>
          </p:nvSpPr>
          <p:spPr>
            <a:xfrm>
              <a:off x="699246" y="12694025"/>
              <a:ext cx="22967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75e1212e98_1_175"/>
            <p:cNvSpPr/>
            <p:nvPr/>
          </p:nvSpPr>
          <p:spPr>
            <a:xfrm rot="5400000">
              <a:off x="-5298170" y="6696698"/>
              <a:ext cx="122907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75e1212e98_1_175"/>
            <p:cNvSpPr/>
            <p:nvPr/>
          </p:nvSpPr>
          <p:spPr>
            <a:xfrm rot="5400000">
              <a:off x="18395523" y="7718702"/>
              <a:ext cx="10246800" cy="29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g75e1212e98_1_175"/>
          <p:cNvSpPr txBox="1"/>
          <p:nvPr/>
        </p:nvSpPr>
        <p:spPr>
          <a:xfrm>
            <a:off x="21640328" y="699247"/>
            <a:ext cx="2026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/>
          </a:p>
        </p:txBody>
      </p:sp>
      <p:pic>
        <p:nvPicPr>
          <p:cNvPr id="236" name="Google Shape;236;g75e1212e98_1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2694" y="11756243"/>
            <a:ext cx="3352638" cy="8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5e1212e98_1_175"/>
          <p:cNvSpPr/>
          <p:nvPr/>
        </p:nvSpPr>
        <p:spPr>
          <a:xfrm>
            <a:off x="12790088" y="2013558"/>
            <a:ext cx="660258" cy="660258"/>
          </a:xfrm>
          <a:custGeom>
            <a:rect b="b" l="l" r="r" t="t"/>
            <a:pathLst>
              <a:path extrusionOk="0" h="21600" w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75e1212e98_1_175"/>
          <p:cNvSpPr txBox="1"/>
          <p:nvPr/>
        </p:nvSpPr>
        <p:spPr>
          <a:xfrm>
            <a:off x="1710478" y="4362054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Enhancements</a:t>
            </a:r>
            <a:endParaRPr/>
          </a:p>
        </p:txBody>
      </p:sp>
      <p:sp>
        <p:nvSpPr>
          <p:cNvPr id="239" name="Google Shape;239;g75e1212e98_1_175"/>
          <p:cNvSpPr txBox="1"/>
          <p:nvPr/>
        </p:nvSpPr>
        <p:spPr>
          <a:xfrm>
            <a:off x="1710479" y="5046485"/>
            <a:ext cx="9192300" cy="5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Increase sample data and apply model on unseen data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Incorporate additional airport and aviation metrics and data points </a:t>
            </a:r>
            <a:endParaRPr/>
          </a:p>
          <a:p>
            <a:pPr indent="-457200" lvl="1" marL="1544835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Load factor, staffing levels, gate capacity, fleet type, vendor, etc</a:t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1" marL="1544835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75e1212e98_1_175"/>
          <p:cNvSpPr txBox="1"/>
          <p:nvPr/>
        </p:nvSpPr>
        <p:spPr>
          <a:xfrm>
            <a:off x="13216823" y="4362054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Implications &amp; Value</a:t>
            </a:r>
            <a:endParaRPr/>
          </a:p>
        </p:txBody>
      </p:sp>
      <p:sp>
        <p:nvSpPr>
          <p:cNvPr id="241" name="Google Shape;241;g75e1212e98_1_175"/>
          <p:cNvSpPr txBox="1"/>
          <p:nvPr/>
        </p:nvSpPr>
        <p:spPr>
          <a:xfrm>
            <a:off x="13120216" y="5008385"/>
            <a:ext cx="9192300" cy="4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Anticipate controllable delays and minimize quick turns</a:t>
            </a:r>
            <a:endParaRPr/>
          </a:p>
          <a:p>
            <a:pPr indent="-2413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Strengthen operations planning, crew scheduling, and supply chain management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rgbClr val="242C35"/>
              </a:buClr>
              <a:buSzPts val="3400"/>
              <a:buFont typeface="Arial"/>
              <a:buChar char="•"/>
            </a:pPr>
            <a:r>
              <a:rPr lang="en-US" sz="3400">
                <a:solidFill>
                  <a:srgbClr val="242C35"/>
                </a:solidFill>
                <a:latin typeface="Lato"/>
                <a:ea typeface="Lato"/>
                <a:cs typeface="Lato"/>
                <a:sym typeface="Lato"/>
              </a:rPr>
              <a:t>Enhance network and routing strategy</a:t>
            </a:r>
            <a:endParaRPr/>
          </a:p>
          <a:p>
            <a:pPr indent="-241300" lvl="0" marL="457200" marR="0" rtl="0" algn="l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242C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Michael Bonetti</dc:creator>
</cp:coreProperties>
</file>