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8"/>
  </p:notesMasterIdLst>
  <p:sldIdLst>
    <p:sldId id="256" r:id="rId2"/>
    <p:sldId id="257" r:id="rId3"/>
    <p:sldId id="258" r:id="rId4"/>
    <p:sldId id="262" r:id="rId5"/>
    <p:sldId id="264" r:id="rId6"/>
    <p:sldId id="263" r:id="rId7"/>
    <p:sldId id="259" r:id="rId8"/>
    <p:sldId id="261"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C05E4-4929-4FAD-B28B-7D1328C77623}" type="doc">
      <dgm:prSet loTypeId="urn:microsoft.com/office/officeart/2005/8/layout/hProcess9" loCatId="process" qsTypeId="urn:microsoft.com/office/officeart/2005/8/quickstyle/simple1" qsCatId="simple" csTypeId="urn:microsoft.com/office/officeart/2005/8/colors/accent3_2" csCatId="accent3" phldr="1"/>
      <dgm:spPr/>
    </dgm:pt>
    <dgm:pt modelId="{EE7EBF0E-D73D-4B41-AD22-70D4C1F7E404}">
      <dgm:prSet phldrT="[Metin]"/>
      <dgm:spPr/>
      <dgm:t>
        <a:bodyPr/>
        <a:lstStyle/>
        <a:p>
          <a:r>
            <a:rPr lang="tr-TR" dirty="0" smtClean="0"/>
            <a:t>Biyopsi ve Kan Alımı</a:t>
          </a:r>
          <a:endParaRPr lang="tr-TR" dirty="0"/>
        </a:p>
      </dgm:t>
    </dgm:pt>
    <dgm:pt modelId="{F7A0AEC1-2541-4126-A5CF-46BAB4F6BF95}" type="parTrans" cxnId="{298D2B37-BAA6-4D23-B968-BD82A34F6252}">
      <dgm:prSet/>
      <dgm:spPr/>
      <dgm:t>
        <a:bodyPr/>
        <a:lstStyle/>
        <a:p>
          <a:endParaRPr lang="tr-TR"/>
        </a:p>
      </dgm:t>
    </dgm:pt>
    <dgm:pt modelId="{B236459D-E389-41D3-B8BA-9A2A56462D18}" type="sibTrans" cxnId="{298D2B37-BAA6-4D23-B968-BD82A34F6252}">
      <dgm:prSet/>
      <dgm:spPr/>
      <dgm:t>
        <a:bodyPr/>
        <a:lstStyle/>
        <a:p>
          <a:endParaRPr lang="tr-TR"/>
        </a:p>
      </dgm:t>
    </dgm:pt>
    <dgm:pt modelId="{CB9FD366-3F31-4747-B924-9F7E03458D53}">
      <dgm:prSet phldrT="[Metin]"/>
      <dgm:spPr/>
      <dgm:t>
        <a:bodyPr/>
        <a:lstStyle/>
        <a:p>
          <a:r>
            <a:rPr lang="tr-TR" b="0" i="0" dirty="0" smtClean="0"/>
            <a:t>ImmunoHistoChemistry ve Kan Testleri</a:t>
          </a:r>
          <a:endParaRPr lang="tr-TR" dirty="0"/>
        </a:p>
      </dgm:t>
    </dgm:pt>
    <dgm:pt modelId="{66D25ECC-D675-48F6-BE69-83E9E4713526}" type="parTrans" cxnId="{E1892C36-EAED-40B2-9524-A7C29B8FFA83}">
      <dgm:prSet/>
      <dgm:spPr/>
      <dgm:t>
        <a:bodyPr/>
        <a:lstStyle/>
        <a:p>
          <a:endParaRPr lang="tr-TR"/>
        </a:p>
      </dgm:t>
    </dgm:pt>
    <dgm:pt modelId="{C6595708-C349-4155-8B96-2FEA42B2334C}" type="sibTrans" cxnId="{E1892C36-EAED-40B2-9524-A7C29B8FFA83}">
      <dgm:prSet/>
      <dgm:spPr/>
      <dgm:t>
        <a:bodyPr/>
        <a:lstStyle/>
        <a:p>
          <a:endParaRPr lang="tr-TR"/>
        </a:p>
      </dgm:t>
    </dgm:pt>
    <dgm:pt modelId="{179413BF-762C-40FE-8B38-DD7215DEDC65}">
      <dgm:prSet phldrT="[Metin]"/>
      <dgm:spPr/>
      <dgm:t>
        <a:bodyPr/>
        <a:lstStyle/>
        <a:p>
          <a:r>
            <a:rPr lang="tr-TR" dirty="0" smtClean="0"/>
            <a:t>Tanı Konulması</a:t>
          </a:r>
          <a:endParaRPr lang="tr-TR" dirty="0"/>
        </a:p>
      </dgm:t>
    </dgm:pt>
    <dgm:pt modelId="{01D4EE7E-242A-4440-934A-6E28445D1FE1}" type="parTrans" cxnId="{5B6C51C2-F73C-4811-B3CC-72E56BDA04E6}">
      <dgm:prSet/>
      <dgm:spPr/>
      <dgm:t>
        <a:bodyPr/>
        <a:lstStyle/>
        <a:p>
          <a:endParaRPr lang="tr-TR"/>
        </a:p>
      </dgm:t>
    </dgm:pt>
    <dgm:pt modelId="{84B21FE6-5061-44DC-8777-219DFC257453}" type="sibTrans" cxnId="{5B6C51C2-F73C-4811-B3CC-72E56BDA04E6}">
      <dgm:prSet/>
      <dgm:spPr/>
      <dgm:t>
        <a:bodyPr/>
        <a:lstStyle/>
        <a:p>
          <a:endParaRPr lang="tr-TR"/>
        </a:p>
      </dgm:t>
    </dgm:pt>
    <dgm:pt modelId="{01EC0753-FD79-4BE3-B5AA-AAE6A9D575A7}" type="pres">
      <dgm:prSet presAssocID="{58DC05E4-4929-4FAD-B28B-7D1328C77623}" presName="CompostProcess" presStyleCnt="0">
        <dgm:presLayoutVars>
          <dgm:dir/>
          <dgm:resizeHandles val="exact"/>
        </dgm:presLayoutVars>
      </dgm:prSet>
      <dgm:spPr/>
    </dgm:pt>
    <dgm:pt modelId="{14FF5661-A3A5-487E-BC7E-2A9CAA78089D}" type="pres">
      <dgm:prSet presAssocID="{58DC05E4-4929-4FAD-B28B-7D1328C77623}" presName="arrow" presStyleLbl="bgShp" presStyleIdx="0" presStyleCnt="1"/>
      <dgm:spPr/>
    </dgm:pt>
    <dgm:pt modelId="{67120DA1-7041-4E5E-A6B9-4BF699F75EB6}" type="pres">
      <dgm:prSet presAssocID="{58DC05E4-4929-4FAD-B28B-7D1328C77623}" presName="linearProcess" presStyleCnt="0"/>
      <dgm:spPr/>
    </dgm:pt>
    <dgm:pt modelId="{B3A4BC89-BEA3-4193-A9D7-844B8E367109}" type="pres">
      <dgm:prSet presAssocID="{EE7EBF0E-D73D-4B41-AD22-70D4C1F7E404}" presName="textNode" presStyleLbl="node1" presStyleIdx="0" presStyleCnt="3">
        <dgm:presLayoutVars>
          <dgm:bulletEnabled val="1"/>
        </dgm:presLayoutVars>
      </dgm:prSet>
      <dgm:spPr/>
      <dgm:t>
        <a:bodyPr/>
        <a:lstStyle/>
        <a:p>
          <a:endParaRPr lang="tr-TR"/>
        </a:p>
      </dgm:t>
    </dgm:pt>
    <dgm:pt modelId="{8079F665-73A7-492F-9F3C-36D9000B229E}" type="pres">
      <dgm:prSet presAssocID="{B236459D-E389-41D3-B8BA-9A2A56462D18}" presName="sibTrans" presStyleCnt="0"/>
      <dgm:spPr/>
    </dgm:pt>
    <dgm:pt modelId="{D1F26A6B-8106-4924-9D39-217AFFA122C4}" type="pres">
      <dgm:prSet presAssocID="{CB9FD366-3F31-4747-B924-9F7E03458D53}" presName="textNode" presStyleLbl="node1" presStyleIdx="1" presStyleCnt="3">
        <dgm:presLayoutVars>
          <dgm:bulletEnabled val="1"/>
        </dgm:presLayoutVars>
      </dgm:prSet>
      <dgm:spPr/>
      <dgm:t>
        <a:bodyPr/>
        <a:lstStyle/>
        <a:p>
          <a:endParaRPr lang="tr-TR"/>
        </a:p>
      </dgm:t>
    </dgm:pt>
    <dgm:pt modelId="{83FD8468-2003-4E78-A667-B66B2D07B0B3}" type="pres">
      <dgm:prSet presAssocID="{C6595708-C349-4155-8B96-2FEA42B2334C}" presName="sibTrans" presStyleCnt="0"/>
      <dgm:spPr/>
    </dgm:pt>
    <dgm:pt modelId="{F163203F-B2AC-4FA8-AB51-332ED6F1A3E0}" type="pres">
      <dgm:prSet presAssocID="{179413BF-762C-40FE-8B38-DD7215DEDC65}" presName="textNode" presStyleLbl="node1" presStyleIdx="2" presStyleCnt="3">
        <dgm:presLayoutVars>
          <dgm:bulletEnabled val="1"/>
        </dgm:presLayoutVars>
      </dgm:prSet>
      <dgm:spPr/>
      <dgm:t>
        <a:bodyPr/>
        <a:lstStyle/>
        <a:p>
          <a:endParaRPr lang="tr-TR"/>
        </a:p>
      </dgm:t>
    </dgm:pt>
  </dgm:ptLst>
  <dgm:cxnLst>
    <dgm:cxn modelId="{95A58CEC-8659-474E-91CF-713AB88471BC}" type="presOf" srcId="{179413BF-762C-40FE-8B38-DD7215DEDC65}" destId="{F163203F-B2AC-4FA8-AB51-332ED6F1A3E0}" srcOrd="0" destOrd="0" presId="urn:microsoft.com/office/officeart/2005/8/layout/hProcess9"/>
    <dgm:cxn modelId="{29D1679B-FDB2-4632-A1F7-A840E63D616B}" type="presOf" srcId="{EE7EBF0E-D73D-4B41-AD22-70D4C1F7E404}" destId="{B3A4BC89-BEA3-4193-A9D7-844B8E367109}" srcOrd="0" destOrd="0" presId="urn:microsoft.com/office/officeart/2005/8/layout/hProcess9"/>
    <dgm:cxn modelId="{4DB64A18-BF27-4B68-94D6-265F0E6E9B2A}" type="presOf" srcId="{58DC05E4-4929-4FAD-B28B-7D1328C77623}" destId="{01EC0753-FD79-4BE3-B5AA-AAE6A9D575A7}" srcOrd="0" destOrd="0" presId="urn:microsoft.com/office/officeart/2005/8/layout/hProcess9"/>
    <dgm:cxn modelId="{298D2B37-BAA6-4D23-B968-BD82A34F6252}" srcId="{58DC05E4-4929-4FAD-B28B-7D1328C77623}" destId="{EE7EBF0E-D73D-4B41-AD22-70D4C1F7E404}" srcOrd="0" destOrd="0" parTransId="{F7A0AEC1-2541-4126-A5CF-46BAB4F6BF95}" sibTransId="{B236459D-E389-41D3-B8BA-9A2A56462D18}"/>
    <dgm:cxn modelId="{BD7CC438-24B4-4B04-AB25-9085C144B7C2}" type="presOf" srcId="{CB9FD366-3F31-4747-B924-9F7E03458D53}" destId="{D1F26A6B-8106-4924-9D39-217AFFA122C4}" srcOrd="0" destOrd="0" presId="urn:microsoft.com/office/officeart/2005/8/layout/hProcess9"/>
    <dgm:cxn modelId="{E1892C36-EAED-40B2-9524-A7C29B8FFA83}" srcId="{58DC05E4-4929-4FAD-B28B-7D1328C77623}" destId="{CB9FD366-3F31-4747-B924-9F7E03458D53}" srcOrd="1" destOrd="0" parTransId="{66D25ECC-D675-48F6-BE69-83E9E4713526}" sibTransId="{C6595708-C349-4155-8B96-2FEA42B2334C}"/>
    <dgm:cxn modelId="{5B6C51C2-F73C-4811-B3CC-72E56BDA04E6}" srcId="{58DC05E4-4929-4FAD-B28B-7D1328C77623}" destId="{179413BF-762C-40FE-8B38-DD7215DEDC65}" srcOrd="2" destOrd="0" parTransId="{01D4EE7E-242A-4440-934A-6E28445D1FE1}" sibTransId="{84B21FE6-5061-44DC-8777-219DFC257453}"/>
    <dgm:cxn modelId="{9B55B87E-8EE5-49E7-9C64-7CA3FF24238C}" type="presParOf" srcId="{01EC0753-FD79-4BE3-B5AA-AAE6A9D575A7}" destId="{14FF5661-A3A5-487E-BC7E-2A9CAA78089D}" srcOrd="0" destOrd="0" presId="urn:microsoft.com/office/officeart/2005/8/layout/hProcess9"/>
    <dgm:cxn modelId="{5E405119-F2BE-422D-8A19-FF6C0CA877BE}" type="presParOf" srcId="{01EC0753-FD79-4BE3-B5AA-AAE6A9D575A7}" destId="{67120DA1-7041-4E5E-A6B9-4BF699F75EB6}" srcOrd="1" destOrd="0" presId="urn:microsoft.com/office/officeart/2005/8/layout/hProcess9"/>
    <dgm:cxn modelId="{A409EFCB-EB1A-4B43-92C3-74669FFDAD1B}" type="presParOf" srcId="{67120DA1-7041-4E5E-A6B9-4BF699F75EB6}" destId="{B3A4BC89-BEA3-4193-A9D7-844B8E367109}" srcOrd="0" destOrd="0" presId="urn:microsoft.com/office/officeart/2005/8/layout/hProcess9"/>
    <dgm:cxn modelId="{DE237687-6A94-4A25-BA15-BEC283DFBAB2}" type="presParOf" srcId="{67120DA1-7041-4E5E-A6B9-4BF699F75EB6}" destId="{8079F665-73A7-492F-9F3C-36D9000B229E}" srcOrd="1" destOrd="0" presId="urn:microsoft.com/office/officeart/2005/8/layout/hProcess9"/>
    <dgm:cxn modelId="{20168804-A68F-44A7-8F79-B966828E8428}" type="presParOf" srcId="{67120DA1-7041-4E5E-A6B9-4BF699F75EB6}" destId="{D1F26A6B-8106-4924-9D39-217AFFA122C4}" srcOrd="2" destOrd="0" presId="urn:microsoft.com/office/officeart/2005/8/layout/hProcess9"/>
    <dgm:cxn modelId="{568E1158-B806-4011-9D9C-7DB4D44BA057}" type="presParOf" srcId="{67120DA1-7041-4E5E-A6B9-4BF699F75EB6}" destId="{83FD8468-2003-4E78-A667-B66B2D07B0B3}" srcOrd="3" destOrd="0" presId="urn:microsoft.com/office/officeart/2005/8/layout/hProcess9"/>
    <dgm:cxn modelId="{394A1F77-8485-44D0-9537-03FD67B0C681}" type="presParOf" srcId="{67120DA1-7041-4E5E-A6B9-4BF699F75EB6}" destId="{F163203F-B2AC-4FA8-AB51-332ED6F1A3E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35474-6173-4B85-A2F7-F5F49003A6AD}" type="datetimeFigureOut">
              <a:rPr lang="tr-TR" smtClean="0"/>
              <a:t>5.08.2017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2F051-654D-48FE-88C2-387E648F8488}" type="slidenum">
              <a:rPr lang="tr-TR" smtClean="0"/>
              <a:t>‹#›</a:t>
            </a:fld>
            <a:endParaRPr lang="tr-TR"/>
          </a:p>
        </p:txBody>
      </p:sp>
    </p:spTree>
    <p:extLst>
      <p:ext uri="{BB962C8B-B14F-4D97-AF65-F5344CB8AC3E}">
        <p14:creationId xmlns:p14="http://schemas.microsoft.com/office/powerpoint/2010/main" val="382405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3F2F051-654D-48FE-88C2-387E648F8488}" type="slidenum">
              <a:rPr lang="tr-TR" smtClean="0"/>
              <a:t>1</a:t>
            </a:fld>
            <a:endParaRPr lang="tr-TR"/>
          </a:p>
        </p:txBody>
      </p:sp>
    </p:spTree>
    <p:extLst>
      <p:ext uri="{BB962C8B-B14F-4D97-AF65-F5344CB8AC3E}">
        <p14:creationId xmlns:p14="http://schemas.microsoft.com/office/powerpoint/2010/main" val="148824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3F2F051-654D-48FE-88C2-387E648F8488}" type="slidenum">
              <a:rPr lang="tr-TR" smtClean="0"/>
              <a:t>2</a:t>
            </a:fld>
            <a:endParaRPr lang="tr-TR"/>
          </a:p>
        </p:txBody>
      </p:sp>
    </p:spTree>
    <p:extLst>
      <p:ext uri="{BB962C8B-B14F-4D97-AF65-F5344CB8AC3E}">
        <p14:creationId xmlns:p14="http://schemas.microsoft.com/office/powerpoint/2010/main" val="221276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3F2F051-654D-48FE-88C2-387E648F8488}" type="slidenum">
              <a:rPr lang="tr-TR" smtClean="0"/>
              <a:t>10</a:t>
            </a:fld>
            <a:endParaRPr lang="tr-TR"/>
          </a:p>
        </p:txBody>
      </p:sp>
    </p:spTree>
    <p:extLst>
      <p:ext uri="{BB962C8B-B14F-4D97-AF65-F5344CB8AC3E}">
        <p14:creationId xmlns:p14="http://schemas.microsoft.com/office/powerpoint/2010/main" val="46085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2F92DDA-A534-4E54-A6C4-2CA660972D3A}" type="datetime1">
              <a:rPr lang="tr-TR" smtClean="0"/>
              <a:t>5.08.2017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337231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FB0AD93-2F97-429E-A535-E3287CA733AA}" type="datetime1">
              <a:rPr lang="tr-TR" smtClean="0"/>
              <a:t>5.08.2017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265118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65AABA3-3AF4-4A5D-AD0A-FC62AB3A75FB}" type="datetime1">
              <a:rPr lang="tr-TR" smtClean="0"/>
              <a:t>5.08.2017</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75658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A70A545-ED19-4E74-A6C7-93B71587892F}" type="datetime1">
              <a:rPr lang="tr-TR" smtClean="0"/>
              <a:t>5.08.2017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375004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lvl1pPr>
              <a:defRPr>
                <a:solidFill>
                  <a:schemeClr val="tx2"/>
                </a:solidFill>
              </a:defRPr>
            </a:lvl1pPr>
          </a:lstStyle>
          <a:p>
            <a:fld id="{70EA105E-E499-4D90-A482-738389232BFF}" type="datetime1">
              <a:rPr lang="tr-TR" smtClean="0"/>
              <a:t>5.08.2017</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567DE73-4780-4F03-9403-C7B89D362823}" type="slidenum">
              <a:rPr lang="tr-TR" smtClean="0"/>
              <a:t>‹#›</a:t>
            </a:fld>
            <a:endParaRPr lang="tr-TR"/>
          </a:p>
        </p:txBody>
      </p:sp>
    </p:spTree>
    <p:extLst>
      <p:ext uri="{BB962C8B-B14F-4D97-AF65-F5344CB8AC3E}">
        <p14:creationId xmlns:p14="http://schemas.microsoft.com/office/powerpoint/2010/main" val="22974074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1C6E129-9406-4B18-9635-60277EF602F1}" type="datetime1">
              <a:rPr lang="tr-TR" smtClean="0"/>
              <a:t>5.08.2017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421973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2A8700B-6C31-45E0-9499-41D29CB344CA}" type="datetime1">
              <a:rPr lang="tr-TR" smtClean="0"/>
              <a:t>5.08.2017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224260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AC754D5-5E87-41CB-8299-1036722CFF22}" type="datetime1">
              <a:rPr lang="tr-TR" smtClean="0"/>
              <a:t>5.08.2017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311645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3F655-2A0E-44E1-8C76-672BB2354BCF}" type="datetime1">
              <a:rPr lang="tr-TR" smtClean="0"/>
              <a:t>5.08.2017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395287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D2A3524-DC13-425A-ADD2-5E1CA91B4504}" type="datetime1">
              <a:rPr lang="tr-TR" smtClean="0"/>
              <a:t>5.08.2017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221567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40D42AF-35A3-4D6E-8221-9226A202420E}" type="datetime1">
              <a:rPr lang="tr-TR" smtClean="0"/>
              <a:t>5.08.2017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67DE73-4780-4F03-9403-C7B89D362823}" type="slidenum">
              <a:rPr lang="tr-TR" smtClean="0"/>
              <a:t>‹#›</a:t>
            </a:fld>
            <a:endParaRPr lang="tr-TR"/>
          </a:p>
        </p:txBody>
      </p:sp>
    </p:spTree>
    <p:extLst>
      <p:ext uri="{BB962C8B-B14F-4D97-AF65-F5344CB8AC3E}">
        <p14:creationId xmlns:p14="http://schemas.microsoft.com/office/powerpoint/2010/main" val="174554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AF66921-36A7-41BC-8CA3-64941F60A617}" type="datetime1">
              <a:rPr lang="tr-TR" smtClean="0"/>
              <a:t>5.08.2017</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567DE73-4780-4F03-9403-C7B89D362823}" type="slidenum">
              <a:rPr lang="tr-TR" smtClean="0"/>
              <a:t>‹#›</a:t>
            </a:fld>
            <a:endParaRPr lang="tr-TR"/>
          </a:p>
        </p:txBody>
      </p:sp>
    </p:spTree>
    <p:extLst>
      <p:ext uri="{BB962C8B-B14F-4D97-AF65-F5344CB8AC3E}">
        <p14:creationId xmlns:p14="http://schemas.microsoft.com/office/powerpoint/2010/main" val="23697124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2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69478" y="2193261"/>
            <a:ext cx="9144000" cy="1786151"/>
          </a:xfrm>
        </p:spPr>
        <p:txBody>
          <a:bodyPr>
            <a:normAutofit/>
          </a:bodyPr>
          <a:lstStyle/>
          <a:p>
            <a:r>
              <a:rPr lang="tr-TR" dirty="0" smtClean="0">
                <a:latin typeface="Times New Roman" panose="02020603050405020304" pitchFamily="18" charset="0"/>
                <a:cs typeface="Times New Roman" panose="02020603050405020304" pitchFamily="18" charset="0"/>
              </a:rPr>
              <a:t>Kanser Nedir ?</a:t>
            </a:r>
            <a:endParaRPr lang="tr-TR" dirty="0">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C567DE73-4780-4F03-9403-C7B89D362823}" type="slidenum">
              <a:rPr lang="tr-TR" smtClean="0"/>
              <a:t>1</a:t>
            </a:fld>
            <a:endParaRPr lang="tr-TR"/>
          </a:p>
        </p:txBody>
      </p:sp>
      <p:sp>
        <p:nvSpPr>
          <p:cNvPr id="3" name="Metin kutusu 2"/>
          <p:cNvSpPr txBox="1"/>
          <p:nvPr/>
        </p:nvSpPr>
        <p:spPr>
          <a:xfrm>
            <a:off x="58534" y="6488668"/>
            <a:ext cx="1465466" cy="369332"/>
          </a:xfrm>
          <a:prstGeom prst="rect">
            <a:avLst/>
          </a:prstGeom>
          <a:noFill/>
        </p:spPr>
        <p:txBody>
          <a:bodyPr wrap="none" rtlCol="0">
            <a:spAutoFit/>
          </a:bodyPr>
          <a:lstStyle/>
          <a:p>
            <a:r>
              <a:rPr lang="tr-TR" dirty="0" smtClean="0"/>
              <a:t>Cem Karagöz</a:t>
            </a:r>
            <a:endParaRPr lang="tr-TR" dirty="0"/>
          </a:p>
        </p:txBody>
      </p:sp>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8370" y="365948"/>
            <a:ext cx="2379260" cy="1070788"/>
          </a:xfrm>
          <a:prstGeom prst="rect">
            <a:avLst/>
          </a:prstGeom>
        </p:spPr>
      </p:pic>
    </p:spTree>
    <p:extLst>
      <p:ext uri="{BB962C8B-B14F-4D97-AF65-F5344CB8AC3E}">
        <p14:creationId xmlns:p14="http://schemas.microsoft.com/office/powerpoint/2010/main" val="126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02664" y="396478"/>
            <a:ext cx="6507659" cy="1173014"/>
          </a:xfrm>
        </p:spPr>
        <p:txBody>
          <a:bodyPr vert="horz">
            <a:normAutofit/>
          </a:bodyPr>
          <a:lstStyle/>
          <a:p>
            <a:pPr algn="ctr"/>
            <a:r>
              <a:rPr lang="tr-TR" sz="3200" dirty="0" smtClean="0">
                <a:latin typeface="Times New Roman" panose="02020603050405020304" pitchFamily="18" charset="0"/>
                <a:cs typeface="Times New Roman" panose="02020603050405020304" pitchFamily="18" charset="0"/>
              </a:rPr>
              <a:t>Bilgisayarlı Fısh Testi</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28720" y="2012624"/>
            <a:ext cx="9210323" cy="2347415"/>
          </a:xfrm>
        </p:spPr>
        <p:txBody>
          <a:bodyPr>
            <a:normAutofit/>
          </a:bodyPr>
          <a:lstStyle/>
          <a:p>
            <a:pPr marL="0" indent="0">
              <a:buNone/>
            </a:pPr>
            <a:r>
              <a:rPr lang="tr-TR" dirty="0" err="1" smtClean="0">
                <a:latin typeface="Times New Roman" panose="02020603050405020304" pitchFamily="18" charset="0"/>
                <a:cs typeface="Times New Roman" panose="02020603050405020304" pitchFamily="18" charset="0"/>
              </a:rPr>
              <a:t>Fish</a:t>
            </a:r>
            <a:r>
              <a:rPr lang="tr-TR" dirty="0" smtClean="0">
                <a:latin typeface="Times New Roman" panose="02020603050405020304" pitchFamily="18" charset="0"/>
                <a:cs typeface="Times New Roman" panose="02020603050405020304" pitchFamily="18" charset="0"/>
              </a:rPr>
              <a:t> testi için bilgisayarlı otomasyon algoritması dört aşamada </a:t>
            </a:r>
            <a:r>
              <a:rPr lang="tr-TR" dirty="0" err="1" smtClean="0">
                <a:latin typeface="Times New Roman" panose="02020603050405020304" pitchFamily="18" charset="0"/>
                <a:cs typeface="Times New Roman" panose="02020603050405020304" pitchFamily="18" charset="0"/>
              </a:rPr>
              <a:t>gerçeklenebilir</a:t>
            </a:r>
            <a:r>
              <a:rPr lang="tr-TR" dirty="0" smtClean="0">
                <a:latin typeface="Times New Roman" panose="02020603050405020304" pitchFamily="18" charset="0"/>
                <a:cs typeface="Times New Roman" panose="02020603050405020304" pitchFamily="18" charset="0"/>
              </a:rPr>
              <a:t>:</a:t>
            </a:r>
          </a:p>
          <a:p>
            <a:pPr marL="457200" indent="-457200">
              <a:buClr>
                <a:schemeClr val="tx2"/>
              </a:buClr>
              <a:buFont typeface="+mj-lt"/>
              <a:buAutoNum type="arabicPeriod"/>
            </a:pPr>
            <a:r>
              <a:rPr lang="tr-TR" dirty="0" smtClean="0">
                <a:latin typeface="Times New Roman" panose="02020603050405020304" pitchFamily="18" charset="0"/>
                <a:cs typeface="Times New Roman" panose="02020603050405020304" pitchFamily="18" charset="0"/>
              </a:rPr>
              <a:t>Hücreyi bul ve işaretle.</a:t>
            </a:r>
          </a:p>
          <a:p>
            <a:pPr marL="457200" indent="-457200">
              <a:buClr>
                <a:schemeClr val="tx2"/>
              </a:buClr>
              <a:buFont typeface="+mj-lt"/>
              <a:buAutoNum type="arabicPeriod"/>
            </a:pPr>
            <a:r>
              <a:rPr lang="tr-TR" dirty="0" smtClean="0">
                <a:latin typeface="Times New Roman" panose="02020603050405020304" pitchFamily="18" charset="0"/>
                <a:cs typeface="Times New Roman" panose="02020603050405020304" pitchFamily="18" charset="0"/>
              </a:rPr>
              <a:t>Hücre içinde çekirdeği bul.</a:t>
            </a:r>
          </a:p>
          <a:p>
            <a:pPr marL="457200" indent="-457200">
              <a:buClr>
                <a:schemeClr val="tx2"/>
              </a:buClr>
              <a:buFont typeface="+mj-lt"/>
              <a:buAutoNum type="arabicPeriod"/>
            </a:pPr>
            <a:r>
              <a:rPr lang="tr-TR" dirty="0" smtClean="0">
                <a:latin typeface="Times New Roman" panose="02020603050405020304" pitchFamily="18" charset="0"/>
                <a:cs typeface="Times New Roman" panose="02020603050405020304" pitchFamily="18" charset="0"/>
              </a:rPr>
              <a:t>Çekirdek içindeki noktaları bul.</a:t>
            </a:r>
          </a:p>
          <a:p>
            <a:pPr marL="457200" indent="-457200">
              <a:buClr>
                <a:schemeClr val="tx2"/>
              </a:buClr>
              <a:buFont typeface="+mj-lt"/>
              <a:buAutoNum type="arabicPeriod"/>
            </a:pPr>
            <a:r>
              <a:rPr lang="tr-TR" dirty="0" smtClean="0">
                <a:latin typeface="Times New Roman" panose="02020603050405020304" pitchFamily="18" charset="0"/>
                <a:cs typeface="Times New Roman" panose="02020603050405020304" pitchFamily="18" charset="0"/>
              </a:rPr>
              <a:t>Bulunan noktaları say ve nokta </a:t>
            </a:r>
            <a:r>
              <a:rPr lang="tr-TR" dirty="0" err="1" smtClean="0">
                <a:latin typeface="Times New Roman" panose="02020603050405020304" pitchFamily="18" charset="0"/>
                <a:cs typeface="Times New Roman" panose="02020603050405020304" pitchFamily="18" charset="0"/>
              </a:rPr>
              <a:t>histogramını</a:t>
            </a:r>
            <a:r>
              <a:rPr lang="tr-TR" dirty="0" smtClean="0">
                <a:latin typeface="Times New Roman" panose="02020603050405020304" pitchFamily="18" charset="0"/>
                <a:cs typeface="Times New Roman" panose="02020603050405020304" pitchFamily="18" charset="0"/>
              </a:rPr>
              <a:t> tüm lam için güncelle.</a:t>
            </a:r>
            <a:endParaRPr lang="tr-TR" dirty="0">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C567DE73-4780-4F03-9403-C7B89D362823}" type="slidenum">
              <a:rPr lang="tr-TR" smtClean="0"/>
              <a:t>10</a:t>
            </a:fld>
            <a:endParaRPr lang="tr-TR"/>
          </a:p>
        </p:txBody>
      </p:sp>
      <p:sp>
        <p:nvSpPr>
          <p:cNvPr id="4" name="Metin kutusu 3"/>
          <p:cNvSpPr txBox="1"/>
          <p:nvPr/>
        </p:nvSpPr>
        <p:spPr>
          <a:xfrm>
            <a:off x="451429" y="5469603"/>
            <a:ext cx="8564904" cy="523220"/>
          </a:xfrm>
          <a:prstGeom prst="rect">
            <a:avLst/>
          </a:prstGeom>
          <a:noFill/>
        </p:spPr>
        <p:txBody>
          <a:bodyPr wrap="square" rtlCol="0">
            <a:spAutoFit/>
          </a:bodyPr>
          <a:lstStyle/>
          <a:p>
            <a:r>
              <a:rPr lang="tr-TR" sz="2800" dirty="0" smtClean="0">
                <a:latin typeface="Times New Roman" panose="02020603050405020304" pitchFamily="18" charset="0"/>
                <a:cs typeface="Times New Roman" panose="02020603050405020304" pitchFamily="18" charset="0"/>
              </a:rPr>
              <a:t>Kulağa kolay gelse de bu aşamalar nasıl </a:t>
            </a:r>
            <a:r>
              <a:rPr lang="tr-TR" sz="2800" dirty="0" err="1" smtClean="0">
                <a:latin typeface="Times New Roman" panose="02020603050405020304" pitchFamily="18" charset="0"/>
                <a:cs typeface="Times New Roman" panose="02020603050405020304" pitchFamily="18" charset="0"/>
              </a:rPr>
              <a:t>gerçekleniyor</a:t>
            </a:r>
            <a:r>
              <a:rPr lang="tr-TR" sz="2800" dirty="0">
                <a:latin typeface="Times New Roman" panose="02020603050405020304" pitchFamily="18" charset="0"/>
                <a:cs typeface="Times New Roman" panose="02020603050405020304" pitchFamily="18" charset="0"/>
              </a:rPr>
              <a:t> </a:t>
            </a:r>
            <a:r>
              <a:rPr lang="tr-TR" sz="2800" dirty="0" smtClean="0">
                <a:latin typeface="Times New Roman" panose="02020603050405020304" pitchFamily="18" charset="0"/>
                <a:cs typeface="Times New Roman" panose="02020603050405020304" pitchFamily="18" charset="0"/>
              </a:rPr>
              <a:t>?</a:t>
            </a: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2204" y="1904598"/>
            <a:ext cx="2693446" cy="4518256"/>
          </a:xfrm>
          <a:prstGeom prst="rect">
            <a:avLst/>
          </a:prstGeom>
        </p:spPr>
      </p:pic>
    </p:spTree>
    <p:extLst>
      <p:ext uri="{BB962C8B-B14F-4D97-AF65-F5344CB8AC3E}">
        <p14:creationId xmlns:p14="http://schemas.microsoft.com/office/powerpoint/2010/main" val="1362298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10977" y="447949"/>
            <a:ext cx="4883982" cy="957770"/>
          </a:xfrm>
        </p:spPr>
        <p:txBody>
          <a:bodyPr>
            <a:normAutofit/>
          </a:bodyPr>
          <a:lstStyle/>
          <a:p>
            <a:r>
              <a:rPr lang="tr-TR" sz="3200" dirty="0" smtClean="0">
                <a:latin typeface="Times New Roman" panose="02020603050405020304" pitchFamily="18" charset="0"/>
                <a:cs typeface="Times New Roman" panose="02020603050405020304" pitchFamily="18" charset="0"/>
              </a:rPr>
              <a:t>1. Hücreleri bulmak</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793486" y="2011680"/>
            <a:ext cx="4215242" cy="3993335"/>
          </a:xfrm>
        </p:spPr>
        <p:txBody>
          <a:bodyPr/>
          <a:lstStyle/>
          <a:p>
            <a:pPr marL="0" indent="0">
              <a:buNone/>
            </a:pPr>
            <a:r>
              <a:rPr lang="tr-TR" dirty="0" smtClean="0">
                <a:latin typeface="Times New Roman" panose="02020603050405020304" pitchFamily="18" charset="0"/>
                <a:cs typeface="Times New Roman" panose="02020603050405020304" pitchFamily="18" charset="0"/>
              </a:rPr>
              <a:t>Hücreleri bulmak için ilk önce resimde bulunan sesten kurtulmak için bazı filtreler uygulanıyor. Daha sonra resim morfolojik operasyonlar ile ilgi dışı küçük boyutlu objeleri ve üst üste gelen çekirdekler ayrılır. </a:t>
            </a: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11</a:t>
            </a:fld>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200000">
            <a:off x="6250210" y="1908620"/>
            <a:ext cx="3592068" cy="4756469"/>
          </a:xfrm>
          <a:prstGeom prst="rect">
            <a:avLst/>
          </a:prstGeom>
        </p:spPr>
      </p:pic>
    </p:spTree>
    <p:extLst>
      <p:ext uri="{BB962C8B-B14F-4D97-AF65-F5344CB8AC3E}">
        <p14:creationId xmlns:p14="http://schemas.microsoft.com/office/powerpoint/2010/main" val="1617131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337" y="2380169"/>
            <a:ext cx="5115994" cy="2273717"/>
          </a:xfrm>
        </p:spPr>
        <p:txBody>
          <a:bodyPr/>
          <a:lstStyle/>
          <a:p>
            <a:pPr marL="0" indent="0">
              <a:buNone/>
            </a:pPr>
            <a:r>
              <a:rPr lang="tr-TR" dirty="0" smtClean="0">
                <a:latin typeface="Times New Roman" panose="02020603050405020304" pitchFamily="18" charset="0"/>
                <a:cs typeface="Times New Roman" panose="02020603050405020304" pitchFamily="18" charset="0"/>
              </a:rPr>
              <a:t>Bir önceki adımdan sonra , resimde bulunan objelerin büyüklükleri, şekilleri ve yoğunluğuna göre sıralanır ve hücre içinde bulunan çekirdek ve atıklar ve daha küçük olan objeler ayırt edilir ve bizim için önemli olan çekirdek seçilir.</a:t>
            </a:r>
            <a:endParaRPr lang="tr-TR" dirty="0">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80000">
            <a:off x="6493803" y="418915"/>
            <a:ext cx="4780646" cy="6065912"/>
          </a:xfrm>
          <a:prstGeom prst="rect">
            <a:avLst/>
          </a:prstGeom>
        </p:spPr>
      </p:pic>
      <p:sp>
        <p:nvSpPr>
          <p:cNvPr id="2" name="Unvan 1"/>
          <p:cNvSpPr>
            <a:spLocks noGrp="1"/>
          </p:cNvSpPr>
          <p:nvPr>
            <p:ph type="title"/>
          </p:nvPr>
        </p:nvSpPr>
        <p:spPr>
          <a:xfrm>
            <a:off x="1202919" y="188641"/>
            <a:ext cx="9784080" cy="1508760"/>
          </a:xfrm>
        </p:spPr>
        <p:txBody>
          <a:bodyPr>
            <a:normAutofit/>
          </a:bodyPr>
          <a:lstStyle/>
          <a:p>
            <a:r>
              <a:rPr lang="tr-TR" sz="3200" dirty="0" smtClean="0">
                <a:latin typeface="Times New Roman" panose="02020603050405020304" pitchFamily="18" charset="0"/>
                <a:cs typeface="Times New Roman" panose="02020603050405020304" pitchFamily="18" charset="0"/>
              </a:rPr>
              <a:t>2. Çekirdeği bul ve tanımla</a:t>
            </a:r>
            <a:endParaRPr lang="tr-TR" sz="32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solidFill>
                  <a:schemeClr val="bg1"/>
                </a:solidFill>
              </a:rPr>
              <a:t>12</a:t>
            </a:fld>
            <a:endParaRPr lang="tr-TR" dirty="0">
              <a:solidFill>
                <a:schemeClr val="bg1"/>
              </a:solidFill>
            </a:endParaRPr>
          </a:p>
        </p:txBody>
      </p:sp>
    </p:spTree>
    <p:extLst>
      <p:ext uri="{BB962C8B-B14F-4D97-AF65-F5344CB8AC3E}">
        <p14:creationId xmlns:p14="http://schemas.microsoft.com/office/powerpoint/2010/main" val="1517481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2919" y="270529"/>
            <a:ext cx="8391458" cy="1326260"/>
          </a:xfrm>
        </p:spPr>
        <p:txBody>
          <a:bodyPr>
            <a:normAutofit fontScale="90000"/>
          </a:bodyPr>
          <a:lstStyle/>
          <a:p>
            <a:r>
              <a:rPr lang="tr-TR" sz="3200" dirty="0" smtClean="0">
                <a:latin typeface="Times New Roman" panose="02020603050405020304" pitchFamily="18" charset="0"/>
                <a:cs typeface="Times New Roman" panose="02020603050405020304" pitchFamily="18" charset="0"/>
              </a:rPr>
              <a:t>3.Çekirdek içindeki noktaları bul</a:t>
            </a:r>
            <a:br>
              <a:rPr lang="tr-TR" sz="3200" dirty="0" smtClean="0">
                <a:latin typeface="Times New Roman" panose="02020603050405020304" pitchFamily="18" charset="0"/>
                <a:cs typeface="Times New Roman" panose="02020603050405020304" pitchFamily="18" charset="0"/>
              </a:rPr>
            </a:br>
            <a:r>
              <a:rPr lang="tr-TR" sz="3200" dirty="0" smtClean="0">
                <a:latin typeface="Times New Roman" panose="02020603050405020304" pitchFamily="18" charset="0"/>
                <a:cs typeface="Times New Roman" panose="02020603050405020304" pitchFamily="18" charset="0"/>
              </a:rPr>
              <a:t/>
            </a:r>
            <a:br>
              <a:rPr lang="tr-TR" sz="3200" dirty="0" smtClean="0">
                <a:latin typeface="Times New Roman" panose="02020603050405020304" pitchFamily="18" charset="0"/>
                <a:cs typeface="Times New Roman" panose="02020603050405020304" pitchFamily="18" charset="0"/>
              </a:rPr>
            </a:br>
            <a:r>
              <a:rPr lang="tr-TR" sz="3200" dirty="0" smtClean="0">
                <a:latin typeface="Times New Roman" panose="02020603050405020304" pitchFamily="18" charset="0"/>
                <a:cs typeface="Times New Roman" panose="02020603050405020304" pitchFamily="18" charset="0"/>
              </a:rPr>
              <a:t>4.noktaları say ve </a:t>
            </a:r>
            <a:r>
              <a:rPr lang="tr-TR" sz="3200" dirty="0" err="1" smtClean="0">
                <a:latin typeface="Times New Roman" panose="02020603050405020304" pitchFamily="18" charset="0"/>
                <a:cs typeface="Times New Roman" panose="02020603050405020304" pitchFamily="18" charset="0"/>
              </a:rPr>
              <a:t>histogramı</a:t>
            </a:r>
            <a:r>
              <a:rPr lang="tr-TR" sz="3200" dirty="0" smtClean="0">
                <a:latin typeface="Times New Roman" panose="02020603050405020304" pitchFamily="18" charset="0"/>
                <a:cs typeface="Times New Roman" panose="02020603050405020304" pitchFamily="18" charset="0"/>
              </a:rPr>
              <a:t> güncelle</a:t>
            </a:r>
            <a:endParaRPr lang="tr-TR" sz="32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13</a:t>
            </a:fld>
            <a:endParaRPr lang="tr-TR"/>
          </a:p>
        </p:txBody>
      </p:sp>
      <p:sp>
        <p:nvSpPr>
          <p:cNvPr id="10" name="Metin kutusu 9"/>
          <p:cNvSpPr txBox="1"/>
          <p:nvPr/>
        </p:nvSpPr>
        <p:spPr>
          <a:xfrm>
            <a:off x="342900" y="2044063"/>
            <a:ext cx="3987800" cy="3477875"/>
          </a:xfrm>
          <a:prstGeom prst="rect">
            <a:avLst/>
          </a:prstGeom>
          <a:noFill/>
        </p:spPr>
        <p:txBody>
          <a:bodyPr wrap="square" rtlCol="0">
            <a:spAutoFit/>
          </a:bodyPr>
          <a:lstStyle/>
          <a:p>
            <a:r>
              <a:rPr lang="tr-TR" sz="2200" dirty="0" smtClean="0">
                <a:latin typeface="Times New Roman" panose="02020603050405020304" pitchFamily="18" charset="0"/>
                <a:cs typeface="Times New Roman" panose="02020603050405020304" pitchFamily="18" charset="0"/>
              </a:rPr>
              <a:t>Çekirdek içindeki önemli noktaları bulmak ve sayabilmek için ilk önce top-hat algoritması uygulanır böylece arka plan ve gereksiz ögeler resimden çıkartılarak önemli olan noktaları bırakır. Ve kalan noktalar rahatça sayılır ve </a:t>
            </a:r>
            <a:r>
              <a:rPr lang="tr-TR" sz="2200" dirty="0" err="1" smtClean="0">
                <a:latin typeface="Times New Roman" panose="02020603050405020304" pitchFamily="18" charset="0"/>
                <a:cs typeface="Times New Roman" panose="02020603050405020304" pitchFamily="18" charset="0"/>
              </a:rPr>
              <a:t>histogram</a:t>
            </a:r>
            <a:r>
              <a:rPr lang="tr-TR" sz="2200" dirty="0" smtClean="0">
                <a:latin typeface="Times New Roman" panose="02020603050405020304" pitchFamily="18" charset="0"/>
                <a:cs typeface="Times New Roman" panose="02020603050405020304" pitchFamily="18" charset="0"/>
              </a:rPr>
              <a:t> modeli kolaylıkla güncellenebilir hale gelir.</a:t>
            </a:r>
            <a:endParaRPr lang="tr-TR" sz="2200" dirty="0">
              <a:latin typeface="Times New Roman" panose="02020603050405020304" pitchFamily="18" charset="0"/>
              <a:cs typeface="Times New Roman" panose="02020603050405020304" pitchFamily="18" charset="0"/>
            </a:endParaRPr>
          </a:p>
        </p:txBody>
      </p:sp>
      <p:pic>
        <p:nvPicPr>
          <p:cNvPr id="11" name="Resim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862" y="1866263"/>
            <a:ext cx="7601076" cy="2755239"/>
          </a:xfrm>
          <a:prstGeom prst="rect">
            <a:avLst/>
          </a:prstGeom>
        </p:spPr>
      </p:pic>
      <p:pic>
        <p:nvPicPr>
          <p:cNvPr id="12" name="Resim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28" y="4349896"/>
            <a:ext cx="3742944" cy="2255520"/>
          </a:xfrm>
          <a:prstGeom prst="rect">
            <a:avLst/>
          </a:prstGeom>
        </p:spPr>
      </p:pic>
    </p:spTree>
    <p:extLst>
      <p:ext uri="{BB962C8B-B14F-4D97-AF65-F5344CB8AC3E}">
        <p14:creationId xmlns:p14="http://schemas.microsoft.com/office/powerpoint/2010/main" val="3371531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91719" y="2113280"/>
            <a:ext cx="4778781" cy="1570446"/>
          </a:xfrm>
        </p:spPr>
        <p:txBody>
          <a:bodyPr/>
          <a:lstStyle/>
          <a:p>
            <a:pPr marL="0" indent="0">
              <a:buNone/>
            </a:pPr>
            <a:r>
              <a:rPr lang="tr-TR" dirty="0" smtClean="0">
                <a:latin typeface="Times New Roman" panose="02020603050405020304" pitchFamily="18" charset="0"/>
                <a:cs typeface="Times New Roman" panose="02020603050405020304" pitchFamily="18" charset="0"/>
              </a:rPr>
              <a:t>Peki ISH yöntemlerinden birisi olan FISH </a:t>
            </a:r>
            <a:r>
              <a:rPr lang="tr-TR" dirty="0" smtClean="0">
                <a:latin typeface="Times New Roman" panose="02020603050405020304" pitchFamily="18" charset="0"/>
                <a:cs typeface="Times New Roman" panose="02020603050405020304" pitchFamily="18" charset="0"/>
              </a:rPr>
              <a:t>testi yetersiz kalırsa ?</a:t>
            </a:r>
          </a:p>
          <a:p>
            <a:pPr marL="0" indent="0">
              <a:buNone/>
            </a:pPr>
            <a:r>
              <a:rPr lang="tr-TR" dirty="0" smtClean="0">
                <a:latin typeface="Times New Roman" panose="02020603050405020304" pitchFamily="18" charset="0"/>
                <a:cs typeface="Times New Roman" panose="02020603050405020304" pitchFamily="18" charset="0"/>
              </a:rPr>
              <a:t>O zaman da </a:t>
            </a:r>
            <a:r>
              <a:rPr lang="tr-TR" sz="2400" dirty="0" smtClean="0">
                <a:latin typeface="Times New Roman" panose="02020603050405020304" pitchFamily="18" charset="0"/>
                <a:cs typeface="Times New Roman" panose="02020603050405020304" pitchFamily="18" charset="0"/>
              </a:rPr>
              <a:t>IHC(</a:t>
            </a:r>
            <a:r>
              <a:rPr lang="tr-TR" sz="1600" dirty="0" err="1" smtClean="0">
                <a:latin typeface="Times New Roman" panose="02020603050405020304" pitchFamily="18" charset="0"/>
                <a:cs typeface="Times New Roman" panose="02020603050405020304" pitchFamily="18" charset="0"/>
              </a:rPr>
              <a:t>immunohistochemistry</a:t>
            </a:r>
            <a:r>
              <a:rPr lang="tr-TR" sz="2400" dirty="0" smtClean="0">
                <a:latin typeface="Times New Roman" panose="02020603050405020304" pitchFamily="18" charset="0"/>
                <a:cs typeface="Times New Roman" panose="02020603050405020304" pitchFamily="18" charset="0"/>
              </a:rPr>
              <a:t>) testi kesin tanı koymak için uygulanır.</a:t>
            </a: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14</a:t>
            </a:fld>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0" y="746898"/>
            <a:ext cx="5987972" cy="5572621"/>
          </a:xfrm>
          <a:prstGeom prst="rect">
            <a:avLst/>
          </a:prstGeom>
        </p:spPr>
      </p:pic>
    </p:spTree>
    <p:extLst>
      <p:ext uri="{BB962C8B-B14F-4D97-AF65-F5344CB8AC3E}">
        <p14:creationId xmlns:p14="http://schemas.microsoft.com/office/powerpoint/2010/main" val="1098740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2919" y="207976"/>
            <a:ext cx="9784080" cy="1508760"/>
          </a:xfrm>
        </p:spPr>
        <p:txBody>
          <a:bodyPr>
            <a:normAutofit/>
          </a:bodyPr>
          <a:lstStyle/>
          <a:p>
            <a:pPr algn="ctr"/>
            <a:r>
              <a:rPr lang="tr-TR" sz="3200" dirty="0" err="1" smtClean="0">
                <a:latin typeface="Times New Roman" panose="02020603050405020304" pitchFamily="18" charset="0"/>
                <a:cs typeface="Times New Roman" panose="02020603050405020304" pitchFamily="18" charset="0"/>
              </a:rPr>
              <a:t>Ihc</a:t>
            </a:r>
            <a:r>
              <a:rPr lang="tr-TR" sz="3200" dirty="0" smtClean="0">
                <a:latin typeface="Times New Roman" panose="02020603050405020304" pitchFamily="18" charset="0"/>
                <a:cs typeface="Times New Roman" panose="02020603050405020304" pitchFamily="18" charset="0"/>
              </a:rPr>
              <a:t>(</a:t>
            </a:r>
            <a:r>
              <a:rPr lang="tr-TR" sz="3200" dirty="0" err="1">
                <a:latin typeface="Times New Roman" panose="02020603050405020304" pitchFamily="18" charset="0"/>
                <a:cs typeface="Times New Roman" panose="02020603050405020304" pitchFamily="18" charset="0"/>
              </a:rPr>
              <a:t>immunohistochemistry</a:t>
            </a:r>
            <a:r>
              <a:rPr lang="tr-TR" sz="3200" dirty="0" smtClean="0">
                <a:latin typeface="Times New Roman" panose="02020603050405020304" pitchFamily="18" charset="0"/>
                <a:cs typeface="Times New Roman" panose="02020603050405020304" pitchFamily="18" charset="0"/>
              </a:rPr>
              <a:t>)</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77401" y="2077576"/>
            <a:ext cx="3877081" cy="4206240"/>
          </a:xfrm>
        </p:spPr>
        <p:txBody>
          <a:bodyPr>
            <a:normAutofit/>
          </a:bodyPr>
          <a:lstStyle/>
          <a:p>
            <a:pPr marL="0" indent="0">
              <a:buNone/>
            </a:pPr>
            <a:r>
              <a:rPr lang="tr-TR" dirty="0" smtClean="0">
                <a:latin typeface="Times New Roman" panose="02020603050405020304" pitchFamily="18" charset="0"/>
                <a:cs typeface="Times New Roman" panose="02020603050405020304" pitchFamily="18" charset="0"/>
              </a:rPr>
              <a:t>HER2 geni kanser sürecinin tanısı ve gelecek planlaması üzerinde büyük etki yaratmaktadır. Eğer HER2 geni </a:t>
            </a:r>
            <a:r>
              <a:rPr lang="tr-TR" dirty="0" err="1" smtClean="0">
                <a:latin typeface="Times New Roman" panose="02020603050405020304" pitchFamily="18" charset="0"/>
                <a:cs typeface="Times New Roman" panose="02020603050405020304" pitchFamily="18" charset="0"/>
              </a:rPr>
              <a:t>amplifike</a:t>
            </a:r>
            <a:r>
              <a:rPr lang="tr-TR" dirty="0" smtClean="0">
                <a:latin typeface="Times New Roman" panose="02020603050405020304" pitchFamily="18" charset="0"/>
                <a:cs typeface="Times New Roman" panose="02020603050405020304" pitchFamily="18" charset="0"/>
              </a:rPr>
              <a:t> olmuş ise tedavi ve gen baskılanma yöntemi ile kanser tedavisi desteklenebilir. IHC tekniğinde hücre üzerinde bulunan reseptörler boyanır ve hücrelerin boyanma seviyesi ve boyanan hücre sayısına göre tanı yapılıp teşhis konulur.</a:t>
            </a: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15</a:t>
            </a:fld>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853" y="1995443"/>
            <a:ext cx="5200248" cy="4792536"/>
          </a:xfrm>
          <a:prstGeom prst="rect">
            <a:avLst/>
          </a:prstGeom>
        </p:spPr>
      </p:pic>
    </p:spTree>
    <p:extLst>
      <p:ext uri="{BB962C8B-B14F-4D97-AF65-F5344CB8AC3E}">
        <p14:creationId xmlns:p14="http://schemas.microsoft.com/office/powerpoint/2010/main" val="1793640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1678" y="538176"/>
            <a:ext cx="5223281" cy="579424"/>
          </a:xfrm>
        </p:spPr>
        <p:txBody>
          <a:bodyPr>
            <a:normAutofit/>
          </a:bodyPr>
          <a:lstStyle/>
          <a:p>
            <a:r>
              <a:rPr lang="tr-TR" sz="3200" dirty="0" smtClean="0">
                <a:latin typeface="Times New Roman" panose="02020603050405020304" pitchFamily="18" charset="0"/>
                <a:cs typeface="Times New Roman" panose="02020603050405020304" pitchFamily="18" charset="0"/>
              </a:rPr>
              <a:t>IHC TEST aşamaları</a:t>
            </a:r>
            <a:endParaRPr lang="tr-TR" sz="32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16</a:t>
            </a:fld>
            <a:endParaRPr lang="tr-TR"/>
          </a:p>
        </p:txBody>
      </p:sp>
      <p:sp>
        <p:nvSpPr>
          <p:cNvPr id="6" name="Metin kutusu 5"/>
          <p:cNvSpPr txBox="1"/>
          <p:nvPr/>
        </p:nvSpPr>
        <p:spPr>
          <a:xfrm>
            <a:off x="363678" y="2079626"/>
            <a:ext cx="5071922" cy="3139321"/>
          </a:xfrm>
          <a:prstGeom prst="rect">
            <a:avLst/>
          </a:prstGeom>
          <a:noFill/>
        </p:spPr>
        <p:txBody>
          <a:bodyPr wrap="square" rtlCol="0">
            <a:spAutoFit/>
          </a:bodyPr>
          <a:lstStyle/>
          <a:p>
            <a:r>
              <a:rPr lang="tr-TR" sz="2200" dirty="0" smtClean="0">
                <a:latin typeface="Times New Roman" panose="02020603050405020304" pitchFamily="18" charset="0"/>
                <a:cs typeface="Times New Roman" panose="02020603050405020304" pitchFamily="18" charset="0"/>
              </a:rPr>
              <a:t>IHC testinin </a:t>
            </a:r>
            <a:r>
              <a:rPr lang="tr-TR" sz="2200" dirty="0" err="1" smtClean="0">
                <a:latin typeface="Times New Roman" panose="02020603050405020304" pitchFamily="18" charset="0"/>
                <a:cs typeface="Times New Roman" panose="02020603050405020304" pitchFamily="18" charset="0"/>
              </a:rPr>
              <a:t>gerçeklenmesi</a:t>
            </a:r>
            <a:r>
              <a:rPr lang="tr-TR" sz="2200" dirty="0" smtClean="0">
                <a:latin typeface="Times New Roman" panose="02020603050405020304" pitchFamily="18" charset="0"/>
                <a:cs typeface="Times New Roman" panose="02020603050405020304" pitchFamily="18" charset="0"/>
              </a:rPr>
              <a:t> ve tanının koyulması ISH testlerine göre daha kolaydır. Lam boyandıktan sonra uzman lam üzerinde hücrelerin bulunduğu bölgeyi seçip inceler ve hücrelerin durumunu sağdaki rehbere göre belirler. Fakat bu test de uzman görüşü ve yorumu gerektirdiğinden uzmandan uzmana testin sonucu değişmektedir.</a:t>
            </a: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1892025"/>
            <a:ext cx="5034777" cy="4897691"/>
          </a:xfrm>
          <a:prstGeom prst="rect">
            <a:avLst/>
          </a:prstGeom>
        </p:spPr>
      </p:pic>
    </p:spTree>
    <p:extLst>
      <p:ext uri="{BB962C8B-B14F-4D97-AF65-F5344CB8AC3E}">
        <p14:creationId xmlns:p14="http://schemas.microsoft.com/office/powerpoint/2010/main" val="413753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latin typeface="Times New Roman" panose="02020603050405020304" pitchFamily="18" charset="0"/>
                <a:cs typeface="Times New Roman" panose="02020603050405020304" pitchFamily="18" charset="0"/>
              </a:rPr>
              <a:t>Bilgisayarlı IHC testi</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202919" y="2011680"/>
            <a:ext cx="4423181" cy="4206240"/>
          </a:xfrm>
        </p:spPr>
        <p:txBody>
          <a:bodyPr/>
          <a:lstStyle/>
          <a:p>
            <a:pPr marL="0" indent="0">
              <a:buNone/>
            </a:pPr>
            <a:r>
              <a:rPr lang="tr-TR" dirty="0" smtClean="0">
                <a:latin typeface="Times New Roman" panose="02020603050405020304" pitchFamily="18" charset="0"/>
                <a:cs typeface="Times New Roman" panose="02020603050405020304" pitchFamily="18" charset="0"/>
              </a:rPr>
              <a:t>IHC testi FISH testine göre bilgisayarlar tarafından daha az işlem gücü ve adım gerektirmektedir. Bu algoritmanın akış grafiği sağ tarafta gösterilmiştir. Resim okunduktan sonra tipi belirlenir. Arka plan ortadan kaldırılır. Daha sonra hücrelerin bulunduğu alanın boyanma miktarına bakılarak bilgisayar tarafından puanlanır.</a:t>
            </a: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17</a:t>
            </a:fld>
            <a:endParaRPr lang="tr-TR"/>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18389">
            <a:off x="6910816" y="434678"/>
            <a:ext cx="3109483" cy="6257714"/>
          </a:xfrm>
          <a:prstGeom prst="rect">
            <a:avLst/>
          </a:prstGeom>
        </p:spPr>
      </p:pic>
    </p:spTree>
    <p:extLst>
      <p:ext uri="{BB962C8B-B14F-4D97-AF65-F5344CB8AC3E}">
        <p14:creationId xmlns:p14="http://schemas.microsoft.com/office/powerpoint/2010/main" val="1656878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90709" y="457200"/>
            <a:ext cx="5208499" cy="1005536"/>
          </a:xfrm>
        </p:spPr>
        <p:txBody>
          <a:bodyPr>
            <a:normAutofit/>
          </a:bodyPr>
          <a:lstStyle/>
          <a:p>
            <a:pPr algn="ctr"/>
            <a:r>
              <a:rPr lang="tr-TR" sz="3200" dirty="0" smtClean="0">
                <a:latin typeface="Times New Roman" panose="02020603050405020304" pitchFamily="18" charset="0"/>
                <a:cs typeface="Times New Roman" panose="02020603050405020304" pitchFamily="18" charset="0"/>
              </a:rPr>
              <a:t>İnsan ve bilgisayar</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79019" y="2381714"/>
            <a:ext cx="4562881" cy="2863386"/>
          </a:xfrm>
        </p:spPr>
        <p:txBody>
          <a:bodyPr/>
          <a:lstStyle/>
          <a:p>
            <a:pPr marL="0" indent="0">
              <a:buNone/>
            </a:pPr>
            <a:r>
              <a:rPr lang="tr-TR" dirty="0" smtClean="0"/>
              <a:t>Peki neden otomatik test ? İnsanlar bir çok alanda bilgisayarlardan daha üstün olsa da bilgisayarlar insanlardan daha adil ve tarafsızlardır günden güne o günkü hislerine göre fikirlerini ve ya değerlendirme yöntemlerini değiştirmezler. Bu nedenle tanı koymada bilgisayarlar insanlara göre daha stabildir.</a:t>
            </a:r>
          </a:p>
        </p:txBody>
      </p:sp>
      <p:sp>
        <p:nvSpPr>
          <p:cNvPr id="4" name="Slayt Numarası Yer Tutucusu 3"/>
          <p:cNvSpPr>
            <a:spLocks noGrp="1"/>
          </p:cNvSpPr>
          <p:nvPr>
            <p:ph type="sldNum" sz="quarter" idx="12"/>
          </p:nvPr>
        </p:nvSpPr>
        <p:spPr/>
        <p:txBody>
          <a:bodyPr/>
          <a:lstStyle/>
          <a:p>
            <a:fld id="{C567DE73-4780-4F03-9403-C7B89D362823}" type="slidenum">
              <a:rPr lang="tr-TR" smtClean="0"/>
              <a:t>18</a:t>
            </a:fld>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900" y="3532570"/>
            <a:ext cx="7028645" cy="2890284"/>
          </a:xfrm>
          <a:prstGeom prst="rect">
            <a:avLst/>
          </a:prstGeom>
        </p:spPr>
      </p:pic>
    </p:spTree>
    <p:extLst>
      <p:ext uri="{BB962C8B-B14F-4D97-AF65-F5344CB8AC3E}">
        <p14:creationId xmlns:p14="http://schemas.microsoft.com/office/powerpoint/2010/main" val="3366753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7800"/>
            <a:ext cx="12192000" cy="1638300"/>
          </a:xfrm>
        </p:spPr>
        <p:txBody>
          <a:bodyPr>
            <a:normAutofit/>
          </a:bodyPr>
          <a:lstStyle/>
          <a:p>
            <a:pPr algn="ctr"/>
            <a:r>
              <a:rPr lang="tr-TR" sz="3200" dirty="0" smtClean="0">
                <a:latin typeface="Times New Roman" panose="02020603050405020304" pitchFamily="18" charset="0"/>
                <a:cs typeface="Times New Roman" panose="02020603050405020304" pitchFamily="18" charset="0"/>
              </a:rPr>
              <a:t>Görüntü işlemede kullanılan bazı yöntemler</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987019" y="2219154"/>
            <a:ext cx="4725804" cy="4203700"/>
          </a:xfrm>
        </p:spPr>
        <p:txBody>
          <a:bodyPr/>
          <a:lstStyle/>
          <a:p>
            <a:r>
              <a:rPr lang="tr-TR" dirty="0" smtClean="0"/>
              <a:t>Gauss filtresi</a:t>
            </a:r>
            <a:endParaRPr lang="tr-TR" dirty="0"/>
          </a:p>
          <a:p>
            <a:r>
              <a:rPr lang="tr-TR" dirty="0" smtClean="0"/>
              <a:t>Top-hat filtresi</a:t>
            </a:r>
          </a:p>
          <a:p>
            <a:r>
              <a:rPr lang="tr-TR" dirty="0" err="1" smtClean="0"/>
              <a:t>Laplas</a:t>
            </a:r>
            <a:r>
              <a:rPr lang="tr-TR" dirty="0" smtClean="0"/>
              <a:t> filtresi(Keskinleştirme Filtresi)</a:t>
            </a:r>
          </a:p>
          <a:p>
            <a:r>
              <a:rPr lang="tr-TR" dirty="0" smtClean="0"/>
              <a:t>Medyan filtresi</a:t>
            </a:r>
          </a:p>
          <a:p>
            <a:r>
              <a:rPr lang="tr-TR" dirty="0" smtClean="0"/>
              <a:t>Morfolojik Operasyonlar</a:t>
            </a:r>
          </a:p>
          <a:p>
            <a:r>
              <a:rPr lang="tr-TR" dirty="0" err="1" smtClean="0"/>
              <a:t>Watershed</a:t>
            </a:r>
            <a:r>
              <a:rPr lang="tr-TR" dirty="0" smtClean="0"/>
              <a:t> algoritması</a:t>
            </a:r>
          </a:p>
        </p:txBody>
      </p:sp>
      <p:sp>
        <p:nvSpPr>
          <p:cNvPr id="4" name="Slayt Numarası Yer Tutucusu 3"/>
          <p:cNvSpPr>
            <a:spLocks noGrp="1"/>
          </p:cNvSpPr>
          <p:nvPr>
            <p:ph type="sldNum" sz="quarter" idx="12"/>
          </p:nvPr>
        </p:nvSpPr>
        <p:spPr/>
        <p:txBody>
          <a:bodyPr/>
          <a:lstStyle/>
          <a:p>
            <a:fld id="{C567DE73-4780-4F03-9403-C7B89D362823}" type="slidenum">
              <a:rPr lang="tr-TR" smtClean="0"/>
              <a:t>19</a:t>
            </a:fld>
            <a:endParaRPr lang="tr-TR"/>
          </a:p>
        </p:txBody>
      </p:sp>
    </p:spTree>
    <p:extLst>
      <p:ext uri="{BB962C8B-B14F-4D97-AF65-F5344CB8AC3E}">
        <p14:creationId xmlns:p14="http://schemas.microsoft.com/office/powerpoint/2010/main" val="3623051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txBox="1">
            <a:spLocks/>
          </p:cNvSpPr>
          <p:nvPr/>
        </p:nvSpPr>
        <p:spPr>
          <a:xfrm>
            <a:off x="1524000" y="177420"/>
            <a:ext cx="9144000" cy="167697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tr-TR" dirty="0" smtClean="0">
                <a:latin typeface="Times New Roman" panose="02020603050405020304" pitchFamily="18" charset="0"/>
                <a:cs typeface="Times New Roman" panose="02020603050405020304" pitchFamily="18" charset="0"/>
              </a:rPr>
              <a:t>Kanser Nedir ?</a:t>
            </a:r>
            <a:endParaRPr lang="tr-TR" dirty="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676" y="2076166"/>
            <a:ext cx="5735281" cy="4560058"/>
          </a:xfrm>
          <a:prstGeom prst="rect">
            <a:avLst/>
          </a:prstGeom>
        </p:spPr>
      </p:pic>
      <p:sp>
        <p:nvSpPr>
          <p:cNvPr id="3" name="İçerik Yer Tutucusu 2"/>
          <p:cNvSpPr>
            <a:spLocks noGrp="1"/>
          </p:cNvSpPr>
          <p:nvPr>
            <p:ph idx="1"/>
          </p:nvPr>
        </p:nvSpPr>
        <p:spPr>
          <a:xfrm>
            <a:off x="470262" y="2345075"/>
            <a:ext cx="5393899" cy="4022239"/>
          </a:xfrm>
        </p:spPr>
        <p:txBody>
          <a:bodyPr>
            <a:normAutofit lnSpcReduction="10000"/>
          </a:bodyPr>
          <a:lstStyle/>
          <a:p>
            <a:pPr marL="0" indent="0" algn="ctr">
              <a:buNone/>
            </a:pPr>
            <a:r>
              <a:rPr lang="tr-TR" dirty="0">
                <a:latin typeface="Times New Roman" panose="02020603050405020304" pitchFamily="18" charset="0"/>
                <a:cs typeface="Times New Roman" panose="02020603050405020304" pitchFamily="18" charset="0"/>
              </a:rPr>
              <a:t>Kelime anlamı olarak kanser, bir organ veya dokudaki hücrelerin düzensiz olarak bölünüp  çoğalmasıyla beliren kötü urlara denir. Genel anlamda ise kanser vücudumuzun çeşitli bölgelerindeki hücrelerin kontrolsüz çoğalması ile oluşan 100'den fazla hastalık grubudur. Çok çeşitli kanser tipleri olmasına rağmen, hepsi anormal hücrelerin kontrol dışı çoğalması ile başlar. Tedavi edilmez ise ciddi rahatsızlıklara, hatta ölüme dahi neden olabilir</a:t>
            </a:r>
            <a:r>
              <a:rPr lang="tr-TR" dirty="0" smtClean="0">
                <a:latin typeface="Times New Roman" panose="02020603050405020304" pitchFamily="18" charset="0"/>
                <a:cs typeface="Times New Roman" panose="02020603050405020304" pitchFamily="18" charset="0"/>
              </a:rPr>
              <a:t>. Fakat gittikçe gelişen tanı yöntemleri ile erken teşhis edilen kanser hastalarının çoğu tedavi olup hayatlarına kontrollü bir şekilde devam edebiliyorlar.</a:t>
            </a:r>
            <a:endParaRPr lang="tr-TR"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C567DE73-4780-4F03-9403-C7B89D362823}" type="slidenum">
              <a:rPr lang="tr-TR" smtClean="0"/>
              <a:t>2</a:t>
            </a:fld>
            <a:endParaRPr lang="tr-TR"/>
          </a:p>
        </p:txBody>
      </p:sp>
    </p:spTree>
    <p:extLst>
      <p:ext uri="{BB962C8B-B14F-4D97-AF65-F5344CB8AC3E}">
        <p14:creationId xmlns:p14="http://schemas.microsoft.com/office/powerpoint/2010/main" val="3460107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487659" y="830276"/>
            <a:ext cx="3214599" cy="515924"/>
          </a:xfrm>
        </p:spPr>
        <p:txBody>
          <a:bodyPr>
            <a:normAutofit/>
          </a:bodyPr>
          <a:lstStyle/>
          <a:p>
            <a:pPr algn="ctr"/>
            <a:r>
              <a:rPr lang="tr-TR" sz="3200" dirty="0" err="1" smtClean="0">
                <a:latin typeface="Times New Roman" panose="02020603050405020304" pitchFamily="18" charset="0"/>
                <a:cs typeface="Times New Roman" panose="02020603050405020304" pitchFamily="18" charset="0"/>
              </a:rPr>
              <a:t>Gaus</a:t>
            </a:r>
            <a:r>
              <a:rPr lang="tr-TR" sz="3200" dirty="0" smtClean="0">
                <a:latin typeface="Times New Roman" panose="02020603050405020304" pitchFamily="18" charset="0"/>
                <a:cs typeface="Times New Roman" panose="02020603050405020304" pitchFamily="18" charset="0"/>
              </a:rPr>
              <a:t> Filtresi</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542519" y="2216614"/>
            <a:ext cx="3737381" cy="4206240"/>
          </a:xfrm>
        </p:spPr>
        <p:txBody>
          <a:bodyPr/>
          <a:lstStyle/>
          <a:p>
            <a:pPr marL="0" indent="0">
              <a:buNone/>
            </a:pPr>
            <a:r>
              <a:rPr lang="tr-TR" dirty="0" err="1" smtClean="0">
                <a:latin typeface="Times New Roman" panose="02020603050405020304" pitchFamily="18" charset="0"/>
                <a:cs typeface="Times New Roman" panose="02020603050405020304" pitchFamily="18" charset="0"/>
              </a:rPr>
              <a:t>Gaus</a:t>
            </a:r>
            <a:r>
              <a:rPr lang="tr-TR" dirty="0" smtClean="0">
                <a:latin typeface="Times New Roman" panose="02020603050405020304" pitchFamily="18" charset="0"/>
                <a:cs typeface="Times New Roman" panose="02020603050405020304" pitchFamily="18" charset="0"/>
              </a:rPr>
              <a:t> filtresine ve </a:t>
            </a:r>
            <a:r>
              <a:rPr lang="tr-TR" dirty="0" err="1" smtClean="0">
                <a:latin typeface="Times New Roman" panose="02020603050405020304" pitchFamily="18" charset="0"/>
                <a:cs typeface="Times New Roman" panose="02020603050405020304" pitchFamily="18" charset="0"/>
              </a:rPr>
              <a:t>sigma</a:t>
            </a:r>
            <a:r>
              <a:rPr lang="tr-TR" dirty="0" smtClean="0">
                <a:latin typeface="Times New Roman" panose="02020603050405020304" pitchFamily="18" charset="0"/>
                <a:cs typeface="Times New Roman" panose="02020603050405020304" pitchFamily="18" charset="0"/>
              </a:rPr>
              <a:t> değerine göre üretilen matris resim ile </a:t>
            </a:r>
            <a:r>
              <a:rPr lang="tr-TR" dirty="0" err="1" smtClean="0">
                <a:latin typeface="Times New Roman" panose="02020603050405020304" pitchFamily="18" charset="0"/>
                <a:cs typeface="Times New Roman" panose="02020603050405020304" pitchFamily="18" charset="0"/>
              </a:rPr>
              <a:t>convol</a:t>
            </a:r>
            <a:r>
              <a:rPr lang="tr-TR" dirty="0" smtClean="0">
                <a:latin typeface="Times New Roman" panose="02020603050405020304" pitchFamily="18" charset="0"/>
                <a:cs typeface="Times New Roman" panose="02020603050405020304" pitchFamily="18" charset="0"/>
              </a:rPr>
              <a:t> edilir bu sayede resim pürüzsüzleştirilir.</a:t>
            </a: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20</a:t>
            </a:fld>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3962"/>
            <a:ext cx="12192000" cy="2450592"/>
          </a:xfrm>
          <a:prstGeom prst="rect">
            <a:avLst/>
          </a:prstGeom>
        </p:spPr>
      </p:pic>
      <p:sp>
        <p:nvSpPr>
          <p:cNvPr id="7" name="Metin kutusu 6"/>
          <p:cNvSpPr txBox="1"/>
          <p:nvPr/>
        </p:nvSpPr>
        <p:spPr>
          <a:xfrm>
            <a:off x="1003300" y="6143751"/>
            <a:ext cx="11188700" cy="461665"/>
          </a:xfrm>
          <a:prstGeom prst="rect">
            <a:avLst/>
          </a:prstGeom>
          <a:noFill/>
        </p:spPr>
        <p:txBody>
          <a:bodyPr wrap="square" rtlCol="0">
            <a:spAutoFit/>
          </a:bodyPr>
          <a:lstStyle/>
          <a:p>
            <a:r>
              <a:rPr lang="tr-TR" sz="2400" dirty="0" smtClean="0">
                <a:latin typeface="Times New Roman" panose="02020603050405020304" pitchFamily="18" charset="0"/>
                <a:cs typeface="Times New Roman" panose="02020603050405020304" pitchFamily="18" charset="0"/>
              </a:rPr>
              <a:t>2			4		     8			16		        32</a:t>
            </a:r>
            <a:endParaRPr lang="tr-TR" sz="2400" dirty="0">
              <a:latin typeface="Times New Roman" panose="02020603050405020304" pitchFamily="18" charset="0"/>
              <a:cs typeface="Times New Roman" panose="02020603050405020304" pitchFamily="18" charset="0"/>
            </a:endParaRPr>
          </a:p>
        </p:txBody>
      </p:sp>
      <p:sp>
        <p:nvSpPr>
          <p:cNvPr id="8" name="Metin kutusu 7"/>
          <p:cNvSpPr txBox="1"/>
          <p:nvPr/>
        </p:nvSpPr>
        <p:spPr>
          <a:xfrm>
            <a:off x="-44290" y="6237672"/>
            <a:ext cx="790601" cy="369332"/>
          </a:xfrm>
          <a:prstGeom prst="rect">
            <a:avLst/>
          </a:prstGeom>
          <a:noFill/>
        </p:spPr>
        <p:txBody>
          <a:bodyPr wrap="none" rtlCol="0">
            <a:spAutoFit/>
          </a:bodyPr>
          <a:lstStyle/>
          <a:p>
            <a:r>
              <a:rPr lang="tr-TR" dirty="0" err="1" smtClean="0"/>
              <a:t>Sigma</a:t>
            </a:r>
            <a:endParaRPr lang="tr-TR" dirty="0"/>
          </a:p>
        </p:txBody>
      </p:sp>
      <p:sp>
        <p:nvSpPr>
          <p:cNvPr id="9" name="Metin kutusu 8"/>
          <p:cNvSpPr txBox="1"/>
          <p:nvPr/>
        </p:nvSpPr>
        <p:spPr>
          <a:xfrm>
            <a:off x="5880547" y="2216614"/>
            <a:ext cx="3834953" cy="1107996"/>
          </a:xfrm>
          <a:prstGeom prst="rect">
            <a:avLst/>
          </a:prstGeom>
          <a:noFill/>
        </p:spPr>
        <p:txBody>
          <a:bodyPr wrap="square" rtlCol="0">
            <a:spAutoFit/>
          </a:bodyPr>
          <a:lstStyle/>
          <a:p>
            <a:r>
              <a:rPr lang="tr-TR" sz="2200" dirty="0" smtClean="0">
                <a:latin typeface="Times New Roman" panose="02020603050405020304" pitchFamily="18" charset="0"/>
                <a:cs typeface="Times New Roman" panose="02020603050405020304" pitchFamily="18" charset="0"/>
              </a:rPr>
              <a:t>Bu filtre ile gürültünün azaltılması ve resmin daha kesin incelenmesi amaçlanır. </a:t>
            </a: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965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19918" y="690576"/>
            <a:ext cx="3750081" cy="706424"/>
          </a:xfrm>
        </p:spPr>
        <p:txBody>
          <a:bodyPr>
            <a:normAutofit/>
          </a:bodyPr>
          <a:lstStyle/>
          <a:p>
            <a:r>
              <a:rPr lang="tr-TR" sz="3200" dirty="0" smtClean="0">
                <a:latin typeface="Times New Roman" panose="02020603050405020304" pitchFamily="18" charset="0"/>
                <a:cs typeface="Times New Roman" panose="02020603050405020304" pitchFamily="18" charset="0"/>
              </a:rPr>
              <a:t>Top-hat Filtresi</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04737" y="3158806"/>
            <a:ext cx="3915181" cy="2115820"/>
          </a:xfrm>
        </p:spPr>
        <p:txBody>
          <a:bodyPr/>
          <a:lstStyle/>
          <a:p>
            <a:pPr marL="0" indent="0">
              <a:buNone/>
            </a:pPr>
            <a:r>
              <a:rPr lang="tr-TR" dirty="0" smtClean="0">
                <a:latin typeface="Times New Roman" panose="02020603050405020304" pitchFamily="18" charset="0"/>
                <a:cs typeface="Times New Roman" panose="02020603050405020304" pitchFamily="18" charset="0"/>
              </a:rPr>
              <a:t>Top hat filtresi uzun şapka modellerine benzediği için bu ismi almıştır. Bu filtre resimdeki baskın özellikleri ve tepeleri korur.</a:t>
            </a: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21</a:t>
            </a:fld>
            <a:endParaRPr lang="tr-T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850" y="2545080"/>
            <a:ext cx="4076700" cy="334327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50" y="2545078"/>
            <a:ext cx="4076700" cy="3343275"/>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850" y="2545080"/>
            <a:ext cx="4076700" cy="3343275"/>
          </a:xfrm>
          <a:prstGeom prst="rect">
            <a:avLst/>
          </a:prstGeom>
        </p:spPr>
      </p:pic>
      <p:sp>
        <p:nvSpPr>
          <p:cNvPr id="11" name="Metin kutusu 10"/>
          <p:cNvSpPr txBox="1"/>
          <p:nvPr/>
        </p:nvSpPr>
        <p:spPr>
          <a:xfrm>
            <a:off x="5445593" y="5502044"/>
            <a:ext cx="691215" cy="369332"/>
          </a:xfrm>
          <a:prstGeom prst="rect">
            <a:avLst/>
          </a:prstGeom>
          <a:noFill/>
        </p:spPr>
        <p:txBody>
          <a:bodyPr wrap="none" rtlCol="0">
            <a:spAutoFit/>
          </a:bodyPr>
          <a:lstStyle/>
          <a:p>
            <a:r>
              <a:rPr lang="tr-TR" dirty="0" smtClean="0"/>
              <a:t>Önce</a:t>
            </a:r>
            <a:endParaRPr lang="tr-TR" dirty="0"/>
          </a:p>
        </p:txBody>
      </p:sp>
      <p:sp>
        <p:nvSpPr>
          <p:cNvPr id="12" name="Metin kutusu 11"/>
          <p:cNvSpPr txBox="1"/>
          <p:nvPr/>
        </p:nvSpPr>
        <p:spPr>
          <a:xfrm>
            <a:off x="7747365" y="5380522"/>
            <a:ext cx="1040670" cy="646331"/>
          </a:xfrm>
          <a:prstGeom prst="rect">
            <a:avLst/>
          </a:prstGeom>
          <a:noFill/>
        </p:spPr>
        <p:txBody>
          <a:bodyPr wrap="none" rtlCol="0">
            <a:spAutoFit/>
          </a:bodyPr>
          <a:lstStyle/>
          <a:p>
            <a:pPr algn="ctr"/>
            <a:r>
              <a:rPr lang="tr-TR" dirty="0" smtClean="0"/>
              <a:t>Filtreden</a:t>
            </a:r>
          </a:p>
          <a:p>
            <a:pPr algn="ctr"/>
            <a:r>
              <a:rPr lang="tr-TR" dirty="0" smtClean="0"/>
              <a:t>Sonra</a:t>
            </a:r>
            <a:endParaRPr lang="tr-TR" dirty="0"/>
          </a:p>
        </p:txBody>
      </p:sp>
      <p:sp>
        <p:nvSpPr>
          <p:cNvPr id="13" name="Metin kutusu 12"/>
          <p:cNvSpPr txBox="1"/>
          <p:nvPr/>
        </p:nvSpPr>
        <p:spPr>
          <a:xfrm>
            <a:off x="10190202" y="5380522"/>
            <a:ext cx="1107996" cy="646331"/>
          </a:xfrm>
          <a:prstGeom prst="rect">
            <a:avLst/>
          </a:prstGeom>
          <a:noFill/>
        </p:spPr>
        <p:txBody>
          <a:bodyPr wrap="none" rtlCol="0">
            <a:spAutoFit/>
          </a:bodyPr>
          <a:lstStyle/>
          <a:p>
            <a:pPr algn="ctr"/>
            <a:r>
              <a:rPr lang="tr-TR" dirty="0" smtClean="0"/>
              <a:t>Keskinlik</a:t>
            </a:r>
          </a:p>
          <a:p>
            <a:pPr algn="ctr"/>
            <a:r>
              <a:rPr lang="tr-TR" dirty="0" smtClean="0"/>
              <a:t>Düzeltimi</a:t>
            </a:r>
            <a:endParaRPr lang="tr-TR" dirty="0"/>
          </a:p>
        </p:txBody>
      </p:sp>
    </p:spTree>
    <p:extLst>
      <p:ext uri="{BB962C8B-B14F-4D97-AF65-F5344CB8AC3E}">
        <p14:creationId xmlns:p14="http://schemas.microsoft.com/office/powerpoint/2010/main" val="1236412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603219" y="677876"/>
            <a:ext cx="4562881" cy="681024"/>
          </a:xfrm>
        </p:spPr>
        <p:txBody>
          <a:bodyPr>
            <a:normAutofit/>
          </a:bodyPr>
          <a:lstStyle/>
          <a:p>
            <a:pPr algn="ctr"/>
            <a:r>
              <a:rPr lang="tr-TR" sz="3200" dirty="0" smtClean="0">
                <a:latin typeface="Times New Roman" panose="02020603050405020304" pitchFamily="18" charset="0"/>
                <a:cs typeface="Times New Roman" panose="02020603050405020304" pitchFamily="18" charset="0"/>
              </a:rPr>
              <a:t>Ortalama filtre</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3619" y="2216614"/>
            <a:ext cx="3686581" cy="2012486"/>
          </a:xfrm>
        </p:spPr>
        <p:txBody>
          <a:bodyPr/>
          <a:lstStyle/>
          <a:p>
            <a:pPr marL="0" indent="0">
              <a:buNone/>
            </a:pPr>
            <a:r>
              <a:rPr lang="tr-TR" dirty="0" smtClean="0"/>
              <a:t>Ortalama filtresi denmesinin nedeni bir pikselin etrafındaki belli sayıda piksel ile ortalaması alınarak seçilen resim yumuşatılır.</a:t>
            </a:r>
            <a:endParaRPr lang="tr-TR" dirty="0"/>
          </a:p>
        </p:txBody>
      </p:sp>
      <p:sp>
        <p:nvSpPr>
          <p:cNvPr id="4" name="Slayt Numarası Yer Tutucusu 3"/>
          <p:cNvSpPr>
            <a:spLocks noGrp="1"/>
          </p:cNvSpPr>
          <p:nvPr>
            <p:ph type="sldNum" sz="quarter" idx="12"/>
          </p:nvPr>
        </p:nvSpPr>
        <p:spPr/>
        <p:txBody>
          <a:bodyPr/>
          <a:lstStyle/>
          <a:p>
            <a:fld id="{C567DE73-4780-4F03-9403-C7B89D362823}" type="slidenum">
              <a:rPr lang="tr-TR" smtClean="0"/>
              <a:t>22</a:t>
            </a:fld>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314" y="4000477"/>
            <a:ext cx="5309810" cy="2769231"/>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398" y="1327940"/>
            <a:ext cx="4627880" cy="5094914"/>
          </a:xfrm>
          <a:prstGeom prst="rect">
            <a:avLst/>
          </a:prstGeom>
        </p:spPr>
      </p:pic>
    </p:spTree>
    <p:extLst>
      <p:ext uri="{BB962C8B-B14F-4D97-AF65-F5344CB8AC3E}">
        <p14:creationId xmlns:p14="http://schemas.microsoft.com/office/powerpoint/2010/main" val="373134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07177" y="297986"/>
            <a:ext cx="9079822" cy="1508760"/>
          </a:xfrm>
        </p:spPr>
        <p:txBody>
          <a:bodyPr>
            <a:normAutofit/>
          </a:bodyPr>
          <a:lstStyle/>
          <a:p>
            <a:pPr algn="ctr"/>
            <a:r>
              <a:rPr lang="tr-TR" sz="3200" dirty="0" err="1">
                <a:latin typeface="Times New Roman" panose="02020603050405020304" pitchFamily="18" charset="0"/>
                <a:cs typeface="Times New Roman" panose="02020603050405020304" pitchFamily="18" charset="0"/>
              </a:rPr>
              <a:t>Laplas</a:t>
            </a:r>
            <a:r>
              <a:rPr lang="tr-TR" sz="3200" dirty="0">
                <a:latin typeface="Times New Roman" panose="02020603050405020304" pitchFamily="18" charset="0"/>
                <a:cs typeface="Times New Roman" panose="02020603050405020304" pitchFamily="18" charset="0"/>
              </a:rPr>
              <a:t> filtresi(Keskinleştirme Filtresi</a:t>
            </a:r>
            <a:r>
              <a:rPr lang="tr-TR" sz="3200" dirty="0" smtClean="0">
                <a:latin typeface="Times New Roman" panose="02020603050405020304" pitchFamily="18" charset="0"/>
                <a:cs typeface="Times New Roman" panose="02020603050405020304" pitchFamily="18" charset="0"/>
              </a:rPr>
              <a:t>)</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66097" y="1971675"/>
            <a:ext cx="3308121" cy="2377440"/>
          </a:xfrm>
        </p:spPr>
        <p:txBody>
          <a:bodyPr/>
          <a:lstStyle/>
          <a:p>
            <a:pPr marL="0" indent="0">
              <a:buNone/>
            </a:pPr>
            <a:r>
              <a:rPr lang="tr-TR" dirty="0" err="1" smtClean="0">
                <a:latin typeface="Times New Roman" panose="02020603050405020304" pitchFamily="18" charset="0"/>
                <a:cs typeface="Times New Roman" panose="02020603050405020304" pitchFamily="18" charset="0"/>
              </a:rPr>
              <a:t>Laplas</a:t>
            </a:r>
            <a:r>
              <a:rPr lang="tr-TR" dirty="0" smtClean="0">
                <a:latin typeface="Times New Roman" panose="02020603050405020304" pitchFamily="18" charset="0"/>
                <a:cs typeface="Times New Roman" panose="02020603050405020304" pitchFamily="18" charset="0"/>
              </a:rPr>
              <a:t> filtresi resimlerde kenar hatlarını belirlemek için kullanılır. Kenar hatları ise resmin </a:t>
            </a:r>
            <a:r>
              <a:rPr lang="tr-TR" dirty="0" err="1" smtClean="0">
                <a:latin typeface="Times New Roman" panose="02020603050405020304" pitchFamily="18" charset="0"/>
                <a:cs typeface="Times New Roman" panose="02020603050405020304" pitchFamily="18" charset="0"/>
              </a:rPr>
              <a:t>arkaplandan</a:t>
            </a:r>
            <a:r>
              <a:rPr lang="tr-TR" dirty="0" smtClean="0">
                <a:latin typeface="Times New Roman" panose="02020603050405020304" pitchFamily="18" charset="0"/>
                <a:cs typeface="Times New Roman" panose="02020603050405020304" pitchFamily="18" charset="0"/>
              </a:rPr>
              <a:t> ayıran ani renk değişimleri olarak açıklanabilir.</a:t>
            </a: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23</a:t>
            </a:fld>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187" y="1806746"/>
            <a:ext cx="3251200" cy="3251200"/>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52" y="4106923"/>
            <a:ext cx="6720192" cy="2459783"/>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7044" y="3160395"/>
            <a:ext cx="3251200" cy="3251200"/>
          </a:xfrm>
          <a:prstGeom prst="rect">
            <a:avLst/>
          </a:prstGeom>
        </p:spPr>
      </p:pic>
    </p:spTree>
    <p:extLst>
      <p:ext uri="{BB962C8B-B14F-4D97-AF65-F5344CB8AC3E}">
        <p14:creationId xmlns:p14="http://schemas.microsoft.com/office/powerpoint/2010/main" val="2534381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05471" y="684771"/>
            <a:ext cx="5578976" cy="612807"/>
          </a:xfrm>
        </p:spPr>
        <p:txBody>
          <a:bodyPr>
            <a:normAutofit/>
          </a:bodyPr>
          <a:lstStyle/>
          <a:p>
            <a:pPr algn="ctr"/>
            <a:r>
              <a:rPr lang="tr-TR" sz="3200" dirty="0" err="1">
                <a:latin typeface="Times New Roman" panose="02020603050405020304" pitchFamily="18" charset="0"/>
                <a:cs typeface="Times New Roman" panose="02020603050405020304" pitchFamily="18" charset="0"/>
              </a:rPr>
              <a:t>Watershed</a:t>
            </a:r>
            <a:r>
              <a:rPr lang="tr-TR" sz="3200" dirty="0">
                <a:latin typeface="Times New Roman" panose="02020603050405020304" pitchFamily="18" charset="0"/>
                <a:cs typeface="Times New Roman" panose="02020603050405020304" pitchFamily="18" charset="0"/>
              </a:rPr>
              <a:t> </a:t>
            </a:r>
            <a:r>
              <a:rPr lang="tr-TR" sz="3200" dirty="0" smtClean="0">
                <a:latin typeface="Times New Roman" panose="02020603050405020304" pitchFamily="18" charset="0"/>
                <a:cs typeface="Times New Roman" panose="02020603050405020304" pitchFamily="18" charset="0"/>
              </a:rPr>
              <a:t>algoritması</a:t>
            </a:r>
            <a:endParaRPr lang="tr-TR" sz="32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24</a:t>
            </a:fld>
            <a:endParaRPr lang="tr-TR"/>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9435" y="2590289"/>
            <a:ext cx="3832565" cy="3832565"/>
          </a:xfr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012" y="1791788"/>
            <a:ext cx="2893423" cy="2893423"/>
          </a:xfrm>
          <a:prstGeom prst="rect">
            <a:avLst/>
          </a:prstGeom>
        </p:spPr>
      </p:pic>
      <p:sp>
        <p:nvSpPr>
          <p:cNvPr id="9" name="Metin kutusu 8"/>
          <p:cNvSpPr txBox="1"/>
          <p:nvPr/>
        </p:nvSpPr>
        <p:spPr>
          <a:xfrm>
            <a:off x="865511" y="2054412"/>
            <a:ext cx="4090674" cy="1785104"/>
          </a:xfrm>
          <a:prstGeom prst="rect">
            <a:avLst/>
          </a:prstGeom>
          <a:noFill/>
        </p:spPr>
        <p:txBody>
          <a:bodyPr wrap="square" rtlCol="0">
            <a:spAutoFit/>
          </a:bodyPr>
          <a:lstStyle/>
          <a:p>
            <a:r>
              <a:rPr lang="tr-TR" sz="2200" dirty="0" err="1" smtClean="0">
                <a:latin typeface="Times New Roman" panose="02020603050405020304" pitchFamily="18" charset="0"/>
                <a:cs typeface="Times New Roman" panose="02020603050405020304" pitchFamily="18" charset="0"/>
              </a:rPr>
              <a:t>Watershed</a:t>
            </a:r>
            <a:r>
              <a:rPr lang="tr-TR" sz="2200" dirty="0" smtClean="0">
                <a:latin typeface="Times New Roman" panose="02020603050405020304" pitchFamily="18" charset="0"/>
                <a:cs typeface="Times New Roman" panose="02020603050405020304" pitchFamily="18" charset="0"/>
              </a:rPr>
              <a:t> algoritması birbirine dokunan objelerin gri değerler ile ayrılmasına denir. Göğüs kanseri tanısında çokça kullanılan bir tekniktir.</a:t>
            </a:r>
            <a:endParaRPr lang="tr-TR" sz="2200" dirty="0">
              <a:latin typeface="Times New Roman" panose="02020603050405020304" pitchFamily="18" charset="0"/>
              <a:cs typeface="Times New Roman" panose="02020603050405020304" pitchFamily="18" charset="0"/>
            </a:endParaRPr>
          </a:p>
        </p:txBody>
      </p:sp>
      <p:sp>
        <p:nvSpPr>
          <p:cNvPr id="10" name="Metin kutusu 9"/>
          <p:cNvSpPr txBox="1"/>
          <p:nvPr/>
        </p:nvSpPr>
        <p:spPr>
          <a:xfrm>
            <a:off x="355684" y="4102140"/>
            <a:ext cx="7921165" cy="2554545"/>
          </a:xfrm>
          <a:prstGeom prst="rect">
            <a:avLst/>
          </a:prstGeom>
          <a:noFill/>
        </p:spPr>
        <p:txBody>
          <a:bodyPr wrap="square" rtlCol="0">
            <a:spAutoFit/>
          </a:bodyPr>
          <a:lstStyle/>
          <a:p>
            <a:r>
              <a:rPr lang="tr-TR" sz="2000" dirty="0" smtClean="0">
                <a:latin typeface="Times New Roman" panose="02020603050405020304" pitchFamily="18" charset="0"/>
                <a:cs typeface="Times New Roman" panose="02020603050405020304" pitchFamily="18" charset="0"/>
              </a:rPr>
              <a:t>Aşamalar</a:t>
            </a:r>
          </a:p>
          <a:p>
            <a:pPr marL="457200" indent="-457200">
              <a:buFont typeface="+mj-lt"/>
              <a:buAutoNum type="arabicPeriod"/>
            </a:pPr>
            <a:r>
              <a:rPr lang="tr-TR" sz="2000" dirty="0" smtClean="0">
                <a:latin typeface="Times New Roman" panose="02020603050405020304" pitchFamily="18" charset="0"/>
                <a:cs typeface="Times New Roman" panose="02020603050405020304" pitchFamily="18" charset="0"/>
              </a:rPr>
              <a:t>Segmentasyon fonksiyonunu hesapla</a:t>
            </a:r>
          </a:p>
          <a:p>
            <a:pPr marL="457200" indent="-457200">
              <a:buFont typeface="+mj-lt"/>
              <a:buAutoNum type="arabicPeriod"/>
            </a:pPr>
            <a:r>
              <a:rPr lang="tr-TR" sz="2000" dirty="0" smtClean="0">
                <a:latin typeface="Times New Roman" panose="02020603050405020304" pitchFamily="18" charset="0"/>
                <a:cs typeface="Times New Roman" panose="02020603050405020304" pitchFamily="18" charset="0"/>
              </a:rPr>
              <a:t>Birbirine bağlı olan pikselleri bul.</a:t>
            </a:r>
          </a:p>
          <a:p>
            <a:pPr marL="457200" indent="-457200">
              <a:buFont typeface="+mj-lt"/>
              <a:buAutoNum type="arabicPeriod"/>
            </a:pPr>
            <a:r>
              <a:rPr lang="tr-TR" sz="2000" dirty="0" smtClean="0">
                <a:latin typeface="Times New Roman" panose="02020603050405020304" pitchFamily="18" charset="0"/>
                <a:cs typeface="Times New Roman" panose="02020603050405020304" pitchFamily="18" charset="0"/>
              </a:rPr>
              <a:t>Arka plan yani bir şeye bağlı olmayan pikselleri bul.</a:t>
            </a:r>
          </a:p>
          <a:p>
            <a:pPr marL="457200" indent="-457200">
              <a:buFont typeface="+mj-lt"/>
              <a:buAutoNum type="arabicPeriod"/>
            </a:pPr>
            <a:r>
              <a:rPr lang="tr-TR" sz="2000" dirty="0" err="1" smtClean="0">
                <a:latin typeface="Times New Roman" panose="02020603050405020304" pitchFamily="18" charset="0"/>
                <a:cs typeface="Times New Roman" panose="02020603050405020304" pitchFamily="18" charset="0"/>
              </a:rPr>
              <a:t>Segmantasyon</a:t>
            </a:r>
            <a:r>
              <a:rPr lang="tr-TR" sz="2000" dirty="0" smtClean="0">
                <a:latin typeface="Times New Roman" panose="02020603050405020304" pitchFamily="18" charset="0"/>
                <a:cs typeface="Times New Roman" panose="02020603050405020304" pitchFamily="18" charset="0"/>
              </a:rPr>
              <a:t> fonksiyonunu </a:t>
            </a:r>
            <a:r>
              <a:rPr lang="tr-TR" sz="2000" dirty="0" err="1" smtClean="0">
                <a:latin typeface="Times New Roman" panose="02020603050405020304" pitchFamily="18" charset="0"/>
                <a:cs typeface="Times New Roman" panose="02020603050405020304" pitchFamily="18" charset="0"/>
              </a:rPr>
              <a:t>modifiye</a:t>
            </a:r>
            <a:r>
              <a:rPr lang="tr-TR" sz="2000" dirty="0" smtClean="0">
                <a:latin typeface="Times New Roman" panose="02020603050405020304" pitchFamily="18" charset="0"/>
                <a:cs typeface="Times New Roman" panose="02020603050405020304" pitchFamily="18" charset="0"/>
              </a:rPr>
              <a:t> et sadece </a:t>
            </a:r>
            <a:r>
              <a:rPr lang="tr-TR" sz="2000" dirty="0" err="1" smtClean="0">
                <a:latin typeface="Times New Roman" panose="02020603050405020304" pitchFamily="18" charset="0"/>
                <a:cs typeface="Times New Roman" panose="02020603050405020304" pitchFamily="18" charset="0"/>
              </a:rPr>
              <a:t>arkaplan</a:t>
            </a:r>
            <a:r>
              <a:rPr lang="tr-TR" sz="2000" dirty="0" smtClean="0">
                <a:latin typeface="Times New Roman" panose="02020603050405020304" pitchFamily="18" charset="0"/>
                <a:cs typeface="Times New Roman" panose="02020603050405020304" pitchFamily="18" charset="0"/>
              </a:rPr>
              <a:t> ve ön plandaki yerel minimumları marker olarak kullansın.</a:t>
            </a:r>
          </a:p>
          <a:p>
            <a:pPr marL="457200" indent="-457200">
              <a:buFont typeface="+mj-lt"/>
              <a:buAutoNum type="arabicPeriod"/>
            </a:pPr>
            <a:r>
              <a:rPr lang="tr-TR" sz="2000" dirty="0" err="1" smtClean="0">
                <a:latin typeface="Times New Roman" panose="02020603050405020304" pitchFamily="18" charset="0"/>
                <a:cs typeface="Times New Roman" panose="02020603050405020304" pitchFamily="18" charset="0"/>
              </a:rPr>
              <a:t>Watershed</a:t>
            </a:r>
            <a:r>
              <a:rPr lang="tr-TR" sz="2000" dirty="0" smtClean="0">
                <a:latin typeface="Times New Roman" panose="02020603050405020304" pitchFamily="18" charset="0"/>
                <a:cs typeface="Times New Roman" panose="02020603050405020304" pitchFamily="18" charset="0"/>
              </a:rPr>
              <a:t> dönüşümünü </a:t>
            </a:r>
            <a:r>
              <a:rPr lang="tr-TR" sz="2000" dirty="0" err="1" smtClean="0">
                <a:latin typeface="Times New Roman" panose="02020603050405020304" pitchFamily="18" charset="0"/>
                <a:cs typeface="Times New Roman" panose="02020603050405020304" pitchFamily="18" charset="0"/>
              </a:rPr>
              <a:t>segmentasyon</a:t>
            </a:r>
            <a:r>
              <a:rPr lang="tr-TR" sz="2000" dirty="0" smtClean="0">
                <a:latin typeface="Times New Roman" panose="02020603050405020304" pitchFamily="18" charset="0"/>
                <a:cs typeface="Times New Roman" panose="02020603050405020304" pitchFamily="18" charset="0"/>
              </a:rPr>
              <a:t> fonksiyonunu kullanarak hesapla.</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893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44065" y="609599"/>
            <a:ext cx="6301788" cy="565027"/>
          </a:xfrm>
        </p:spPr>
        <p:txBody>
          <a:bodyPr>
            <a:normAutofit/>
          </a:bodyPr>
          <a:lstStyle/>
          <a:p>
            <a:pPr algn="ctr"/>
            <a:r>
              <a:rPr lang="tr-TR" sz="3200" dirty="0" smtClean="0">
                <a:latin typeface="Times New Roman" panose="02020603050405020304" pitchFamily="18" charset="0"/>
                <a:cs typeface="Times New Roman" panose="02020603050405020304" pitchFamily="18" charset="0"/>
              </a:rPr>
              <a:t>Morfolojik operasyonlar</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4348" y="1979118"/>
            <a:ext cx="2994612" cy="2031324"/>
          </a:xfrm>
        </p:spPr>
        <p:txBody>
          <a:bodyPr>
            <a:normAutofit/>
          </a:bodyPr>
          <a:lstStyle/>
          <a:p>
            <a:pPr marL="0" indent="0">
              <a:buNone/>
            </a:pPr>
            <a:r>
              <a:rPr lang="tr-TR" sz="1800" dirty="0" smtClean="0">
                <a:latin typeface="Times New Roman" panose="02020603050405020304" pitchFamily="18" charset="0"/>
                <a:cs typeface="Times New Roman" panose="02020603050405020304" pitchFamily="18" charset="0"/>
              </a:rPr>
              <a:t>1.Aşındırma	2.Yayma </a:t>
            </a:r>
          </a:p>
          <a:p>
            <a:pPr marL="0" indent="0">
              <a:buNone/>
            </a:pPr>
            <a:r>
              <a:rPr lang="tr-TR" sz="1800" dirty="0" smtClean="0">
                <a:latin typeface="Times New Roman" panose="02020603050405020304" pitchFamily="18" charset="0"/>
                <a:cs typeface="Times New Roman" panose="02020603050405020304" pitchFamily="18" charset="0"/>
              </a:rPr>
              <a:t>3.Açma		4.Kapama</a:t>
            </a:r>
          </a:p>
          <a:p>
            <a:pPr marL="0" indent="0">
              <a:buNone/>
            </a:pPr>
            <a:r>
              <a:rPr lang="tr-TR" sz="1800" dirty="0" smtClean="0">
                <a:latin typeface="Times New Roman" panose="02020603050405020304" pitchFamily="18" charset="0"/>
                <a:cs typeface="Times New Roman" panose="02020603050405020304" pitchFamily="18" charset="0"/>
              </a:rPr>
              <a:t>Resimlerin düzenlenmesi ve daha kullanışlı hale getirilmesinde kullanılan bazı operasyonlardır.</a:t>
            </a:r>
            <a:endParaRPr lang="tr-TR" sz="18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25</a:t>
            </a:fld>
            <a:endParaRPr lang="tr-TR"/>
          </a:p>
        </p:txBody>
      </p:sp>
      <p:sp>
        <p:nvSpPr>
          <p:cNvPr id="5" name="Metin kutusu 4"/>
          <p:cNvSpPr txBox="1"/>
          <p:nvPr/>
        </p:nvSpPr>
        <p:spPr>
          <a:xfrm>
            <a:off x="3108960" y="1979118"/>
            <a:ext cx="3657600" cy="1815882"/>
          </a:xfrm>
          <a:prstGeom prst="rect">
            <a:avLst/>
          </a:prstGeom>
          <a:noFill/>
        </p:spPr>
        <p:txBody>
          <a:bodyPr wrap="square" rtlCol="0">
            <a:spAutoFit/>
          </a:bodyPr>
          <a:lstStyle/>
          <a:p>
            <a:r>
              <a:rPr lang="tr-TR" sz="1600" dirty="0" smtClean="0">
                <a:latin typeface="Times New Roman" panose="02020603050405020304" pitchFamily="18" charset="0"/>
                <a:cs typeface="Times New Roman" panose="02020603050405020304" pitchFamily="18" charset="0"/>
              </a:rPr>
              <a:t>1.Aşındırma</a:t>
            </a:r>
          </a:p>
          <a:p>
            <a:endParaRPr lang="tr-TR" sz="1600" dirty="0">
              <a:latin typeface="Times New Roman" panose="02020603050405020304" pitchFamily="18" charset="0"/>
              <a:cs typeface="Times New Roman" panose="02020603050405020304" pitchFamily="18" charset="0"/>
            </a:endParaRPr>
          </a:p>
          <a:p>
            <a:r>
              <a:rPr lang="tr-TR" sz="1600" dirty="0" smtClean="0">
                <a:latin typeface="Times New Roman" panose="02020603050405020304" pitchFamily="18" charset="0"/>
                <a:cs typeface="Times New Roman" panose="02020603050405020304" pitchFamily="18" charset="0"/>
              </a:rPr>
              <a:t>Resmin başka bir resim ve ya matris ile birleştirilerek uygulanan ve resimden matrisin boyutuna bağlı olarak resimdeki gereksiz detayları ve sesin giderilmesini sağlar.</a:t>
            </a:r>
            <a:endParaRPr lang="tr-TR" sz="1600" dirty="0">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0" y="1909449"/>
            <a:ext cx="3121157" cy="2357797"/>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3413" y="1909450"/>
            <a:ext cx="3121156" cy="2357796"/>
          </a:xfrm>
          <a:prstGeom prst="rect">
            <a:avLst/>
          </a:prstGeom>
        </p:spPr>
      </p:pic>
      <p:sp>
        <p:nvSpPr>
          <p:cNvPr id="8" name="Metin kutusu 7"/>
          <p:cNvSpPr txBox="1"/>
          <p:nvPr/>
        </p:nvSpPr>
        <p:spPr>
          <a:xfrm>
            <a:off x="3108960" y="4267246"/>
            <a:ext cx="3561806" cy="1569660"/>
          </a:xfrm>
          <a:prstGeom prst="rect">
            <a:avLst/>
          </a:prstGeom>
          <a:noFill/>
        </p:spPr>
        <p:txBody>
          <a:bodyPr wrap="square" rtlCol="0">
            <a:spAutoFit/>
          </a:bodyPr>
          <a:lstStyle/>
          <a:p>
            <a:r>
              <a:rPr lang="tr-TR" sz="1600" dirty="0" smtClean="0">
                <a:latin typeface="Times New Roman" panose="02020603050405020304" pitchFamily="18" charset="0"/>
                <a:cs typeface="Times New Roman" panose="02020603050405020304" pitchFamily="18" charset="0"/>
              </a:rPr>
              <a:t>2.Yayma</a:t>
            </a:r>
          </a:p>
          <a:p>
            <a:r>
              <a:rPr lang="tr-TR" sz="1600" dirty="0" smtClean="0">
                <a:latin typeface="Times New Roman" panose="02020603050405020304" pitchFamily="18" charset="0"/>
                <a:cs typeface="Times New Roman" panose="02020603050405020304" pitchFamily="18" charset="0"/>
              </a:rPr>
              <a:t>Yaymada yapılan ana olay aşındırmanın</a:t>
            </a:r>
          </a:p>
          <a:p>
            <a:r>
              <a:rPr lang="tr-TR" sz="1600" dirty="0" smtClean="0">
                <a:latin typeface="Times New Roman" panose="02020603050405020304" pitchFamily="18" charset="0"/>
                <a:cs typeface="Times New Roman" panose="02020603050405020304" pitchFamily="18" charset="0"/>
              </a:rPr>
              <a:t>aksine ön plandaki elementlerin çerçevelerin büyütülmesi ve ön planda bulunan elementlerin içindeki boşlukların küçültülmesidir.</a:t>
            </a:r>
            <a:endParaRPr lang="tr-TR" sz="1600" dirty="0">
              <a:latin typeface="Times New Roman" panose="02020603050405020304" pitchFamily="18" charset="0"/>
              <a:cs typeface="Times New Roman" panose="02020603050405020304" pitchFamily="18" charset="0"/>
            </a:endParaRPr>
          </a:p>
        </p:txBody>
      </p:sp>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59" y="3892839"/>
            <a:ext cx="3121157" cy="2357797"/>
          </a:xfrm>
          <a:prstGeom prst="rect">
            <a:avLst/>
          </a:prstGeom>
        </p:spPr>
      </p:pic>
      <p:pic>
        <p:nvPicPr>
          <p:cNvPr id="11" name="Resi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3413" y="3872636"/>
            <a:ext cx="3147901" cy="2378000"/>
          </a:xfrm>
          <a:prstGeom prst="rect">
            <a:avLst/>
          </a:prstGeom>
        </p:spPr>
      </p:pic>
    </p:spTree>
    <p:extLst>
      <p:ext uri="{BB962C8B-B14F-4D97-AF65-F5344CB8AC3E}">
        <p14:creationId xmlns:p14="http://schemas.microsoft.com/office/powerpoint/2010/main" val="4062548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12545" y="609600"/>
            <a:ext cx="7764828" cy="538901"/>
          </a:xfrm>
        </p:spPr>
        <p:txBody>
          <a:bodyPr>
            <a:normAutofit/>
          </a:bodyPr>
          <a:lstStyle/>
          <a:p>
            <a:r>
              <a:rPr lang="tr-TR" sz="3200" dirty="0">
                <a:latin typeface="Times New Roman" panose="02020603050405020304" pitchFamily="18" charset="0"/>
                <a:cs typeface="Times New Roman" panose="02020603050405020304" pitchFamily="18" charset="0"/>
              </a:rPr>
              <a:t>Morfolojik </a:t>
            </a:r>
            <a:r>
              <a:rPr lang="tr-TR" sz="3200" dirty="0" smtClean="0">
                <a:latin typeface="Times New Roman" panose="02020603050405020304" pitchFamily="18" charset="0"/>
                <a:cs typeface="Times New Roman" panose="02020603050405020304" pitchFamily="18" charset="0"/>
              </a:rPr>
              <a:t>operasyonlar-Devam</a:t>
            </a:r>
            <a:endParaRPr lang="tr-TR" sz="3200" dirty="0"/>
          </a:p>
        </p:txBody>
      </p:sp>
      <p:sp>
        <p:nvSpPr>
          <p:cNvPr id="3" name="İçerik Yer Tutucusu 2"/>
          <p:cNvSpPr>
            <a:spLocks noGrp="1"/>
          </p:cNvSpPr>
          <p:nvPr>
            <p:ph idx="1"/>
          </p:nvPr>
        </p:nvSpPr>
        <p:spPr>
          <a:xfrm>
            <a:off x="506233" y="2133601"/>
            <a:ext cx="2594018" cy="2072640"/>
          </a:xfrm>
        </p:spPr>
        <p:txBody>
          <a:bodyPr>
            <a:normAutofit/>
          </a:bodyPr>
          <a:lstStyle/>
          <a:p>
            <a:pPr marL="0" indent="0">
              <a:buNone/>
            </a:pPr>
            <a:r>
              <a:rPr lang="tr-TR" sz="1800" dirty="0" smtClean="0">
                <a:latin typeface="Times New Roman" panose="02020603050405020304" pitchFamily="18" charset="0"/>
                <a:cs typeface="Times New Roman" panose="02020603050405020304" pitchFamily="18" charset="0"/>
              </a:rPr>
              <a:t>3.Açma</a:t>
            </a:r>
          </a:p>
          <a:p>
            <a:pPr marL="0" indent="0">
              <a:buNone/>
            </a:pPr>
            <a:r>
              <a:rPr lang="tr-TR" sz="1800" dirty="0" smtClean="0">
                <a:latin typeface="Times New Roman" panose="02020603050405020304" pitchFamily="18" charset="0"/>
                <a:cs typeface="Times New Roman" panose="02020603050405020304" pitchFamily="18" charset="0"/>
              </a:rPr>
              <a:t>Açma yöntemi basitçe resme ilk olarak aşındırma daha sonra yayma uygulanması olarak açıklanabilir.</a:t>
            </a:r>
            <a:endParaRPr lang="tr-TR" sz="18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26</a:t>
            </a:fld>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334" y="2133601"/>
            <a:ext cx="7391400" cy="2066925"/>
          </a:xfrm>
          <a:prstGeom prst="rect">
            <a:avLst/>
          </a:prstGeom>
        </p:spPr>
      </p:pic>
      <p:sp>
        <p:nvSpPr>
          <p:cNvPr id="6" name="Metin kutusu 5"/>
          <p:cNvSpPr txBox="1"/>
          <p:nvPr/>
        </p:nvSpPr>
        <p:spPr>
          <a:xfrm>
            <a:off x="506233" y="4284618"/>
            <a:ext cx="2594018" cy="2031325"/>
          </a:xfrm>
          <a:prstGeom prst="rect">
            <a:avLst/>
          </a:prstGeom>
          <a:noFill/>
        </p:spPr>
        <p:txBody>
          <a:bodyPr wrap="square" rtlCol="0">
            <a:spAutoFit/>
          </a:bodyPr>
          <a:lstStyle/>
          <a:p>
            <a:r>
              <a:rPr lang="tr-TR" dirty="0" smtClean="0">
                <a:latin typeface="Times New Roman" panose="02020603050405020304" pitchFamily="18" charset="0"/>
                <a:cs typeface="Times New Roman" panose="02020603050405020304" pitchFamily="18" charset="0"/>
              </a:rPr>
              <a:t>4.Kapama</a:t>
            </a:r>
          </a:p>
          <a:p>
            <a:r>
              <a:rPr lang="tr-TR" dirty="0" smtClean="0">
                <a:latin typeface="Times New Roman" panose="02020603050405020304" pitchFamily="18" charset="0"/>
                <a:cs typeface="Times New Roman" panose="02020603050405020304" pitchFamily="18" charset="0"/>
              </a:rPr>
              <a:t>Açmanın tam tersine resme ilk olarak yayma sonrada aşındırma uygulanır. Böylece küçük olan delikler kapanır fakat resmin geneli aynı kalır.</a:t>
            </a:r>
            <a:endParaRPr lang="tr-TR" dirty="0">
              <a:latin typeface="Times New Roman" panose="02020603050405020304" pitchFamily="18" charset="0"/>
              <a:cs typeface="Times New Roman" panose="02020603050405020304" pitchFamily="18" charset="0"/>
            </a:endParaRPr>
          </a:p>
        </p:txBody>
      </p:sp>
      <p:pic>
        <p:nvPicPr>
          <p:cNvPr id="1028" name="Picture 4" descr="http://homepages.inf.ed.ac.uk/rbf/HIPR2/figs/closebi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959" y="4490866"/>
            <a:ext cx="50101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9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p:cNvGraphicFramePr>
            <a:graphicFrameLocks noGrp="1"/>
          </p:cNvGraphicFramePr>
          <p:nvPr>
            <p:ph idx="1"/>
            <p:extLst>
              <p:ext uri="{D42A27DB-BD31-4B8C-83A1-F6EECF244321}">
                <p14:modId xmlns:p14="http://schemas.microsoft.com/office/powerpoint/2010/main" val="1546018428"/>
              </p:ext>
            </p:extLst>
          </p:nvPr>
        </p:nvGraphicFramePr>
        <p:xfrm>
          <a:off x="0" y="1854389"/>
          <a:ext cx="12192000" cy="2212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ayt Numarası Yer Tutucusu 1"/>
          <p:cNvSpPr>
            <a:spLocks noGrp="1"/>
          </p:cNvSpPr>
          <p:nvPr>
            <p:ph type="sldNum" sz="quarter" idx="12"/>
          </p:nvPr>
        </p:nvSpPr>
        <p:spPr/>
        <p:txBody>
          <a:bodyPr/>
          <a:lstStyle/>
          <a:p>
            <a:fld id="{C567DE73-4780-4F03-9403-C7B89D362823}" type="slidenum">
              <a:rPr lang="tr-TR" smtClean="0"/>
              <a:t>3</a:t>
            </a:fld>
            <a:endParaRPr lang="tr-TR"/>
          </a:p>
        </p:txBody>
      </p:sp>
      <p:sp>
        <p:nvSpPr>
          <p:cNvPr id="5" name="Unvan 1"/>
          <p:cNvSpPr txBox="1">
            <a:spLocks/>
          </p:cNvSpPr>
          <p:nvPr/>
        </p:nvSpPr>
        <p:spPr>
          <a:xfrm>
            <a:off x="1524000" y="177420"/>
            <a:ext cx="9144000" cy="167697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tr-TR" sz="3200" dirty="0" smtClean="0">
                <a:latin typeface="Times New Roman" panose="02020603050405020304" pitchFamily="18" charset="0"/>
                <a:cs typeface="Times New Roman" panose="02020603050405020304" pitchFamily="18" charset="0"/>
              </a:rPr>
              <a:t>Kanserin teşhis ve tanı süreci</a:t>
            </a:r>
            <a:endParaRPr lang="tr-TR" sz="3200" dirty="0">
              <a:latin typeface="Times New Roman" panose="02020603050405020304" pitchFamily="18" charset="0"/>
              <a:cs typeface="Times New Roman" panose="02020603050405020304" pitchFamily="18" charset="0"/>
            </a:endParaRPr>
          </a:p>
        </p:txBody>
      </p:sp>
      <p:sp>
        <p:nvSpPr>
          <p:cNvPr id="7" name="İçerik Yer Tutucusu 2"/>
          <p:cNvSpPr txBox="1">
            <a:spLocks/>
          </p:cNvSpPr>
          <p:nvPr/>
        </p:nvSpPr>
        <p:spPr>
          <a:xfrm>
            <a:off x="0" y="4067032"/>
            <a:ext cx="12192000" cy="279096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lgn="ctr">
              <a:buFont typeface="Wingdings" pitchFamily="2" charset="2"/>
              <a:buNone/>
            </a:pPr>
            <a:r>
              <a:rPr lang="tr-TR" sz="2400" dirty="0" smtClean="0">
                <a:latin typeface="Times New Roman" panose="02020603050405020304" pitchFamily="18" charset="0"/>
                <a:cs typeface="Times New Roman" panose="02020603050405020304" pitchFamily="18" charset="0"/>
              </a:rPr>
              <a:t>Konumuz gereğince otopsi, kan alımı ve lam hazırlanması ile ilgili detaylar konu dışında olduğundan üzerlerinden yüzeysel bir şekilde anlatılıp geçilecektir.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757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2919" y="191069"/>
            <a:ext cx="9784080" cy="1601867"/>
          </a:xfrm>
        </p:spPr>
        <p:txBody>
          <a:bodyPr>
            <a:normAutofit/>
          </a:bodyPr>
          <a:lstStyle/>
          <a:p>
            <a:pPr algn="ctr"/>
            <a:r>
              <a:rPr lang="tr-TR" sz="3200" dirty="0" smtClean="0">
                <a:latin typeface="Times New Roman" panose="02020603050405020304" pitchFamily="18" charset="0"/>
                <a:cs typeface="Times New Roman" panose="02020603050405020304" pitchFamily="18" charset="0"/>
              </a:rPr>
              <a:t>Biyopsi</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0" y="1888850"/>
            <a:ext cx="4136572" cy="4969150"/>
          </a:xfrm>
        </p:spPr>
        <p:txBody>
          <a:bodyPr/>
          <a:lstStyle/>
          <a:p>
            <a:pPr marL="0" indent="0">
              <a:buNone/>
            </a:pPr>
            <a:r>
              <a:rPr lang="tr-TR" dirty="0" smtClean="0">
                <a:latin typeface="Times New Roman" panose="02020603050405020304" pitchFamily="18" charset="0"/>
                <a:cs typeface="Times New Roman" panose="02020603050405020304" pitchFamily="18" charset="0"/>
              </a:rPr>
              <a:t>Biyopsi, </a:t>
            </a:r>
            <a:r>
              <a:rPr lang="tr-TR" dirty="0">
                <a:latin typeface="Times New Roman" panose="02020603050405020304" pitchFamily="18" charset="0"/>
                <a:cs typeface="Times New Roman" panose="02020603050405020304" pitchFamily="18" charset="0"/>
              </a:rPr>
              <a:t>şüpheli </a:t>
            </a:r>
            <a:r>
              <a:rPr lang="tr-TR" dirty="0" smtClean="0">
                <a:latin typeface="Times New Roman" panose="02020603050405020304" pitchFamily="18" charset="0"/>
                <a:cs typeface="Times New Roman" panose="02020603050405020304" pitchFamily="18" charset="0"/>
              </a:rPr>
              <a:t>dokulardan </a:t>
            </a:r>
            <a:r>
              <a:rPr lang="tr-TR" dirty="0">
                <a:latin typeface="Times New Roman" panose="02020603050405020304" pitchFamily="18" charset="0"/>
                <a:cs typeface="Times New Roman" panose="02020603050405020304" pitchFamily="18" charset="0"/>
              </a:rPr>
              <a:t>örnek alınması ve alınan dokuların laboratuvar </a:t>
            </a:r>
            <a:r>
              <a:rPr lang="tr-TR" dirty="0" smtClean="0">
                <a:latin typeface="Times New Roman" panose="02020603050405020304" pitchFamily="18" charset="0"/>
                <a:cs typeface="Times New Roman" panose="02020603050405020304" pitchFamily="18" charset="0"/>
              </a:rPr>
              <a:t>ortamında çeşitli yöntemler ile </a:t>
            </a:r>
            <a:r>
              <a:rPr lang="tr-TR" dirty="0">
                <a:latin typeface="Times New Roman" panose="02020603050405020304" pitchFamily="18" charset="0"/>
                <a:cs typeface="Times New Roman" panose="02020603050405020304" pitchFamily="18" charset="0"/>
              </a:rPr>
              <a:t>incelenmesi </a:t>
            </a:r>
            <a:r>
              <a:rPr lang="tr-TR" dirty="0" smtClean="0">
                <a:latin typeface="Times New Roman" panose="02020603050405020304" pitchFamily="18" charset="0"/>
                <a:cs typeface="Times New Roman" panose="02020603050405020304" pitchFamily="18" charset="0"/>
              </a:rPr>
              <a:t>işlemidir. Biyopsi için gereken doku örneği çeşitli şekillerde alınabilir ama modern zamanda yapılan biyopsilerde vakumlu iğne sayesinde şüphe duyulan dokudan çevresine zara vermeden ve vücutta iz bırakmadan doku örneği alınmaktadır.</a:t>
            </a:r>
            <a:endParaRPr lang="tr-TR" dirty="0">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C567DE73-4780-4F03-9403-C7B89D362823}" type="slidenum">
              <a:rPr lang="tr-TR" smtClean="0"/>
              <a:t>4</a:t>
            </a:fld>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426471"/>
            <a:ext cx="3193576" cy="3431529"/>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140" y="1888850"/>
            <a:ext cx="4122617" cy="3638493"/>
          </a:xfrm>
          <a:prstGeom prst="rect">
            <a:avLst/>
          </a:prstGeom>
        </p:spPr>
      </p:pic>
    </p:spTree>
    <p:extLst>
      <p:ext uri="{BB962C8B-B14F-4D97-AF65-F5344CB8AC3E}">
        <p14:creationId xmlns:p14="http://schemas.microsoft.com/office/powerpoint/2010/main" val="1777731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200" dirty="0" smtClean="0">
                <a:latin typeface="Times New Roman" panose="02020603050405020304" pitchFamily="18" charset="0"/>
                <a:cs typeface="Times New Roman" panose="02020603050405020304" pitchFamily="18" charset="0"/>
              </a:rPr>
              <a:t>LAM, lamel ve </a:t>
            </a:r>
            <a:r>
              <a:rPr lang="tr-TR" sz="3200" dirty="0" err="1" smtClean="0">
                <a:latin typeface="Times New Roman" panose="02020603050405020304" pitchFamily="18" charset="0"/>
                <a:cs typeface="Times New Roman" panose="02020603050405020304" pitchFamily="18" charset="0"/>
              </a:rPr>
              <a:t>prob</a:t>
            </a:r>
            <a:r>
              <a:rPr lang="tr-TR" sz="3200" dirty="0" smtClean="0">
                <a:latin typeface="Times New Roman" panose="02020603050405020304" pitchFamily="18" charset="0"/>
                <a:cs typeface="Times New Roman" panose="02020603050405020304" pitchFamily="18" charset="0"/>
              </a:rPr>
              <a:t> Hazırlama</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0" y="2818491"/>
            <a:ext cx="3314490" cy="3079086"/>
          </a:xfrm>
        </p:spPr>
        <p:txBody>
          <a:bodyPr>
            <a:normAutofit lnSpcReduction="10000"/>
          </a:bodyPr>
          <a:lstStyle/>
          <a:p>
            <a:pPr marL="0" indent="0">
              <a:buNone/>
            </a:pPr>
            <a:r>
              <a:rPr lang="tr-TR" dirty="0" smtClean="0">
                <a:latin typeface="Times New Roman" panose="02020603050405020304" pitchFamily="18" charset="0"/>
                <a:cs typeface="Times New Roman" panose="02020603050405020304" pitchFamily="18" charset="0"/>
              </a:rPr>
              <a:t>Çeşitli yöntemler çeşitli lam hazırlama ve işaretleyici gerektirse de çoğu yöntem dokunun kalınlığının yaklaşık olarak 3µ-5µ arasında olması gerekmektedir. Bu sunumda FISH, IHC ve benzeri bir iki benzeri testi inceleyeceğim.</a:t>
            </a:r>
            <a:endParaRPr lang="tr-TR" dirty="0">
              <a:latin typeface="Times New Roman" panose="02020603050405020304" pitchFamily="18" charset="0"/>
              <a:cs typeface="Times New Roman" panose="02020603050405020304" pitchFamily="18" charset="0"/>
            </a:endParaRPr>
          </a:p>
        </p:txBody>
      </p:sp>
      <p:sp>
        <p:nvSpPr>
          <p:cNvPr id="7" name="Slayt Numarası Yer Tutucusu 6"/>
          <p:cNvSpPr>
            <a:spLocks noGrp="1"/>
          </p:cNvSpPr>
          <p:nvPr>
            <p:ph type="sldNum" sz="quarter" idx="12"/>
          </p:nvPr>
        </p:nvSpPr>
        <p:spPr/>
        <p:txBody>
          <a:bodyPr/>
          <a:lstStyle/>
          <a:p>
            <a:fld id="{C567DE73-4780-4F03-9403-C7B89D362823}" type="slidenum">
              <a:rPr lang="tr-TR" smtClean="0"/>
              <a:t>5</a:t>
            </a:fld>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004" y="4800600"/>
            <a:ext cx="3600450" cy="19050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003" y="2043459"/>
            <a:ext cx="3600450" cy="2314575"/>
          </a:xfrm>
          <a:prstGeom prst="rect">
            <a:avLst/>
          </a:prstGeom>
        </p:spPr>
      </p:pic>
      <p:sp>
        <p:nvSpPr>
          <p:cNvPr id="6" name="İçerik Yer Tutucusu 2"/>
          <p:cNvSpPr txBox="1">
            <a:spLocks/>
          </p:cNvSpPr>
          <p:nvPr/>
        </p:nvSpPr>
        <p:spPr>
          <a:xfrm>
            <a:off x="3414215" y="1858070"/>
            <a:ext cx="4975888" cy="4999929"/>
          </a:xfrm>
          <a:prstGeom prst="rect">
            <a:avLst/>
          </a:prstGeom>
        </p:spPr>
        <p:txBody>
          <a:bodyPr vert="horz" lIns="91440" tIns="45720" rIns="91440" bIns="45720" rtlCol="0">
            <a:normAutofit fontScale="55000" lnSpcReduction="2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tr-TR" b="1" dirty="0" smtClean="0"/>
              <a:t>Lamel Hazırlanması </a:t>
            </a:r>
          </a:p>
          <a:p>
            <a:r>
              <a:rPr lang="tr-TR" dirty="0" smtClean="0"/>
              <a:t>Alkol ile temizlediğimiz lamel üzerine kuruduktan sonra numunemizden damlatılır. </a:t>
            </a:r>
          </a:p>
          <a:p>
            <a:r>
              <a:rPr lang="tr-TR" dirty="0" smtClean="0"/>
              <a:t>Etanol serisinde ( %70, %85, %100 ) her birinde 2 dakika </a:t>
            </a:r>
            <a:r>
              <a:rPr lang="tr-TR" dirty="0" err="1" smtClean="0"/>
              <a:t>RT'de</a:t>
            </a:r>
            <a:r>
              <a:rPr lang="tr-TR" dirty="0" smtClean="0"/>
              <a:t> geçirilir. </a:t>
            </a:r>
          </a:p>
          <a:p>
            <a:pPr marL="0" indent="0">
              <a:buNone/>
            </a:pPr>
            <a:r>
              <a:rPr lang="tr-TR" b="1" dirty="0" err="1" smtClean="0"/>
              <a:t>Prob</a:t>
            </a:r>
            <a:r>
              <a:rPr lang="tr-TR" b="1" dirty="0" smtClean="0"/>
              <a:t> Hazırlanması </a:t>
            </a:r>
          </a:p>
          <a:p>
            <a:r>
              <a:rPr lang="tr-TR" dirty="0" err="1" smtClean="0"/>
              <a:t>Prob</a:t>
            </a:r>
            <a:r>
              <a:rPr lang="tr-TR" dirty="0" smtClean="0"/>
              <a:t> ve </a:t>
            </a:r>
            <a:r>
              <a:rPr lang="tr-TR" dirty="0" err="1" smtClean="0"/>
              <a:t>hibridizasyon</a:t>
            </a:r>
            <a:r>
              <a:rPr lang="tr-TR" dirty="0" smtClean="0"/>
              <a:t> solüsyonu -20 °C'deki dondurucudan çıkartılarak oda </a:t>
            </a:r>
          </a:p>
          <a:p>
            <a:pPr marL="0" indent="0">
              <a:buNone/>
            </a:pPr>
            <a:r>
              <a:rPr lang="tr-TR" dirty="0" smtClean="0"/>
              <a:t>sıcaklığında ısınmaya bırakılır. </a:t>
            </a:r>
          </a:p>
          <a:p>
            <a:r>
              <a:rPr lang="tr-TR" dirty="0" smtClean="0"/>
              <a:t>2 µl </a:t>
            </a:r>
            <a:r>
              <a:rPr lang="tr-TR" dirty="0" err="1" smtClean="0"/>
              <a:t>probtan</a:t>
            </a:r>
            <a:r>
              <a:rPr lang="tr-TR" dirty="0" smtClean="0"/>
              <a:t> 8 µl </a:t>
            </a:r>
            <a:r>
              <a:rPr lang="tr-TR" dirty="0" err="1" smtClean="0"/>
              <a:t>hibridizasyon</a:t>
            </a:r>
            <a:r>
              <a:rPr lang="tr-TR" dirty="0" smtClean="0"/>
              <a:t> solüsyonundan </a:t>
            </a:r>
            <a:r>
              <a:rPr lang="tr-TR" dirty="0" err="1" smtClean="0"/>
              <a:t>ependorfun</a:t>
            </a:r>
            <a:r>
              <a:rPr lang="tr-TR" dirty="0" smtClean="0"/>
              <a:t> içine alınır. İyice </a:t>
            </a:r>
            <a:r>
              <a:rPr lang="tr-TR" dirty="0" err="1" smtClean="0"/>
              <a:t>pipetaj</a:t>
            </a:r>
            <a:r>
              <a:rPr lang="tr-TR" dirty="0" smtClean="0"/>
              <a:t> </a:t>
            </a:r>
          </a:p>
          <a:p>
            <a:pPr marL="0" indent="0">
              <a:buNone/>
            </a:pPr>
            <a:r>
              <a:rPr lang="tr-TR" dirty="0" smtClean="0"/>
              <a:t>yapılarak karıştırılır. </a:t>
            </a:r>
          </a:p>
          <a:p>
            <a:pPr marL="0" indent="0">
              <a:buNone/>
            </a:pPr>
            <a:r>
              <a:rPr lang="tr-TR" b="1" dirty="0" err="1" smtClean="0"/>
              <a:t>Denatürasyon</a:t>
            </a:r>
            <a:r>
              <a:rPr lang="tr-TR" b="1" dirty="0" smtClean="0"/>
              <a:t> </a:t>
            </a:r>
          </a:p>
          <a:p>
            <a:r>
              <a:rPr lang="tr-TR" dirty="0" smtClean="0"/>
              <a:t>•10 µl </a:t>
            </a:r>
            <a:r>
              <a:rPr lang="tr-TR" dirty="0" err="1" smtClean="0"/>
              <a:t>prob</a:t>
            </a:r>
            <a:r>
              <a:rPr lang="tr-TR" dirty="0" smtClean="0"/>
              <a:t> karışımı numune üzerine dikkatlice damlatılır ve 24 x 24 mm lamel ile </a:t>
            </a:r>
          </a:p>
          <a:p>
            <a:pPr marL="0" indent="0">
              <a:buNone/>
            </a:pPr>
            <a:r>
              <a:rPr lang="tr-TR" dirty="0" smtClean="0"/>
              <a:t>kapatılır. </a:t>
            </a:r>
          </a:p>
          <a:p>
            <a:r>
              <a:rPr lang="tr-TR" dirty="0" err="1" smtClean="0"/>
              <a:t>Hibridizasyon</a:t>
            </a:r>
            <a:r>
              <a:rPr lang="tr-TR" dirty="0" smtClean="0"/>
              <a:t> cihazında 75 °C'de (artı/eksi 1°C ) ısıtılarak 2 dakika </a:t>
            </a:r>
            <a:r>
              <a:rPr lang="tr-TR" dirty="0" err="1" smtClean="0"/>
              <a:t>denature</a:t>
            </a:r>
            <a:r>
              <a:rPr lang="tr-TR" dirty="0" smtClean="0"/>
              <a:t> edilir. </a:t>
            </a:r>
          </a:p>
          <a:p>
            <a:pPr marL="0" indent="0">
              <a:buNone/>
            </a:pPr>
            <a:r>
              <a:rPr lang="tr-TR" b="1" dirty="0" err="1" smtClean="0"/>
              <a:t>Hibridizasyon</a:t>
            </a:r>
            <a:r>
              <a:rPr lang="tr-TR" b="1" dirty="0" smtClean="0"/>
              <a:t> </a:t>
            </a:r>
          </a:p>
          <a:p>
            <a:r>
              <a:rPr lang="tr-TR" dirty="0" err="1" smtClean="0"/>
              <a:t>Hibridizasyon</a:t>
            </a:r>
            <a:r>
              <a:rPr lang="tr-TR" dirty="0" smtClean="0"/>
              <a:t> cihazında 37°C'de (artı/eksi 1°C ) bir gece süresince </a:t>
            </a:r>
            <a:r>
              <a:rPr lang="tr-TR" dirty="0" err="1" smtClean="0"/>
              <a:t>inkübe</a:t>
            </a:r>
            <a:r>
              <a:rPr lang="tr-TR" dirty="0" smtClean="0"/>
              <a:t> edilir.</a:t>
            </a:r>
            <a:endParaRPr lang="tr-TR" dirty="0"/>
          </a:p>
        </p:txBody>
      </p:sp>
    </p:spTree>
    <p:extLst>
      <p:ext uri="{BB962C8B-B14F-4D97-AF65-F5344CB8AC3E}">
        <p14:creationId xmlns:p14="http://schemas.microsoft.com/office/powerpoint/2010/main" val="259463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200" dirty="0" smtClean="0">
                <a:latin typeface="Times New Roman" panose="02020603050405020304" pitchFamily="18" charset="0"/>
                <a:cs typeface="Times New Roman" panose="02020603050405020304" pitchFamily="18" charset="0"/>
              </a:rPr>
              <a:t>Test aşaması</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10142" y="2122684"/>
            <a:ext cx="3194910" cy="4206240"/>
          </a:xfrm>
        </p:spPr>
        <p:txBody>
          <a:bodyPr/>
          <a:lstStyle/>
          <a:p>
            <a:pPr marL="0" indent="0">
              <a:buNone/>
            </a:pPr>
            <a:r>
              <a:rPr lang="tr-TR" dirty="0" smtClean="0"/>
              <a:t>Test aşaması protokol ve yapılan teste göre değişse de sonuçlar hücrenin </a:t>
            </a:r>
            <a:r>
              <a:rPr lang="tr-TR" dirty="0" err="1" smtClean="0"/>
              <a:t>biomark</a:t>
            </a:r>
            <a:r>
              <a:rPr lang="tr-TR" dirty="0" smtClean="0"/>
              <a:t> ile ne kadar güçlü bir boyanma yaşadığı ve boyanan hücre sayısı ile doğru orantılı olarak değişmektedir.</a:t>
            </a:r>
            <a:endParaRPr lang="tr-TR" dirty="0"/>
          </a:p>
        </p:txBody>
      </p:sp>
      <p:sp>
        <p:nvSpPr>
          <p:cNvPr id="7" name="Slayt Numarası Yer Tutucusu 6"/>
          <p:cNvSpPr>
            <a:spLocks noGrp="1"/>
          </p:cNvSpPr>
          <p:nvPr>
            <p:ph type="sldNum" sz="quarter" idx="12"/>
          </p:nvPr>
        </p:nvSpPr>
        <p:spPr/>
        <p:txBody>
          <a:bodyPr/>
          <a:lstStyle/>
          <a:p>
            <a:fld id="{C567DE73-4780-4F03-9403-C7B89D362823}" type="slidenum">
              <a:rPr lang="tr-TR" smtClean="0"/>
              <a:t>6</a:t>
            </a:fld>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0" y="4225804"/>
            <a:ext cx="4762500" cy="25908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964" y="1952867"/>
            <a:ext cx="3279913" cy="2535198"/>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1771" y="1952867"/>
            <a:ext cx="4001058" cy="4229690"/>
          </a:xfrm>
          <a:prstGeom prst="rect">
            <a:avLst/>
          </a:prstGeom>
        </p:spPr>
      </p:pic>
    </p:spTree>
    <p:extLst>
      <p:ext uri="{BB962C8B-B14F-4D97-AF65-F5344CB8AC3E}">
        <p14:creationId xmlns:p14="http://schemas.microsoft.com/office/powerpoint/2010/main" val="102750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00891" y="284176"/>
            <a:ext cx="10798629" cy="1508760"/>
          </a:xfrm>
        </p:spPr>
        <p:txBody>
          <a:bodyPr>
            <a:normAutofit/>
          </a:bodyPr>
          <a:lstStyle/>
          <a:p>
            <a:pPr algn="ctr"/>
            <a:r>
              <a:rPr lang="tr-TR" sz="3200" dirty="0" smtClean="0">
                <a:latin typeface="Times New Roman" panose="02020603050405020304" pitchFamily="18" charset="0"/>
                <a:cs typeface="Times New Roman" panose="02020603050405020304" pitchFamily="18" charset="0"/>
              </a:rPr>
              <a:t>Tanı Koymakta Kullanılan Bazı Yöntemler:</a:t>
            </a:r>
            <a:endParaRPr lang="tr-TR" sz="3200" dirty="0">
              <a:latin typeface="Times New Roman" panose="02020603050405020304" pitchFamily="18" charset="0"/>
              <a:cs typeface="Times New Roman" panose="02020603050405020304" pitchFamily="18" charset="0"/>
            </a:endParaRPr>
          </a:p>
        </p:txBody>
      </p:sp>
      <p:sp>
        <p:nvSpPr>
          <p:cNvPr id="3" name="Slayt Numarası Yer Tutucusu 2"/>
          <p:cNvSpPr>
            <a:spLocks noGrp="1"/>
          </p:cNvSpPr>
          <p:nvPr>
            <p:ph type="sldNum" sz="quarter" idx="12"/>
          </p:nvPr>
        </p:nvSpPr>
        <p:spPr/>
        <p:txBody>
          <a:bodyPr/>
          <a:lstStyle/>
          <a:p>
            <a:fld id="{C567DE73-4780-4F03-9403-C7B89D362823}" type="slidenum">
              <a:rPr lang="tr-TR" smtClean="0"/>
              <a:t>7</a:t>
            </a:fld>
            <a:endParaRPr lang="tr-TR"/>
          </a:p>
        </p:txBody>
      </p:sp>
      <p:pic>
        <p:nvPicPr>
          <p:cNvPr id="7" name="Resim 6"/>
          <p:cNvPicPr>
            <a:picLocks noChangeAspect="1"/>
          </p:cNvPicPr>
          <p:nvPr/>
        </p:nvPicPr>
        <p:blipFill rotWithShape="1">
          <a:blip r:embed="rId2">
            <a:extLst>
              <a:ext uri="{28A0092B-C50C-407E-A947-70E740481C1C}">
                <a14:useLocalDpi xmlns:a14="http://schemas.microsoft.com/office/drawing/2010/main" val="0"/>
              </a:ext>
            </a:extLst>
          </a:blip>
          <a:srcRect l="-849" r="-849"/>
          <a:stretch/>
        </p:blipFill>
        <p:spPr>
          <a:xfrm>
            <a:off x="4493914" y="1529672"/>
            <a:ext cx="7651747" cy="4304762"/>
          </a:xfrm>
          <a:prstGeom prst="rect">
            <a:avLst/>
          </a:prstGeom>
          <a:noFill/>
          <a:scene3d>
            <a:camera prst="orthographicFront"/>
            <a:lightRig rig="threePt" dir="t"/>
          </a:scene3d>
          <a:sp3d>
            <a:bevelT w="0" h="0"/>
          </a:sp3d>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92936"/>
            <a:ext cx="5134963" cy="4296457"/>
          </a:xfrm>
          <a:prstGeom prst="rect">
            <a:avLst/>
          </a:prstGeom>
        </p:spPr>
      </p:pic>
    </p:spTree>
    <p:extLst>
      <p:ext uri="{BB962C8B-B14F-4D97-AF65-F5344CB8AC3E}">
        <p14:creationId xmlns:p14="http://schemas.microsoft.com/office/powerpoint/2010/main" val="1764135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9222" y="583474"/>
            <a:ext cx="11251474" cy="722812"/>
          </a:xfrm>
        </p:spPr>
        <p:txBody>
          <a:bodyPr>
            <a:normAutofit/>
          </a:bodyPr>
          <a:lstStyle/>
          <a:p>
            <a:r>
              <a:rPr lang="tr-TR" sz="3200" dirty="0" smtClean="0">
                <a:latin typeface="Times New Roman" panose="02020603050405020304" pitchFamily="18" charset="0"/>
                <a:cs typeface="Times New Roman" panose="02020603050405020304" pitchFamily="18" charset="0"/>
              </a:rPr>
              <a:t>Testlerin güvenilirliği ve tekrarlana bilirliği</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43841" y="2208712"/>
            <a:ext cx="6331131" cy="4458789"/>
          </a:xfrm>
        </p:spPr>
        <p:txBody>
          <a:bodyPr>
            <a:normAutofit lnSpcReduction="10000"/>
          </a:bodyPr>
          <a:lstStyle/>
          <a:p>
            <a:pPr marL="0" indent="0">
              <a:buNone/>
            </a:pPr>
            <a:r>
              <a:rPr lang="tr-TR" dirty="0" smtClean="0">
                <a:latin typeface="Times New Roman" panose="02020603050405020304" pitchFamily="18" charset="0"/>
                <a:cs typeface="Times New Roman" panose="02020603050405020304" pitchFamily="18" charset="0"/>
              </a:rPr>
              <a:t>Bilimsel deney ve testlerde önemli olan testlerin aynı ortamda ve şartlarda tekrarlandığında daha önce yapılmış olan deneyler ile aynı ve ya çok yakın sonuçlar vermesi gerekmektedir. Fakat hücre sayımı, boyaların </a:t>
            </a:r>
            <a:r>
              <a:rPr lang="tr-TR" dirty="0" err="1" smtClean="0">
                <a:latin typeface="Times New Roman" panose="02020603050405020304" pitchFamily="18" charset="0"/>
                <a:cs typeface="Times New Roman" panose="02020603050405020304" pitchFamily="18" charset="0"/>
              </a:rPr>
              <a:t>yayılmışlık</a:t>
            </a:r>
            <a:r>
              <a:rPr lang="tr-TR" dirty="0" smtClean="0">
                <a:latin typeface="Times New Roman" panose="02020603050405020304" pitchFamily="18" charset="0"/>
                <a:cs typeface="Times New Roman" panose="02020603050405020304" pitchFamily="18" charset="0"/>
              </a:rPr>
              <a:t> derecesi gibi deneyi gerçekleştiren insana bağlı olduğundan testin sonucu lamı inceleyen doktordan doktora azımsanamayacak bir farklılık gösteriyordu. Testlerde ortaya çıkan farklı yorumlama ve tekrarlanamamayı ortadan kaldırabilmek için testlerin makineler ile tarafsız bir şekilde yorumlanması gerekiyor. Makineleşmenin getirdiği yararlarından biri ise test yapılan lam resimlerinin saklanmasını ve korunmasını kolaylaştırdığıdır. Bu nedenlerden ötürü her geçen gün tanı testlerinin yorumlanması ve kategorize edilmesi bilgisayarlara emanet edilmektedir.</a:t>
            </a:r>
            <a:endParaRPr lang="tr-TR" dirty="0">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C567DE73-4780-4F03-9403-C7B89D362823}" type="slidenum">
              <a:rPr lang="tr-TR" smtClean="0"/>
              <a:t>8</a:t>
            </a:fld>
            <a:endParaRPr lang="tr-T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00000">
            <a:off x="6740295" y="2206243"/>
            <a:ext cx="4934410" cy="4009208"/>
          </a:xfrm>
          <a:prstGeom prst="rect">
            <a:avLst/>
          </a:prstGeom>
        </p:spPr>
      </p:pic>
    </p:spTree>
    <p:extLst>
      <p:ext uri="{BB962C8B-B14F-4D97-AF65-F5344CB8AC3E}">
        <p14:creationId xmlns:p14="http://schemas.microsoft.com/office/powerpoint/2010/main" val="1429826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3402" y="320723"/>
            <a:ext cx="9894176" cy="1050878"/>
          </a:xfrm>
        </p:spPr>
        <p:txBody>
          <a:bodyPr>
            <a:normAutofit/>
          </a:bodyPr>
          <a:lstStyle/>
          <a:p>
            <a:pPr algn="ctr"/>
            <a:r>
              <a:rPr lang="tr-TR" sz="2400" dirty="0" smtClean="0">
                <a:solidFill>
                  <a:schemeClr val="bg2">
                    <a:lumMod val="75000"/>
                  </a:schemeClr>
                </a:solidFill>
                <a:latin typeface="Times New Roman" panose="02020603050405020304" pitchFamily="18" charset="0"/>
                <a:cs typeface="Times New Roman" panose="02020603050405020304" pitchFamily="18" charset="0"/>
              </a:rPr>
              <a:t>FISH(</a:t>
            </a:r>
            <a:r>
              <a:rPr lang="en-US" sz="2400" dirty="0" smtClean="0">
                <a:solidFill>
                  <a:schemeClr val="bg2">
                    <a:lumMod val="75000"/>
                  </a:schemeClr>
                </a:solidFill>
                <a:latin typeface="Times New Roman" panose="02020603050405020304" pitchFamily="18" charset="0"/>
                <a:cs typeface="Times New Roman" panose="02020603050405020304" pitchFamily="18" charset="0"/>
              </a:rPr>
              <a:t>Fluorescence </a:t>
            </a:r>
            <a:r>
              <a:rPr lang="en-US" sz="2400" dirty="0">
                <a:solidFill>
                  <a:schemeClr val="bg2">
                    <a:lumMod val="75000"/>
                  </a:schemeClr>
                </a:solidFill>
                <a:latin typeface="Times New Roman" panose="02020603050405020304" pitchFamily="18" charset="0"/>
                <a:cs typeface="Times New Roman" panose="02020603050405020304" pitchFamily="18" charset="0"/>
              </a:rPr>
              <a:t>In </a:t>
            </a:r>
            <a:r>
              <a:rPr lang="en-US" sz="2400" dirty="0" smtClean="0">
                <a:solidFill>
                  <a:schemeClr val="bg2">
                    <a:lumMod val="75000"/>
                  </a:schemeClr>
                </a:solidFill>
                <a:latin typeface="Times New Roman" panose="02020603050405020304" pitchFamily="18" charset="0"/>
                <a:cs typeface="Times New Roman" panose="02020603050405020304" pitchFamily="18" charset="0"/>
              </a:rPr>
              <a:t>Situ</a:t>
            </a:r>
            <a:r>
              <a:rPr lang="tr-TR" sz="2400" dirty="0" smtClean="0">
                <a:solidFill>
                  <a:schemeClr val="bg2">
                    <a:lumMod val="75000"/>
                  </a:schemeClr>
                </a:solidFill>
                <a:latin typeface="Times New Roman" panose="02020603050405020304" pitchFamily="18" charset="0"/>
                <a:cs typeface="Times New Roman" panose="02020603050405020304" pitchFamily="18" charset="0"/>
              </a:rPr>
              <a:t> </a:t>
            </a:r>
            <a:r>
              <a:rPr lang="en-US" sz="2400" dirty="0" smtClean="0">
                <a:solidFill>
                  <a:schemeClr val="bg2">
                    <a:lumMod val="75000"/>
                  </a:schemeClr>
                </a:solidFill>
                <a:latin typeface="Times New Roman" panose="02020603050405020304" pitchFamily="18" charset="0"/>
                <a:cs typeface="Times New Roman" panose="02020603050405020304" pitchFamily="18" charset="0"/>
              </a:rPr>
              <a:t>Hybridization</a:t>
            </a:r>
            <a:r>
              <a:rPr lang="tr-TR" sz="2400" dirty="0" smtClean="0">
                <a:solidFill>
                  <a:schemeClr val="bg2">
                    <a:lumMod val="75000"/>
                  </a:schemeClr>
                </a:solidFill>
                <a:latin typeface="Times New Roman" panose="02020603050405020304" pitchFamily="18" charset="0"/>
                <a:cs typeface="Times New Roman" panose="02020603050405020304" pitchFamily="18" charset="0"/>
              </a:rPr>
              <a:t>)</a:t>
            </a:r>
            <a:endParaRPr lang="tr-TR" sz="24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C567DE73-4780-4F03-9403-C7B89D362823}" type="slidenum">
              <a:rPr lang="tr-TR" smtClean="0"/>
              <a:t>9</a:t>
            </a:fld>
            <a:endParaRPr lang="tr-TR"/>
          </a:p>
        </p:txBody>
      </p:sp>
      <p:sp>
        <p:nvSpPr>
          <p:cNvPr id="7" name="İçerik Yer Tutucusu 2"/>
          <p:cNvSpPr txBox="1">
            <a:spLocks/>
          </p:cNvSpPr>
          <p:nvPr/>
        </p:nvSpPr>
        <p:spPr>
          <a:xfrm>
            <a:off x="8353686" y="2053702"/>
            <a:ext cx="3621521" cy="228121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2200" dirty="0">
                <a:latin typeface="Times New Roman" panose="02020603050405020304" pitchFamily="18" charset="0"/>
                <a:cs typeface="Times New Roman" panose="02020603050405020304" pitchFamily="18" charset="0"/>
              </a:rPr>
              <a:t>FISH yönteminde kromozomlar boyanarak </a:t>
            </a:r>
            <a:r>
              <a:rPr lang="tr-TR" sz="2200" dirty="0" err="1" smtClean="0">
                <a:latin typeface="Times New Roman" panose="02020603050405020304" pitchFamily="18" charset="0"/>
                <a:cs typeface="Times New Roman" panose="02020603050405020304" pitchFamily="18" charset="0"/>
              </a:rPr>
              <a:t>fluorescence</a:t>
            </a:r>
            <a:r>
              <a:rPr lang="tr-TR" sz="2200" dirty="0" smtClean="0">
                <a:latin typeface="Times New Roman" panose="02020603050405020304" pitchFamily="18" charset="0"/>
                <a:cs typeface="Times New Roman" panose="02020603050405020304" pitchFamily="18" charset="0"/>
              </a:rPr>
              <a:t> mikroskopu ile HER2 </a:t>
            </a:r>
            <a:r>
              <a:rPr lang="tr-TR" sz="2200" dirty="0">
                <a:latin typeface="Times New Roman" panose="02020603050405020304" pitchFamily="18" charset="0"/>
                <a:cs typeface="Times New Roman" panose="02020603050405020304" pitchFamily="18" charset="0"/>
              </a:rPr>
              <a:t>geni ve </a:t>
            </a:r>
            <a:r>
              <a:rPr lang="tr-TR" sz="2200" dirty="0" smtClean="0">
                <a:latin typeface="Times New Roman" panose="02020603050405020304" pitchFamily="18" charset="0"/>
                <a:cs typeface="Times New Roman" panose="02020603050405020304" pitchFamily="18" charset="0"/>
              </a:rPr>
              <a:t>CEP17 </a:t>
            </a:r>
            <a:r>
              <a:rPr lang="tr-TR" sz="2200" dirty="0">
                <a:latin typeface="Times New Roman" panose="02020603050405020304" pitchFamily="18" charset="0"/>
                <a:cs typeface="Times New Roman" panose="02020603050405020304" pitchFamily="18" charset="0"/>
              </a:rPr>
              <a:t>geni sayılır. Bu iki genin oranlarına bakılıp eğer HER2 geni +2 </a:t>
            </a:r>
            <a:r>
              <a:rPr lang="tr-TR" sz="2200" dirty="0" smtClean="0">
                <a:latin typeface="Times New Roman" panose="02020603050405020304" pitchFamily="18" charset="0"/>
                <a:cs typeface="Times New Roman" panose="02020603050405020304" pitchFamily="18" charset="0"/>
              </a:rPr>
              <a:t>seviyesinde yani HER2 geninin CEP17 genine oranı +2’den yüksek </a:t>
            </a:r>
            <a:r>
              <a:rPr lang="tr-TR" sz="2200" dirty="0">
                <a:latin typeface="Times New Roman" panose="02020603050405020304" pitchFamily="18" charset="0"/>
                <a:cs typeface="Times New Roman" panose="02020603050405020304" pitchFamily="18" charset="0"/>
              </a:rPr>
              <a:t>ise HER2 geni </a:t>
            </a:r>
            <a:r>
              <a:rPr lang="tr-TR" sz="2200" dirty="0" err="1" smtClean="0">
                <a:latin typeface="Times New Roman" panose="02020603050405020304" pitchFamily="18" charset="0"/>
                <a:cs typeface="Times New Roman" panose="02020603050405020304" pitchFamily="18" charset="0"/>
              </a:rPr>
              <a:t>amplifikasyonunu</a:t>
            </a:r>
            <a:r>
              <a:rPr lang="tr-TR" sz="2200" dirty="0" smtClean="0">
                <a:latin typeface="Times New Roman" panose="02020603050405020304" pitchFamily="18" charset="0"/>
                <a:cs typeface="Times New Roman" panose="02020603050405020304" pitchFamily="18" charset="0"/>
              </a:rPr>
              <a:t> belirtir ve hastaya HER2 bastırıcı tedavi uygulanmaya başlanabilir.</a:t>
            </a:r>
            <a:endParaRPr lang="tr-TR" sz="2200" dirty="0">
              <a:latin typeface="Times New Roman" panose="02020603050405020304" pitchFamily="18" charset="0"/>
              <a:cs typeface="Times New Roman" panose="02020603050405020304" pitchFamily="18" charset="0"/>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51" y="1039064"/>
            <a:ext cx="7314595" cy="5668811"/>
          </a:xfrm>
          <a:prstGeom prst="rect">
            <a:avLst/>
          </a:prstGeom>
        </p:spPr>
      </p:pic>
    </p:spTree>
    <p:extLst>
      <p:ext uri="{BB962C8B-B14F-4D97-AF65-F5344CB8AC3E}">
        <p14:creationId xmlns:p14="http://schemas.microsoft.com/office/powerpoint/2010/main" val="618332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Şeritli">
  <a:themeElements>
    <a:clrScheme name="Şeritli">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Şeritli">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Şeritli">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Şeritli</Template>
  <TotalTime>1391</TotalTime>
  <Words>1145</Words>
  <Application>Microsoft Office PowerPoint</Application>
  <PresentationFormat>Geniş ekran</PresentationFormat>
  <Paragraphs>132</Paragraphs>
  <Slides>26</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26</vt:i4>
      </vt:variant>
    </vt:vector>
  </HeadingPairs>
  <TitlesOfParts>
    <vt:vector size="32" baseType="lpstr">
      <vt:lpstr>Calibri</vt:lpstr>
      <vt:lpstr>Corbel</vt:lpstr>
      <vt:lpstr>Times New Roman</vt:lpstr>
      <vt:lpstr>Wingdings</vt:lpstr>
      <vt:lpstr>Wingdings 3</vt:lpstr>
      <vt:lpstr>Şeritli</vt:lpstr>
      <vt:lpstr>Kanser Nedir ?</vt:lpstr>
      <vt:lpstr>PowerPoint Sunusu</vt:lpstr>
      <vt:lpstr>PowerPoint Sunusu</vt:lpstr>
      <vt:lpstr>Biyopsi</vt:lpstr>
      <vt:lpstr>LAM, lamel ve prob Hazırlama</vt:lpstr>
      <vt:lpstr>Test aşaması</vt:lpstr>
      <vt:lpstr>Tanı Koymakta Kullanılan Bazı Yöntemler:</vt:lpstr>
      <vt:lpstr>Testlerin güvenilirliği ve tekrarlana bilirliği</vt:lpstr>
      <vt:lpstr>FISH(Fluorescence In Situ Hybridization)</vt:lpstr>
      <vt:lpstr>Bilgisayarlı Fısh Testi</vt:lpstr>
      <vt:lpstr>1. Hücreleri bulmak</vt:lpstr>
      <vt:lpstr>2. Çekirdeği bul ve tanımla</vt:lpstr>
      <vt:lpstr>3.Çekirdek içindeki noktaları bul  4.noktaları say ve histogramı güncelle</vt:lpstr>
      <vt:lpstr>PowerPoint Sunusu</vt:lpstr>
      <vt:lpstr>Ihc(immunohistochemistry)</vt:lpstr>
      <vt:lpstr>IHC TEST aşamaları</vt:lpstr>
      <vt:lpstr>Bilgisayarlı IHC testi</vt:lpstr>
      <vt:lpstr>İnsan ve bilgisayar</vt:lpstr>
      <vt:lpstr>Görüntü işlemede kullanılan bazı yöntemler</vt:lpstr>
      <vt:lpstr>Gaus Filtresi</vt:lpstr>
      <vt:lpstr>Top-hat Filtresi</vt:lpstr>
      <vt:lpstr>Ortalama filtre</vt:lpstr>
      <vt:lpstr>Laplas filtresi(Keskinleştirme Filtresi)</vt:lpstr>
      <vt:lpstr>Watershed algoritması</vt:lpstr>
      <vt:lpstr>Morfolojik operasyonlar</vt:lpstr>
      <vt:lpstr>Morfolojik operasyonlar-Devam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Cem</dc:creator>
  <cp:lastModifiedBy>Cem</cp:lastModifiedBy>
  <cp:revision>215</cp:revision>
  <dcterms:created xsi:type="dcterms:W3CDTF">2017-08-03T07:59:47Z</dcterms:created>
  <dcterms:modified xsi:type="dcterms:W3CDTF">2017-08-05T14:33:09Z</dcterms:modified>
</cp:coreProperties>
</file>