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9" r:id="rId4"/>
    <p:sldId id="270" r:id="rId5"/>
    <p:sldId id="271" r:id="rId6"/>
    <p:sldId id="273" r:id="rId7"/>
    <p:sldId id="272" r:id="rId8"/>
    <p:sldId id="258" r:id="rId9"/>
    <p:sldId id="259" r:id="rId10"/>
    <p:sldId id="260" r:id="rId11"/>
    <p:sldId id="261" r:id="rId12"/>
    <p:sldId id="262" r:id="rId13"/>
    <p:sldId id="274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D768E3-86FB-41FD-80AB-4DA043FC867C}" type="datetimeFigureOut">
              <a:rPr lang="tr-TR" smtClean="0"/>
              <a:pPr>
                <a:defRPr/>
              </a:pPr>
              <a:t>30.01.2017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E88A76-19F1-495B-A06C-28C8348BC7E3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307D36-5D65-48F6-919F-A6579AF7A562}" type="datetimeFigureOut">
              <a:rPr lang="tr-TR" smtClean="0"/>
              <a:pPr>
                <a:defRPr/>
              </a:pPr>
              <a:t>30.01.2017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739F1-1D6B-4501-BEF4-555F450999BB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FE94A3-69B9-4A2A-AD7C-FE84FF68AC70}" type="datetimeFigureOut">
              <a:rPr lang="tr-TR" smtClean="0"/>
              <a:pPr>
                <a:defRPr/>
              </a:pPr>
              <a:t>30.01.2017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E2903B-986B-40E6-82A1-19BF8789E981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>
          <a:xfrm>
            <a:off x="5791200" y="6203950"/>
            <a:ext cx="25908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F5F72-7A3C-40AE-AC41-D8C8C3484A40}" type="datetimeFigureOut">
              <a:rPr lang="tr-TR"/>
              <a:pPr>
                <a:defRPr/>
              </a:pPr>
              <a:t>30.01.2017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>
          <a:xfrm>
            <a:off x="2133600" y="6203950"/>
            <a:ext cx="35814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>
          <a:xfrm>
            <a:off x="8410575" y="6181725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CCBFD-09B9-4EE8-8B37-3BB46B2E1C6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58D264-0A16-476B-B87B-9BDB4A119E47}" type="datetimeFigureOut">
              <a:rPr lang="tr-TR" smtClean="0"/>
              <a:pPr>
                <a:defRPr/>
              </a:pPr>
              <a:t>30.01.2017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B7AC66-9825-4D99-95BE-6BD7F815C33B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55FA28-E7BD-4B09-AC96-FE2236D3AEBC}" type="datetimeFigureOut">
              <a:rPr lang="tr-TR" smtClean="0"/>
              <a:pPr>
                <a:defRPr/>
              </a:pPr>
              <a:t>30.01.2017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89A3EB-0C3B-41BC-94CF-E263229D3E7A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286DAC-8C4B-4EC8-AE13-615EB12CD60B}" type="datetimeFigureOut">
              <a:rPr lang="tr-TR" smtClean="0"/>
              <a:pPr>
                <a:defRPr/>
              </a:pPr>
              <a:t>30.01.2017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97F60-DD52-4878-A521-F9FA7B201C1D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361E7F-C8EA-444D-8448-56C089432CE6}" type="datetimeFigureOut">
              <a:rPr lang="tr-TR" smtClean="0"/>
              <a:pPr>
                <a:defRPr/>
              </a:pPr>
              <a:t>30.01.2017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2815F6-6BD1-42A5-AD05-AAAC9A568F02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6D2DEA-DB95-404A-8529-4535A9C4EB85}" type="datetimeFigureOut">
              <a:rPr lang="tr-TR" smtClean="0"/>
              <a:pPr>
                <a:defRPr/>
              </a:pPr>
              <a:t>30.01.2017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27227-EC79-4CEC-985A-93AB80346E24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D652C8-C6C0-400A-8889-D3F8D560D213}" type="datetimeFigureOut">
              <a:rPr lang="tr-TR" smtClean="0"/>
              <a:pPr>
                <a:defRPr/>
              </a:pPr>
              <a:t>30.01.2017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BE0BB-0D6B-41C9-A530-0ADCE1398F01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BE2EA2-7718-455A-AF62-C1BF905B19B6}" type="datetimeFigureOut">
              <a:rPr lang="tr-TR" smtClean="0"/>
              <a:pPr>
                <a:defRPr/>
              </a:pPr>
              <a:t>30.01.2017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879FB-4E12-48C5-A8D6-395F896FE8B7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B7291A-E887-457D-9576-7D131198B9A5}" type="datetimeFigureOut">
              <a:rPr lang="tr-TR" smtClean="0"/>
              <a:pPr>
                <a:defRPr/>
              </a:pPr>
              <a:t>30.01.2017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0447C-BED3-4916-A13F-108EC3901DBE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0E4E07-A99F-45B6-B919-2DB545E47E10}" type="datetimeFigureOut">
              <a:rPr lang="tr-TR" smtClean="0"/>
              <a:pPr>
                <a:defRPr/>
              </a:pPr>
              <a:t>30.01.2017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B43F1E-756C-4BB8-8772-DFC49519E6DC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134672" cy="147002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r-TR" b="1" dirty="0" smtClean="0"/>
              <a:t>Konu 10</a:t>
            </a:r>
            <a:br>
              <a:rPr lang="tr-TR" b="1" dirty="0" smtClean="0"/>
            </a:br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b="1" dirty="0" smtClean="0"/>
              <a:t>Tehlike </a:t>
            </a:r>
            <a:r>
              <a:rPr lang="tr-TR" b="1" dirty="0" smtClean="0"/>
              <a:t>analizi kritik kontrol noktaları (HACCP)</a:t>
            </a:r>
            <a:endParaRPr lang="tr-TR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İçerik Yer Tutucusu"/>
          <p:cNvSpPr>
            <a:spLocks noGrp="1"/>
          </p:cNvSpPr>
          <p:nvPr>
            <p:ph idx="1"/>
          </p:nvPr>
        </p:nvSpPr>
        <p:spPr>
          <a:xfrm>
            <a:off x="395288" y="260350"/>
            <a:ext cx="8229600" cy="6048375"/>
          </a:xfrm>
          <a:solidFill>
            <a:schemeClr val="bg1"/>
          </a:solidFill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tr-TR" sz="2000" dirty="0" smtClean="0">
                <a:latin typeface="Baskerville Old Face" pitchFamily="18" charset="0"/>
              </a:rPr>
              <a:t>Hammaddede potansiyel bir  		  Üretim hattı veya </a:t>
            </a:r>
          </a:p>
          <a:p>
            <a:pPr>
              <a:buFont typeface="Wingdings 2" pitchFamily="18" charset="2"/>
              <a:buNone/>
            </a:pPr>
            <a:r>
              <a:rPr lang="tr-TR" sz="2000" dirty="0" smtClean="0">
                <a:latin typeface="Baskerville Old Face" pitchFamily="18" charset="0"/>
              </a:rPr>
              <a:t>tehlike mevcut mu? 			  çevrede tehlike var mı?</a:t>
            </a:r>
          </a:p>
          <a:p>
            <a:pPr>
              <a:buFont typeface="Wingdings 2" pitchFamily="18" charset="2"/>
              <a:buNone/>
            </a:pPr>
            <a:endParaRPr lang="tr-TR" sz="2000" dirty="0" smtClean="0">
              <a:latin typeface="Baskerville Old Face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tr-TR" sz="2000" dirty="0" smtClean="0">
                <a:latin typeface="Baskerville Old Face" pitchFamily="18" charset="0"/>
              </a:rPr>
              <a:t>EVET                  HAYIR         Tehlike yok       HAYIR            EVET</a:t>
            </a:r>
          </a:p>
          <a:p>
            <a:pPr>
              <a:buFont typeface="Wingdings 2" pitchFamily="18" charset="2"/>
              <a:buNone/>
            </a:pPr>
            <a:endParaRPr lang="tr-TR" sz="2000" dirty="0" smtClean="0">
              <a:latin typeface="Baskerville Old Face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tr-TR" sz="2000" dirty="0" smtClean="0">
                <a:latin typeface="Baskerville Old Face" pitchFamily="18" charset="0"/>
              </a:rPr>
              <a:t>Bu aşamada kabul			Bu aşamada istenilmeyen</a:t>
            </a:r>
            <a:r>
              <a:rPr lang="tr-TR" sz="2000" dirty="0" smtClean="0">
                <a:latin typeface="Arial" charset="0"/>
              </a:rPr>
              <a:t> bir</a:t>
            </a:r>
          </a:p>
          <a:p>
            <a:pPr>
              <a:buFont typeface="Wingdings 2" pitchFamily="18" charset="2"/>
              <a:buNone/>
            </a:pPr>
            <a:r>
              <a:rPr lang="tr-TR" sz="2000" dirty="0" smtClean="0">
                <a:latin typeface="Baskerville Old Face" pitchFamily="18" charset="0"/>
              </a:rPr>
              <a:t>edilemeyecek bir düzey			</a:t>
            </a:r>
            <a:r>
              <a:rPr lang="tr-TR" sz="2000" dirty="0" err="1" smtClean="0">
                <a:latin typeface="Baskerville Old Face" pitchFamily="18" charset="0"/>
              </a:rPr>
              <a:t>kontaminasyon</a:t>
            </a:r>
            <a:r>
              <a:rPr lang="tr-TR" sz="2000" dirty="0" smtClean="0">
                <a:latin typeface="Baskerville Old Face" pitchFamily="18" charset="0"/>
              </a:rPr>
              <a:t> var mı?</a:t>
            </a:r>
          </a:p>
          <a:p>
            <a:pPr>
              <a:buFont typeface="Wingdings 2" pitchFamily="18" charset="2"/>
              <a:buNone/>
            </a:pPr>
            <a:r>
              <a:rPr lang="tr-TR" sz="2000" dirty="0" smtClean="0">
                <a:latin typeface="Baskerville Old Face" pitchFamily="18" charset="0"/>
              </a:rPr>
              <a:t>süreklilik veya artma var mı?</a:t>
            </a:r>
            <a:endParaRPr lang="tr-TR" sz="2000" dirty="0" smtClean="0">
              <a:latin typeface="Arial" charset="0"/>
            </a:endParaRPr>
          </a:p>
          <a:p>
            <a:pPr>
              <a:buFont typeface="Wingdings 2" pitchFamily="18" charset="2"/>
              <a:buNone/>
            </a:pPr>
            <a:endParaRPr lang="tr-TR" sz="2000" dirty="0" smtClean="0">
              <a:latin typeface="Arial" charset="0"/>
            </a:endParaRPr>
          </a:p>
          <a:p>
            <a:pPr>
              <a:buFont typeface="Wingdings 2" pitchFamily="18" charset="2"/>
              <a:buNone/>
            </a:pPr>
            <a:r>
              <a:rPr lang="tr-TR" sz="2000" dirty="0" smtClean="0">
                <a:latin typeface="Baskerville Old Face" pitchFamily="18" charset="0"/>
              </a:rPr>
              <a:t>EVET                 HAYIR          Tehlike yok               HAYIR</a:t>
            </a:r>
          </a:p>
          <a:p>
            <a:pPr>
              <a:buFont typeface="Wingdings 2" pitchFamily="18" charset="2"/>
              <a:buNone/>
            </a:pPr>
            <a:endParaRPr lang="tr-TR" sz="2000" dirty="0" smtClean="0">
              <a:latin typeface="Baskerville Old Face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tr-TR" sz="2000" dirty="0" smtClean="0">
                <a:latin typeface="Baskerville Old Face" pitchFamily="18" charset="0"/>
              </a:rPr>
              <a:t>İleri bir aşamada bu</a:t>
            </a:r>
          </a:p>
          <a:p>
            <a:pPr>
              <a:buFont typeface="Wingdings 2" pitchFamily="18" charset="2"/>
              <a:buNone/>
            </a:pPr>
            <a:r>
              <a:rPr lang="tr-TR" sz="2000" dirty="0" smtClean="0">
                <a:latin typeface="Baskerville Old Face" pitchFamily="18" charset="0"/>
              </a:rPr>
              <a:t>tehlikenin azalması                EVET</a:t>
            </a:r>
          </a:p>
          <a:p>
            <a:pPr>
              <a:buFont typeface="Wingdings 2" pitchFamily="18" charset="2"/>
              <a:buNone/>
            </a:pPr>
            <a:r>
              <a:rPr lang="tr-TR" sz="2000" dirty="0" smtClean="0">
                <a:latin typeface="Baskerville Old Face" pitchFamily="18" charset="0"/>
              </a:rPr>
              <a:t>mümkün mü?		   HAYIR               </a:t>
            </a:r>
            <a:r>
              <a:rPr lang="tr-TR" sz="2000" b="1" dirty="0" smtClean="0">
                <a:solidFill>
                  <a:srgbClr val="FF0000"/>
                </a:solidFill>
                <a:latin typeface="Baskerville Old Face" pitchFamily="18" charset="0"/>
              </a:rPr>
              <a:t>TEHLİKE</a:t>
            </a:r>
          </a:p>
          <a:p>
            <a:pPr>
              <a:buFont typeface="Wingdings 2" pitchFamily="18" charset="2"/>
              <a:buNone/>
            </a:pPr>
            <a:r>
              <a:rPr lang="tr-TR" sz="2000" b="1" dirty="0" smtClean="0">
                <a:solidFill>
                  <a:srgbClr val="FF0000"/>
                </a:solidFill>
                <a:latin typeface="Baskerville Old Face" pitchFamily="18" charset="0"/>
              </a:rPr>
              <a:t>						* BU NOKTA </a:t>
            </a:r>
            <a:r>
              <a:rPr lang="tr-TR" sz="2000" b="1" dirty="0" err="1" smtClean="0">
                <a:solidFill>
                  <a:srgbClr val="FF0000"/>
                </a:solidFill>
                <a:latin typeface="Baskerville Old Face" pitchFamily="18" charset="0"/>
              </a:rPr>
              <a:t>KKN’dir</a:t>
            </a:r>
            <a:endParaRPr lang="tr-TR" sz="2000" b="1" dirty="0" smtClean="0">
              <a:solidFill>
                <a:srgbClr val="FF0000"/>
              </a:solidFill>
              <a:latin typeface="Baskerville Old Face" pitchFamily="18" charset="0"/>
            </a:endParaRPr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755650" y="10525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2627313" y="10525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755650" y="17732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755650" y="32845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755650" y="40767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5651500" y="10525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7164388" y="10525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7164388" y="17732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 flipH="1">
            <a:off x="4932363" y="162877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 flipH="1">
            <a:off x="5003800" y="393382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3132138" y="39338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2700338" y="50133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2700338" y="54451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2627313" y="32845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6156325" y="32845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3132138" y="16287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7427" name="AutoShape 19"/>
          <p:cNvSpPr>
            <a:spLocks noChangeArrowheads="1"/>
          </p:cNvSpPr>
          <p:nvPr/>
        </p:nvSpPr>
        <p:spPr bwMode="auto">
          <a:xfrm>
            <a:off x="4356100" y="5229225"/>
            <a:ext cx="720725" cy="360363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 bwMode="auto">
          <a:xfrm>
            <a:off x="179388" y="260350"/>
            <a:ext cx="8713787" cy="750888"/>
          </a:xfrm>
          <a:noFill/>
          <a:ln w="9525"/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tr-TR" sz="3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Aktivite 2. </a:t>
            </a:r>
            <a:r>
              <a:rPr lang="tr-TR" sz="300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Kritik kontrol noktalarının belirlenm</a:t>
            </a:r>
            <a:r>
              <a:rPr lang="tr-TR" sz="3000" dirty="0" smtClean="0">
                <a:ln>
                  <a:noFill/>
                </a:ln>
                <a:solidFill>
                  <a:srgbClr val="FFFF00"/>
                </a:solidFill>
                <a:effectLst/>
              </a:rPr>
              <a:t>esi</a:t>
            </a: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tr-TR" smtClean="0"/>
              <a:t>Hammadde üründe tehlikeye neden oluyor mu? (oluyorsa kabul edilemeyecek seviyeye çıkıyor mu?)</a:t>
            </a:r>
          </a:p>
          <a:p>
            <a:pPr>
              <a:lnSpc>
                <a:spcPct val="90000"/>
              </a:lnSpc>
            </a:pPr>
            <a:endParaRPr lang="tr-TR" smtClean="0"/>
          </a:p>
          <a:p>
            <a:pPr>
              <a:lnSpc>
                <a:spcPct val="90000"/>
              </a:lnSpc>
            </a:pPr>
            <a:r>
              <a:rPr lang="tr-TR" smtClean="0"/>
              <a:t>Hammadde formülasyonu/ürünün formülasyonu ürünün güvenlirliği açısından kritik mi?</a:t>
            </a:r>
          </a:p>
          <a:p>
            <a:pPr>
              <a:lnSpc>
                <a:spcPct val="90000"/>
              </a:lnSpc>
            </a:pPr>
            <a:endParaRPr lang="tr-TR" smtClean="0"/>
          </a:p>
          <a:p>
            <a:pPr>
              <a:lnSpc>
                <a:spcPct val="90000"/>
              </a:lnSpc>
            </a:pPr>
            <a:r>
              <a:rPr lang="tr-TR" smtClean="0"/>
              <a:t>Üzerinde çalışılan proses, tehlikeleri kabuledilebilir düzeyde tutabiliyor mu?</a:t>
            </a:r>
          </a:p>
          <a:p>
            <a:pPr>
              <a:lnSpc>
                <a:spcPct val="90000"/>
              </a:lnSpc>
            </a:pPr>
            <a:endParaRPr lang="tr-TR" smtClean="0"/>
          </a:p>
          <a:p>
            <a:pPr>
              <a:lnSpc>
                <a:spcPct val="90000"/>
              </a:lnSpc>
            </a:pPr>
            <a:r>
              <a:rPr lang="tr-TR" smtClean="0"/>
              <a:t>Tehlike ürüne hattan ya da çevreden geliyorsa aynı kalıyor, artıyor vya azalıyor mu?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188640"/>
            <a:ext cx="6842125" cy="666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0"/>
            <a:ext cx="7991475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65" name="Group 65"/>
          <p:cNvGraphicFramePr>
            <a:graphicFrameLocks noGrp="1"/>
          </p:cNvGraphicFramePr>
          <p:nvPr>
            <p:ph/>
          </p:nvPr>
        </p:nvGraphicFramePr>
        <p:xfrm>
          <a:off x="107950" y="152400"/>
          <a:ext cx="8964613" cy="5973763"/>
        </p:xfrm>
        <a:graphic>
          <a:graphicData uri="http://schemas.openxmlformats.org/drawingml/2006/table">
            <a:tbl>
              <a:tblPr/>
              <a:tblGrid>
                <a:gridCol w="1295400"/>
                <a:gridCol w="1081088"/>
                <a:gridCol w="1079500"/>
                <a:gridCol w="1368425"/>
                <a:gridCol w="1223962"/>
                <a:gridCol w="1079500"/>
                <a:gridCol w="865188"/>
                <a:gridCol w="971550"/>
              </a:tblGrid>
              <a:tr h="199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tr-T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tantia" pitchFamily="18" charset="0"/>
                        </a:rPr>
                        <a:t>Kontrol noktası, hammadde veya proses aşaması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tr-T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tantia" pitchFamily="18" charset="0"/>
                        </a:rPr>
                        <a:t>Tehlikeye neden olan koşullar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tr-T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tantia" pitchFamily="18" charset="0"/>
                        </a:rPr>
                        <a:t>Kontrol ölçütleri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tr-T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tantia" pitchFamily="18" charset="0"/>
                        </a:rPr>
                        <a:t>KKN parametreleri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tr-T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tantia" pitchFamily="18" charset="0"/>
                        </a:rPr>
                        <a:t>Kritik limitler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tr-T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tantia" pitchFamily="18" charset="0"/>
                        </a:rPr>
                        <a:t>Hedef değerler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tr-T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tantia" pitchFamily="18" charset="0"/>
                        </a:rPr>
                        <a:t>Gözlem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tr-T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tantia" pitchFamily="18" charset="0"/>
                        </a:rPr>
                        <a:t>Düzeltici eylem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92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tr-T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Pastörizatör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tr-T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Salmonlla ve Listeria ile tekrar bulaşma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tr-T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Pastörizatörün doğru dizaynı ve çalışması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tr-T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Süre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tr-T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Sıcaklık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tr-T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71.5 </a:t>
                      </a:r>
                      <a:r>
                        <a:rPr kumimoji="0" lang="tr-T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  <a:sym typeface="Symbol" pitchFamily="18" charset="2"/>
                        </a:rPr>
                        <a:t></a:t>
                      </a:r>
                      <a:r>
                        <a:rPr kumimoji="0" lang="tr-T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C/ 15 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tr-T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73 C/ 15 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tr-T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Sıcaklık/ akış hızı kaydı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tr-T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Tekrar pastörizasyon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9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tr-T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Soğutma suyunun klorlanması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tr-T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Patojenik morg.larla tekrar bulaşma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tr-T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Otomatik dozlama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tr-T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Serbest klor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tr-T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Soğutmadan sonra 1 ppm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tr-T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1-3 ppm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tr-T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Klorun sürekli gözlenmesi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tr-T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Doz ayarlama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 bwMode="auto">
          <a:noFill/>
          <a:ln w="9525"/>
        </p:spPr>
        <p:txBody>
          <a:bodyPr wrap="square" lIns="91440" tIns="45720" rIns="91440" bIns="45720" numCol="1" compatLnSpc="1">
            <a:prstTxWarp prst="textNoShape">
              <a:avLst/>
            </a:prstTxWarp>
            <a:normAutofit/>
          </a:bodyPr>
          <a:lstStyle/>
          <a:p>
            <a:r>
              <a:rPr lang="tr-TR" sz="3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Aktivite 3</a:t>
            </a:r>
            <a:r>
              <a:rPr lang="tr-TR" sz="3000" dirty="0" smtClean="0">
                <a:ln>
                  <a:noFill/>
                </a:ln>
                <a:effectLst/>
              </a:rPr>
              <a:t>. </a:t>
            </a:r>
            <a:r>
              <a:rPr lang="tr-TR" sz="300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Kritik limitlerin belirlenmesi</a:t>
            </a: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468313" y="2179638"/>
            <a:ext cx="8229600" cy="4678362"/>
          </a:xfrm>
        </p:spPr>
        <p:txBody>
          <a:bodyPr/>
          <a:lstStyle/>
          <a:p>
            <a:r>
              <a:rPr lang="tr-TR" dirty="0" smtClean="0"/>
              <a:t>Kritik limitlerin belirlenmesinde;</a:t>
            </a:r>
          </a:p>
          <a:p>
            <a:pPr>
              <a:buFont typeface="Wingdings 2" pitchFamily="18" charset="2"/>
              <a:buNone/>
            </a:pPr>
            <a:endParaRPr lang="tr-TR" dirty="0" smtClean="0"/>
          </a:p>
          <a:p>
            <a:pPr>
              <a:buFont typeface="Wingdings 2" pitchFamily="18" charset="2"/>
              <a:buNone/>
            </a:pPr>
            <a:r>
              <a:rPr lang="tr-TR" dirty="0" smtClean="0"/>
              <a:t>	i. Firma için hedefler</a:t>
            </a:r>
          </a:p>
          <a:p>
            <a:pPr>
              <a:buFont typeface="Wingdings 2" pitchFamily="18" charset="2"/>
              <a:buNone/>
            </a:pPr>
            <a:r>
              <a:rPr lang="tr-TR" dirty="0" smtClean="0"/>
              <a:t>	</a:t>
            </a:r>
            <a:r>
              <a:rPr lang="tr-TR" dirty="0" err="1" smtClean="0"/>
              <a:t>ii</a:t>
            </a:r>
            <a:r>
              <a:rPr lang="tr-TR" dirty="0" smtClean="0"/>
              <a:t>. Yasal kısıtlar belirleyicidir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 bwMode="auto">
          <a:noFill/>
          <a:ln w="9525"/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tr-TR" sz="3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Aktivite 4. </a:t>
            </a:r>
            <a:r>
              <a:rPr lang="tr-TR" sz="300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Denetim sisteminin kurulması</a:t>
            </a: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395288" y="2179638"/>
            <a:ext cx="8229600" cy="4678362"/>
          </a:xfrm>
        </p:spPr>
        <p:txBody>
          <a:bodyPr/>
          <a:lstStyle/>
          <a:p>
            <a:r>
              <a:rPr lang="tr-TR" dirty="0" smtClean="0"/>
              <a:t>Hızlı tekniklerin kullanılmalı</a:t>
            </a:r>
          </a:p>
          <a:p>
            <a:endParaRPr lang="tr-TR" dirty="0" smtClean="0"/>
          </a:p>
          <a:p>
            <a:r>
              <a:rPr lang="tr-TR" dirty="0" smtClean="0"/>
              <a:t>Her kontrol yöntemi ayrıntılı tanımlanmalı</a:t>
            </a:r>
          </a:p>
          <a:p>
            <a:endParaRPr lang="tr-TR" dirty="0" smtClean="0"/>
          </a:p>
          <a:p>
            <a:r>
              <a:rPr lang="tr-TR" dirty="0" smtClean="0"/>
              <a:t>Etkin kayıt tutulmalıdır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 bwMode="auto">
          <a:xfrm>
            <a:off x="395288" y="0"/>
            <a:ext cx="8229600" cy="1219200"/>
          </a:xfrm>
          <a:noFill/>
          <a:ln w="9525"/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tr-TR" sz="3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Aktivite 5. </a:t>
            </a:r>
            <a:r>
              <a:rPr lang="tr-TR" sz="300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Düzeltici eylemlerin uygulanması</a:t>
            </a: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4678363"/>
          </a:xfrm>
        </p:spPr>
        <p:txBody>
          <a:bodyPr/>
          <a:lstStyle/>
          <a:p>
            <a:r>
              <a:rPr lang="tr-TR" smtClean="0"/>
              <a:t>Her bir noktadan kimin sorumlu olduğunun belirlenmesi</a:t>
            </a:r>
          </a:p>
          <a:p>
            <a:endParaRPr lang="tr-TR" smtClean="0"/>
          </a:p>
          <a:p>
            <a:r>
              <a:rPr lang="tr-TR" smtClean="0"/>
              <a:t>Sapmalar olduğunda ne gibi eylemlerin uygulanacağı</a:t>
            </a:r>
          </a:p>
          <a:p>
            <a:endParaRPr lang="tr-TR" smtClean="0"/>
          </a:p>
          <a:p>
            <a:r>
              <a:rPr lang="tr-TR" smtClean="0"/>
              <a:t>Yapılan yönlendirmelerin nasıl rapor edileceği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 bwMode="auto">
          <a:noFill/>
          <a:ln w="9525"/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tr-TR" sz="3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Aktivite 6. </a:t>
            </a:r>
            <a:r>
              <a:rPr lang="tr-TR" sz="300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Sistemin etkinliğinin kontrol edilmesi</a:t>
            </a:r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457200" y="1592263"/>
            <a:ext cx="8229600" cy="50768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tr-TR" smtClean="0"/>
              <a:t>Muayene</a:t>
            </a:r>
          </a:p>
          <a:p>
            <a:pPr>
              <a:lnSpc>
                <a:spcPct val="90000"/>
              </a:lnSpc>
            </a:pPr>
            <a:endParaRPr lang="tr-TR" smtClean="0"/>
          </a:p>
          <a:p>
            <a:pPr>
              <a:lnSpc>
                <a:spcPct val="90000"/>
              </a:lnSpc>
            </a:pPr>
            <a:r>
              <a:rPr lang="tr-TR" smtClean="0"/>
              <a:t>Denetleme</a:t>
            </a:r>
          </a:p>
          <a:p>
            <a:pPr>
              <a:lnSpc>
                <a:spcPct val="90000"/>
              </a:lnSpc>
            </a:pPr>
            <a:endParaRPr lang="tr-TR" smtClean="0"/>
          </a:p>
          <a:p>
            <a:pPr>
              <a:lnSpc>
                <a:spcPct val="90000"/>
              </a:lnSpc>
            </a:pPr>
            <a:r>
              <a:rPr lang="tr-TR" smtClean="0"/>
              <a:t>Klasik mikrobiyolojik analizler</a:t>
            </a:r>
          </a:p>
          <a:p>
            <a:pPr>
              <a:lnSpc>
                <a:spcPct val="90000"/>
              </a:lnSpc>
            </a:pPr>
            <a:endParaRPr lang="tr-TR" smtClean="0"/>
          </a:p>
          <a:p>
            <a:pPr>
              <a:lnSpc>
                <a:spcPct val="90000"/>
              </a:lnSpc>
            </a:pPr>
            <a:r>
              <a:rPr lang="tr-TR" smtClean="0"/>
              <a:t>Bulaşanların analizi</a:t>
            </a:r>
          </a:p>
          <a:p>
            <a:pPr>
              <a:lnSpc>
                <a:spcPct val="90000"/>
              </a:lnSpc>
            </a:pPr>
            <a:endParaRPr lang="tr-TR" smtClean="0"/>
          </a:p>
          <a:p>
            <a:pPr>
              <a:lnSpc>
                <a:spcPct val="90000"/>
              </a:lnSpc>
            </a:pPr>
            <a:r>
              <a:rPr lang="tr-TR" smtClean="0"/>
              <a:t>Pazarda ürün incelemesi</a:t>
            </a:r>
          </a:p>
          <a:p>
            <a:pPr>
              <a:lnSpc>
                <a:spcPct val="90000"/>
              </a:lnSpc>
            </a:pPr>
            <a:endParaRPr lang="tr-TR" smtClean="0"/>
          </a:p>
          <a:p>
            <a:pPr>
              <a:lnSpc>
                <a:spcPct val="90000"/>
              </a:lnSpc>
            </a:pPr>
            <a:r>
              <a:rPr lang="tr-TR" smtClean="0"/>
              <a:t>Tüketici şikayetlerinin değerlendirilmesi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 bwMode="auto">
          <a:noFill/>
          <a:ln w="9525"/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tr-TR" sz="34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Aktivite 7. </a:t>
            </a:r>
            <a:r>
              <a:rPr lang="tr-TR" sz="340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Kayıt tutma</a:t>
            </a:r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468313" y="1916113"/>
            <a:ext cx="8229600" cy="4678362"/>
          </a:xfrm>
        </p:spPr>
        <p:txBody>
          <a:bodyPr/>
          <a:lstStyle/>
          <a:p>
            <a:r>
              <a:rPr lang="tr-TR" smtClean="0"/>
              <a:t>Sistemin modifikasyonu</a:t>
            </a:r>
          </a:p>
          <a:p>
            <a:endParaRPr lang="tr-TR" smtClean="0"/>
          </a:p>
          <a:p>
            <a:r>
              <a:rPr lang="tr-TR" smtClean="0"/>
              <a:t>Düzenlenmesi</a:t>
            </a:r>
          </a:p>
          <a:p>
            <a:endParaRPr lang="tr-TR" smtClean="0"/>
          </a:p>
          <a:p>
            <a:r>
              <a:rPr lang="tr-TR" smtClean="0"/>
              <a:t>Proses sırasında bilgi toplanması</a:t>
            </a:r>
          </a:p>
          <a:p>
            <a:endParaRPr lang="tr-TR" smtClean="0"/>
          </a:p>
          <a:p>
            <a:r>
              <a:rPr lang="tr-TR" smtClean="0"/>
              <a:t>Kontrol prosedürlerinin tanımı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b="1" dirty="0" smtClean="0"/>
              <a:t>Tehlike??</a:t>
            </a:r>
            <a:endParaRPr lang="tr-TR" b="1" dirty="0"/>
          </a:p>
        </p:txBody>
      </p:sp>
      <p:sp>
        <p:nvSpPr>
          <p:cNvPr id="14337" name="1 İçerik Yer Tutucusu"/>
          <p:cNvSpPr>
            <a:spLocks noGrp="1"/>
          </p:cNvSpPr>
          <p:nvPr>
            <p:ph idx="1"/>
          </p:nvPr>
        </p:nvSpPr>
        <p:spPr>
          <a:xfrm>
            <a:off x="468313" y="2133600"/>
            <a:ext cx="8505825" cy="4572000"/>
          </a:xfrm>
        </p:spPr>
        <p:txBody>
          <a:bodyPr/>
          <a:lstStyle/>
          <a:p>
            <a:r>
              <a:rPr lang="tr-TR" smtClean="0"/>
              <a:t>Biyolojik, kimyasal ya da fiziksel kontaminasyon</a:t>
            </a:r>
          </a:p>
          <a:p>
            <a:endParaRPr lang="tr-TR" smtClean="0"/>
          </a:p>
          <a:p>
            <a:r>
              <a:rPr lang="tr-TR" smtClean="0"/>
              <a:t>Mikroorganizma gelişmesi ya da nitrozaminler oluşumu</a:t>
            </a:r>
          </a:p>
          <a:p>
            <a:endParaRPr lang="tr-TR" smtClean="0"/>
          </a:p>
          <a:p>
            <a:r>
              <a:rPr lang="tr-TR" smtClean="0"/>
              <a:t>Yarı ürün ya da son ürünlerin mikroorganizma, kimyasal veya yabancı maddelerle kontaminasyonu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 bwMode="auto">
          <a:xfrm>
            <a:off x="457200" y="-242888"/>
            <a:ext cx="8229600" cy="1219201"/>
          </a:xfrm>
          <a:noFill/>
          <a:ln w="9525"/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tr-TR" dirty="0" smtClean="0">
                <a:ln>
                  <a:noFill/>
                </a:ln>
                <a:effectLst/>
              </a:rPr>
              <a:t>Biyolojik tehlike unsurları</a:t>
            </a:r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688012"/>
          </a:xfrm>
        </p:spPr>
        <p:txBody>
          <a:bodyPr/>
          <a:lstStyle/>
          <a:p>
            <a:r>
              <a:rPr lang="tr-TR" sz="2200" dirty="0" smtClean="0"/>
              <a:t>Parazitler</a:t>
            </a:r>
          </a:p>
          <a:p>
            <a:pPr>
              <a:buFont typeface="Wingdings 2" pitchFamily="18" charset="2"/>
              <a:buNone/>
            </a:pPr>
            <a:r>
              <a:rPr lang="tr-TR" sz="2200" i="1" dirty="0" smtClean="0"/>
              <a:t>	</a:t>
            </a:r>
            <a:r>
              <a:rPr lang="tr-TR" sz="2200" i="1" dirty="0" err="1" smtClean="0">
                <a:solidFill>
                  <a:srgbClr val="FF0000"/>
                </a:solidFill>
              </a:rPr>
              <a:t>protozoanlar</a:t>
            </a:r>
            <a:r>
              <a:rPr lang="tr-TR" sz="2200" i="1" dirty="0" smtClean="0">
                <a:solidFill>
                  <a:srgbClr val="FF0000"/>
                </a:solidFill>
              </a:rPr>
              <a:t> (</a:t>
            </a:r>
            <a:r>
              <a:rPr lang="tr-TR" sz="2200" i="1" dirty="0" err="1" smtClean="0">
                <a:solidFill>
                  <a:srgbClr val="FF0000"/>
                </a:solidFill>
              </a:rPr>
              <a:t>toxoplasma</a:t>
            </a:r>
            <a:r>
              <a:rPr lang="tr-TR" sz="2200" i="1" dirty="0" smtClean="0">
                <a:solidFill>
                  <a:srgbClr val="FF0000"/>
                </a:solidFill>
              </a:rPr>
              <a:t>, </a:t>
            </a:r>
            <a:r>
              <a:rPr lang="tr-TR" sz="2200" i="1" dirty="0" err="1" smtClean="0">
                <a:solidFill>
                  <a:srgbClr val="FF0000"/>
                </a:solidFill>
              </a:rPr>
              <a:t>cryptospridium</a:t>
            </a:r>
            <a:r>
              <a:rPr lang="tr-TR" sz="2200" i="1" dirty="0" smtClean="0">
                <a:solidFill>
                  <a:srgbClr val="FF0000"/>
                </a:solidFill>
              </a:rPr>
              <a:t>) ve solucanlar (kelebekler, </a:t>
            </a:r>
            <a:r>
              <a:rPr lang="tr-TR" sz="2200" i="1" dirty="0" err="1" smtClean="0">
                <a:solidFill>
                  <a:srgbClr val="FF0000"/>
                </a:solidFill>
              </a:rPr>
              <a:t>nematodlar</a:t>
            </a:r>
            <a:r>
              <a:rPr lang="tr-TR" sz="2200" i="1" dirty="0" smtClean="0">
                <a:solidFill>
                  <a:srgbClr val="FF0000"/>
                </a:solidFill>
              </a:rPr>
              <a:t>, </a:t>
            </a:r>
            <a:r>
              <a:rPr lang="tr-TR" sz="2200" i="1" dirty="0" err="1" smtClean="0">
                <a:solidFill>
                  <a:srgbClr val="FF0000"/>
                </a:solidFill>
              </a:rPr>
              <a:t>sestodlar</a:t>
            </a:r>
            <a:r>
              <a:rPr lang="tr-TR" sz="2200" i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tr-TR" sz="2200" dirty="0" smtClean="0"/>
              <a:t>Bakteriler</a:t>
            </a:r>
          </a:p>
          <a:p>
            <a:pPr>
              <a:buFont typeface="Wingdings 2" pitchFamily="18" charset="2"/>
              <a:buNone/>
            </a:pPr>
            <a:r>
              <a:rPr lang="tr-TR" sz="2000" i="1" dirty="0" smtClean="0"/>
              <a:t>     </a:t>
            </a:r>
            <a:r>
              <a:rPr lang="tr-TR" sz="2000" i="1" dirty="0" smtClean="0">
                <a:solidFill>
                  <a:srgbClr val="FF0000"/>
                </a:solidFill>
              </a:rPr>
              <a:t>E. </a:t>
            </a:r>
            <a:r>
              <a:rPr lang="tr-TR" sz="2000" i="1" dirty="0" err="1" smtClean="0">
                <a:solidFill>
                  <a:srgbClr val="FF0000"/>
                </a:solidFill>
              </a:rPr>
              <a:t>coli</a:t>
            </a:r>
            <a:r>
              <a:rPr lang="tr-TR" sz="2000" i="1" dirty="0" smtClean="0">
                <a:solidFill>
                  <a:srgbClr val="FF0000"/>
                </a:solidFill>
              </a:rPr>
              <a:t>, </a:t>
            </a:r>
            <a:r>
              <a:rPr lang="tr-TR" sz="2000" i="1" dirty="0" err="1" smtClean="0">
                <a:solidFill>
                  <a:srgbClr val="FF0000"/>
                </a:solidFill>
              </a:rPr>
              <a:t>Staph</a:t>
            </a:r>
            <a:r>
              <a:rPr lang="tr-TR" sz="2000" i="1" dirty="0" smtClean="0">
                <a:solidFill>
                  <a:srgbClr val="FF0000"/>
                </a:solidFill>
              </a:rPr>
              <a:t>. </a:t>
            </a:r>
            <a:r>
              <a:rPr lang="tr-TR" sz="2000" i="1" dirty="0" err="1" smtClean="0">
                <a:solidFill>
                  <a:srgbClr val="FF0000"/>
                </a:solidFill>
              </a:rPr>
              <a:t>aureus</a:t>
            </a:r>
            <a:r>
              <a:rPr lang="tr-TR" sz="2000" i="1" dirty="0" smtClean="0">
                <a:solidFill>
                  <a:srgbClr val="FF0000"/>
                </a:solidFill>
              </a:rPr>
              <a:t>, L. </a:t>
            </a:r>
            <a:r>
              <a:rPr lang="tr-TR" sz="2000" i="1" dirty="0" err="1" smtClean="0">
                <a:solidFill>
                  <a:srgbClr val="FF0000"/>
                </a:solidFill>
              </a:rPr>
              <a:t>monocytogenes</a:t>
            </a:r>
            <a:r>
              <a:rPr lang="tr-TR" sz="2000" i="1" dirty="0" smtClean="0">
                <a:solidFill>
                  <a:srgbClr val="FF0000"/>
                </a:solidFill>
              </a:rPr>
              <a:t>, </a:t>
            </a:r>
            <a:r>
              <a:rPr lang="tr-TR" sz="2000" i="1" dirty="0" err="1" smtClean="0">
                <a:solidFill>
                  <a:srgbClr val="FF0000"/>
                </a:solidFill>
              </a:rPr>
              <a:t>Salmonlla</a:t>
            </a:r>
            <a:r>
              <a:rPr lang="tr-TR" sz="2000" i="1" dirty="0" smtClean="0">
                <a:solidFill>
                  <a:srgbClr val="FF0000"/>
                </a:solidFill>
              </a:rPr>
              <a:t>, </a:t>
            </a:r>
            <a:r>
              <a:rPr lang="tr-TR" sz="2000" i="1" dirty="0" err="1" smtClean="0">
                <a:solidFill>
                  <a:srgbClr val="FF0000"/>
                </a:solidFill>
              </a:rPr>
              <a:t>Shigella</a:t>
            </a:r>
            <a:r>
              <a:rPr lang="tr-TR" sz="2000" i="1" dirty="0" smtClean="0">
                <a:solidFill>
                  <a:srgbClr val="FF0000"/>
                </a:solidFill>
              </a:rPr>
              <a:t>, </a:t>
            </a:r>
            <a:r>
              <a:rPr lang="tr-TR" sz="2000" i="1" dirty="0" err="1" smtClean="0">
                <a:solidFill>
                  <a:srgbClr val="FF0000"/>
                </a:solidFill>
              </a:rPr>
              <a:t>Yersinia</a:t>
            </a:r>
            <a:r>
              <a:rPr lang="tr-TR" sz="2000" i="1" dirty="0" smtClean="0">
                <a:solidFill>
                  <a:srgbClr val="FF0000"/>
                </a:solidFill>
              </a:rPr>
              <a:t> vb..)</a:t>
            </a:r>
          </a:p>
          <a:p>
            <a:r>
              <a:rPr lang="tr-TR" sz="2200" dirty="0" smtClean="0"/>
              <a:t>Virüsler</a:t>
            </a:r>
          </a:p>
          <a:p>
            <a:pPr>
              <a:buFont typeface="Wingdings 2" pitchFamily="18" charset="2"/>
              <a:buNone/>
            </a:pPr>
            <a:r>
              <a:rPr lang="tr-TR" sz="2200" dirty="0" smtClean="0"/>
              <a:t>	</a:t>
            </a:r>
            <a:r>
              <a:rPr lang="tr-TR" sz="2200" i="1" dirty="0" smtClean="0">
                <a:solidFill>
                  <a:srgbClr val="FF0000"/>
                </a:solidFill>
              </a:rPr>
              <a:t>Hepatit A, </a:t>
            </a:r>
            <a:r>
              <a:rPr lang="tr-TR" sz="2200" i="1" dirty="0" err="1" smtClean="0">
                <a:solidFill>
                  <a:srgbClr val="FF0000"/>
                </a:solidFill>
              </a:rPr>
              <a:t>polivirus</a:t>
            </a:r>
            <a:r>
              <a:rPr lang="tr-TR" sz="2200" i="1" dirty="0" smtClean="0">
                <a:solidFill>
                  <a:srgbClr val="FF0000"/>
                </a:solidFill>
              </a:rPr>
              <a:t>, </a:t>
            </a:r>
            <a:r>
              <a:rPr lang="tr-TR" sz="2200" i="1" dirty="0" err="1" smtClean="0">
                <a:solidFill>
                  <a:srgbClr val="FF0000"/>
                </a:solidFill>
              </a:rPr>
              <a:t>rotovirus</a:t>
            </a:r>
            <a:endParaRPr lang="tr-TR" sz="2200" i="1" dirty="0" smtClean="0">
              <a:solidFill>
                <a:srgbClr val="FF0000"/>
              </a:solidFill>
            </a:endParaRPr>
          </a:p>
          <a:p>
            <a:r>
              <a:rPr lang="tr-TR" sz="2200" dirty="0" smtClean="0"/>
              <a:t>Küfler</a:t>
            </a:r>
          </a:p>
          <a:p>
            <a:pPr>
              <a:buFont typeface="Wingdings 2" pitchFamily="18" charset="2"/>
              <a:buNone/>
            </a:pPr>
            <a:r>
              <a:rPr lang="tr-TR" sz="2200" i="1" dirty="0" smtClean="0"/>
              <a:t>	</a:t>
            </a:r>
            <a:r>
              <a:rPr lang="tr-TR" sz="2200" i="1" dirty="0" err="1" smtClean="0">
                <a:solidFill>
                  <a:srgbClr val="FF0000"/>
                </a:solidFill>
              </a:rPr>
              <a:t>mikotoksinler</a:t>
            </a:r>
            <a:r>
              <a:rPr lang="tr-TR" sz="2200" i="1" dirty="0" smtClean="0">
                <a:solidFill>
                  <a:srgbClr val="FF0000"/>
                </a:solidFill>
              </a:rPr>
              <a:t> (</a:t>
            </a:r>
            <a:r>
              <a:rPr lang="tr-TR" sz="2200" i="1" dirty="0" err="1" smtClean="0">
                <a:solidFill>
                  <a:srgbClr val="FF0000"/>
                </a:solidFill>
              </a:rPr>
              <a:t>aflatoksin</a:t>
            </a:r>
            <a:r>
              <a:rPr lang="tr-TR" sz="2200" i="1" dirty="0" smtClean="0">
                <a:solidFill>
                  <a:srgbClr val="FF0000"/>
                </a:solidFill>
              </a:rPr>
              <a:t>, </a:t>
            </a:r>
            <a:r>
              <a:rPr lang="tr-TR" sz="2200" i="1" dirty="0" err="1" smtClean="0">
                <a:solidFill>
                  <a:srgbClr val="FF0000"/>
                </a:solidFill>
              </a:rPr>
              <a:t>okratoksin</a:t>
            </a:r>
            <a:r>
              <a:rPr lang="tr-TR" sz="2200" i="1" dirty="0" smtClean="0">
                <a:solidFill>
                  <a:srgbClr val="FF0000"/>
                </a:solidFill>
              </a:rPr>
              <a:t>-A, T-2 toksin, </a:t>
            </a:r>
            <a:r>
              <a:rPr lang="tr-TR" sz="2200" i="1" dirty="0" err="1" smtClean="0">
                <a:solidFill>
                  <a:srgbClr val="FF0000"/>
                </a:solidFill>
              </a:rPr>
              <a:t>Zearalenon</a:t>
            </a:r>
            <a:r>
              <a:rPr lang="tr-TR" sz="2200" i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tr-TR" sz="2200" dirty="0" smtClean="0"/>
              <a:t>Algler</a:t>
            </a:r>
          </a:p>
          <a:p>
            <a:pPr>
              <a:buFont typeface="Wingdings 2" pitchFamily="18" charset="2"/>
              <a:buNone/>
            </a:pPr>
            <a:r>
              <a:rPr lang="tr-TR" sz="2200" i="1" dirty="0" smtClean="0"/>
              <a:t>	</a:t>
            </a:r>
            <a:r>
              <a:rPr lang="tr-TR" sz="2200" i="1" dirty="0" smtClean="0">
                <a:solidFill>
                  <a:srgbClr val="FF0000"/>
                </a:solidFill>
              </a:rPr>
              <a:t>mavi-yeşil algler, </a:t>
            </a:r>
            <a:r>
              <a:rPr lang="tr-TR" sz="2200" i="1" dirty="0" err="1" smtClean="0">
                <a:solidFill>
                  <a:srgbClr val="FF0000"/>
                </a:solidFill>
              </a:rPr>
              <a:t>Pyrrophyta</a:t>
            </a:r>
            <a:r>
              <a:rPr lang="tr-TR" sz="2200" i="1" dirty="0" smtClean="0">
                <a:solidFill>
                  <a:srgbClr val="FF0000"/>
                </a:solidFill>
              </a:rPr>
              <a:t> türler</a:t>
            </a:r>
          </a:p>
          <a:p>
            <a:r>
              <a:rPr lang="tr-TR" sz="2200" dirty="0" err="1" smtClean="0"/>
              <a:t>Prionlar</a:t>
            </a:r>
            <a:endParaRPr lang="tr-TR" sz="2200" dirty="0" smtClean="0"/>
          </a:p>
          <a:p>
            <a:pPr>
              <a:buFont typeface="Wingdings 2" pitchFamily="18" charset="2"/>
              <a:buNone/>
            </a:pPr>
            <a:r>
              <a:rPr lang="tr-TR" sz="2200" i="1" dirty="0" smtClean="0"/>
              <a:t>	</a:t>
            </a:r>
            <a:r>
              <a:rPr lang="tr-TR" sz="2200" i="1" dirty="0" err="1" smtClean="0">
                <a:solidFill>
                  <a:srgbClr val="FF0000"/>
                </a:solidFill>
              </a:rPr>
              <a:t>BSE’ye</a:t>
            </a:r>
            <a:r>
              <a:rPr lang="tr-TR" sz="2200" i="1" dirty="0" smtClean="0">
                <a:solidFill>
                  <a:srgbClr val="FF0000"/>
                </a:solidFill>
              </a:rPr>
              <a:t> (deli dana hastalığı) neden olan proteinler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 bwMode="auto">
          <a:xfrm>
            <a:off x="457200" y="-242888"/>
            <a:ext cx="8229600" cy="1219201"/>
          </a:xfrm>
          <a:noFill/>
          <a:ln w="9525"/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tr-TR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Kimyasal tehlike unsurları</a:t>
            </a:r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xfrm>
            <a:off x="457200" y="1152525"/>
            <a:ext cx="8229600" cy="58769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000" smtClean="0"/>
              <a:t>Tarım ilaçları</a:t>
            </a:r>
          </a:p>
          <a:p>
            <a:pPr>
              <a:lnSpc>
                <a:spcPct val="80000"/>
              </a:lnSpc>
            </a:pPr>
            <a:endParaRPr lang="tr-TR" sz="2000" smtClean="0"/>
          </a:p>
          <a:p>
            <a:pPr>
              <a:lnSpc>
                <a:spcPct val="80000"/>
              </a:lnSpc>
            </a:pPr>
            <a:r>
              <a:rPr lang="tr-TR" sz="2000" smtClean="0"/>
              <a:t>Gübre kalıntıları</a:t>
            </a:r>
          </a:p>
          <a:p>
            <a:pPr>
              <a:lnSpc>
                <a:spcPct val="80000"/>
              </a:lnSpc>
            </a:pPr>
            <a:endParaRPr lang="tr-TR" sz="2000" smtClean="0"/>
          </a:p>
          <a:p>
            <a:pPr>
              <a:lnSpc>
                <a:spcPct val="80000"/>
              </a:lnSpc>
            </a:pPr>
            <a:r>
              <a:rPr lang="tr-TR" sz="2000" smtClean="0"/>
              <a:t>Veteriner ilaçları</a:t>
            </a:r>
          </a:p>
          <a:p>
            <a:pPr>
              <a:lnSpc>
                <a:spcPct val="80000"/>
              </a:lnSpc>
            </a:pPr>
            <a:endParaRPr lang="tr-TR" sz="2000" smtClean="0"/>
          </a:p>
          <a:p>
            <a:pPr>
              <a:lnSpc>
                <a:spcPct val="80000"/>
              </a:lnSpc>
            </a:pPr>
            <a:r>
              <a:rPr lang="tr-TR" sz="2000" smtClean="0"/>
              <a:t>Allerjenler</a:t>
            </a:r>
          </a:p>
          <a:p>
            <a:pPr>
              <a:lnSpc>
                <a:spcPct val="80000"/>
              </a:lnSpc>
            </a:pPr>
            <a:endParaRPr lang="tr-TR" sz="2000" smtClean="0"/>
          </a:p>
          <a:p>
            <a:pPr>
              <a:lnSpc>
                <a:spcPct val="80000"/>
              </a:lnSpc>
            </a:pPr>
            <a:r>
              <a:rPr lang="tr-TR" sz="2000" smtClean="0"/>
              <a:t>Polisiklik aromatik hidrokarbonlar (PAH)</a:t>
            </a:r>
          </a:p>
          <a:p>
            <a:pPr>
              <a:lnSpc>
                <a:spcPct val="80000"/>
              </a:lnSpc>
            </a:pPr>
            <a:endParaRPr lang="tr-TR" sz="2000" smtClean="0"/>
          </a:p>
          <a:p>
            <a:pPr>
              <a:lnSpc>
                <a:spcPct val="80000"/>
              </a:lnSpc>
            </a:pPr>
            <a:r>
              <a:rPr lang="tr-TR" sz="2000" smtClean="0"/>
              <a:t>Ağır metaller</a:t>
            </a:r>
          </a:p>
          <a:p>
            <a:pPr>
              <a:lnSpc>
                <a:spcPct val="80000"/>
              </a:lnSpc>
            </a:pPr>
            <a:endParaRPr lang="tr-TR" sz="2000" smtClean="0"/>
          </a:p>
          <a:p>
            <a:pPr>
              <a:lnSpc>
                <a:spcPct val="80000"/>
              </a:lnSpc>
            </a:pPr>
            <a:r>
              <a:rPr lang="tr-TR" sz="2000" smtClean="0"/>
              <a:t>Poliklorlu bifeniller (PCB)</a:t>
            </a:r>
          </a:p>
          <a:p>
            <a:pPr>
              <a:lnSpc>
                <a:spcPct val="80000"/>
              </a:lnSpc>
            </a:pPr>
            <a:endParaRPr lang="tr-TR" sz="2000" smtClean="0"/>
          </a:p>
          <a:p>
            <a:pPr>
              <a:lnSpc>
                <a:spcPct val="80000"/>
              </a:lnSpc>
            </a:pPr>
            <a:r>
              <a:rPr lang="tr-TR" sz="2000" smtClean="0"/>
              <a:t>Dioksinler</a:t>
            </a:r>
          </a:p>
          <a:p>
            <a:pPr>
              <a:lnSpc>
                <a:spcPct val="80000"/>
              </a:lnSpc>
            </a:pPr>
            <a:endParaRPr lang="tr-TR" sz="2000" smtClean="0"/>
          </a:p>
          <a:p>
            <a:pPr>
              <a:lnSpc>
                <a:spcPct val="80000"/>
              </a:lnSpc>
            </a:pPr>
            <a:r>
              <a:rPr lang="tr-TR" sz="2000" smtClean="0"/>
              <a:t>Ambalaj maddelerinden geçişler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 bwMode="auto">
          <a:xfrm>
            <a:off x="457200" y="157163"/>
            <a:ext cx="8229600" cy="679450"/>
          </a:xfrm>
          <a:noFill/>
          <a:ln w="9525"/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tr-TR" sz="380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Ön Gereklilik Programları</a:t>
            </a: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179512" y="1844675"/>
            <a:ext cx="8784976" cy="4678363"/>
          </a:xfrm>
        </p:spPr>
        <p:txBody>
          <a:bodyPr/>
          <a:lstStyle/>
          <a:p>
            <a:r>
              <a:rPr lang="tr-TR" dirty="0" smtClean="0"/>
              <a:t>GHP </a:t>
            </a:r>
            <a:r>
              <a:rPr lang="tr-TR" sz="2400" dirty="0" smtClean="0"/>
              <a:t>(</a:t>
            </a:r>
            <a:r>
              <a:rPr lang="tr-TR" sz="2400" dirty="0" err="1" smtClean="0"/>
              <a:t>Good</a:t>
            </a:r>
            <a:r>
              <a:rPr lang="tr-TR" sz="2400" dirty="0" smtClean="0"/>
              <a:t> </a:t>
            </a:r>
            <a:r>
              <a:rPr lang="tr-TR" sz="2400" dirty="0" err="1" smtClean="0"/>
              <a:t>Hygienic</a:t>
            </a:r>
            <a:r>
              <a:rPr lang="tr-TR" sz="2400" dirty="0" smtClean="0"/>
              <a:t> </a:t>
            </a:r>
            <a:r>
              <a:rPr lang="tr-TR" sz="2400" dirty="0" err="1" smtClean="0"/>
              <a:t>Practices</a:t>
            </a:r>
            <a:r>
              <a:rPr lang="tr-TR" sz="2400" dirty="0" smtClean="0"/>
              <a:t>-İyi hijyenik uygulamalar)</a:t>
            </a:r>
          </a:p>
          <a:p>
            <a:endParaRPr lang="tr-TR" dirty="0" smtClean="0"/>
          </a:p>
          <a:p>
            <a:r>
              <a:rPr lang="tr-TR" dirty="0" smtClean="0"/>
              <a:t>SSOP </a:t>
            </a:r>
            <a:r>
              <a:rPr lang="tr-TR" sz="2400" dirty="0" smtClean="0"/>
              <a:t>(</a:t>
            </a:r>
            <a:r>
              <a:rPr lang="tr-TR" sz="2400" dirty="0" err="1" smtClean="0"/>
              <a:t>Sanitation</a:t>
            </a:r>
            <a:r>
              <a:rPr lang="tr-TR" sz="2400" dirty="0" smtClean="0"/>
              <a:t> Standard </a:t>
            </a:r>
            <a:r>
              <a:rPr lang="tr-TR" sz="2400" dirty="0" err="1" smtClean="0"/>
              <a:t>Operating</a:t>
            </a:r>
            <a:r>
              <a:rPr lang="tr-TR" sz="2400" dirty="0" smtClean="0"/>
              <a:t> </a:t>
            </a:r>
            <a:r>
              <a:rPr lang="tr-TR" sz="2400" dirty="0" err="1" smtClean="0"/>
              <a:t>Procedure</a:t>
            </a:r>
            <a:r>
              <a:rPr lang="tr-TR" sz="2400" dirty="0" smtClean="0"/>
              <a:t>-Standard </a:t>
            </a:r>
          </a:p>
          <a:p>
            <a:pPr>
              <a:buNone/>
            </a:pPr>
            <a:r>
              <a:rPr lang="tr-TR" sz="2400" dirty="0" smtClean="0"/>
              <a:t>               Sanitasyon Programı)</a:t>
            </a:r>
          </a:p>
          <a:p>
            <a:pPr>
              <a:buNone/>
            </a:pPr>
            <a:r>
              <a:rPr lang="tr-TR" sz="2000" dirty="0" smtClean="0"/>
              <a:t>	</a:t>
            </a:r>
          </a:p>
          <a:p>
            <a:r>
              <a:rPr lang="tr-TR" dirty="0" smtClean="0"/>
              <a:t>GMP </a:t>
            </a:r>
            <a:r>
              <a:rPr lang="tr-TR" sz="2400" dirty="0" smtClean="0"/>
              <a:t>(</a:t>
            </a:r>
            <a:r>
              <a:rPr lang="tr-TR" sz="2400" dirty="0" err="1" smtClean="0"/>
              <a:t>Good</a:t>
            </a:r>
            <a:r>
              <a:rPr lang="tr-TR" sz="2400" dirty="0" smtClean="0"/>
              <a:t> </a:t>
            </a:r>
            <a:r>
              <a:rPr lang="tr-TR" sz="2400" dirty="0" err="1" smtClean="0"/>
              <a:t>Manufacturing</a:t>
            </a:r>
            <a:r>
              <a:rPr lang="tr-TR" sz="2400" dirty="0" smtClean="0"/>
              <a:t> </a:t>
            </a:r>
            <a:r>
              <a:rPr lang="tr-TR" sz="2400" dirty="0" err="1" smtClean="0"/>
              <a:t>Practices</a:t>
            </a:r>
            <a:r>
              <a:rPr lang="tr-TR" sz="2400" dirty="0" smtClean="0"/>
              <a:t>- İyi üretim uygulamaları)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 bwMode="auto">
          <a:noFill/>
          <a:ln w="9525"/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tr-TR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Ön Gereklilik Programları</a:t>
            </a:r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10000"/>
          </a:bodyPr>
          <a:lstStyle/>
          <a:p>
            <a:r>
              <a:rPr lang="tr-TR" smtClean="0"/>
              <a:t>Çalışanların eğitimi</a:t>
            </a:r>
          </a:p>
          <a:p>
            <a:endParaRPr lang="tr-TR" smtClean="0"/>
          </a:p>
          <a:p>
            <a:r>
              <a:rPr lang="tr-TR" smtClean="0"/>
              <a:t>Temizlik ve hijyen programları</a:t>
            </a:r>
          </a:p>
          <a:p>
            <a:endParaRPr lang="tr-TR" smtClean="0"/>
          </a:p>
          <a:p>
            <a:r>
              <a:rPr lang="tr-TR" smtClean="0"/>
              <a:t>Zararlılarla mücadele</a:t>
            </a:r>
          </a:p>
          <a:p>
            <a:endParaRPr lang="tr-TR" smtClean="0"/>
          </a:p>
          <a:p>
            <a:r>
              <a:rPr lang="tr-TR" smtClean="0"/>
              <a:t>Atık yönetimi</a:t>
            </a:r>
          </a:p>
          <a:p>
            <a:endParaRPr lang="tr-TR" smtClean="0"/>
          </a:p>
          <a:p>
            <a:r>
              <a:rPr lang="tr-TR" smtClean="0"/>
              <a:t>Depo programı</a:t>
            </a:r>
          </a:p>
          <a:p>
            <a:endParaRPr lang="tr-TR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 bwMode="auto">
          <a:noFill/>
          <a:ln w="9525"/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tr-TR" smtClean="0">
                <a:ln>
                  <a:noFill/>
                </a:ln>
                <a:effectLst/>
              </a:rPr>
              <a:t>HACCP organizasyon şeması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843213" y="1916113"/>
            <a:ext cx="3455987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 sz="2400"/>
              <a:t>HACCP Koordinatörü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539750" y="2971800"/>
            <a:ext cx="2160588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 sz="2400"/>
              <a:t>İç danışman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6516688" y="2924175"/>
            <a:ext cx="2303462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 sz="2400"/>
              <a:t>Genel sekreter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539750" y="3979863"/>
            <a:ext cx="2160588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 sz="2400"/>
              <a:t>Dış danışman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1836738" y="5241925"/>
            <a:ext cx="1439862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 sz="2400"/>
              <a:t>Üye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3779838" y="5216525"/>
            <a:ext cx="1439862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 sz="2400"/>
              <a:t>Üye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6084888" y="5241925"/>
            <a:ext cx="1439862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 sz="2400"/>
              <a:t>Üye</a:t>
            </a:r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>
            <a:off x="4500563" y="23749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>
            <a:off x="2700338" y="3141663"/>
            <a:ext cx="381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>
            <a:off x="2700338" y="4221163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2700338" y="4797425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4500563" y="4797425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>
            <a:off x="2700338" y="47974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>
            <a:off x="6300788" y="47974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b="1" dirty="0" smtClean="0">
                <a:solidFill>
                  <a:srgbClr val="FF0000"/>
                </a:solidFill>
              </a:rPr>
              <a:t>HACCP aktiviteleri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15361" name="1 İçerik Yer Tutucusu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4572000"/>
          </a:xfrm>
        </p:spPr>
        <p:txBody>
          <a:bodyPr>
            <a:normAutofit lnSpcReduction="10000"/>
          </a:bodyPr>
          <a:lstStyle/>
          <a:p>
            <a:pPr>
              <a:buFont typeface="Wingdings 2" pitchFamily="18" charset="2"/>
              <a:buNone/>
            </a:pPr>
            <a:r>
              <a:rPr lang="tr-TR" smtClean="0"/>
              <a:t>1- Tehlikelerin belirlenmesi ve oluşum mekanizmalarının saptanması</a:t>
            </a:r>
          </a:p>
          <a:p>
            <a:pPr>
              <a:buFont typeface="Wingdings 2" pitchFamily="18" charset="2"/>
              <a:buNone/>
            </a:pPr>
            <a:r>
              <a:rPr lang="tr-TR" smtClean="0"/>
              <a:t>2- Kritik kontrol noktalarının belirlenmesi</a:t>
            </a:r>
          </a:p>
          <a:p>
            <a:pPr>
              <a:buFont typeface="Wingdings 2" pitchFamily="18" charset="2"/>
              <a:buNone/>
            </a:pPr>
            <a:r>
              <a:rPr lang="tr-TR" smtClean="0"/>
              <a:t>3- Kritik limitlerin belirlenmesi</a:t>
            </a:r>
          </a:p>
          <a:p>
            <a:pPr>
              <a:buFont typeface="Wingdings 2" pitchFamily="18" charset="2"/>
              <a:buNone/>
            </a:pPr>
            <a:r>
              <a:rPr lang="tr-TR" smtClean="0"/>
              <a:t>4- Denetim sisteminin kurulması</a:t>
            </a:r>
          </a:p>
          <a:p>
            <a:pPr>
              <a:buFont typeface="Wingdings 2" pitchFamily="18" charset="2"/>
              <a:buNone/>
            </a:pPr>
            <a:r>
              <a:rPr lang="tr-TR" smtClean="0"/>
              <a:t>5- Düzeltici eylem uygulaması</a:t>
            </a:r>
          </a:p>
          <a:p>
            <a:pPr>
              <a:buFont typeface="Wingdings 2" pitchFamily="18" charset="2"/>
              <a:buNone/>
            </a:pPr>
            <a:r>
              <a:rPr lang="tr-TR" smtClean="0"/>
              <a:t>6- Sistemin etkinliğinin kontrol edilmesi</a:t>
            </a:r>
          </a:p>
          <a:p>
            <a:pPr>
              <a:buFont typeface="Wingdings 2" pitchFamily="18" charset="2"/>
              <a:buNone/>
            </a:pPr>
            <a:r>
              <a:rPr lang="tr-TR" smtClean="0"/>
              <a:t>7- Kayıt tutma</a:t>
            </a:r>
          </a:p>
          <a:p>
            <a:pPr>
              <a:buFont typeface="Wingdings 2" pitchFamily="18" charset="2"/>
              <a:buNone/>
            </a:pPr>
            <a:endParaRPr lang="tr-TR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Başlık"/>
          <p:cNvSpPr>
            <a:spLocks noGrp="1"/>
          </p:cNvSpPr>
          <p:nvPr>
            <p:ph type="title"/>
          </p:nvPr>
        </p:nvSpPr>
        <p:spPr>
          <a:xfrm>
            <a:off x="452437" y="152400"/>
            <a:ext cx="8229601" cy="1219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sz="2800" b="1" dirty="0" smtClean="0">
                <a:solidFill>
                  <a:schemeClr val="tx1"/>
                </a:solidFill>
              </a:rPr>
              <a:t>Aktivite 1</a:t>
            </a:r>
            <a:r>
              <a:rPr lang="tr-TR" sz="2800" b="1" dirty="0" smtClean="0">
                <a:solidFill>
                  <a:srgbClr val="FF0000"/>
                </a:solidFill>
              </a:rPr>
              <a:t>. Tehlikelerin belirlenmesi ve oluşum </a:t>
            </a:r>
            <a:br>
              <a:rPr lang="tr-TR" sz="2800" b="1" dirty="0" smtClean="0">
                <a:solidFill>
                  <a:srgbClr val="FF0000"/>
                </a:solidFill>
              </a:rPr>
            </a:br>
            <a:r>
              <a:rPr lang="tr-TR" sz="2800" b="1" dirty="0" smtClean="0">
                <a:solidFill>
                  <a:srgbClr val="FF0000"/>
                </a:solidFill>
              </a:rPr>
              <a:t>                       mekanizmalarının anlaşılması</a:t>
            </a:r>
            <a:endParaRPr lang="tr-TR" sz="2800" b="1" dirty="0">
              <a:solidFill>
                <a:srgbClr val="FF0000"/>
              </a:solidFill>
            </a:endParaRPr>
          </a:p>
        </p:txBody>
      </p:sp>
      <p:sp>
        <p:nvSpPr>
          <p:cNvPr id="16385" name="1 İçerik Yer Tutucusu"/>
          <p:cNvSpPr>
            <a:spLocks noGrp="1"/>
          </p:cNvSpPr>
          <p:nvPr>
            <p:ph idx="1"/>
          </p:nvPr>
        </p:nvSpPr>
        <p:spPr>
          <a:xfrm>
            <a:off x="395288" y="1773238"/>
            <a:ext cx="8229600" cy="4572000"/>
          </a:xfrm>
        </p:spPr>
        <p:txBody>
          <a:bodyPr/>
          <a:lstStyle/>
          <a:p>
            <a:r>
              <a:rPr lang="tr-TR" smtClean="0"/>
              <a:t>Problemin tanımı </a:t>
            </a:r>
          </a:p>
          <a:p>
            <a:endParaRPr lang="tr-TR" smtClean="0"/>
          </a:p>
          <a:p>
            <a:r>
              <a:rPr lang="tr-TR" smtClean="0"/>
              <a:t>İşlem akış diyagramlarının oluşturulması</a:t>
            </a:r>
          </a:p>
          <a:p>
            <a:endParaRPr lang="tr-TR" smtClean="0"/>
          </a:p>
          <a:p>
            <a:r>
              <a:rPr lang="tr-TR" smtClean="0"/>
              <a:t>Tehlikelerin belirlenmesi</a:t>
            </a:r>
          </a:p>
          <a:p>
            <a:endParaRPr lang="tr-TR" smtClean="0"/>
          </a:p>
          <a:p>
            <a:r>
              <a:rPr lang="tr-TR" smtClean="0"/>
              <a:t>Önleme yöntemlerinin geliştirilmesi</a:t>
            </a:r>
          </a:p>
          <a:p>
            <a:endParaRPr lang="tr-TR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384</Words>
  <Application>Microsoft Office PowerPoint</Application>
  <PresentationFormat>Ekran Gösterisi (4:3)</PresentationFormat>
  <Paragraphs>164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0" baseType="lpstr">
      <vt:lpstr>Ofis Teması</vt:lpstr>
      <vt:lpstr>Konu 10  Tehlike analizi kritik kontrol noktaları (HACCP)</vt:lpstr>
      <vt:lpstr>Tehlike??</vt:lpstr>
      <vt:lpstr>Biyolojik tehlike unsurları</vt:lpstr>
      <vt:lpstr>Kimyasal tehlike unsurları</vt:lpstr>
      <vt:lpstr>Ön Gereklilik Programları</vt:lpstr>
      <vt:lpstr>Ön Gereklilik Programları</vt:lpstr>
      <vt:lpstr>HACCP organizasyon şeması</vt:lpstr>
      <vt:lpstr>HACCP aktiviteleri</vt:lpstr>
      <vt:lpstr>Aktivite 1. Tehlikelerin belirlenmesi ve oluşum                         mekanizmalarının anlaşılması</vt:lpstr>
      <vt:lpstr>Slayt 10</vt:lpstr>
      <vt:lpstr>Aktivite 2. Kritik kontrol noktalarının belirlenmesi</vt:lpstr>
      <vt:lpstr>Slayt 12</vt:lpstr>
      <vt:lpstr>Slayt 13</vt:lpstr>
      <vt:lpstr>Slayt 14</vt:lpstr>
      <vt:lpstr>Aktivite 3. Kritik limitlerin belirlenmesi</vt:lpstr>
      <vt:lpstr>Aktivite 4. Denetim sisteminin kurulması</vt:lpstr>
      <vt:lpstr>Aktivite 5. Düzeltici eylemlerin uygulanması</vt:lpstr>
      <vt:lpstr>Aktivite 6. Sistemin etkinliğinin kontrol edilmesi</vt:lpstr>
      <vt:lpstr>Aktivite 7. Kayıt tutma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Tehlike analizi kritik kontrol noktaları (HACCP)</dc:title>
  <dc:creator>Adabarbaros</dc:creator>
  <cp:lastModifiedBy>Adabarbaros</cp:lastModifiedBy>
  <cp:revision>15</cp:revision>
  <dcterms:created xsi:type="dcterms:W3CDTF">2012-12-03T13:15:50Z</dcterms:created>
  <dcterms:modified xsi:type="dcterms:W3CDTF">2017-01-30T10:28:11Z</dcterms:modified>
</cp:coreProperties>
</file>