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80" r:id="rId17"/>
    <p:sldId id="272" r:id="rId18"/>
    <p:sldId id="273" r:id="rId19"/>
    <p:sldId id="274" r:id="rId20"/>
    <p:sldId id="275" r:id="rId21"/>
    <p:sldId id="276" r:id="rId22"/>
    <p:sldId id="281" r:id="rId23"/>
    <p:sldId id="282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15" autoAdjust="0"/>
  </p:normalViewPr>
  <p:slideViewPr>
    <p:cSldViewPr>
      <p:cViewPr varScale="1">
        <p:scale>
          <a:sx n="100" d="100"/>
          <a:sy n="100" d="100"/>
        </p:scale>
        <p:origin x="-19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7816-6511-4334-A9B5-D5644483FDF1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3C9-8587-4D47-BC8C-6304C2C18B2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99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içine bulunduğu sayfa </a:t>
            </a:r>
            <a:r>
              <a:rPr lang="tr-TR" b="1" baseline="0" dirty="0" err="1" smtClean="0"/>
              <a:t>url’</a:t>
            </a:r>
            <a:r>
              <a:rPr lang="tr-TR" b="0" baseline="0" dirty="0" err="1" smtClean="0"/>
              <a:t>ine</a:t>
            </a:r>
            <a:r>
              <a:rPr lang="tr-TR" b="0" baseline="0" dirty="0" smtClean="0"/>
              <a:t> gönderilir.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Varsayılan 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GET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  <a:endParaRPr lang="tr-TR" b="0" dirty="0" smtClean="0"/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 ve web tarayıcısının adres çubuğunda görüntülenir.</a:t>
            </a:r>
          </a:p>
          <a:p>
            <a:r>
              <a:rPr lang="tr-TR" b="0" baseline="0" dirty="0" smtClean="0"/>
              <a:t>http protokol başlığı büyüklüğüne web sunucular tarafından kısıtlama uygulanır ( ~4K - 8KB ).</a:t>
            </a: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Sadece </a:t>
            </a:r>
            <a:r>
              <a:rPr lang="tr-TR" b="1" dirty="0" smtClean="0"/>
              <a:t>name </a:t>
            </a:r>
            <a:r>
              <a:rPr lang="tr-TR" b="0" dirty="0" smtClean="0"/>
              <a:t>eşlenir ve verisi alınır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00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Id</a:t>
            </a:r>
            <a:r>
              <a:rPr lang="tr-TR" b="0" dirty="0" err="1" smtClean="0"/>
              <a:t>'nin</a:t>
            </a:r>
            <a:r>
              <a:rPr lang="tr-TR" b="1" dirty="0" smtClean="0"/>
              <a:t> </a:t>
            </a:r>
            <a:r>
              <a:rPr lang="tr-TR" b="0" dirty="0" smtClean="0"/>
              <a:t>değeri</a:t>
            </a:r>
            <a:r>
              <a:rPr lang="tr-TR" b="0" baseline="0" dirty="0" smtClean="0"/>
              <a:t>ne dokunulmaz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00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action</a:t>
            </a:r>
            <a:r>
              <a:rPr lang="tr-TR" b="1" dirty="0" smtClean="0"/>
              <a:t> </a:t>
            </a:r>
            <a:r>
              <a:rPr lang="tr-TR" b="0" dirty="0" smtClean="0"/>
              <a:t>dan</a:t>
            </a:r>
            <a:r>
              <a:rPr lang="tr-TR" b="1" dirty="0" smtClean="0"/>
              <a:t>  </a:t>
            </a:r>
            <a:r>
              <a:rPr lang="tr-TR" b="0" dirty="0" err="1" smtClean="0"/>
              <a:t>view'a</a:t>
            </a:r>
            <a:r>
              <a:rPr lang="tr-TR" b="0" dirty="0" smtClean="0"/>
              <a:t> (</a:t>
            </a:r>
            <a:r>
              <a:rPr lang="tr-TR" b="1" dirty="0" err="1" smtClean="0"/>
              <a:t>view</a:t>
            </a:r>
            <a:r>
              <a:rPr lang="tr-TR" b="1" dirty="0" smtClean="0"/>
              <a:t> engine</a:t>
            </a:r>
            <a:r>
              <a:rPr lang="tr-TR" b="0" dirty="0" smtClean="0"/>
              <a:t>) veri aktarımı</a:t>
            </a:r>
          </a:p>
          <a:p>
            <a:r>
              <a:rPr lang="tr-TR" b="1" dirty="0" err="1" smtClean="0"/>
              <a:t>ViewData</a:t>
            </a:r>
            <a:r>
              <a:rPr lang="tr-TR" b="0" dirty="0" smtClean="0"/>
              <a:t> / </a:t>
            </a:r>
            <a:r>
              <a:rPr lang="tr-TR" b="1" dirty="0" err="1" smtClean="0"/>
              <a:t>ViewBag</a:t>
            </a:r>
            <a:r>
              <a:rPr lang="tr-TR" b="0" dirty="0" smtClean="0"/>
              <a:t> </a:t>
            </a:r>
            <a:r>
              <a:rPr lang="tr-TR" b="0" dirty="0" err="1" smtClean="0"/>
              <a:t>action'dan</a:t>
            </a:r>
            <a:r>
              <a:rPr lang="tr-TR" b="0" dirty="0" smtClean="0"/>
              <a:t> </a:t>
            </a:r>
            <a:r>
              <a:rPr lang="tr-TR" b="0" dirty="0" err="1" smtClean="0"/>
              <a:t>view'a</a:t>
            </a:r>
            <a:r>
              <a:rPr lang="tr-TR" b="0" dirty="0" smtClean="0"/>
              <a:t> (</a:t>
            </a:r>
            <a:r>
              <a:rPr lang="tr-TR" b="0" dirty="0" err="1" smtClean="0"/>
              <a:t>action-view</a:t>
            </a:r>
            <a:r>
              <a:rPr lang="tr-TR" b="0" dirty="0" smtClean="0"/>
              <a:t>) veri aktarır.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TempData</a:t>
            </a:r>
            <a:r>
              <a:rPr lang="tr-TR" b="0" dirty="0" smtClean="0"/>
              <a:t> </a:t>
            </a:r>
            <a:r>
              <a:rPr lang="tr-TR" b="0" dirty="0" err="1" smtClean="0"/>
              <a:t>action'lar</a:t>
            </a:r>
            <a:r>
              <a:rPr lang="tr-TR" b="0" baseline="0" dirty="0" smtClean="0"/>
              <a:t> arası (</a:t>
            </a:r>
            <a:r>
              <a:rPr lang="tr-TR" b="0" baseline="0" dirty="0" err="1" smtClean="0"/>
              <a:t>action-action-view</a:t>
            </a:r>
            <a:r>
              <a:rPr lang="tr-TR" b="0" baseline="0" dirty="0" smtClean="0"/>
              <a:t>) veri aktarır.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TempData</a:t>
            </a:r>
            <a:r>
              <a:rPr lang="tr-TR" b="1" dirty="0" smtClean="0"/>
              <a:t> </a:t>
            </a:r>
            <a:r>
              <a:rPr lang="tr-TR" b="0" baseline="0" dirty="0" err="1" smtClean="0"/>
              <a:t>RedirectToAction</a:t>
            </a:r>
            <a:r>
              <a:rPr lang="tr-TR" b="0" baseline="0" dirty="0" smtClean="0"/>
              <a:t>() ile yönlendirmeler (</a:t>
            </a:r>
            <a:r>
              <a:rPr lang="tr-TR" b="1" baseline="0" dirty="0" err="1" smtClean="0"/>
              <a:t>redirect</a:t>
            </a:r>
            <a:r>
              <a:rPr lang="tr-TR" b="0" baseline="0" dirty="0" smtClean="0"/>
              <a:t>)  arası veri aktarımını kolaylaştırır.</a:t>
            </a:r>
            <a:endParaRPr lang="tr-TR" b="0" dirty="0" smtClean="0"/>
          </a:p>
          <a:p>
            <a:r>
              <a:rPr lang="tr-TR" b="0" dirty="0" smtClean="0"/>
              <a:t> 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04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ViewBag</a:t>
            </a:r>
            <a:r>
              <a:rPr lang="tr-TR" dirty="0" smtClean="0"/>
              <a:t> verisini </a:t>
            </a:r>
            <a:r>
              <a:rPr lang="tr-TR" b="1" dirty="0" err="1" smtClean="0"/>
              <a:t>ViewData</a:t>
            </a:r>
            <a:r>
              <a:rPr lang="tr-TR" dirty="0" err="1" smtClean="0"/>
              <a:t>'da</a:t>
            </a:r>
            <a:r>
              <a:rPr lang="tr-TR" dirty="0" smtClean="0"/>
              <a:t> saklar. Birinde yapılan değişiklik</a:t>
            </a:r>
            <a:r>
              <a:rPr lang="tr-TR" baseline="0" dirty="0" smtClean="0"/>
              <a:t> diğerini etkiler.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16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0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04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04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içine bulunduğu sayfa </a:t>
            </a:r>
            <a:r>
              <a:rPr lang="tr-TR" b="1" baseline="0" dirty="0" err="1" smtClean="0"/>
              <a:t>url’</a:t>
            </a:r>
            <a:r>
              <a:rPr lang="tr-TR" b="0" baseline="0" dirty="0" err="1" smtClean="0"/>
              <a:t>ine</a:t>
            </a:r>
            <a:r>
              <a:rPr lang="tr-TR" b="0" baseline="0" dirty="0" smtClean="0"/>
              <a:t> gönderilir.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baseline="0" dirty="0" smtClean="0"/>
              <a:t>Varsayılan 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GET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query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string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  <a:endParaRPr lang="tr-TR" b="0" dirty="0" smtClean="0"/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 ve web tarayıcısının adres çubuğunda görüntülenir.</a:t>
            </a:r>
          </a:p>
          <a:p>
            <a:r>
              <a:rPr lang="tr-TR" b="0" baseline="0" dirty="0" smtClean="0"/>
              <a:t>http protokol başlığı büyüklüğüne web sunucular tarafından kısıtlama uygulanır ( ~4K - 8KB ).</a:t>
            </a:r>
            <a:endParaRPr lang="tr-TR" b="1" baseline="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br</a:t>
            </a:r>
            <a:r>
              <a:rPr lang="tr-TR" dirty="0" smtClean="0"/>
              <a:t>  (</a:t>
            </a:r>
            <a:r>
              <a:rPr lang="tr-TR" dirty="0" err="1" smtClean="0"/>
              <a:t>line</a:t>
            </a:r>
            <a:r>
              <a:rPr lang="tr-TR" dirty="0" smtClean="0"/>
              <a:t> break) html elemanı </a:t>
            </a:r>
            <a:r>
              <a:rPr lang="tr-TR" b="1" dirty="0" smtClean="0"/>
              <a:t>form </a:t>
            </a:r>
            <a:r>
              <a:rPr lang="tr-TR" b="0" dirty="0" smtClean="0"/>
              <a:t>elemanının</a:t>
            </a:r>
            <a:r>
              <a:rPr lang="tr-TR" b="0" baseline="0" dirty="0" smtClean="0"/>
              <a:t> bir parçası değildir. Girdi kutularını alt alta görüntülemek için kullanılmıştır.</a:t>
            </a:r>
          </a:p>
          <a:p>
            <a:r>
              <a:rPr lang="tr-TR" b="1" baseline="0" dirty="0" smtClean="0"/>
              <a:t>form </a:t>
            </a:r>
            <a:r>
              <a:rPr lang="tr-TR" b="0" baseline="0" dirty="0" smtClean="0"/>
              <a:t>verisi </a:t>
            </a:r>
            <a:r>
              <a:rPr lang="tr-TR" b="1" baseline="0" dirty="0" err="1" smtClean="0"/>
              <a:t>submit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düğmesine basıldığında sunucuda </a:t>
            </a:r>
            <a:r>
              <a:rPr lang="tr-TR" b="1" baseline="0" dirty="0" smtClean="0"/>
              <a:t>/test/</a:t>
            </a:r>
            <a:r>
              <a:rPr lang="tr-TR" b="1" baseline="0" dirty="0" err="1" smtClean="0"/>
              <a:t>htmlfomdata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kök-göreli (</a:t>
            </a:r>
            <a:r>
              <a:rPr lang="tr-TR" b="1" baseline="0" dirty="0" err="1" smtClean="0"/>
              <a:t>root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relative</a:t>
            </a:r>
            <a:r>
              <a:rPr lang="tr-TR" b="0" baseline="0" dirty="0" smtClean="0"/>
              <a:t>)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url’ine</a:t>
            </a:r>
            <a:r>
              <a:rPr lang="tr-TR" b="0" baseline="0" dirty="0" smtClean="0"/>
              <a:t> gönderilir.</a:t>
            </a:r>
          </a:p>
          <a:p>
            <a:r>
              <a:rPr lang="tr-TR" b="0" baseline="0" dirty="0" smtClean="0"/>
              <a:t>Gönderme yöntemi </a:t>
            </a:r>
            <a:r>
              <a:rPr lang="tr-TR" b="1" baseline="0" dirty="0" err="1" smtClean="0"/>
              <a:t>method</a:t>
            </a:r>
            <a:r>
              <a:rPr lang="tr-TR" b="0" baseline="0" dirty="0" smtClean="0"/>
              <a:t> </a:t>
            </a:r>
            <a:r>
              <a:rPr lang="tr-TR" b="1" baseline="0" dirty="0" smtClean="0"/>
              <a:t>http POST </a:t>
            </a:r>
            <a:r>
              <a:rPr lang="tr-TR" b="0" baseline="0" dirty="0" smtClean="0"/>
              <a:t>ile </a:t>
            </a:r>
            <a:r>
              <a:rPr lang="tr-TR" b="1" baseline="0" dirty="0" err="1" smtClean="0"/>
              <a:t>url</a:t>
            </a:r>
            <a:r>
              <a:rPr lang="tr-TR" b="0" baseline="0" dirty="0" smtClean="0"/>
              <a:t> </a:t>
            </a:r>
            <a:r>
              <a:rPr lang="tr-TR" b="1" baseline="0" dirty="0" err="1" smtClean="0"/>
              <a:t>encoded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biçimindedir.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</a:t>
            </a:r>
          </a:p>
          <a:p>
            <a:endParaRPr lang="tr-TR" b="0" baseline="0" dirty="0" smtClean="0"/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 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verisine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(ASP).veya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tr-TR" sz="12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(ASP.MVC) 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ile erişilir.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Önerilen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erişim biçimi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FormCollection'</a:t>
            </a:r>
            <a:r>
              <a:rPr lang="tr-TR" sz="1200" b="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dır</a:t>
            </a:r>
            <a:r>
              <a:rPr lang="tr-TR" sz="1200" b="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r-TR" sz="1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 http protokol başlığı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header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içinde taşınır.</a:t>
            </a:r>
          </a:p>
          <a:p>
            <a:r>
              <a:rPr lang="tr-TR" b="1" baseline="0" dirty="0" smtClean="0"/>
              <a:t>GET</a:t>
            </a:r>
            <a:r>
              <a:rPr lang="tr-TR" b="0" baseline="0" dirty="0" smtClean="0"/>
              <a:t> ile aktarılan form verisine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1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"…"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ile erişilir.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07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 http protokol gövdesinde içerik olarak (</a:t>
            </a:r>
            <a:r>
              <a:rPr lang="tr-TR" b="1" baseline="0" dirty="0" smtClean="0"/>
              <a:t>http </a:t>
            </a:r>
            <a:r>
              <a:rPr lang="tr-TR" b="1" baseline="0" dirty="0" err="1" smtClean="0"/>
              <a:t>content</a:t>
            </a:r>
            <a:r>
              <a:rPr lang="tr-TR" b="1" baseline="0" dirty="0" smtClean="0"/>
              <a:t>) </a:t>
            </a:r>
            <a:r>
              <a:rPr lang="tr-TR" b="0" baseline="0" dirty="0" smtClean="0"/>
              <a:t>taşınır. </a:t>
            </a:r>
          </a:p>
          <a:p>
            <a:r>
              <a:rPr lang="tr-TR" b="1" baseline="0" dirty="0" smtClean="0"/>
              <a:t>POST</a:t>
            </a:r>
            <a:r>
              <a:rPr lang="tr-TR" b="0" baseline="0" dirty="0" smtClean="0"/>
              <a:t> ile aktarılan form verisine erişimde 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önerilen yöntem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FormCollection'</a:t>
            </a:r>
            <a:r>
              <a:rPr lang="tr-TR" sz="1200" b="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dır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eşleme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paramater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binding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parametre listesindeki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paramater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27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r>
              <a:rPr lang="tr-TR" baseline="0" dirty="0" smtClean="0"/>
              <a:t> eşleme (</a:t>
            </a:r>
            <a:r>
              <a:rPr lang="tr-TR" b="1" baseline="0" dirty="0" smtClean="0"/>
              <a:t>model </a:t>
            </a:r>
            <a:r>
              <a:rPr lang="tr-TR" b="1" baseline="0" dirty="0" err="1" smtClean="0"/>
              <a:t>binding</a:t>
            </a:r>
            <a:r>
              <a:rPr lang="tr-TR" baseline="0" dirty="0" smtClean="0"/>
              <a:t>) 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listesinde verilen sınıftan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y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eni bir nesne örneği (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oluşturulur.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sınıf özellikleri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tiplerine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53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Model</a:t>
            </a:r>
            <a:r>
              <a:rPr lang="tr-TR" baseline="0" dirty="0" smtClean="0"/>
              <a:t> eşleme (</a:t>
            </a:r>
            <a:r>
              <a:rPr lang="tr-TR" b="1" baseline="0" dirty="0" smtClean="0"/>
              <a:t>model </a:t>
            </a:r>
            <a:r>
              <a:rPr lang="tr-TR" b="1" baseline="0" dirty="0" err="1" smtClean="0"/>
              <a:t>binding</a:t>
            </a:r>
            <a:r>
              <a:rPr lang="tr-TR" baseline="0" dirty="0" smtClean="0"/>
              <a:t>) </a:t>
            </a:r>
          </a:p>
          <a:p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Parametre listesinde verilen sınıftan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y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eni bir nesne örneği (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tr-T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tr-T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oluşturulur. 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alan verileri, tip eşleme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casting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sınıf özellikleri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tiplerine dönüştürülerek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methoda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geçirilir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form alan adları (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ile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parametere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listesi değişken adları arasında yapılır.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harf büyüklüğü duyarsızdır (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tr-TR" sz="1200" b="1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200" b="1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insensitive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de bütün alanların ve parametrelerin birebir eşlenmesi beklenmez, </a:t>
            </a:r>
            <a:r>
              <a:rPr lang="tr-TR" sz="1200" baseline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varolan</a:t>
            </a: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alanlar kullanılır.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Eşleme sıra gözetmez.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5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Sadece </a:t>
            </a:r>
            <a:r>
              <a:rPr lang="tr-TR" b="1" dirty="0" smtClean="0"/>
              <a:t>name </a:t>
            </a:r>
            <a:r>
              <a:rPr lang="tr-TR" b="0" dirty="0" smtClean="0"/>
              <a:t>eşlenir ve verisi alınır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863C9-8587-4D47-BC8C-6304C2C18B2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1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62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1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3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24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98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4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5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2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35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9594-94DC-4ADF-A19B-2F162E02ADE9}" type="datetimeFigureOut">
              <a:rPr lang="tr-TR" smtClean="0"/>
              <a:t>1.5.2015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28F79-3619-4693-8B6F-100CDB46DE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37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137639" cy="4176464"/>
          </a:xfrm>
        </p:spPr>
      </p:pic>
    </p:spTree>
    <p:extLst>
      <p:ext uri="{BB962C8B-B14F-4D97-AF65-F5344CB8AC3E}">
        <p14:creationId xmlns:p14="http://schemas.microsoft.com/office/powerpoint/2010/main" val="336235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4143851"/>
            <a:ext cx="3722894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912990" y="1515336"/>
            <a:ext cx="1099170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178446" y="2868065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Yuvarlatılmış Dikdörtgen 17"/>
          <p:cNvSpPr/>
          <p:nvPr/>
        </p:nvSpPr>
        <p:spPr>
          <a:xfrm>
            <a:off x="4889351" y="2859580"/>
            <a:ext cx="1099170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Yuvarlatılmış Dikdörtgen 19"/>
          <p:cNvSpPr/>
          <p:nvPr/>
        </p:nvSpPr>
        <p:spPr>
          <a:xfrm>
            <a:off x="4060015" y="5997237"/>
            <a:ext cx="3794637" cy="509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3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3"/>
          <p:cNvSpPr txBox="1">
            <a:spLocks/>
          </p:cNvSpPr>
          <p:nvPr/>
        </p:nvSpPr>
        <p:spPr>
          <a:xfrm>
            <a:off x="4945732" y="3933056"/>
            <a:ext cx="4234780" cy="15081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Street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23528" y="3933056"/>
            <a:ext cx="4745501" cy="22467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77255" y="2894348"/>
            <a:ext cx="888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psn.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.street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="number"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psn.</a:t>
            </a:r>
            <a:r>
              <a:rPr lang="tr-TR" sz="24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807074" y="1515336"/>
            <a:ext cx="773038" cy="24177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4932039" y="2894348"/>
            <a:ext cx="1944217" cy="9130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Ok Bağlayıcısı 2"/>
          <p:cNvCxnSpPr/>
          <p:nvPr/>
        </p:nvCxnSpPr>
        <p:spPr>
          <a:xfrm flipH="1">
            <a:off x="3275856" y="4221088"/>
            <a:ext cx="1669876" cy="129614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4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91716" y="134076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251520" y="4365104"/>
            <a:ext cx="432048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tr-TR" sz="16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6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tr-TR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16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tr-T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16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179512" y="233110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Metin kutusu 17"/>
          <p:cNvSpPr txBox="1"/>
          <p:nvPr/>
        </p:nvSpPr>
        <p:spPr>
          <a:xfrm>
            <a:off x="179512" y="326720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children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.mail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tr-TR" dirty="0" err="1" smtClean="0">
                <a:solidFill>
                  <a:srgbClr val="0070C0"/>
                </a:solidFill>
              </a:rPr>
              <a:t>Bind</a:t>
            </a:r>
            <a:r>
              <a:rPr lang="tr-TR" dirty="0"/>
              <a:t>( </a:t>
            </a:r>
            <a:r>
              <a:rPr lang="tr-TR" dirty="0" err="1"/>
              <a:t>Include</a:t>
            </a:r>
            <a:r>
              <a:rPr lang="tr-TR" dirty="0"/>
              <a:t>=</a:t>
            </a:r>
            <a:r>
              <a:rPr lang="tr-TR" dirty="0">
                <a:solidFill>
                  <a:srgbClr val="C00000"/>
                </a:solidFill>
              </a:rPr>
              <a:t>"Name"</a:t>
            </a:r>
            <a:r>
              <a:rPr lang="tr-TR" dirty="0"/>
              <a:t>) ]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1379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tr-TR" dirty="0" err="1" smtClean="0">
                <a:solidFill>
                  <a:srgbClr val="0070C0"/>
                </a:solidFill>
              </a:rPr>
              <a:t>Bind</a:t>
            </a:r>
            <a:r>
              <a:rPr lang="tr-TR" dirty="0"/>
              <a:t>( </a:t>
            </a:r>
            <a:r>
              <a:rPr lang="tr-TR" dirty="0" err="1" smtClean="0"/>
              <a:t>Exlude</a:t>
            </a:r>
            <a:r>
              <a:rPr lang="tr-TR" dirty="0" smtClean="0"/>
              <a:t>=</a:t>
            </a:r>
            <a:r>
              <a:rPr lang="tr-TR" dirty="0" smtClean="0">
                <a:solidFill>
                  <a:srgbClr val="C00000"/>
                </a:solidFill>
              </a:rPr>
              <a:t>"</a:t>
            </a:r>
            <a:r>
              <a:rPr lang="tr-TR" dirty="0" err="1" smtClean="0">
                <a:solidFill>
                  <a:srgbClr val="C00000"/>
                </a:solidFill>
              </a:rPr>
              <a:t>Age,Mail</a:t>
            </a:r>
            <a:r>
              <a:rPr lang="tr-TR" dirty="0" smtClean="0">
                <a:solidFill>
                  <a:srgbClr val="C00000"/>
                </a:solidFill>
              </a:rPr>
              <a:t>"</a:t>
            </a:r>
            <a:r>
              <a:rPr lang="tr-TR" dirty="0" smtClean="0"/>
              <a:t>) </a:t>
            </a:r>
            <a:r>
              <a:rPr lang="tr-TR" dirty="0"/>
              <a:t>]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6076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02407" y="1802433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0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95536" y="3212976"/>
            <a:ext cx="4320480" cy="26161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48854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422542" y="1412776"/>
            <a:ext cx="4077450" cy="2492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</a:p>
          <a:p>
            <a:pPr algn="ctr"/>
            <a:endParaRPr lang="tr-TR" sz="40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i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3600" b="1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524294" y="2276872"/>
            <a:ext cx="3873946" cy="13665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1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02723" y="4080197"/>
            <a:ext cx="4061420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tr-TR" sz="40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524294" y="494116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tr-TR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ağ Ayraç 1"/>
          <p:cNvSpPr/>
          <p:nvPr/>
        </p:nvSpPr>
        <p:spPr>
          <a:xfrm>
            <a:off x="4653508" y="1484784"/>
            <a:ext cx="936104" cy="5149958"/>
          </a:xfrm>
          <a:prstGeom prst="rightBrace">
            <a:avLst>
              <a:gd name="adj1" fmla="val 12941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6039916" y="2659271"/>
            <a:ext cx="268304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C00000"/>
                </a:solidFill>
              </a:rPr>
              <a:t>1</a:t>
            </a:r>
          </a:p>
          <a:p>
            <a:pPr algn="ctr"/>
            <a:r>
              <a:rPr lang="tr-TR" sz="4800" dirty="0" smtClean="0">
                <a:solidFill>
                  <a:srgbClr val="C00000"/>
                </a:solidFill>
              </a:rPr>
              <a:t>http isteği</a:t>
            </a:r>
          </a:p>
          <a:p>
            <a:pPr algn="ctr"/>
            <a:r>
              <a:rPr lang="tr-TR" sz="4800" b="1" dirty="0" err="1" smtClean="0">
                <a:solidFill>
                  <a:srgbClr val="C00000"/>
                </a:solidFill>
              </a:rPr>
              <a:t>request</a:t>
            </a:r>
            <a:endParaRPr lang="tr-TR" sz="4800" dirty="0">
              <a:solidFill>
                <a:srgbClr val="C00000"/>
              </a:solidFill>
            </a:endParaRPr>
          </a:p>
        </p:txBody>
      </p:sp>
      <p:sp>
        <p:nvSpPr>
          <p:cNvPr id="8" name="Aşağı Ok 7"/>
          <p:cNvSpPr/>
          <p:nvPr/>
        </p:nvSpPr>
        <p:spPr>
          <a:xfrm>
            <a:off x="2073393" y="3634686"/>
            <a:ext cx="720080" cy="658410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 rot="2700000">
            <a:off x="127329" y="6152535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Aşağı Ok 11"/>
          <p:cNvSpPr/>
          <p:nvPr/>
        </p:nvSpPr>
        <p:spPr>
          <a:xfrm rot="18900000">
            <a:off x="164255" y="1155578"/>
            <a:ext cx="720080" cy="658410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3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endParaRPr lang="tr-TR" sz="6600" dirty="0" smtClean="0">
              <a:solidFill>
                <a:srgbClr val="00B050"/>
              </a:solidFill>
            </a:endParaRPr>
          </a:p>
          <a:p>
            <a:r>
              <a:rPr lang="tr-TR" sz="6600" b="1" dirty="0" err="1" smtClean="0">
                <a:solidFill>
                  <a:srgbClr val="00B050"/>
                </a:solidFill>
              </a:rPr>
              <a:t>ViewBag</a:t>
            </a:r>
            <a:endParaRPr lang="tr-TR" sz="6600" b="1" dirty="0" smtClean="0">
              <a:solidFill>
                <a:srgbClr val="00B050"/>
              </a:solidFill>
            </a:endParaRPr>
          </a:p>
          <a:p>
            <a:r>
              <a:rPr lang="tr-TR" sz="6600" dirty="0" err="1" smtClean="0">
                <a:solidFill>
                  <a:srgbClr val="C00000"/>
                </a:solidFill>
              </a:rPr>
              <a:t>TempData</a:t>
            </a:r>
            <a:endParaRPr lang="tr-TR" sz="6600" dirty="0">
              <a:solidFill>
                <a:srgbClr val="C00000"/>
              </a:solidFill>
            </a:endParaRPr>
          </a:p>
        </p:txBody>
      </p:sp>
      <p:sp>
        <p:nvSpPr>
          <p:cNvPr id="4" name="Sağ Ayraç 3"/>
          <p:cNvSpPr/>
          <p:nvPr/>
        </p:nvSpPr>
        <p:spPr>
          <a:xfrm>
            <a:off x="4788024" y="1988840"/>
            <a:ext cx="648072" cy="1728192"/>
          </a:xfrm>
          <a:prstGeom prst="rightBrace">
            <a:avLst>
              <a:gd name="adj1" fmla="val 66667"/>
              <a:gd name="adj2" fmla="val 50000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5838165" y="1698774"/>
            <a:ext cx="348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smtClean="0">
                <a:solidFill>
                  <a:srgbClr val="C00000"/>
                </a:solidFill>
              </a:rPr>
              <a:t>1</a:t>
            </a:r>
            <a:r>
              <a:rPr lang="tr-TR" sz="3200" dirty="0" smtClean="0">
                <a:solidFill>
                  <a:srgbClr val="00B050"/>
                </a:solidFill>
              </a:rPr>
              <a:t> http isteği (</a:t>
            </a:r>
            <a:r>
              <a:rPr lang="tr-TR" sz="3200" b="1" dirty="0" err="1" smtClean="0">
                <a:solidFill>
                  <a:srgbClr val="00B050"/>
                </a:solidFill>
              </a:rPr>
              <a:t>request</a:t>
            </a:r>
            <a:r>
              <a:rPr lang="tr-TR" sz="3200" dirty="0" smtClean="0">
                <a:solidFill>
                  <a:srgbClr val="00B050"/>
                </a:solidFill>
              </a:rPr>
              <a:t>) kadar yaşar.</a:t>
            </a:r>
          </a:p>
          <a:p>
            <a:r>
              <a:rPr lang="tr-TR" sz="3200" dirty="0" err="1" smtClean="0">
                <a:solidFill>
                  <a:schemeClr val="accent6">
                    <a:lumMod val="50000"/>
                  </a:schemeClr>
                </a:solidFill>
              </a:rPr>
              <a:t>action-view</a:t>
            </a:r>
            <a:endParaRPr lang="tr-T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865214" y="4018712"/>
            <a:ext cx="3459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>
                <a:solidFill>
                  <a:srgbClr val="C00000"/>
                </a:solidFill>
              </a:rPr>
              <a:t>2</a:t>
            </a:r>
            <a:r>
              <a:rPr lang="tr-TR" sz="3200" dirty="0" smtClean="0">
                <a:solidFill>
                  <a:srgbClr val="00B050"/>
                </a:solidFill>
              </a:rPr>
              <a:t> http isteği (</a:t>
            </a:r>
            <a:r>
              <a:rPr lang="tr-TR" sz="3200" b="1" dirty="0" err="1" smtClean="0">
                <a:solidFill>
                  <a:srgbClr val="00B050"/>
                </a:solidFill>
              </a:rPr>
              <a:t>request</a:t>
            </a:r>
            <a:r>
              <a:rPr lang="tr-TR" sz="3200" dirty="0" smtClean="0">
                <a:solidFill>
                  <a:srgbClr val="00B050"/>
                </a:solidFill>
              </a:rPr>
              <a:t>) kadar yaşar.</a:t>
            </a:r>
          </a:p>
          <a:p>
            <a:r>
              <a:rPr lang="tr-TR" sz="3200" dirty="0" err="1" smtClean="0">
                <a:solidFill>
                  <a:schemeClr val="accent6">
                    <a:lumMod val="50000"/>
                  </a:schemeClr>
                </a:solidFill>
              </a:rPr>
              <a:t>action-action-view</a:t>
            </a:r>
            <a:endParaRPr lang="tr-TR" sz="3200" dirty="0">
              <a:solidFill>
                <a:srgbClr val="00B050"/>
              </a:solidFill>
            </a:endParaRPr>
          </a:p>
        </p:txBody>
      </p:sp>
      <p:sp>
        <p:nvSpPr>
          <p:cNvPr id="7" name="Sağ Ayraç 6"/>
          <p:cNvSpPr/>
          <p:nvPr/>
        </p:nvSpPr>
        <p:spPr>
          <a:xfrm>
            <a:off x="4804395" y="4308778"/>
            <a:ext cx="648072" cy="1728192"/>
          </a:xfrm>
          <a:prstGeom prst="rightBrace">
            <a:avLst>
              <a:gd name="adj1" fmla="val 66667"/>
              <a:gd name="adj2" fmla="val 5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87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r>
              <a:rPr lang="tr-TR" sz="6600" dirty="0" smtClean="0">
                <a:solidFill>
                  <a:srgbClr val="00B050"/>
                </a:solidFill>
              </a:rPr>
              <a:t> = </a:t>
            </a:r>
            <a:r>
              <a:rPr lang="tr-TR" sz="6600" dirty="0" err="1" smtClean="0">
                <a:solidFill>
                  <a:srgbClr val="00B050"/>
                </a:solidFill>
              </a:rPr>
              <a:t>ViewBag</a:t>
            </a:r>
            <a:endParaRPr lang="tr-TR" sz="6600" dirty="0" smtClean="0">
              <a:solidFill>
                <a:srgbClr val="00B050"/>
              </a:solidFill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395536" y="3212976"/>
            <a:ext cx="8208912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418034" y="4158267"/>
            <a:ext cx="799288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sz="3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251520" y="5373216"/>
            <a:ext cx="8784976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tr-TR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1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dirty="0" smtClean="0"/>
              <a:t>veri 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err="1" smtClean="0">
                <a:solidFill>
                  <a:srgbClr val="00B050"/>
                </a:solidFill>
              </a:rPr>
              <a:t>ViewData</a:t>
            </a:r>
            <a:r>
              <a:rPr lang="tr-TR" sz="6600" dirty="0" smtClean="0">
                <a:solidFill>
                  <a:srgbClr val="00B050"/>
                </a:solidFill>
              </a:rPr>
              <a:t>?  </a:t>
            </a:r>
            <a:r>
              <a:rPr lang="tr-TR" sz="6600" b="1" dirty="0" err="1" smtClean="0">
                <a:solidFill>
                  <a:srgbClr val="00B050"/>
                </a:solidFill>
              </a:rPr>
              <a:t>ViewBag</a:t>
            </a:r>
            <a:r>
              <a:rPr lang="tr-TR" sz="6600" dirty="0" smtClean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79512" y="2889810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3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179512" y="3646765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ViewBag.</a:t>
            </a:r>
            <a:r>
              <a:rPr lang="tr-TR" sz="3600" strike="sngStrike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251520" y="5373216"/>
            <a:ext cx="8784976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next-item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47851"/>
            <a:ext cx="8229600" cy="4445446"/>
          </a:xfrm>
        </p:spPr>
      </p:pic>
    </p:spTree>
    <p:extLst>
      <p:ext uri="{BB962C8B-B14F-4D97-AF65-F5344CB8AC3E}">
        <p14:creationId xmlns:p14="http://schemas.microsoft.com/office/powerpoint/2010/main" val="195912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b="1" dirty="0" smtClean="0"/>
              <a:t>sıkı </a:t>
            </a:r>
            <a:r>
              <a:rPr lang="tr-TR" b="1" dirty="0" err="1" smtClean="0"/>
              <a:t>tiplendirilmiş</a:t>
            </a:r>
            <a:r>
              <a:rPr lang="tr-TR" dirty="0" smtClean="0"/>
              <a:t> veri aktarımı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0" y="2708920"/>
            <a:ext cx="885698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3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291183" y="4653136"/>
            <a:ext cx="8784976" cy="1040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251520" y="3933056"/>
            <a:ext cx="8856984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Sıkı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tiplendirilmiş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strongly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7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b="1" dirty="0"/>
              <a:t>sıkı </a:t>
            </a:r>
            <a:r>
              <a:rPr lang="tr-TR" b="1" dirty="0" err="1"/>
              <a:t>tiplendirilmiş</a:t>
            </a:r>
            <a:r>
              <a:rPr lang="tr-TR" b="1" dirty="0"/>
              <a:t> </a:t>
            </a:r>
            <a:r>
              <a:rPr lang="tr-TR" dirty="0" smtClean="0"/>
              <a:t>veri </a:t>
            </a:r>
            <a:r>
              <a:rPr lang="tr-TR" dirty="0" smtClean="0"/>
              <a:t>aktarımı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-27384" y="2695025"/>
            <a:ext cx="9032329" cy="5539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tr-TR" sz="3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3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360190" y="4653700"/>
            <a:ext cx="8621513" cy="1040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28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2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Model.Name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Model.Age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28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368152" y="3908867"/>
            <a:ext cx="8352928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Sıkı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tiplendirilmiş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strongly</a:t>
            </a:r>
            <a:r>
              <a:rPr lang="tr-TR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sz="4000" dirty="0" smtClean="0"/>
              <a:t>birden fazla </a:t>
            </a:r>
            <a:r>
              <a:rPr lang="tr-TR" sz="4000" b="1" dirty="0" smtClean="0"/>
              <a:t>sıkı </a:t>
            </a:r>
            <a:r>
              <a:rPr lang="tr-TR" sz="4000" b="1" dirty="0" err="1" smtClean="0"/>
              <a:t>tiplendirilmiş</a:t>
            </a:r>
            <a:r>
              <a:rPr lang="tr-TR" sz="4000" dirty="0" smtClean="0"/>
              <a:t> veri </a:t>
            </a:r>
            <a:r>
              <a:rPr lang="tr-TR" sz="4000" dirty="0" smtClean="0"/>
              <a:t>aktarımı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154782" y="2695025"/>
            <a:ext cx="8826922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3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3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3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Street=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"elma"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30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tr-TR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tr-TR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368152" y="5229200"/>
            <a:ext cx="8621513" cy="1311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?????</a:t>
            </a:r>
            <a:endParaRPr lang="tr-TR" sz="3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3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Model.</a:t>
            </a:r>
            <a:r>
              <a:rPr lang="tr-TR" sz="3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????? 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6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3"/>
          <p:cNvSpPr txBox="1">
            <a:spLocks/>
          </p:cNvSpPr>
          <p:nvPr/>
        </p:nvSpPr>
        <p:spPr>
          <a:xfrm>
            <a:off x="368152" y="3908867"/>
            <a:ext cx="8352928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şağı Ok 3"/>
          <p:cNvSpPr/>
          <p:nvPr/>
        </p:nvSpPr>
        <p:spPr>
          <a:xfrm>
            <a:off x="2339752" y="3908867"/>
            <a:ext cx="792088" cy="1468464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5652120" y="3908867"/>
            <a:ext cx="792088" cy="1468464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995936" y="3812095"/>
            <a:ext cx="14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 smtClean="0">
                <a:solidFill>
                  <a:srgbClr val="C00000"/>
                </a:solidFill>
              </a:rPr>
              <a:t>?</a:t>
            </a:r>
            <a:endParaRPr lang="tr-TR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Görünüm'e</a:t>
            </a:r>
            <a:r>
              <a:rPr lang="tr-TR" dirty="0" smtClean="0"/>
              <a:t> (</a:t>
            </a:r>
            <a:r>
              <a:rPr lang="tr-TR" b="1" dirty="0" err="1" smtClean="0"/>
              <a:t>View</a:t>
            </a:r>
            <a:r>
              <a:rPr lang="tr-TR" dirty="0" smtClean="0"/>
              <a:t>)</a:t>
            </a:r>
            <a:br>
              <a:rPr lang="tr-TR" dirty="0" smtClean="0"/>
            </a:br>
            <a:r>
              <a:rPr lang="tr-TR" sz="4000" dirty="0" smtClean="0"/>
              <a:t>birden fazla </a:t>
            </a:r>
            <a:r>
              <a:rPr lang="tr-TR" sz="4000" b="1" dirty="0" smtClean="0"/>
              <a:t>sıkı </a:t>
            </a:r>
            <a:r>
              <a:rPr lang="tr-TR" sz="4000" b="1" dirty="0" err="1" smtClean="0"/>
              <a:t>tiplendirilmiş</a:t>
            </a:r>
            <a:r>
              <a:rPr lang="tr-TR" sz="4000" dirty="0" smtClean="0"/>
              <a:t> veri </a:t>
            </a:r>
            <a:r>
              <a:rPr lang="tr-TR" sz="4000" dirty="0" smtClean="0"/>
              <a:t>aktarımı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6600" dirty="0" smtClean="0">
                <a:solidFill>
                  <a:srgbClr val="00B050"/>
                </a:solidFill>
              </a:rPr>
              <a:t>@model  </a:t>
            </a: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0" y="2695025"/>
            <a:ext cx="9144000" cy="179126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ListModel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Name=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Age =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2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Street=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"elma"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tr-TR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tr-TR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154782" y="5238700"/>
            <a:ext cx="8775848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@model </a:t>
            </a:r>
            <a:r>
              <a:rPr lang="tr-TR" sz="3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ListModel</a:t>
            </a:r>
            <a:endParaRPr lang="tr-TR" sz="3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3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tr-TR" sz="3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tr-TR" sz="3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Model.Person.Name</a:t>
            </a:r>
            <a:r>
              <a:rPr lang="en-US" sz="3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tr-TR" sz="3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tr-TR" sz="3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3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Aşağı Ok 3"/>
          <p:cNvSpPr/>
          <p:nvPr/>
        </p:nvSpPr>
        <p:spPr>
          <a:xfrm>
            <a:off x="3923928" y="4221088"/>
            <a:ext cx="792088" cy="1194395"/>
          </a:xfrm>
          <a:prstGeom prst="downArrow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59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1700808"/>
            <a:ext cx="8229600" cy="4248472"/>
          </a:xfrm>
        </p:spPr>
      </p:pic>
    </p:spTree>
    <p:extLst>
      <p:ext uri="{BB962C8B-B14F-4D97-AF65-F5344CB8AC3E}">
        <p14:creationId xmlns:p14="http://schemas.microsoft.com/office/powerpoint/2010/main" val="146514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C00000"/>
                </a:solidFill>
              </a:rPr>
              <a:t>GET</a:t>
            </a:r>
            <a:r>
              <a:rPr lang="tr-TR" sz="4000" dirty="0" smtClean="0"/>
              <a:t>            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endParaRPr lang="tr-TR" sz="4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4000" dirty="0" smtClean="0">
                <a:solidFill>
                  <a:srgbClr val="C00000"/>
                </a:solidFill>
              </a:rPr>
              <a:t>POST</a:t>
            </a:r>
            <a:r>
              <a:rPr lang="tr-TR" sz="4000" dirty="0" smtClean="0"/>
              <a:t>          </a:t>
            </a:r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sp>
        <p:nvSpPr>
          <p:cNvPr id="5" name="Sağ Ok 4"/>
          <p:cNvSpPr/>
          <p:nvPr/>
        </p:nvSpPr>
        <p:spPr>
          <a:xfrm>
            <a:off x="2195736" y="177281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2195736" y="2420888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39552" y="3645024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Request.QueryString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4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Request.Form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40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4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4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form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9"/>
            <a:ext cx="5544616" cy="3312368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3920480" y="5157192"/>
            <a:ext cx="489654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FormCollection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tr-TR" sz="2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"mail"</a:t>
            </a:r>
            <a:r>
              <a:rPr lang="tr-T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3798962" y="2348880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7145238" y="5204209"/>
            <a:ext cx="936104" cy="35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708920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145238" y="5638006"/>
            <a:ext cx="936104" cy="3600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059435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7135713" y="6083771"/>
            <a:ext cx="936104" cy="34919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4572000" y="3501008"/>
            <a:ext cx="2448272" cy="158417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 rot="1991877">
            <a:off x="5371220" y="3859263"/>
            <a:ext cx="151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solidFill>
                  <a:srgbClr val="7030A0"/>
                </a:solidFill>
              </a:rPr>
              <a:t>POST</a:t>
            </a:r>
            <a:endParaRPr lang="tr-TR" sz="3200" b="1" dirty="0">
              <a:solidFill>
                <a:srgbClr val="7030A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 rot="1952778">
            <a:off x="4181310" y="4230965"/>
            <a:ext cx="263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7030A0"/>
                </a:solidFill>
              </a:rPr>
              <a:t>&amp;name=</a:t>
            </a:r>
            <a:r>
              <a:rPr lang="tr-TR" b="1" dirty="0" err="1" smtClean="0">
                <a:solidFill>
                  <a:srgbClr val="7030A0"/>
                </a:solidFill>
              </a:rPr>
              <a:t>ali&amp;age</a:t>
            </a:r>
            <a:r>
              <a:rPr lang="tr-TR" b="1" dirty="0" smtClean="0">
                <a:solidFill>
                  <a:srgbClr val="7030A0"/>
                </a:solidFill>
              </a:rPr>
              <a:t>=12</a:t>
            </a:r>
          </a:p>
          <a:p>
            <a:endParaRPr lang="tr-TR" b="1" dirty="0">
              <a:solidFill>
                <a:srgbClr val="7030A0"/>
              </a:solidFill>
            </a:endParaRPr>
          </a:p>
        </p:txBody>
      </p:sp>
      <p:cxnSp>
        <p:nvCxnSpPr>
          <p:cNvPr id="17" name="Düz Ok Bağlayıcısı 16"/>
          <p:cNvCxnSpPr/>
          <p:nvPr/>
        </p:nvCxnSpPr>
        <p:spPr>
          <a:xfrm flipH="1">
            <a:off x="3059832" y="5356434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3059832" y="5798288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/>
          <p:cNvSpPr txBox="1"/>
          <p:nvPr/>
        </p:nvSpPr>
        <p:spPr>
          <a:xfrm>
            <a:off x="2160315" y="5083860"/>
            <a:ext cx="7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ali</a:t>
            </a:r>
            <a:endParaRPr lang="tr-TR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20"/>
          <p:cNvSpPr txBox="1"/>
          <p:nvPr/>
        </p:nvSpPr>
        <p:spPr>
          <a:xfrm>
            <a:off x="2117380" y="5576527"/>
            <a:ext cx="75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12</a:t>
            </a:r>
          </a:p>
        </p:txBody>
      </p:sp>
      <p:cxnSp>
        <p:nvCxnSpPr>
          <p:cNvPr id="22" name="Düz Ok Bağlayıcısı 21"/>
          <p:cNvCxnSpPr/>
          <p:nvPr/>
        </p:nvCxnSpPr>
        <p:spPr>
          <a:xfrm flipH="1">
            <a:off x="3059832" y="6256618"/>
            <a:ext cx="1152128" cy="0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1959547" y="5993314"/>
            <a:ext cx="88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solidFill>
                  <a:srgbClr val="FF0000"/>
                </a:solidFill>
              </a:rPr>
              <a:t>null</a:t>
            </a:r>
            <a:endParaRPr lang="tr-T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parametre eşleme (</a:t>
            </a:r>
            <a:r>
              <a:rPr lang="tr-TR" sz="4000" b="1" dirty="0" err="1" smtClean="0"/>
              <a:t>parameter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10750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name,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mail, 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tr-TR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Yuvarlatılmış Dikdörtgen 2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3780259" y="5864646"/>
            <a:ext cx="936104" cy="3570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Yuvarlatılmış Dikdörtgen 9"/>
          <p:cNvSpPr/>
          <p:nvPr/>
        </p:nvSpPr>
        <p:spPr>
          <a:xfrm>
            <a:off x="7812360" y="5878688"/>
            <a:ext cx="720080" cy="36004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Yuvarlatılmış Dikdörtgen 11"/>
          <p:cNvSpPr/>
          <p:nvPr/>
        </p:nvSpPr>
        <p:spPr>
          <a:xfrm>
            <a:off x="5947894" y="5863736"/>
            <a:ext cx="936104" cy="34919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4122998" y="3717032"/>
            <a:ext cx="1383008" cy="155175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 rot="2907206">
            <a:off x="4160210" y="4119619"/>
            <a:ext cx="19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7030A0"/>
                </a:solidFill>
              </a:rPr>
              <a:t>GET/POST</a:t>
            </a:r>
            <a:endParaRPr lang="tr-TR" sz="2800" b="1" dirty="0">
              <a:solidFill>
                <a:srgbClr val="7030A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 rot="2873429">
            <a:off x="3578041" y="4498883"/>
            <a:ext cx="2103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>
                <a:solidFill>
                  <a:srgbClr val="7030A0"/>
                </a:solidFill>
              </a:rPr>
              <a:t>&amp;name=</a:t>
            </a:r>
            <a:r>
              <a:rPr lang="tr-TR" sz="1600" b="1" dirty="0" err="1" smtClean="0">
                <a:solidFill>
                  <a:srgbClr val="7030A0"/>
                </a:solidFill>
              </a:rPr>
              <a:t>ali&amp;age</a:t>
            </a:r>
            <a:r>
              <a:rPr lang="tr-TR" sz="1600" b="1" dirty="0" smtClean="0">
                <a:solidFill>
                  <a:srgbClr val="7030A0"/>
                </a:solidFill>
              </a:rPr>
              <a:t>=12</a:t>
            </a:r>
          </a:p>
        </p:txBody>
      </p:sp>
      <p:sp>
        <p:nvSpPr>
          <p:cNvPr id="24" name="Yuvarlatılmış Dikdörtgen 23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Yuvarlatılmış Dikdörtgen 24"/>
          <p:cNvSpPr/>
          <p:nvPr/>
        </p:nvSpPr>
        <p:spPr>
          <a:xfrm>
            <a:off x="429444" y="5805264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Düz Ok Bağlayıcısı 25"/>
          <p:cNvCxnSpPr>
            <a:stCxn id="24" idx="2"/>
            <a:endCxn id="25" idx="0"/>
          </p:cNvCxnSpPr>
          <p:nvPr/>
        </p:nvCxnSpPr>
        <p:spPr>
          <a:xfrm flipH="1">
            <a:off x="1473560" y="2166764"/>
            <a:ext cx="1852283" cy="3638500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ol Ayraç 17"/>
          <p:cNvSpPr/>
          <p:nvPr/>
        </p:nvSpPr>
        <p:spPr>
          <a:xfrm rot="5400000">
            <a:off x="5251361" y="2756559"/>
            <a:ext cx="523011" cy="5645200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/>
          <p:cNvSpPr txBox="1"/>
          <p:nvPr/>
        </p:nvSpPr>
        <p:spPr>
          <a:xfrm>
            <a:off x="251520" y="6454080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5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/>
          <p:cNvSpPr txBox="1"/>
          <p:nvPr/>
        </p:nvSpPr>
        <p:spPr>
          <a:xfrm>
            <a:off x="5778570" y="229570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7718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522737" y="3884370"/>
            <a:ext cx="126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7030A0"/>
                </a:solidFill>
              </a:rPr>
              <a:t>GET/POST</a:t>
            </a:r>
            <a:endParaRPr lang="tr-TR" sz="2000" b="1" dirty="0">
              <a:solidFill>
                <a:srgbClr val="7030A0"/>
              </a:solidFill>
            </a:endParaRPr>
          </a:p>
        </p:txBody>
      </p:sp>
      <p:sp>
        <p:nvSpPr>
          <p:cNvPr id="16" name="Yuvarlatılmış Dikdörtgen 15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varlatılmış Dikdörtgen 16"/>
          <p:cNvSpPr/>
          <p:nvPr/>
        </p:nvSpPr>
        <p:spPr>
          <a:xfrm>
            <a:off x="2281727" y="5784068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/>
          <p:cNvCxnSpPr>
            <a:stCxn id="16" idx="2"/>
            <a:endCxn id="17" idx="0"/>
          </p:cNvCxnSpPr>
          <p:nvPr/>
        </p:nvCxnSpPr>
        <p:spPr>
          <a:xfrm>
            <a:off x="3325843" y="2166764"/>
            <a:ext cx="0" cy="3617304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l Ayraç 18"/>
          <p:cNvSpPr/>
          <p:nvPr/>
        </p:nvSpPr>
        <p:spPr>
          <a:xfrm rot="5400000">
            <a:off x="5433423" y="4508566"/>
            <a:ext cx="523011" cy="2141191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40495" y="6453458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6796435" y="2624167"/>
            <a:ext cx="648072" cy="26184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6796760" y="2918770"/>
            <a:ext cx="648072" cy="23804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Yuvarlatılmış Dikdörtgen 26"/>
          <p:cNvSpPr/>
          <p:nvPr/>
        </p:nvSpPr>
        <p:spPr>
          <a:xfrm>
            <a:off x="6809445" y="3187137"/>
            <a:ext cx="648072" cy="24745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/>
          <p:cNvSpPr txBox="1"/>
          <p:nvPr/>
        </p:nvSpPr>
        <p:spPr>
          <a:xfrm>
            <a:off x="6626312" y="3810142"/>
            <a:ext cx="252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Dirsek Bağlayıcısı 42"/>
          <p:cNvCxnSpPr/>
          <p:nvPr/>
        </p:nvCxnSpPr>
        <p:spPr>
          <a:xfrm>
            <a:off x="4122998" y="3648958"/>
            <a:ext cx="1347682" cy="721106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4"/>
          <p:cNvCxnSpPr>
            <a:endCxn id="57" idx="6"/>
          </p:cNvCxnSpPr>
          <p:nvPr/>
        </p:nvCxnSpPr>
        <p:spPr>
          <a:xfrm rot="10800000" flipV="1">
            <a:off x="5919176" y="3626266"/>
            <a:ext cx="1303890" cy="74379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70680" y="4145816"/>
            <a:ext cx="448496" cy="448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2" name="Düz Ok Bağlayıcısı 61"/>
          <p:cNvCxnSpPr/>
          <p:nvPr/>
        </p:nvCxnSpPr>
        <p:spPr>
          <a:xfrm>
            <a:off x="5694928" y="4636256"/>
            <a:ext cx="0" cy="6024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316886" y="3833657"/>
            <a:ext cx="756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FF0000"/>
                </a:solidFill>
              </a:rPr>
              <a:t>+</a:t>
            </a:r>
            <a:endParaRPr lang="tr-T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/>
          <p:cNvSpPr txBox="1"/>
          <p:nvPr/>
        </p:nvSpPr>
        <p:spPr>
          <a:xfrm>
            <a:off x="5778570" y="229570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pic>
        <p:nvPicPr>
          <p:cNvPr id="5" name="İçerik Yer Tutucus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84413"/>
            <a:ext cx="5544616" cy="3312368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277184" y="5770004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sz="2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3798962" y="2532484"/>
            <a:ext cx="648072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3798962" y="2892524"/>
            <a:ext cx="648072" cy="28803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Yuvarlatılmış Dikdörtgen 10"/>
          <p:cNvSpPr/>
          <p:nvPr/>
        </p:nvSpPr>
        <p:spPr>
          <a:xfrm>
            <a:off x="3798962" y="3243039"/>
            <a:ext cx="648072" cy="28803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522737" y="3884370"/>
            <a:ext cx="126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7030A0"/>
                </a:solidFill>
              </a:rPr>
              <a:t>GET/POST</a:t>
            </a:r>
            <a:endParaRPr lang="tr-TR" sz="2000" b="1" dirty="0">
              <a:solidFill>
                <a:srgbClr val="7030A0"/>
              </a:solidFill>
            </a:endParaRPr>
          </a:p>
        </p:txBody>
      </p:sp>
      <p:sp>
        <p:nvSpPr>
          <p:cNvPr id="16" name="Yuvarlatılmış Dikdörtgen 15"/>
          <p:cNvSpPr/>
          <p:nvPr/>
        </p:nvSpPr>
        <p:spPr>
          <a:xfrm>
            <a:off x="2555775" y="1842728"/>
            <a:ext cx="1540136" cy="32403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Yuvarlatılmış Dikdörtgen 16"/>
          <p:cNvSpPr/>
          <p:nvPr/>
        </p:nvSpPr>
        <p:spPr>
          <a:xfrm>
            <a:off x="2281727" y="5784068"/>
            <a:ext cx="2088232" cy="504056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/>
          <p:cNvCxnSpPr>
            <a:stCxn id="16" idx="2"/>
            <a:endCxn id="17" idx="0"/>
          </p:cNvCxnSpPr>
          <p:nvPr/>
        </p:nvCxnSpPr>
        <p:spPr>
          <a:xfrm>
            <a:off x="3325843" y="2166764"/>
            <a:ext cx="0" cy="3617304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l Ayraç 18"/>
          <p:cNvSpPr/>
          <p:nvPr/>
        </p:nvSpPr>
        <p:spPr>
          <a:xfrm rot="5400000">
            <a:off x="5433423" y="4508566"/>
            <a:ext cx="523011" cy="2141191"/>
          </a:xfrm>
          <a:prstGeom prst="leftBrace">
            <a:avLst>
              <a:gd name="adj1" fmla="val 188630"/>
              <a:gd name="adj2" fmla="val 4986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40495" y="6453458"/>
            <a:ext cx="662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eşleme harf büyüklüğü duyarsızdır, sıra ve birebir  eşleme gözetmez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6796435" y="2624167"/>
            <a:ext cx="648072" cy="26184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Yuvarlatılmış Dikdörtgen 25"/>
          <p:cNvSpPr/>
          <p:nvPr/>
        </p:nvSpPr>
        <p:spPr>
          <a:xfrm>
            <a:off x="6796760" y="2918770"/>
            <a:ext cx="648072" cy="23804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Yuvarlatılmış Dikdörtgen 26"/>
          <p:cNvSpPr/>
          <p:nvPr/>
        </p:nvSpPr>
        <p:spPr>
          <a:xfrm>
            <a:off x="6809445" y="3187137"/>
            <a:ext cx="648072" cy="24745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Metin kutusu 37"/>
          <p:cNvSpPr txBox="1"/>
          <p:nvPr/>
        </p:nvSpPr>
        <p:spPr>
          <a:xfrm>
            <a:off x="6626312" y="3810142"/>
            <a:ext cx="252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tr-T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Dirsek Bağlayıcısı 42"/>
          <p:cNvCxnSpPr/>
          <p:nvPr/>
        </p:nvCxnSpPr>
        <p:spPr>
          <a:xfrm>
            <a:off x="4122998" y="3648958"/>
            <a:ext cx="1347682" cy="721106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irsek Bağlayıcısı 54"/>
          <p:cNvCxnSpPr>
            <a:endCxn id="57" idx="6"/>
          </p:cNvCxnSpPr>
          <p:nvPr/>
        </p:nvCxnSpPr>
        <p:spPr>
          <a:xfrm rot="10800000" flipV="1">
            <a:off x="5919176" y="3626266"/>
            <a:ext cx="1303890" cy="74379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70680" y="4145816"/>
            <a:ext cx="448496" cy="448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2" name="Düz Ok Bağlayıcısı 61"/>
          <p:cNvCxnSpPr/>
          <p:nvPr/>
        </p:nvCxnSpPr>
        <p:spPr>
          <a:xfrm>
            <a:off x="5694928" y="4636256"/>
            <a:ext cx="0" cy="60246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tin kutusu 62"/>
          <p:cNvSpPr txBox="1"/>
          <p:nvPr/>
        </p:nvSpPr>
        <p:spPr>
          <a:xfrm>
            <a:off x="5316886" y="3833657"/>
            <a:ext cx="756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b="1" dirty="0" smtClean="0">
                <a:solidFill>
                  <a:srgbClr val="FF0000"/>
                </a:solidFill>
              </a:rPr>
              <a:t>+</a:t>
            </a:r>
            <a:endParaRPr lang="tr-T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3"/>
          <p:cNvSpPr txBox="1">
            <a:spLocks/>
          </p:cNvSpPr>
          <p:nvPr/>
        </p:nvSpPr>
        <p:spPr>
          <a:xfrm>
            <a:off x="4657700" y="3933056"/>
            <a:ext cx="4234780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Street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tr-T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91716" y="1515336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202407" y="5949280"/>
            <a:ext cx="8856984" cy="684076"/>
          </a:xfrm>
          <a:prstGeom prst="rect">
            <a:avLst/>
          </a:prstGeom>
          <a:ln w="19050">
            <a:noFill/>
            <a:prstDash val="solid"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HtmlFormData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psn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tr-TR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HomeAddress</a:t>
            </a:r>
            <a:r>
              <a:rPr lang="tr-TR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tr-T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İçerik Yer Tutucusu 3"/>
          <p:cNvSpPr txBox="1">
            <a:spLocks/>
          </p:cNvSpPr>
          <p:nvPr/>
        </p:nvSpPr>
        <p:spPr>
          <a:xfrm>
            <a:off x="387574" y="3933056"/>
            <a:ext cx="3722894" cy="187743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tr-TR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Age  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tr-TR" sz="2000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Mail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tr-T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tr-T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77255" y="2894348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.street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="number"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tr-TR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Html form </a:t>
            </a:r>
            <a:br>
              <a:rPr lang="tr-TR" dirty="0" smtClean="0"/>
            </a:br>
            <a:r>
              <a:rPr lang="tr-TR" sz="4000" dirty="0" smtClean="0"/>
              <a:t>model eşleme (</a:t>
            </a:r>
            <a:r>
              <a:rPr lang="tr-TR" sz="4000" b="1" dirty="0" smtClean="0"/>
              <a:t>model </a:t>
            </a:r>
            <a:r>
              <a:rPr lang="tr-TR" sz="4000" b="1" dirty="0" err="1" smtClean="0"/>
              <a:t>binding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4912990" y="1515336"/>
            <a:ext cx="648072" cy="12003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4903465" y="2894348"/>
            <a:ext cx="648072" cy="91305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Yuvarlatılmış Dikdörtgen 13"/>
          <p:cNvSpPr/>
          <p:nvPr/>
        </p:nvSpPr>
        <p:spPr>
          <a:xfrm>
            <a:off x="4443334" y="5972083"/>
            <a:ext cx="784167" cy="5639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Yuvarlatılmış Dikdörtgen 14"/>
          <p:cNvSpPr/>
          <p:nvPr/>
        </p:nvSpPr>
        <p:spPr>
          <a:xfrm>
            <a:off x="8015365" y="5959524"/>
            <a:ext cx="784167" cy="56693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31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1943</Words>
  <Application>Microsoft Office PowerPoint</Application>
  <PresentationFormat>Ekran Gösterisi (4:3)</PresentationFormat>
  <Paragraphs>281</Paragraphs>
  <Slides>23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Html form</vt:lpstr>
      <vt:lpstr>Html form</vt:lpstr>
      <vt:lpstr>Html form</vt:lpstr>
      <vt:lpstr>Html form</vt:lpstr>
      <vt:lpstr>Html form</vt:lpstr>
      <vt:lpstr>Html form  parametre eşleme (parameter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Html form  model eşleme (model binding)</vt:lpstr>
      <vt:lpstr>Görünüm'e (View) veri aktarımı</vt:lpstr>
      <vt:lpstr>Görünüm'e (View) veri aktarımı</vt:lpstr>
      <vt:lpstr>Görünüm'e (View) veri aktarımı</vt:lpstr>
      <vt:lpstr>Görünüm'e (View) veri aktarımı</vt:lpstr>
      <vt:lpstr>Görünüm'e (View) sıkı tiplendirilmiş veri aktarımı </vt:lpstr>
      <vt:lpstr>Görünüm'e (View) sıkı tiplendirilmiş veri aktarımı</vt:lpstr>
      <vt:lpstr>Görünüm'e (View) birden fazla sıkı tiplendirilmiş veri aktarımı</vt:lpstr>
      <vt:lpstr>Görünüm'e (View) birden fazla sıkı tiplendirilmiş veri aktarımı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76</cp:revision>
  <dcterms:created xsi:type="dcterms:W3CDTF">2015-04-21T17:52:38Z</dcterms:created>
  <dcterms:modified xsi:type="dcterms:W3CDTF">2015-05-01T20:35:17Z</dcterms:modified>
</cp:coreProperties>
</file>