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8" r:id="rId16"/>
    <p:sldId id="280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615" autoAdjust="0"/>
  </p:normalViewPr>
  <p:slideViewPr>
    <p:cSldViewPr>
      <p:cViewPr varScale="1">
        <p:scale>
          <a:sx n="100" d="100"/>
          <a:sy n="100" d="100"/>
        </p:scale>
        <p:origin x="-193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B7816-6511-4334-A9B5-D5644483FDF1}" type="datetimeFigureOut">
              <a:rPr lang="tr-TR" smtClean="0"/>
              <a:t>25.4.2015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863C9-8587-4D47-BC8C-6304C2C18B2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4993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dirty="0" err="1" smtClean="0"/>
              <a:t>br</a:t>
            </a:r>
            <a:r>
              <a:rPr lang="tr-TR" dirty="0" smtClean="0"/>
              <a:t>  (</a:t>
            </a:r>
            <a:r>
              <a:rPr lang="tr-TR" dirty="0" err="1" smtClean="0"/>
              <a:t>line</a:t>
            </a:r>
            <a:r>
              <a:rPr lang="tr-TR" dirty="0" smtClean="0"/>
              <a:t> break) html elemanı </a:t>
            </a:r>
            <a:r>
              <a:rPr lang="tr-TR" b="1" dirty="0" smtClean="0"/>
              <a:t>form </a:t>
            </a:r>
            <a:r>
              <a:rPr lang="tr-TR" b="0" dirty="0" smtClean="0"/>
              <a:t>elemanının</a:t>
            </a:r>
            <a:r>
              <a:rPr lang="tr-TR" b="0" baseline="0" dirty="0" smtClean="0"/>
              <a:t> bir parçası değildir. Girdi kutularını alt alta görüntülemek için kullanılmıştır.</a:t>
            </a:r>
          </a:p>
          <a:p>
            <a:r>
              <a:rPr lang="tr-TR" b="1" baseline="0" dirty="0" smtClean="0"/>
              <a:t>form </a:t>
            </a:r>
            <a:r>
              <a:rPr lang="tr-TR" b="0" baseline="0" dirty="0" smtClean="0"/>
              <a:t>verisi </a:t>
            </a:r>
            <a:r>
              <a:rPr lang="tr-TR" b="1" baseline="0" dirty="0" err="1" smtClean="0"/>
              <a:t>submit</a:t>
            </a:r>
            <a:r>
              <a:rPr lang="tr-TR" b="1" baseline="0" dirty="0" smtClean="0"/>
              <a:t> </a:t>
            </a:r>
            <a:r>
              <a:rPr lang="tr-TR" b="0" baseline="0" dirty="0" smtClean="0"/>
              <a:t>düğmesine basıldığında içine bulunduğu sayfa </a:t>
            </a:r>
            <a:r>
              <a:rPr lang="tr-TR" b="1" baseline="0" dirty="0" err="1" smtClean="0"/>
              <a:t>url’</a:t>
            </a:r>
            <a:r>
              <a:rPr lang="tr-TR" b="0" baseline="0" dirty="0" err="1" smtClean="0"/>
              <a:t>ine</a:t>
            </a:r>
            <a:r>
              <a:rPr lang="tr-TR" b="0" baseline="0" dirty="0" smtClean="0"/>
              <a:t> gönderilir.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0" baseline="0" dirty="0" smtClean="0"/>
              <a:t>Varsayılan gönderme yöntemi </a:t>
            </a:r>
            <a:r>
              <a:rPr lang="tr-TR" b="1" baseline="0" dirty="0" err="1" smtClean="0"/>
              <a:t>method</a:t>
            </a:r>
            <a:r>
              <a:rPr lang="tr-TR" b="0" baseline="0" dirty="0" smtClean="0"/>
              <a:t> </a:t>
            </a:r>
            <a:r>
              <a:rPr lang="tr-TR" b="1" baseline="0" dirty="0" smtClean="0"/>
              <a:t>http GET </a:t>
            </a:r>
            <a:r>
              <a:rPr lang="tr-TR" b="0" baseline="0" dirty="0" smtClean="0"/>
              <a:t>ile </a:t>
            </a:r>
            <a:r>
              <a:rPr lang="tr-TR" b="1" baseline="0" dirty="0" err="1" smtClean="0"/>
              <a:t>url</a:t>
            </a:r>
            <a:r>
              <a:rPr lang="tr-TR" b="0" baseline="0" dirty="0" smtClean="0"/>
              <a:t> </a:t>
            </a:r>
            <a:r>
              <a:rPr lang="tr-TR" b="1" baseline="0" dirty="0" err="1" smtClean="0"/>
              <a:t>query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string</a:t>
            </a:r>
            <a:r>
              <a:rPr lang="tr-TR" b="1" baseline="0" dirty="0" smtClean="0"/>
              <a:t> </a:t>
            </a:r>
            <a:r>
              <a:rPr lang="tr-TR" b="0" baseline="0" dirty="0" smtClean="0"/>
              <a:t>biçimindedir.</a:t>
            </a:r>
            <a:endParaRPr lang="tr-TR" b="0" dirty="0" smtClean="0"/>
          </a:p>
          <a:p>
            <a:r>
              <a:rPr lang="tr-TR" b="1" baseline="0" dirty="0" smtClean="0"/>
              <a:t>GET</a:t>
            </a:r>
            <a:r>
              <a:rPr lang="tr-TR" b="0" baseline="0" dirty="0" smtClean="0"/>
              <a:t> ile aktarılan form verisi http protokol başlığı (</a:t>
            </a:r>
            <a:r>
              <a:rPr lang="tr-TR" b="1" baseline="0" dirty="0" smtClean="0"/>
              <a:t>http </a:t>
            </a:r>
            <a:r>
              <a:rPr lang="tr-TR" b="1" baseline="0" dirty="0" err="1" smtClean="0"/>
              <a:t>header</a:t>
            </a:r>
            <a:r>
              <a:rPr lang="tr-TR" b="1" baseline="0" dirty="0" smtClean="0"/>
              <a:t>) </a:t>
            </a:r>
            <a:r>
              <a:rPr lang="tr-TR" b="0" baseline="0" dirty="0" smtClean="0"/>
              <a:t>içinde taşınır ve web tarayıcısının adres çubuğunda görüntülenir.</a:t>
            </a:r>
          </a:p>
          <a:p>
            <a:r>
              <a:rPr lang="tr-TR" b="0" baseline="0" dirty="0" smtClean="0"/>
              <a:t>http protokol başlığı büyüklüğüne web sunucular tarafından kısıtlama uygulanır ( ~4K - 8KB ).</a:t>
            </a:r>
            <a:endParaRPr lang="tr-TR" b="1" baseline="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863C9-8587-4D47-BC8C-6304C2C18B23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62791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Sadece </a:t>
            </a:r>
            <a:r>
              <a:rPr lang="tr-TR" b="1" dirty="0" smtClean="0"/>
              <a:t>name </a:t>
            </a:r>
            <a:r>
              <a:rPr lang="tr-TR" b="0" dirty="0" smtClean="0"/>
              <a:t>eşlenir ve verisi alınır</a:t>
            </a:r>
            <a:endParaRPr lang="tr-TR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863C9-8587-4D47-BC8C-6304C2C18B23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90069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dirty="0" err="1" smtClean="0"/>
              <a:t>Id</a:t>
            </a:r>
            <a:r>
              <a:rPr lang="tr-TR" b="0" dirty="0" err="1" smtClean="0"/>
              <a:t>'nin</a:t>
            </a:r>
            <a:r>
              <a:rPr lang="tr-TR" b="1" dirty="0" smtClean="0"/>
              <a:t> </a:t>
            </a:r>
            <a:r>
              <a:rPr lang="tr-TR" b="0" dirty="0" smtClean="0"/>
              <a:t>değeri</a:t>
            </a:r>
            <a:r>
              <a:rPr lang="tr-TR" b="0" baseline="0" dirty="0" smtClean="0"/>
              <a:t>ne dokunulmaz</a:t>
            </a:r>
            <a:endParaRPr lang="tr-TR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863C9-8587-4D47-BC8C-6304C2C18B23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9006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dirty="0" err="1" smtClean="0"/>
              <a:t>action</a:t>
            </a:r>
            <a:r>
              <a:rPr lang="tr-TR" b="1" dirty="0" smtClean="0"/>
              <a:t> </a:t>
            </a:r>
            <a:r>
              <a:rPr lang="tr-TR" b="0" dirty="0" smtClean="0"/>
              <a:t>dan</a:t>
            </a:r>
            <a:r>
              <a:rPr lang="tr-TR" b="1" dirty="0" smtClean="0"/>
              <a:t>  </a:t>
            </a:r>
            <a:r>
              <a:rPr lang="tr-TR" b="0" dirty="0" err="1" smtClean="0"/>
              <a:t>view'a</a:t>
            </a:r>
            <a:r>
              <a:rPr lang="tr-TR" b="0" dirty="0" smtClean="0"/>
              <a:t> (</a:t>
            </a:r>
            <a:r>
              <a:rPr lang="tr-TR" b="1" dirty="0" err="1" smtClean="0"/>
              <a:t>view</a:t>
            </a:r>
            <a:r>
              <a:rPr lang="tr-TR" b="1" dirty="0" smtClean="0"/>
              <a:t> engine</a:t>
            </a:r>
            <a:r>
              <a:rPr lang="tr-TR" b="0" dirty="0" smtClean="0"/>
              <a:t>) veri aktarımı</a:t>
            </a:r>
          </a:p>
          <a:p>
            <a:r>
              <a:rPr lang="tr-TR" b="1" dirty="0" err="1" smtClean="0"/>
              <a:t>ViewData</a:t>
            </a:r>
            <a:r>
              <a:rPr lang="tr-TR" b="0" dirty="0" smtClean="0"/>
              <a:t> / </a:t>
            </a:r>
            <a:r>
              <a:rPr lang="tr-TR" b="1" dirty="0" err="1" smtClean="0"/>
              <a:t>ViewBag</a:t>
            </a:r>
            <a:r>
              <a:rPr lang="tr-TR" b="0" dirty="0" smtClean="0"/>
              <a:t> </a:t>
            </a:r>
            <a:r>
              <a:rPr lang="tr-TR" b="0" dirty="0" err="1" smtClean="0"/>
              <a:t>action'dan</a:t>
            </a:r>
            <a:r>
              <a:rPr lang="tr-TR" b="0" dirty="0" smtClean="0"/>
              <a:t> </a:t>
            </a:r>
            <a:r>
              <a:rPr lang="tr-TR" b="0" dirty="0" err="1" smtClean="0"/>
              <a:t>view'a</a:t>
            </a:r>
            <a:r>
              <a:rPr lang="tr-TR" b="0" dirty="0" smtClean="0"/>
              <a:t> (</a:t>
            </a:r>
            <a:r>
              <a:rPr lang="tr-TR" b="0" dirty="0" err="1" smtClean="0"/>
              <a:t>action-view</a:t>
            </a:r>
            <a:r>
              <a:rPr lang="tr-TR" b="0" dirty="0" smtClean="0"/>
              <a:t>) veri aktarır.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 err="1" smtClean="0"/>
              <a:t>TempData</a:t>
            </a:r>
            <a:r>
              <a:rPr lang="tr-TR" b="0" dirty="0" smtClean="0"/>
              <a:t> </a:t>
            </a:r>
            <a:r>
              <a:rPr lang="tr-TR" b="0" dirty="0" err="1" smtClean="0"/>
              <a:t>action'lar</a:t>
            </a:r>
            <a:r>
              <a:rPr lang="tr-TR" b="0" baseline="0" dirty="0" smtClean="0"/>
              <a:t> arası (</a:t>
            </a:r>
            <a:r>
              <a:rPr lang="tr-TR" b="0" baseline="0" dirty="0" err="1" smtClean="0"/>
              <a:t>action-action-view</a:t>
            </a:r>
            <a:r>
              <a:rPr lang="tr-TR" b="0" baseline="0" dirty="0" smtClean="0"/>
              <a:t>) veri aktarır.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 err="1" smtClean="0"/>
              <a:t>TempData</a:t>
            </a:r>
            <a:r>
              <a:rPr lang="tr-TR" b="1" dirty="0" smtClean="0"/>
              <a:t> </a:t>
            </a:r>
            <a:r>
              <a:rPr lang="tr-TR" b="0" baseline="0" dirty="0" err="1" smtClean="0"/>
              <a:t>RedirectToAction</a:t>
            </a:r>
            <a:r>
              <a:rPr lang="tr-TR" b="0" baseline="0" dirty="0" smtClean="0"/>
              <a:t>() ile yönlendirmeler (</a:t>
            </a:r>
            <a:r>
              <a:rPr lang="tr-TR" b="1" baseline="0" dirty="0" err="1" smtClean="0"/>
              <a:t>redirect</a:t>
            </a:r>
            <a:r>
              <a:rPr lang="tr-TR" b="0" baseline="0" dirty="0" smtClean="0"/>
              <a:t>)  arası veri aktarımını kolaylaştırır.</a:t>
            </a:r>
            <a:endParaRPr lang="tr-TR" b="0" dirty="0" smtClean="0"/>
          </a:p>
          <a:p>
            <a:r>
              <a:rPr lang="tr-TR" b="0" dirty="0" smtClean="0"/>
              <a:t> </a:t>
            </a:r>
            <a:endParaRPr lang="tr-TR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863C9-8587-4D47-BC8C-6304C2C18B23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8041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dirty="0" err="1" smtClean="0"/>
              <a:t>ViewBag</a:t>
            </a:r>
            <a:r>
              <a:rPr lang="tr-TR" dirty="0" smtClean="0"/>
              <a:t> verisini </a:t>
            </a:r>
            <a:r>
              <a:rPr lang="tr-TR" b="1" dirty="0" err="1" smtClean="0"/>
              <a:t>ViewData</a:t>
            </a:r>
            <a:r>
              <a:rPr lang="tr-TR" dirty="0" err="1" smtClean="0"/>
              <a:t>'da</a:t>
            </a:r>
            <a:r>
              <a:rPr lang="tr-TR" dirty="0" smtClean="0"/>
              <a:t> saklar. Birinde yapılan değişiklik</a:t>
            </a:r>
            <a:r>
              <a:rPr lang="tr-TR" baseline="0" dirty="0" smtClean="0"/>
              <a:t> diğerini etkiler.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863C9-8587-4D47-BC8C-6304C2C18B23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1160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dirty="0" err="1" smtClean="0"/>
              <a:t>br</a:t>
            </a:r>
            <a:r>
              <a:rPr lang="tr-TR" dirty="0" smtClean="0"/>
              <a:t>  (</a:t>
            </a:r>
            <a:r>
              <a:rPr lang="tr-TR" dirty="0" err="1" smtClean="0"/>
              <a:t>line</a:t>
            </a:r>
            <a:r>
              <a:rPr lang="tr-TR" dirty="0" smtClean="0"/>
              <a:t> break) html elemanı </a:t>
            </a:r>
            <a:r>
              <a:rPr lang="tr-TR" b="1" dirty="0" smtClean="0"/>
              <a:t>form </a:t>
            </a:r>
            <a:r>
              <a:rPr lang="tr-TR" b="0" dirty="0" smtClean="0"/>
              <a:t>elemanının</a:t>
            </a:r>
            <a:r>
              <a:rPr lang="tr-TR" b="0" baseline="0" dirty="0" smtClean="0"/>
              <a:t> bir parçası değildir. Girdi kutularını alt alta görüntülemek için kullanılmıştır.</a:t>
            </a:r>
          </a:p>
          <a:p>
            <a:r>
              <a:rPr lang="tr-TR" b="1" baseline="0" dirty="0" smtClean="0"/>
              <a:t>form </a:t>
            </a:r>
            <a:r>
              <a:rPr lang="tr-TR" b="0" baseline="0" dirty="0" smtClean="0"/>
              <a:t>verisi </a:t>
            </a:r>
            <a:r>
              <a:rPr lang="tr-TR" b="1" baseline="0" dirty="0" err="1" smtClean="0"/>
              <a:t>submit</a:t>
            </a:r>
            <a:r>
              <a:rPr lang="tr-TR" b="1" baseline="0" dirty="0" smtClean="0"/>
              <a:t> </a:t>
            </a:r>
            <a:r>
              <a:rPr lang="tr-TR" b="0" baseline="0" dirty="0" smtClean="0"/>
              <a:t>düğmesine basıldığında içine bulunduğu sayfa </a:t>
            </a:r>
            <a:r>
              <a:rPr lang="tr-TR" b="1" baseline="0" dirty="0" err="1" smtClean="0"/>
              <a:t>url’</a:t>
            </a:r>
            <a:r>
              <a:rPr lang="tr-TR" b="0" baseline="0" dirty="0" err="1" smtClean="0"/>
              <a:t>ine</a:t>
            </a:r>
            <a:r>
              <a:rPr lang="tr-TR" b="0" baseline="0" dirty="0" smtClean="0"/>
              <a:t> gönderilir.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0" baseline="0" dirty="0" smtClean="0"/>
              <a:t>Varsayılan gönderme yöntemi </a:t>
            </a:r>
            <a:r>
              <a:rPr lang="tr-TR" b="1" baseline="0" dirty="0" err="1" smtClean="0"/>
              <a:t>method</a:t>
            </a:r>
            <a:r>
              <a:rPr lang="tr-TR" b="0" baseline="0" dirty="0" smtClean="0"/>
              <a:t> </a:t>
            </a:r>
            <a:r>
              <a:rPr lang="tr-TR" b="1" baseline="0" dirty="0" smtClean="0"/>
              <a:t>http GET </a:t>
            </a:r>
            <a:r>
              <a:rPr lang="tr-TR" b="0" baseline="0" dirty="0" smtClean="0"/>
              <a:t>ile </a:t>
            </a:r>
            <a:r>
              <a:rPr lang="tr-TR" b="1" baseline="0" dirty="0" err="1" smtClean="0"/>
              <a:t>url</a:t>
            </a:r>
            <a:r>
              <a:rPr lang="tr-TR" b="0" baseline="0" dirty="0" smtClean="0"/>
              <a:t> </a:t>
            </a:r>
            <a:r>
              <a:rPr lang="tr-TR" b="1" baseline="0" dirty="0" err="1" smtClean="0"/>
              <a:t>query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string</a:t>
            </a:r>
            <a:r>
              <a:rPr lang="tr-TR" b="1" baseline="0" dirty="0" smtClean="0"/>
              <a:t> </a:t>
            </a:r>
            <a:r>
              <a:rPr lang="tr-TR" b="0" baseline="0" dirty="0" smtClean="0"/>
              <a:t>biçimindedir.</a:t>
            </a:r>
            <a:endParaRPr lang="tr-TR" b="0" dirty="0" smtClean="0"/>
          </a:p>
          <a:p>
            <a:r>
              <a:rPr lang="tr-TR" b="1" baseline="0" dirty="0" smtClean="0"/>
              <a:t>GET</a:t>
            </a:r>
            <a:r>
              <a:rPr lang="tr-TR" b="0" baseline="0" dirty="0" smtClean="0"/>
              <a:t> ile aktarılan form verisi http protokol başlığı (</a:t>
            </a:r>
            <a:r>
              <a:rPr lang="tr-TR" b="1" baseline="0" dirty="0" smtClean="0"/>
              <a:t>http </a:t>
            </a:r>
            <a:r>
              <a:rPr lang="tr-TR" b="1" baseline="0" dirty="0" err="1" smtClean="0"/>
              <a:t>header</a:t>
            </a:r>
            <a:r>
              <a:rPr lang="tr-TR" b="1" baseline="0" dirty="0" smtClean="0"/>
              <a:t>) </a:t>
            </a:r>
            <a:r>
              <a:rPr lang="tr-TR" b="0" baseline="0" dirty="0" smtClean="0"/>
              <a:t>içinde taşınır ve web tarayıcısının adres çubuğunda görüntülenir.</a:t>
            </a:r>
          </a:p>
          <a:p>
            <a:r>
              <a:rPr lang="tr-TR" b="0" baseline="0" dirty="0" smtClean="0"/>
              <a:t>http protokol başlığı büyüklüğüne web sunucular tarafından kısıtlama uygulanır ( ~4K - 8KB ).</a:t>
            </a:r>
            <a:endParaRPr lang="tr-TR" b="1" baseline="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863C9-8587-4D47-BC8C-6304C2C18B23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6279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dirty="0" err="1" smtClean="0"/>
              <a:t>br</a:t>
            </a:r>
            <a:r>
              <a:rPr lang="tr-TR" dirty="0" smtClean="0"/>
              <a:t>  (</a:t>
            </a:r>
            <a:r>
              <a:rPr lang="tr-TR" dirty="0" err="1" smtClean="0"/>
              <a:t>line</a:t>
            </a:r>
            <a:r>
              <a:rPr lang="tr-TR" dirty="0" smtClean="0"/>
              <a:t> break) html elemanı </a:t>
            </a:r>
            <a:r>
              <a:rPr lang="tr-TR" b="1" dirty="0" smtClean="0"/>
              <a:t>form </a:t>
            </a:r>
            <a:r>
              <a:rPr lang="tr-TR" b="0" dirty="0" smtClean="0"/>
              <a:t>elemanının</a:t>
            </a:r>
            <a:r>
              <a:rPr lang="tr-TR" b="0" baseline="0" dirty="0" smtClean="0"/>
              <a:t> bir parçası değildir. Girdi kutularını alt alta görüntülemek için kullanılmıştır.</a:t>
            </a:r>
          </a:p>
          <a:p>
            <a:r>
              <a:rPr lang="tr-TR" b="1" baseline="0" dirty="0" smtClean="0"/>
              <a:t>form </a:t>
            </a:r>
            <a:r>
              <a:rPr lang="tr-TR" b="0" baseline="0" dirty="0" smtClean="0"/>
              <a:t>verisi </a:t>
            </a:r>
            <a:r>
              <a:rPr lang="tr-TR" b="1" baseline="0" dirty="0" err="1" smtClean="0"/>
              <a:t>submit</a:t>
            </a:r>
            <a:r>
              <a:rPr lang="tr-TR" b="1" baseline="0" dirty="0" smtClean="0"/>
              <a:t> </a:t>
            </a:r>
            <a:r>
              <a:rPr lang="tr-TR" b="0" baseline="0" dirty="0" smtClean="0"/>
              <a:t>düğmesine basıldığında sunucuda </a:t>
            </a:r>
            <a:r>
              <a:rPr lang="tr-TR" b="1" baseline="0" dirty="0" smtClean="0"/>
              <a:t>/test/</a:t>
            </a:r>
            <a:r>
              <a:rPr lang="tr-TR" b="1" baseline="0" dirty="0" err="1" smtClean="0"/>
              <a:t>htmlfomdata</a:t>
            </a:r>
            <a:r>
              <a:rPr lang="tr-TR" b="1" baseline="0" dirty="0" smtClean="0"/>
              <a:t> </a:t>
            </a:r>
            <a:r>
              <a:rPr lang="tr-TR" b="0" baseline="0" dirty="0" smtClean="0"/>
              <a:t>kök-göreli (</a:t>
            </a:r>
            <a:r>
              <a:rPr lang="tr-TR" b="1" baseline="0" dirty="0" err="1" smtClean="0"/>
              <a:t>root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relative</a:t>
            </a:r>
            <a:r>
              <a:rPr lang="tr-TR" b="0" baseline="0" dirty="0" smtClean="0"/>
              <a:t>)</a:t>
            </a:r>
            <a:r>
              <a:rPr lang="tr-TR" b="1" baseline="0" dirty="0" smtClean="0"/>
              <a:t> </a:t>
            </a:r>
            <a:r>
              <a:rPr lang="tr-TR" b="0" baseline="0" dirty="0" err="1" smtClean="0"/>
              <a:t>url’ine</a:t>
            </a:r>
            <a:r>
              <a:rPr lang="tr-TR" b="0" baseline="0" dirty="0" smtClean="0"/>
              <a:t> gönderilir.</a:t>
            </a:r>
          </a:p>
          <a:p>
            <a:r>
              <a:rPr lang="tr-TR" b="0" baseline="0" dirty="0" smtClean="0"/>
              <a:t>Gönderme yöntemi </a:t>
            </a:r>
            <a:r>
              <a:rPr lang="tr-TR" b="1" baseline="0" dirty="0" err="1" smtClean="0"/>
              <a:t>method</a:t>
            </a:r>
            <a:r>
              <a:rPr lang="tr-TR" b="0" baseline="0" dirty="0" smtClean="0"/>
              <a:t> </a:t>
            </a:r>
            <a:r>
              <a:rPr lang="tr-TR" b="1" baseline="0" dirty="0" smtClean="0"/>
              <a:t>http POST </a:t>
            </a:r>
            <a:r>
              <a:rPr lang="tr-TR" b="0" baseline="0" dirty="0" smtClean="0"/>
              <a:t>ile </a:t>
            </a:r>
            <a:r>
              <a:rPr lang="tr-TR" b="1" baseline="0" dirty="0" err="1" smtClean="0"/>
              <a:t>url</a:t>
            </a:r>
            <a:r>
              <a:rPr lang="tr-TR" b="0" baseline="0" dirty="0" smtClean="0"/>
              <a:t> </a:t>
            </a:r>
            <a:r>
              <a:rPr lang="tr-TR" b="1" baseline="0" dirty="0" err="1" smtClean="0"/>
              <a:t>encoded</a:t>
            </a:r>
            <a:r>
              <a:rPr lang="tr-TR" b="1" baseline="0" dirty="0" smtClean="0"/>
              <a:t> </a:t>
            </a:r>
            <a:r>
              <a:rPr lang="tr-TR" b="0" baseline="0" dirty="0" smtClean="0"/>
              <a:t>biçimindedir.</a:t>
            </a:r>
          </a:p>
          <a:p>
            <a:r>
              <a:rPr lang="tr-TR" b="1" baseline="0" dirty="0" smtClean="0"/>
              <a:t>POST</a:t>
            </a:r>
            <a:r>
              <a:rPr lang="tr-TR" b="0" baseline="0" dirty="0" smtClean="0"/>
              <a:t> ile aktarılan form verisi http protokol gövdesinde içerik olarak (</a:t>
            </a:r>
            <a:r>
              <a:rPr lang="tr-TR" b="1" baseline="0" dirty="0" smtClean="0"/>
              <a:t>http </a:t>
            </a:r>
            <a:r>
              <a:rPr lang="tr-TR" b="1" baseline="0" dirty="0" err="1" smtClean="0"/>
              <a:t>content</a:t>
            </a:r>
            <a:r>
              <a:rPr lang="tr-TR" b="1" baseline="0" dirty="0" smtClean="0"/>
              <a:t>) </a:t>
            </a:r>
            <a:r>
              <a:rPr lang="tr-TR" b="0" baseline="0" dirty="0" smtClean="0"/>
              <a:t>taşınır.</a:t>
            </a:r>
          </a:p>
          <a:p>
            <a:endParaRPr lang="tr-TR" b="0" baseline="0" dirty="0" smtClean="0"/>
          </a:p>
          <a:p>
            <a:endParaRPr lang="tr-TR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863C9-8587-4D47-BC8C-6304C2C18B23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6279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baseline="0" dirty="0" smtClean="0"/>
              <a:t>POST</a:t>
            </a:r>
            <a:r>
              <a:rPr lang="tr-TR" b="0" baseline="0" dirty="0" smtClean="0"/>
              <a:t> ile aktarılan form verisi http protokol gövdesinde içerik olarak (</a:t>
            </a:r>
            <a:r>
              <a:rPr lang="tr-TR" b="1" baseline="0" dirty="0" smtClean="0"/>
              <a:t>http </a:t>
            </a:r>
            <a:r>
              <a:rPr lang="tr-TR" b="1" baseline="0" dirty="0" err="1" smtClean="0"/>
              <a:t>content</a:t>
            </a:r>
            <a:r>
              <a:rPr lang="tr-TR" b="1" baseline="0" dirty="0" smtClean="0"/>
              <a:t>) </a:t>
            </a:r>
            <a:r>
              <a:rPr lang="tr-TR" b="0" baseline="0" dirty="0" smtClean="0"/>
              <a:t>taşınır. </a:t>
            </a:r>
          </a:p>
          <a:p>
            <a:r>
              <a:rPr lang="tr-TR" b="1" baseline="0" dirty="0" smtClean="0"/>
              <a:t>POST</a:t>
            </a:r>
            <a:r>
              <a:rPr lang="tr-TR" b="0" baseline="0" dirty="0" smtClean="0"/>
              <a:t> ile aktarılan form verisine </a:t>
            </a:r>
            <a:r>
              <a:rPr lang="tr-TR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Request.Form</a:t>
            </a:r>
            <a:r>
              <a:rPr lang="tr-T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tr-TR" sz="12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"…"</a:t>
            </a:r>
            <a:r>
              <a:rPr lang="tr-T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(ASP).veya</a:t>
            </a:r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FormCollection</a:t>
            </a:r>
            <a:r>
              <a:rPr lang="tr-T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tr-TR" sz="12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"…"</a:t>
            </a:r>
            <a:r>
              <a:rPr lang="tr-T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tr-TR" sz="12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(ASP.MVC) 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ile erişilir.</a:t>
            </a:r>
          </a:p>
          <a:p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Önerilen</a:t>
            </a:r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erişim biçimi </a:t>
            </a:r>
            <a:r>
              <a:rPr lang="tr-TR" sz="1200" b="1" baseline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FormCollection'</a:t>
            </a:r>
            <a:r>
              <a:rPr lang="tr-TR" sz="1200" b="0" baseline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dır</a:t>
            </a:r>
            <a:r>
              <a:rPr lang="tr-TR" sz="1200" b="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tr-TR" sz="1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1" baseline="0" dirty="0" smtClean="0"/>
              <a:t>GET</a:t>
            </a:r>
            <a:r>
              <a:rPr lang="tr-TR" b="0" baseline="0" dirty="0" smtClean="0"/>
              <a:t> ile aktarılan form verisi http protokol başlığı (</a:t>
            </a:r>
            <a:r>
              <a:rPr lang="tr-TR" b="1" baseline="0" dirty="0" smtClean="0"/>
              <a:t>http </a:t>
            </a:r>
            <a:r>
              <a:rPr lang="tr-TR" b="1" baseline="0" dirty="0" err="1" smtClean="0"/>
              <a:t>header</a:t>
            </a:r>
            <a:r>
              <a:rPr lang="tr-TR" b="1" baseline="0" dirty="0" smtClean="0"/>
              <a:t>) </a:t>
            </a:r>
            <a:r>
              <a:rPr lang="tr-TR" b="0" baseline="0" dirty="0" smtClean="0"/>
              <a:t>içinde taşınır.</a:t>
            </a:r>
          </a:p>
          <a:p>
            <a:r>
              <a:rPr lang="tr-TR" b="1" baseline="0" dirty="0" smtClean="0"/>
              <a:t>GET</a:t>
            </a:r>
            <a:r>
              <a:rPr lang="tr-TR" b="0" baseline="0" dirty="0" smtClean="0"/>
              <a:t> ile aktarılan form verisine </a:t>
            </a:r>
            <a:r>
              <a:rPr lang="tr-TR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Request.QueryString</a:t>
            </a:r>
            <a:r>
              <a:rPr lang="tr-T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tr-TR" sz="12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"…"</a:t>
            </a:r>
            <a:r>
              <a:rPr lang="tr-T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ile erişilir.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863C9-8587-4D47-BC8C-6304C2C18B23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2075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baseline="0" dirty="0" smtClean="0"/>
              <a:t>POST</a:t>
            </a:r>
            <a:r>
              <a:rPr lang="tr-TR" b="0" baseline="0" dirty="0" smtClean="0"/>
              <a:t> ile aktarılan form verisi http protokol gövdesinde içerik olarak (</a:t>
            </a:r>
            <a:r>
              <a:rPr lang="tr-TR" b="1" baseline="0" dirty="0" smtClean="0"/>
              <a:t>http </a:t>
            </a:r>
            <a:r>
              <a:rPr lang="tr-TR" b="1" baseline="0" dirty="0" err="1" smtClean="0"/>
              <a:t>content</a:t>
            </a:r>
            <a:r>
              <a:rPr lang="tr-TR" b="1" baseline="0" dirty="0" smtClean="0"/>
              <a:t>) </a:t>
            </a:r>
            <a:r>
              <a:rPr lang="tr-TR" b="0" baseline="0" dirty="0" smtClean="0"/>
              <a:t>taşınır. </a:t>
            </a:r>
          </a:p>
          <a:p>
            <a:r>
              <a:rPr lang="tr-TR" b="1" baseline="0" dirty="0" smtClean="0"/>
              <a:t>POST</a:t>
            </a:r>
            <a:r>
              <a:rPr lang="tr-TR" b="0" baseline="0" dirty="0" smtClean="0"/>
              <a:t> ile aktarılan form verisine erişimde </a:t>
            </a:r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önerilen yöntem </a:t>
            </a:r>
            <a:r>
              <a:rPr lang="tr-TR" sz="1200" b="1" baseline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FormCollection'</a:t>
            </a:r>
            <a:r>
              <a:rPr lang="tr-TR" sz="1200" b="0" baseline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dır</a:t>
            </a:r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tr-TR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863C9-8587-4D47-BC8C-6304C2C18B23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6279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Parametre eşleme</a:t>
            </a:r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tr-TR" sz="1200" b="1" baseline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paramater</a:t>
            </a:r>
            <a:r>
              <a:rPr lang="tr-TR" sz="1200" b="1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200" b="1" baseline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binding</a:t>
            </a:r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). </a:t>
            </a:r>
          </a:p>
          <a:p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Form alan verileri, tip eşleme (</a:t>
            </a:r>
            <a:r>
              <a:rPr lang="tr-TR" sz="1200" b="1" baseline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tr-TR" sz="1200" b="1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200" b="1" baseline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casting</a:t>
            </a:r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ile </a:t>
            </a:r>
            <a:r>
              <a:rPr lang="tr-TR" sz="1200" baseline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parametre listesindeki (</a:t>
            </a:r>
            <a:r>
              <a:rPr lang="tr-TR" sz="1200" b="1" baseline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paramater</a:t>
            </a:r>
            <a:r>
              <a:rPr lang="tr-TR" sz="1200" b="1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200" b="1" baseline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tiplere dönüştürülerek </a:t>
            </a:r>
            <a:r>
              <a:rPr lang="tr-TR" sz="1200" baseline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methoda</a:t>
            </a:r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geçirilir (</a:t>
            </a:r>
            <a:r>
              <a:rPr lang="tr-TR" sz="1200" b="1" baseline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pass</a:t>
            </a:r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Eşleme form alan adları (</a:t>
            </a:r>
            <a:r>
              <a:rPr lang="tr-TR" sz="1200" b="1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form </a:t>
            </a:r>
            <a:r>
              <a:rPr lang="tr-TR" sz="1200" b="1" baseline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field</a:t>
            </a:r>
            <a:r>
              <a:rPr lang="tr-TR" sz="1200" b="1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ile </a:t>
            </a:r>
            <a:r>
              <a:rPr lang="tr-TR" sz="1200" baseline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parametere</a:t>
            </a:r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listesi değişken adları arasında yapılır.</a:t>
            </a:r>
          </a:p>
          <a:p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Eşleme harf büyüklüğü duyarsızdır (</a:t>
            </a:r>
            <a:r>
              <a:rPr lang="tr-TR" sz="1200" b="1" baseline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tr-TR" sz="1200" b="1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200" b="1" baseline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insensitive</a:t>
            </a:r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Eşleme de bütün alanların ve parametrelerin birebir eşlenmesi beklenmez, </a:t>
            </a:r>
            <a:r>
              <a:rPr lang="tr-TR" sz="1200" baseline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varolan</a:t>
            </a:r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alanlar kullanılır.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Eşleme sıra gözetmez. </a:t>
            </a:r>
          </a:p>
          <a:p>
            <a:endParaRPr lang="tr-TR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863C9-8587-4D47-BC8C-6304C2C18B23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6279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Model</a:t>
            </a:r>
            <a:r>
              <a:rPr lang="tr-TR" baseline="0" dirty="0" smtClean="0"/>
              <a:t> eşleme (</a:t>
            </a:r>
            <a:r>
              <a:rPr lang="tr-TR" b="1" baseline="0" dirty="0" smtClean="0"/>
              <a:t>model </a:t>
            </a:r>
            <a:r>
              <a:rPr lang="tr-TR" b="1" baseline="0" dirty="0" err="1" smtClean="0"/>
              <a:t>binding</a:t>
            </a:r>
            <a:r>
              <a:rPr lang="tr-TR" baseline="0" dirty="0" smtClean="0"/>
              <a:t>) </a:t>
            </a:r>
          </a:p>
          <a:p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Parametre listesinde verilen sınıftan</a:t>
            </a:r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tr-TR" sz="1200" b="1" baseline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y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eni bir nesne örneği (</a:t>
            </a:r>
            <a:r>
              <a:rPr lang="tr-TR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tr-T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instance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oluşturulur. </a:t>
            </a:r>
          </a:p>
          <a:p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Form alan verileri, tip eşleme (</a:t>
            </a:r>
            <a:r>
              <a:rPr lang="tr-TR" sz="1200" b="1" baseline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tr-TR" sz="1200" b="1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200" b="1" baseline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casting</a:t>
            </a:r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ile sınıf özellikleri (</a:t>
            </a:r>
            <a:r>
              <a:rPr lang="tr-TR" sz="1200" b="1" baseline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tr-TR" sz="1200" b="1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200" b="1" baseline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properties</a:t>
            </a:r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tiplerine dönüştürülerek </a:t>
            </a:r>
            <a:r>
              <a:rPr lang="tr-TR" sz="1200" baseline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methoda</a:t>
            </a:r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geçirilir (</a:t>
            </a:r>
            <a:r>
              <a:rPr lang="tr-TR" sz="1200" b="1" baseline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pass</a:t>
            </a:r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Eşleme form alan adları (</a:t>
            </a:r>
            <a:r>
              <a:rPr lang="tr-TR" sz="1200" b="1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form </a:t>
            </a:r>
            <a:r>
              <a:rPr lang="tr-TR" sz="1200" b="1" baseline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field</a:t>
            </a:r>
            <a:r>
              <a:rPr lang="tr-TR" sz="1200" b="1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ile </a:t>
            </a:r>
            <a:r>
              <a:rPr lang="tr-TR" sz="1200" baseline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parametere</a:t>
            </a:r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listesi değişken adları arasında yapılır.</a:t>
            </a:r>
          </a:p>
          <a:p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Eşleme harf büyüklüğü duyarsızdır (</a:t>
            </a:r>
            <a:r>
              <a:rPr lang="tr-TR" sz="1200" b="1" baseline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tr-TR" sz="1200" b="1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200" b="1" baseline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insensitive</a:t>
            </a:r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Eşleme de bütün alanların ve parametrelerin birebir eşlenmesi beklenmez, </a:t>
            </a:r>
            <a:r>
              <a:rPr lang="tr-TR" sz="1200" baseline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varolan</a:t>
            </a:r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alanlar kullanılır.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Eşleme sıra gözetmez. 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863C9-8587-4D47-BC8C-6304C2C18B23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4532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Model</a:t>
            </a:r>
            <a:r>
              <a:rPr lang="tr-TR" baseline="0" dirty="0" smtClean="0"/>
              <a:t> eşleme (</a:t>
            </a:r>
            <a:r>
              <a:rPr lang="tr-TR" b="1" baseline="0" dirty="0" smtClean="0"/>
              <a:t>model </a:t>
            </a:r>
            <a:r>
              <a:rPr lang="tr-TR" b="1" baseline="0" dirty="0" err="1" smtClean="0"/>
              <a:t>binding</a:t>
            </a:r>
            <a:r>
              <a:rPr lang="tr-TR" baseline="0" dirty="0" smtClean="0"/>
              <a:t>) </a:t>
            </a:r>
          </a:p>
          <a:p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Parametre listesinde verilen sınıftan</a:t>
            </a:r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tr-TR" sz="1200" b="1" baseline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y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eni bir nesne örneği (</a:t>
            </a:r>
            <a:r>
              <a:rPr lang="tr-TR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tr-T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instance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oluşturulur. </a:t>
            </a:r>
          </a:p>
          <a:p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Form alan verileri, tip eşleme (</a:t>
            </a:r>
            <a:r>
              <a:rPr lang="tr-TR" sz="1200" b="1" baseline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tr-TR" sz="1200" b="1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200" b="1" baseline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casting</a:t>
            </a:r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ile sınıf özellikleri (</a:t>
            </a:r>
            <a:r>
              <a:rPr lang="tr-TR" sz="1200" b="1" baseline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tr-TR" sz="1200" b="1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200" b="1" baseline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properties</a:t>
            </a:r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tiplerine dönüştürülerek </a:t>
            </a:r>
            <a:r>
              <a:rPr lang="tr-TR" sz="1200" baseline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methoda</a:t>
            </a:r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geçirilir (</a:t>
            </a:r>
            <a:r>
              <a:rPr lang="tr-TR" sz="1200" b="1" baseline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pass</a:t>
            </a:r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Eşleme form alan adları (</a:t>
            </a:r>
            <a:r>
              <a:rPr lang="tr-TR" sz="1200" b="1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form </a:t>
            </a:r>
            <a:r>
              <a:rPr lang="tr-TR" sz="1200" b="1" baseline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field</a:t>
            </a:r>
            <a:r>
              <a:rPr lang="tr-TR" sz="1200" b="1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ile </a:t>
            </a:r>
            <a:r>
              <a:rPr lang="tr-TR" sz="1200" baseline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parametere</a:t>
            </a:r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listesi değişken adları arasında yapılır.</a:t>
            </a:r>
          </a:p>
          <a:p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Eşleme harf büyüklüğü duyarsızdır (</a:t>
            </a:r>
            <a:r>
              <a:rPr lang="tr-TR" sz="1200" b="1" baseline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tr-TR" sz="1200" b="1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200" b="1" baseline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insensitive</a:t>
            </a:r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Eşleme de bütün alanların ve parametrelerin birebir eşlenmesi beklenmez, </a:t>
            </a:r>
            <a:r>
              <a:rPr lang="tr-TR" sz="1200" baseline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varolan</a:t>
            </a:r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alanlar kullanılır.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Eşleme sıra gözetmez. 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863C9-8587-4D47-BC8C-6304C2C18B23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4532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Sadece </a:t>
            </a:r>
            <a:r>
              <a:rPr lang="tr-TR" b="1" dirty="0" smtClean="0"/>
              <a:t>name </a:t>
            </a:r>
            <a:r>
              <a:rPr lang="tr-TR" b="0" dirty="0" smtClean="0"/>
              <a:t>eşlenir ve verisi alınır</a:t>
            </a:r>
            <a:endParaRPr lang="tr-TR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863C9-8587-4D47-BC8C-6304C2C18B23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6136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9594-94DC-4ADF-A19B-2F162E02ADE9}" type="datetimeFigureOut">
              <a:rPr lang="tr-TR" smtClean="0"/>
              <a:t>25.4.2015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28F79-3619-4693-8B6F-100CDB46DE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4624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9594-94DC-4ADF-A19B-2F162E02ADE9}" type="datetimeFigureOut">
              <a:rPr lang="tr-TR" smtClean="0"/>
              <a:t>25.4.2015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28F79-3619-4693-8B6F-100CDB46DE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1170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9594-94DC-4ADF-A19B-2F162E02ADE9}" type="datetimeFigureOut">
              <a:rPr lang="tr-TR" smtClean="0"/>
              <a:t>25.4.2015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28F79-3619-4693-8B6F-100CDB46DE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8239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9594-94DC-4ADF-A19B-2F162E02ADE9}" type="datetimeFigureOut">
              <a:rPr lang="tr-TR" smtClean="0"/>
              <a:t>25.4.2015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28F79-3619-4693-8B6F-100CDB46DE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7245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9594-94DC-4ADF-A19B-2F162E02ADE9}" type="datetimeFigureOut">
              <a:rPr lang="tr-TR" smtClean="0"/>
              <a:t>25.4.2015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28F79-3619-4693-8B6F-100CDB46DE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2984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9594-94DC-4ADF-A19B-2F162E02ADE9}" type="datetimeFigureOut">
              <a:rPr lang="tr-TR" smtClean="0"/>
              <a:t>25.4.2015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28F79-3619-4693-8B6F-100CDB46DE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8406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9594-94DC-4ADF-A19B-2F162E02ADE9}" type="datetimeFigureOut">
              <a:rPr lang="tr-TR" smtClean="0"/>
              <a:t>25.4.2015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28F79-3619-4693-8B6F-100CDB46DE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654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9594-94DC-4ADF-A19B-2F162E02ADE9}" type="datetimeFigureOut">
              <a:rPr lang="tr-TR" smtClean="0"/>
              <a:t>25.4.2015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28F79-3619-4693-8B6F-100CDB46DE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0287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9594-94DC-4ADF-A19B-2F162E02ADE9}" type="datetimeFigureOut">
              <a:rPr lang="tr-TR" smtClean="0"/>
              <a:t>25.4.2015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28F79-3619-4693-8B6F-100CDB46DE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5351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9594-94DC-4ADF-A19B-2F162E02ADE9}" type="datetimeFigureOut">
              <a:rPr lang="tr-TR" smtClean="0"/>
              <a:t>25.4.2015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28F79-3619-4693-8B6F-100CDB46DE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688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9594-94DC-4ADF-A19B-2F162E02ADE9}" type="datetimeFigureOut">
              <a:rPr lang="tr-TR" smtClean="0"/>
              <a:t>25.4.2015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28F79-3619-4693-8B6F-100CDB46DE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0923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9594-94DC-4ADF-A19B-2F162E02ADE9}" type="datetimeFigureOut">
              <a:rPr lang="tr-TR" smtClean="0"/>
              <a:t>25.4.2015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28F79-3619-4693-8B6F-100CDB46DE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3727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Html form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00808"/>
            <a:ext cx="8137639" cy="4176464"/>
          </a:xfrm>
        </p:spPr>
      </p:pic>
    </p:spTree>
    <p:extLst>
      <p:ext uri="{BB962C8B-B14F-4D97-AF65-F5344CB8AC3E}">
        <p14:creationId xmlns:p14="http://schemas.microsoft.com/office/powerpoint/2010/main" val="3362352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/>
          <p:cNvSpPr txBox="1"/>
          <p:nvPr/>
        </p:nvSpPr>
        <p:spPr>
          <a:xfrm>
            <a:off x="191716" y="1515336"/>
            <a:ext cx="871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4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tr-TR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4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psn</a:t>
            </a:r>
            <a:r>
              <a:rPr lang="tr-TR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tr-TR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sz="2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4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4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psn</a:t>
            </a:r>
            <a:r>
              <a:rPr lang="tr-TR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tr-TR" sz="24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en-US" sz="2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4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tr-TR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4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psn</a:t>
            </a:r>
            <a:r>
              <a:rPr lang="tr-TR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tr-TR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mail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sz="2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İçerik Yer Tutucusu 2"/>
          <p:cNvSpPr txBox="1">
            <a:spLocks/>
          </p:cNvSpPr>
          <p:nvPr/>
        </p:nvSpPr>
        <p:spPr>
          <a:xfrm>
            <a:off x="202407" y="5949280"/>
            <a:ext cx="8856984" cy="684076"/>
          </a:xfrm>
          <a:prstGeom prst="rect">
            <a:avLst/>
          </a:prstGeom>
          <a:ln w="19050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HtmFormData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tr-T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tr-T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tr-TR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psn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tr-TR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tr-T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İçerik Yer Tutucusu 3"/>
          <p:cNvSpPr txBox="1">
            <a:spLocks/>
          </p:cNvSpPr>
          <p:nvPr/>
        </p:nvSpPr>
        <p:spPr>
          <a:xfrm>
            <a:off x="395536" y="4143851"/>
            <a:ext cx="3722894" cy="187743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20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tr-TR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tr-TR" sz="20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0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 {</a:t>
            </a:r>
            <a:r>
              <a:rPr lang="tr-TR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tr-T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20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0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Age  {</a:t>
            </a:r>
            <a:r>
              <a:rPr lang="tr-TR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tr-T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0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Mail</a:t>
            </a:r>
            <a:r>
              <a:rPr lang="tr-T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tr-T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tr-T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Html form </a:t>
            </a:r>
            <a:br>
              <a:rPr lang="tr-TR" dirty="0" smtClean="0"/>
            </a:br>
            <a:r>
              <a:rPr lang="tr-TR" sz="4000" dirty="0" smtClean="0"/>
              <a:t>model eşleme (</a:t>
            </a:r>
            <a:r>
              <a:rPr lang="tr-TR" sz="4000" b="1" dirty="0" smtClean="0"/>
              <a:t>model </a:t>
            </a:r>
            <a:r>
              <a:rPr lang="tr-TR" sz="4000" b="1" dirty="0" err="1" smtClean="0"/>
              <a:t>binding</a:t>
            </a:r>
            <a:r>
              <a:rPr lang="tr-TR" sz="4000" dirty="0" smtClean="0"/>
              <a:t>)</a:t>
            </a:r>
            <a:endParaRPr lang="tr-TR" sz="4000" dirty="0"/>
          </a:p>
        </p:txBody>
      </p:sp>
      <p:sp>
        <p:nvSpPr>
          <p:cNvPr id="12" name="Yuvarlatılmış Dikdörtgen 11"/>
          <p:cNvSpPr/>
          <p:nvPr/>
        </p:nvSpPr>
        <p:spPr>
          <a:xfrm>
            <a:off x="4912990" y="1515336"/>
            <a:ext cx="1099170" cy="120032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Metin kutusu 15"/>
          <p:cNvSpPr txBox="1"/>
          <p:nvPr/>
        </p:nvSpPr>
        <p:spPr>
          <a:xfrm>
            <a:off x="178446" y="2868065"/>
            <a:ext cx="871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4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tr-TR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4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psn</a:t>
            </a:r>
            <a:r>
              <a:rPr lang="tr-TR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tr-TR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sz="2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4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4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psn</a:t>
            </a:r>
            <a:r>
              <a:rPr lang="tr-TR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tr-TR" sz="24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en-US" sz="2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4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tr-TR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4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psn</a:t>
            </a:r>
            <a:r>
              <a:rPr lang="tr-TR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tr-TR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mail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sz="2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Yuvarlatılmış Dikdörtgen 17"/>
          <p:cNvSpPr/>
          <p:nvPr/>
        </p:nvSpPr>
        <p:spPr>
          <a:xfrm>
            <a:off x="4889351" y="2859580"/>
            <a:ext cx="1099170" cy="120032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Yuvarlatılmış Dikdörtgen 19"/>
          <p:cNvSpPr/>
          <p:nvPr/>
        </p:nvSpPr>
        <p:spPr>
          <a:xfrm>
            <a:off x="3945715" y="5997237"/>
            <a:ext cx="3794637" cy="50905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6356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3"/>
          <p:cNvSpPr txBox="1">
            <a:spLocks/>
          </p:cNvSpPr>
          <p:nvPr/>
        </p:nvSpPr>
        <p:spPr>
          <a:xfrm>
            <a:off x="4945732" y="3933056"/>
            <a:ext cx="4234780" cy="150810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20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tr-TR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HomeAddress</a:t>
            </a:r>
            <a:r>
              <a:rPr lang="tr-TR" sz="20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0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Street  {</a:t>
            </a:r>
            <a:r>
              <a:rPr lang="tr-TR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tr-T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20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0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ZipCode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tr-TR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tr-T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tr-T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191716" y="1515336"/>
            <a:ext cx="871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4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tr-TR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4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psn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tr-TR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sz="2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4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4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psn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tr-TR" sz="24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en-US" sz="2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4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tr-TR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4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psn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tr-TR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mail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sz="2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İçerik Yer Tutucusu 2"/>
          <p:cNvSpPr txBox="1">
            <a:spLocks/>
          </p:cNvSpPr>
          <p:nvPr/>
        </p:nvSpPr>
        <p:spPr>
          <a:xfrm>
            <a:off x="202407" y="5949280"/>
            <a:ext cx="8856984" cy="684076"/>
          </a:xfrm>
          <a:prstGeom prst="rect">
            <a:avLst/>
          </a:prstGeom>
          <a:ln w="19050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HtmFormData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tr-TR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tr-TR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psn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 ) </a:t>
            </a:r>
          </a:p>
          <a:p>
            <a:pPr marL="0" indent="0">
              <a:buNone/>
            </a:pPr>
            <a:endParaRPr lang="tr-TR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tr-T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İçerik Yer Tutucusu 3"/>
          <p:cNvSpPr txBox="1">
            <a:spLocks/>
          </p:cNvSpPr>
          <p:nvPr/>
        </p:nvSpPr>
        <p:spPr>
          <a:xfrm>
            <a:off x="323528" y="3933056"/>
            <a:ext cx="4745501" cy="224676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20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tr-TR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tr-TR" sz="20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0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 {</a:t>
            </a:r>
            <a:r>
              <a:rPr lang="tr-TR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tr-T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20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0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Age  {</a:t>
            </a:r>
            <a:r>
              <a:rPr lang="tr-TR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tr-T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0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Mail</a:t>
            </a:r>
            <a:r>
              <a:rPr lang="tr-T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tr-T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pPr marL="0" indent="0">
              <a:buNone/>
            </a:pPr>
            <a:r>
              <a:rPr lang="tr-TR" sz="20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0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HomeAddress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tr-T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tr-T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tr-TR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  <a:endParaRPr lang="tr-T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tr-T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Metin kutusu 9"/>
          <p:cNvSpPr txBox="1"/>
          <p:nvPr/>
        </p:nvSpPr>
        <p:spPr>
          <a:xfrm>
            <a:off x="177255" y="2894348"/>
            <a:ext cx="8882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="text"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4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psn.</a:t>
            </a:r>
            <a:r>
              <a:rPr lang="tr-TR" sz="24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.street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en-US" sz="2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="number"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4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psn.</a:t>
            </a:r>
            <a:r>
              <a:rPr lang="tr-TR" sz="24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zipcode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sz="2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Html form </a:t>
            </a:r>
            <a:br>
              <a:rPr lang="tr-TR" dirty="0" smtClean="0"/>
            </a:br>
            <a:r>
              <a:rPr lang="tr-TR" sz="4000" dirty="0" smtClean="0"/>
              <a:t>model eşleme (</a:t>
            </a:r>
            <a:r>
              <a:rPr lang="tr-TR" sz="4000" b="1" dirty="0" smtClean="0"/>
              <a:t>model </a:t>
            </a:r>
            <a:r>
              <a:rPr lang="tr-TR" sz="4000" b="1" dirty="0" err="1" smtClean="0"/>
              <a:t>binding</a:t>
            </a:r>
            <a:r>
              <a:rPr lang="tr-TR" sz="4000" dirty="0" smtClean="0"/>
              <a:t>)</a:t>
            </a:r>
            <a:endParaRPr lang="tr-TR" sz="4000" dirty="0"/>
          </a:p>
        </p:txBody>
      </p:sp>
      <p:sp>
        <p:nvSpPr>
          <p:cNvPr id="12" name="Yuvarlatılmış Dikdörtgen 11"/>
          <p:cNvSpPr/>
          <p:nvPr/>
        </p:nvSpPr>
        <p:spPr>
          <a:xfrm>
            <a:off x="4807074" y="1515336"/>
            <a:ext cx="773038" cy="241772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Yuvarlatılmış Dikdörtgen 12"/>
          <p:cNvSpPr/>
          <p:nvPr/>
        </p:nvSpPr>
        <p:spPr>
          <a:xfrm>
            <a:off x="4932039" y="2894348"/>
            <a:ext cx="1944217" cy="913058"/>
          </a:xfrm>
          <a:prstGeom prst="roundRect">
            <a:avLst/>
          </a:prstGeom>
          <a:noFill/>
          <a:ln w="5715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3" name="Düz Ok Bağlayıcısı 2"/>
          <p:cNvCxnSpPr/>
          <p:nvPr/>
        </p:nvCxnSpPr>
        <p:spPr>
          <a:xfrm flipH="1">
            <a:off x="3275856" y="4221088"/>
            <a:ext cx="1669876" cy="129614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949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/>
          <p:cNvSpPr txBox="1"/>
          <p:nvPr/>
        </p:nvSpPr>
        <p:spPr>
          <a:xfrm>
            <a:off x="191716" y="1340768"/>
            <a:ext cx="8712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tr-T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tr-T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tr-T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tr-T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tr-T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mail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İçerik Yer Tutucusu 2"/>
          <p:cNvSpPr txBox="1">
            <a:spLocks/>
          </p:cNvSpPr>
          <p:nvPr/>
        </p:nvSpPr>
        <p:spPr>
          <a:xfrm>
            <a:off x="202407" y="5949280"/>
            <a:ext cx="8856984" cy="684076"/>
          </a:xfrm>
          <a:prstGeom prst="rect">
            <a:avLst/>
          </a:prstGeom>
          <a:ln w="19050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HtmFormData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tr-TR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tr-TR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psn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 ) </a:t>
            </a:r>
          </a:p>
          <a:p>
            <a:pPr marL="0" indent="0">
              <a:buNone/>
            </a:pPr>
            <a:endParaRPr lang="tr-TR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tr-T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İçerik Yer Tutucusu 3"/>
          <p:cNvSpPr txBox="1">
            <a:spLocks/>
          </p:cNvSpPr>
          <p:nvPr/>
        </p:nvSpPr>
        <p:spPr>
          <a:xfrm>
            <a:off x="251520" y="4365104"/>
            <a:ext cx="4320480" cy="181588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16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tr-TR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6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tr-TR" sz="16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16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tr-T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 {</a:t>
            </a:r>
            <a:r>
              <a:rPr lang="tr-TR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tr-T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tr-TR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tr-T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16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16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tr-T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Age  {</a:t>
            </a:r>
            <a:r>
              <a:rPr lang="tr-TR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tr-T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tr-TR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tr-T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16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tr-T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Mail</a:t>
            </a:r>
            <a:r>
              <a:rPr lang="tr-TR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tr-T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tr-TR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tr-T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pPr marL="0" indent="0">
              <a:buNone/>
            </a:pPr>
            <a:r>
              <a:rPr lang="tr-TR" sz="16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16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tr-TR" sz="16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16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tr-TR" sz="16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tr-T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6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Children</a:t>
            </a:r>
            <a:r>
              <a:rPr lang="tr-TR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tr-TR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tr-TR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tr-TR" sz="1600" dirty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  <a:endParaRPr lang="tr-TR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tr-T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Html form </a:t>
            </a:r>
            <a:br>
              <a:rPr lang="tr-TR" dirty="0" smtClean="0"/>
            </a:br>
            <a:r>
              <a:rPr lang="tr-TR" sz="4000" dirty="0" smtClean="0"/>
              <a:t>model eşleme (</a:t>
            </a:r>
            <a:r>
              <a:rPr lang="tr-TR" sz="4000" b="1" dirty="0" smtClean="0"/>
              <a:t>model </a:t>
            </a:r>
            <a:r>
              <a:rPr lang="tr-TR" sz="4000" b="1" dirty="0" err="1" smtClean="0"/>
              <a:t>binding</a:t>
            </a:r>
            <a:r>
              <a:rPr lang="tr-TR" sz="4000" dirty="0" smtClean="0"/>
              <a:t>)</a:t>
            </a:r>
            <a:endParaRPr lang="tr-TR" sz="4000" dirty="0"/>
          </a:p>
        </p:txBody>
      </p:sp>
      <p:sp>
        <p:nvSpPr>
          <p:cNvPr id="17" name="Metin kutusu 16"/>
          <p:cNvSpPr txBox="1"/>
          <p:nvPr/>
        </p:nvSpPr>
        <p:spPr>
          <a:xfrm>
            <a:off x="179512" y="2331102"/>
            <a:ext cx="8712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tr-T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tr-TR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children</a:t>
            </a:r>
            <a:r>
              <a:rPr lang="tr-TR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r>
              <a:rPr lang="tr-T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tr-TR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children</a:t>
            </a:r>
            <a:r>
              <a:rPr lang="tr-TR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r>
              <a:rPr lang="tr-T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tr-T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tr-T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tr-TR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children</a:t>
            </a:r>
            <a:r>
              <a:rPr lang="tr-TR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</a:t>
            </a:r>
            <a:r>
              <a:rPr lang="tr-T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tr-T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tr-T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mail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Metin kutusu 17"/>
          <p:cNvSpPr txBox="1"/>
          <p:nvPr/>
        </p:nvSpPr>
        <p:spPr>
          <a:xfrm>
            <a:off x="179512" y="3267206"/>
            <a:ext cx="8712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tr-T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tr-TR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children</a:t>
            </a:r>
            <a:r>
              <a:rPr lang="tr-TR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  <a:r>
              <a:rPr lang="tr-T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tr-TR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children</a:t>
            </a:r>
            <a:r>
              <a:rPr lang="tr-TR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  <a:r>
              <a:rPr lang="tr-T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tr-T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tr-T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tr-TR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children</a:t>
            </a:r>
            <a:r>
              <a:rPr lang="tr-TR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  <a:r>
              <a:rPr lang="tr-T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.mail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08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/>
          <p:cNvSpPr txBox="1"/>
          <p:nvPr/>
        </p:nvSpPr>
        <p:spPr>
          <a:xfrm>
            <a:off x="202407" y="1802433"/>
            <a:ext cx="871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0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tr-TR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0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psn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tr-TR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0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0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psn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tr-TR" sz="20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0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tr-TR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0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psn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tr-TR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mail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İçerik Yer Tutucusu 2"/>
          <p:cNvSpPr txBox="1">
            <a:spLocks/>
          </p:cNvSpPr>
          <p:nvPr/>
        </p:nvSpPr>
        <p:spPr>
          <a:xfrm>
            <a:off x="202407" y="5949280"/>
            <a:ext cx="8856984" cy="684076"/>
          </a:xfrm>
          <a:prstGeom prst="rect">
            <a:avLst/>
          </a:prstGeom>
          <a:ln w="19050">
            <a:noFill/>
            <a:prstDash val="solid"/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HtmFormData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tr-TR" dirty="0" err="1" smtClean="0">
                <a:solidFill>
                  <a:srgbClr val="0070C0"/>
                </a:solidFill>
              </a:rPr>
              <a:t>Bind</a:t>
            </a:r>
            <a:r>
              <a:rPr lang="tr-TR" dirty="0"/>
              <a:t>( </a:t>
            </a:r>
            <a:r>
              <a:rPr lang="tr-TR" dirty="0" err="1"/>
              <a:t>Include</a:t>
            </a:r>
            <a:r>
              <a:rPr lang="tr-TR" dirty="0"/>
              <a:t>=</a:t>
            </a:r>
            <a:r>
              <a:rPr lang="tr-TR" dirty="0">
                <a:solidFill>
                  <a:srgbClr val="C00000"/>
                </a:solidFill>
              </a:rPr>
              <a:t>"Name"</a:t>
            </a:r>
            <a:r>
              <a:rPr lang="tr-TR" dirty="0"/>
              <a:t>) ]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tr-TR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psn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 ) </a:t>
            </a:r>
          </a:p>
          <a:p>
            <a:pPr marL="0" indent="0">
              <a:buNone/>
            </a:pPr>
            <a:endParaRPr lang="tr-TR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tr-T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İçerik Yer Tutucusu 3"/>
          <p:cNvSpPr txBox="1">
            <a:spLocks/>
          </p:cNvSpPr>
          <p:nvPr/>
        </p:nvSpPr>
        <p:spPr>
          <a:xfrm>
            <a:off x="395536" y="3212976"/>
            <a:ext cx="4320480" cy="187743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20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tr-TR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tr-TR" sz="20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0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 {</a:t>
            </a:r>
            <a:r>
              <a:rPr lang="tr-TR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tr-T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20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0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Age  {</a:t>
            </a:r>
            <a:r>
              <a:rPr lang="tr-TR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tr-T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0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Mail</a:t>
            </a:r>
            <a:r>
              <a:rPr lang="tr-T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tr-T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tr-T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Html form </a:t>
            </a:r>
            <a:br>
              <a:rPr lang="tr-TR" dirty="0" smtClean="0"/>
            </a:br>
            <a:r>
              <a:rPr lang="tr-TR" sz="4000" dirty="0" smtClean="0"/>
              <a:t>model eşleme (</a:t>
            </a:r>
            <a:r>
              <a:rPr lang="tr-TR" sz="4000" b="1" dirty="0" smtClean="0"/>
              <a:t>model </a:t>
            </a:r>
            <a:r>
              <a:rPr lang="tr-TR" sz="4000" b="1" dirty="0" err="1" smtClean="0"/>
              <a:t>binding</a:t>
            </a:r>
            <a:r>
              <a:rPr lang="tr-TR" sz="4000" dirty="0" smtClean="0"/>
              <a:t>)</a:t>
            </a: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2137925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/>
          <p:cNvSpPr txBox="1"/>
          <p:nvPr/>
        </p:nvSpPr>
        <p:spPr>
          <a:xfrm>
            <a:off x="202407" y="1802433"/>
            <a:ext cx="871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0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tr-TR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0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psn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tr-TR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0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0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psn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tr-TR" sz="20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0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tr-TR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0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psn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tr-TR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mail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İçerik Yer Tutucusu 2"/>
          <p:cNvSpPr txBox="1">
            <a:spLocks/>
          </p:cNvSpPr>
          <p:nvPr/>
        </p:nvSpPr>
        <p:spPr>
          <a:xfrm>
            <a:off x="202407" y="5949280"/>
            <a:ext cx="8856984" cy="684076"/>
          </a:xfrm>
          <a:prstGeom prst="rect">
            <a:avLst/>
          </a:prstGeom>
          <a:ln w="19050">
            <a:noFill/>
            <a:prstDash val="solid"/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HtmFormData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tr-TR" dirty="0" err="1" smtClean="0">
                <a:solidFill>
                  <a:srgbClr val="0070C0"/>
                </a:solidFill>
              </a:rPr>
              <a:t>Bind</a:t>
            </a:r>
            <a:r>
              <a:rPr lang="tr-TR" dirty="0"/>
              <a:t>( </a:t>
            </a:r>
            <a:r>
              <a:rPr lang="tr-TR" dirty="0" err="1" smtClean="0"/>
              <a:t>Exlude</a:t>
            </a:r>
            <a:r>
              <a:rPr lang="tr-TR" dirty="0" smtClean="0"/>
              <a:t>=</a:t>
            </a:r>
            <a:r>
              <a:rPr lang="tr-TR" dirty="0" smtClean="0">
                <a:solidFill>
                  <a:srgbClr val="C00000"/>
                </a:solidFill>
              </a:rPr>
              <a:t>"</a:t>
            </a:r>
            <a:r>
              <a:rPr lang="tr-TR" dirty="0" err="1" smtClean="0">
                <a:solidFill>
                  <a:srgbClr val="C00000"/>
                </a:solidFill>
              </a:rPr>
              <a:t>Age,Mail</a:t>
            </a:r>
            <a:r>
              <a:rPr lang="tr-TR" dirty="0" smtClean="0">
                <a:solidFill>
                  <a:srgbClr val="C00000"/>
                </a:solidFill>
              </a:rPr>
              <a:t>"</a:t>
            </a:r>
            <a:r>
              <a:rPr lang="tr-TR" dirty="0" smtClean="0"/>
              <a:t>) </a:t>
            </a:r>
            <a:r>
              <a:rPr lang="tr-TR" dirty="0"/>
              <a:t>]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tr-TR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psn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 ) </a:t>
            </a:r>
          </a:p>
          <a:p>
            <a:pPr marL="0" indent="0">
              <a:buNone/>
            </a:pPr>
            <a:endParaRPr lang="tr-TR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tr-T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İçerik Yer Tutucusu 3"/>
          <p:cNvSpPr txBox="1">
            <a:spLocks/>
          </p:cNvSpPr>
          <p:nvPr/>
        </p:nvSpPr>
        <p:spPr>
          <a:xfrm>
            <a:off x="395536" y="3212976"/>
            <a:ext cx="4320480" cy="187743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20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tr-TR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tr-TR" sz="20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0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 {</a:t>
            </a:r>
            <a:r>
              <a:rPr lang="tr-TR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tr-T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20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0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Age  {</a:t>
            </a:r>
            <a:r>
              <a:rPr lang="tr-TR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tr-T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0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Mail</a:t>
            </a:r>
            <a:r>
              <a:rPr lang="tr-T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tr-T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tr-T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Html form </a:t>
            </a:r>
            <a:br>
              <a:rPr lang="tr-TR" dirty="0" smtClean="0"/>
            </a:br>
            <a:r>
              <a:rPr lang="tr-TR" sz="4000" dirty="0" smtClean="0"/>
              <a:t>model eşleme (</a:t>
            </a:r>
            <a:r>
              <a:rPr lang="tr-TR" sz="4000" b="1" dirty="0" smtClean="0"/>
              <a:t>model </a:t>
            </a:r>
            <a:r>
              <a:rPr lang="tr-TR" sz="4000" b="1" dirty="0" err="1" smtClean="0"/>
              <a:t>binding</a:t>
            </a:r>
            <a:r>
              <a:rPr lang="tr-TR" sz="4000" dirty="0" smtClean="0"/>
              <a:t>)</a:t>
            </a: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2607604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/>
          <p:cNvSpPr txBox="1"/>
          <p:nvPr/>
        </p:nvSpPr>
        <p:spPr>
          <a:xfrm>
            <a:off x="202407" y="1802433"/>
            <a:ext cx="87129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0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0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psn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tr-TR" sz="20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sz="20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0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tr-TR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0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psn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tr-TR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0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0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psn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tr-TR" sz="20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0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tr-TR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0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psn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tr-TR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mail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İçerik Yer Tutucusu 2"/>
          <p:cNvSpPr txBox="1">
            <a:spLocks/>
          </p:cNvSpPr>
          <p:nvPr/>
        </p:nvSpPr>
        <p:spPr>
          <a:xfrm>
            <a:off x="202407" y="5949280"/>
            <a:ext cx="8856984" cy="684076"/>
          </a:xfrm>
          <a:prstGeom prst="rect">
            <a:avLst/>
          </a:prstGeom>
          <a:ln w="19050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HtmFormData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tr-TR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tr-TR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psn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 ) </a:t>
            </a:r>
          </a:p>
          <a:p>
            <a:pPr marL="0" indent="0">
              <a:buNone/>
            </a:pPr>
            <a:endParaRPr lang="tr-TR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tr-T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İçerik Yer Tutucusu 3"/>
          <p:cNvSpPr txBox="1">
            <a:spLocks/>
          </p:cNvSpPr>
          <p:nvPr/>
        </p:nvSpPr>
        <p:spPr>
          <a:xfrm>
            <a:off x="395536" y="3212976"/>
            <a:ext cx="4320480" cy="261610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20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tr-TR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tr-TR" sz="20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tr-T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sz="20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)] </a:t>
            </a:r>
          </a:p>
          <a:p>
            <a:pPr marL="0" indent="0">
              <a:buNone/>
            </a:pPr>
            <a:r>
              <a:rPr lang="tr-TR" sz="20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0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tr-T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  <a:endParaRPr lang="tr-T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0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 {</a:t>
            </a:r>
            <a:r>
              <a:rPr lang="tr-TR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tr-T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20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0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Age  {</a:t>
            </a:r>
            <a:r>
              <a:rPr lang="tr-TR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tr-T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0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Mail</a:t>
            </a:r>
            <a:r>
              <a:rPr lang="tr-T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tr-T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tr-T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Html form </a:t>
            </a:r>
            <a:br>
              <a:rPr lang="tr-TR" dirty="0" smtClean="0"/>
            </a:br>
            <a:r>
              <a:rPr lang="tr-TR" sz="4000" dirty="0" smtClean="0"/>
              <a:t>model eşleme (</a:t>
            </a:r>
            <a:r>
              <a:rPr lang="tr-TR" sz="4000" b="1" dirty="0" smtClean="0"/>
              <a:t>model </a:t>
            </a:r>
            <a:r>
              <a:rPr lang="tr-TR" sz="4000" b="1" dirty="0" err="1" smtClean="0"/>
              <a:t>binding</a:t>
            </a:r>
            <a:r>
              <a:rPr lang="tr-TR" sz="4000" dirty="0" smtClean="0"/>
              <a:t>)</a:t>
            </a: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1488545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/>
          <p:cNvSpPr txBox="1"/>
          <p:nvPr/>
        </p:nvSpPr>
        <p:spPr>
          <a:xfrm>
            <a:off x="422542" y="1412776"/>
            <a:ext cx="4077450" cy="24929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40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</a:p>
          <a:p>
            <a:pPr algn="ctr"/>
            <a:endParaRPr lang="tr-TR" sz="4000" b="1" i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tr-TR" sz="4000" b="1" i="1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tr-TR" sz="3600" b="1" i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Görünüm'e</a:t>
            </a:r>
            <a:r>
              <a:rPr lang="tr-TR" dirty="0" smtClean="0"/>
              <a:t> (</a:t>
            </a:r>
            <a:r>
              <a:rPr lang="tr-TR" b="1" dirty="0" err="1" smtClean="0"/>
              <a:t>View</a:t>
            </a:r>
            <a:r>
              <a:rPr lang="tr-TR" dirty="0" smtClean="0"/>
              <a:t>)</a:t>
            </a:r>
            <a:br>
              <a:rPr lang="tr-TR" dirty="0" smtClean="0"/>
            </a:br>
            <a:r>
              <a:rPr lang="tr-TR" dirty="0" smtClean="0"/>
              <a:t>veri aktarımı</a:t>
            </a:r>
            <a:endParaRPr lang="tr-TR" dirty="0"/>
          </a:p>
        </p:txBody>
      </p:sp>
      <p:sp>
        <p:nvSpPr>
          <p:cNvPr id="5" name="İçerik Yer Tutucusu 3"/>
          <p:cNvSpPr txBox="1">
            <a:spLocks/>
          </p:cNvSpPr>
          <p:nvPr/>
        </p:nvSpPr>
        <p:spPr>
          <a:xfrm>
            <a:off x="524294" y="2276872"/>
            <a:ext cx="3873946" cy="136652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HtmlForm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sz="18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name,</a:t>
            </a:r>
            <a:r>
              <a:rPr lang="tr-TR" sz="18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tr-TR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402723" y="4080197"/>
            <a:ext cx="4061420" cy="2554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40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endParaRPr lang="tr-TR" sz="4000" b="1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tr-TR" sz="4000" b="1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tr-TR" sz="4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tr-TR" sz="4000" b="1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524294" y="4941167"/>
            <a:ext cx="2808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tr-T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tr-TR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</a:t>
            </a:r>
            <a:r>
              <a:rPr lang="tr-T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tr-TR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tr-TR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tr-T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tr-TR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tr-TR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ağ Ayraç 1"/>
          <p:cNvSpPr/>
          <p:nvPr/>
        </p:nvSpPr>
        <p:spPr>
          <a:xfrm>
            <a:off x="4653508" y="1484784"/>
            <a:ext cx="936104" cy="5149958"/>
          </a:xfrm>
          <a:prstGeom prst="rightBrace">
            <a:avLst>
              <a:gd name="adj1" fmla="val 129417"/>
              <a:gd name="adj2" fmla="val 50000"/>
            </a:avLst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Metin kutusu 2"/>
          <p:cNvSpPr txBox="1"/>
          <p:nvPr/>
        </p:nvSpPr>
        <p:spPr>
          <a:xfrm>
            <a:off x="6039916" y="2659271"/>
            <a:ext cx="2683042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6000" b="1" dirty="0" smtClean="0">
                <a:solidFill>
                  <a:srgbClr val="C00000"/>
                </a:solidFill>
              </a:rPr>
              <a:t>1</a:t>
            </a:r>
          </a:p>
          <a:p>
            <a:pPr algn="ctr"/>
            <a:r>
              <a:rPr lang="tr-TR" sz="4800" dirty="0" smtClean="0">
                <a:solidFill>
                  <a:srgbClr val="C00000"/>
                </a:solidFill>
              </a:rPr>
              <a:t>http isteği</a:t>
            </a:r>
          </a:p>
          <a:p>
            <a:pPr algn="ctr"/>
            <a:r>
              <a:rPr lang="tr-TR" sz="4800" b="1" dirty="0" err="1" smtClean="0">
                <a:solidFill>
                  <a:srgbClr val="C00000"/>
                </a:solidFill>
              </a:rPr>
              <a:t>request</a:t>
            </a:r>
            <a:endParaRPr lang="tr-TR" sz="4800" dirty="0">
              <a:solidFill>
                <a:srgbClr val="C00000"/>
              </a:solidFill>
            </a:endParaRPr>
          </a:p>
        </p:txBody>
      </p:sp>
      <p:sp>
        <p:nvSpPr>
          <p:cNvPr id="8" name="Aşağı Ok 7"/>
          <p:cNvSpPr/>
          <p:nvPr/>
        </p:nvSpPr>
        <p:spPr>
          <a:xfrm>
            <a:off x="2073393" y="3634686"/>
            <a:ext cx="720080" cy="658410"/>
          </a:xfrm>
          <a:prstGeom prst="downArrow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Aşağı Ok 10"/>
          <p:cNvSpPr/>
          <p:nvPr/>
        </p:nvSpPr>
        <p:spPr>
          <a:xfrm rot="2700000">
            <a:off x="127329" y="6152535"/>
            <a:ext cx="720080" cy="658410"/>
          </a:xfrm>
          <a:prstGeom prst="downArrow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Aşağı Ok 11"/>
          <p:cNvSpPr/>
          <p:nvPr/>
        </p:nvSpPr>
        <p:spPr>
          <a:xfrm rot="18900000">
            <a:off x="164255" y="1155578"/>
            <a:ext cx="720080" cy="658410"/>
          </a:xfrm>
          <a:prstGeom prst="downArrow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6339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Görünüm'e</a:t>
            </a:r>
            <a:r>
              <a:rPr lang="tr-TR" dirty="0" smtClean="0"/>
              <a:t> (</a:t>
            </a:r>
            <a:r>
              <a:rPr lang="tr-TR" b="1" dirty="0" err="1" smtClean="0"/>
              <a:t>View</a:t>
            </a:r>
            <a:r>
              <a:rPr lang="tr-TR" dirty="0" smtClean="0"/>
              <a:t>)</a:t>
            </a:r>
            <a:br>
              <a:rPr lang="tr-TR" dirty="0" smtClean="0"/>
            </a:br>
            <a:r>
              <a:rPr lang="tr-TR" dirty="0" smtClean="0"/>
              <a:t>veri aktarımı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6600" dirty="0" err="1" smtClean="0">
                <a:solidFill>
                  <a:srgbClr val="00B050"/>
                </a:solidFill>
              </a:rPr>
              <a:t>ViewData</a:t>
            </a:r>
            <a:endParaRPr lang="tr-TR" sz="6600" dirty="0" smtClean="0">
              <a:solidFill>
                <a:srgbClr val="00B050"/>
              </a:solidFill>
            </a:endParaRPr>
          </a:p>
          <a:p>
            <a:r>
              <a:rPr lang="tr-TR" sz="6600" b="1" dirty="0" err="1" smtClean="0">
                <a:solidFill>
                  <a:srgbClr val="00B050"/>
                </a:solidFill>
              </a:rPr>
              <a:t>ViewBag</a:t>
            </a:r>
            <a:endParaRPr lang="tr-TR" sz="6600" b="1" dirty="0" smtClean="0">
              <a:solidFill>
                <a:srgbClr val="00B050"/>
              </a:solidFill>
            </a:endParaRPr>
          </a:p>
          <a:p>
            <a:r>
              <a:rPr lang="tr-TR" sz="6600" dirty="0" err="1" smtClean="0">
                <a:solidFill>
                  <a:srgbClr val="C00000"/>
                </a:solidFill>
              </a:rPr>
              <a:t>TempData</a:t>
            </a:r>
            <a:endParaRPr lang="tr-TR" sz="6600" dirty="0">
              <a:solidFill>
                <a:srgbClr val="C00000"/>
              </a:solidFill>
            </a:endParaRPr>
          </a:p>
        </p:txBody>
      </p:sp>
      <p:sp>
        <p:nvSpPr>
          <p:cNvPr id="4" name="Sağ Ayraç 3"/>
          <p:cNvSpPr/>
          <p:nvPr/>
        </p:nvSpPr>
        <p:spPr>
          <a:xfrm>
            <a:off x="4788024" y="1988840"/>
            <a:ext cx="648072" cy="1728192"/>
          </a:xfrm>
          <a:prstGeom prst="rightBrace">
            <a:avLst>
              <a:gd name="adj1" fmla="val 66667"/>
              <a:gd name="adj2" fmla="val 50000"/>
            </a:avLst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Metin kutusu 4"/>
          <p:cNvSpPr txBox="1"/>
          <p:nvPr/>
        </p:nvSpPr>
        <p:spPr>
          <a:xfrm>
            <a:off x="5838165" y="1698774"/>
            <a:ext cx="34863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800" b="1" dirty="0" smtClean="0">
                <a:solidFill>
                  <a:srgbClr val="C00000"/>
                </a:solidFill>
              </a:rPr>
              <a:t>1</a:t>
            </a:r>
            <a:r>
              <a:rPr lang="tr-TR" sz="3200" dirty="0" smtClean="0">
                <a:solidFill>
                  <a:srgbClr val="00B050"/>
                </a:solidFill>
              </a:rPr>
              <a:t> http isteği (</a:t>
            </a:r>
            <a:r>
              <a:rPr lang="tr-TR" sz="3200" b="1" dirty="0" err="1" smtClean="0">
                <a:solidFill>
                  <a:srgbClr val="00B050"/>
                </a:solidFill>
              </a:rPr>
              <a:t>request</a:t>
            </a:r>
            <a:r>
              <a:rPr lang="tr-TR" sz="3200" dirty="0" smtClean="0">
                <a:solidFill>
                  <a:srgbClr val="00B050"/>
                </a:solidFill>
              </a:rPr>
              <a:t>) kadar yaşar.</a:t>
            </a:r>
          </a:p>
          <a:p>
            <a:r>
              <a:rPr lang="tr-TR" sz="3200" dirty="0" err="1" smtClean="0">
                <a:solidFill>
                  <a:schemeClr val="accent6">
                    <a:lumMod val="50000"/>
                  </a:schemeClr>
                </a:solidFill>
              </a:rPr>
              <a:t>action-view</a:t>
            </a:r>
            <a:endParaRPr lang="tr-TR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5865214" y="4018712"/>
            <a:ext cx="34593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800" b="1" dirty="0">
                <a:solidFill>
                  <a:srgbClr val="C00000"/>
                </a:solidFill>
              </a:rPr>
              <a:t>2</a:t>
            </a:r>
            <a:r>
              <a:rPr lang="tr-TR" sz="3200" dirty="0" smtClean="0">
                <a:solidFill>
                  <a:srgbClr val="00B050"/>
                </a:solidFill>
              </a:rPr>
              <a:t> http isteği (</a:t>
            </a:r>
            <a:r>
              <a:rPr lang="tr-TR" sz="3200" b="1" dirty="0" err="1" smtClean="0">
                <a:solidFill>
                  <a:srgbClr val="00B050"/>
                </a:solidFill>
              </a:rPr>
              <a:t>request</a:t>
            </a:r>
            <a:r>
              <a:rPr lang="tr-TR" sz="3200" dirty="0" smtClean="0">
                <a:solidFill>
                  <a:srgbClr val="00B050"/>
                </a:solidFill>
              </a:rPr>
              <a:t>) kadar yaşar.</a:t>
            </a:r>
          </a:p>
          <a:p>
            <a:r>
              <a:rPr lang="tr-TR" sz="3200" dirty="0" err="1" smtClean="0">
                <a:solidFill>
                  <a:schemeClr val="accent6">
                    <a:lumMod val="50000"/>
                  </a:schemeClr>
                </a:solidFill>
              </a:rPr>
              <a:t>action-action-view</a:t>
            </a:r>
            <a:endParaRPr lang="tr-TR" sz="3200" dirty="0">
              <a:solidFill>
                <a:srgbClr val="00B050"/>
              </a:solidFill>
            </a:endParaRPr>
          </a:p>
        </p:txBody>
      </p:sp>
      <p:sp>
        <p:nvSpPr>
          <p:cNvPr id="7" name="Sağ Ayraç 6"/>
          <p:cNvSpPr/>
          <p:nvPr/>
        </p:nvSpPr>
        <p:spPr>
          <a:xfrm>
            <a:off x="4804395" y="4308778"/>
            <a:ext cx="648072" cy="1728192"/>
          </a:xfrm>
          <a:prstGeom prst="rightBrace">
            <a:avLst>
              <a:gd name="adj1" fmla="val 66667"/>
              <a:gd name="adj2" fmla="val 50000"/>
            </a:avLst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1878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Görünüm'e</a:t>
            </a:r>
            <a:r>
              <a:rPr lang="tr-TR" dirty="0" smtClean="0"/>
              <a:t> (</a:t>
            </a:r>
            <a:r>
              <a:rPr lang="tr-TR" b="1" dirty="0" err="1" smtClean="0"/>
              <a:t>View</a:t>
            </a:r>
            <a:r>
              <a:rPr lang="tr-TR" dirty="0" smtClean="0"/>
              <a:t>)</a:t>
            </a:r>
            <a:br>
              <a:rPr lang="tr-TR" dirty="0" smtClean="0"/>
            </a:br>
            <a:r>
              <a:rPr lang="tr-TR" dirty="0" smtClean="0"/>
              <a:t>veri aktarımı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6600" dirty="0" err="1" smtClean="0">
                <a:solidFill>
                  <a:srgbClr val="00B050"/>
                </a:solidFill>
              </a:rPr>
              <a:t>ViewData</a:t>
            </a:r>
            <a:r>
              <a:rPr lang="tr-TR" sz="6600" dirty="0" smtClean="0">
                <a:solidFill>
                  <a:srgbClr val="00B050"/>
                </a:solidFill>
              </a:rPr>
              <a:t> = </a:t>
            </a:r>
            <a:r>
              <a:rPr lang="tr-TR" sz="6600" dirty="0" err="1" smtClean="0">
                <a:solidFill>
                  <a:srgbClr val="00B050"/>
                </a:solidFill>
              </a:rPr>
              <a:t>ViewBag</a:t>
            </a:r>
            <a:endParaRPr lang="tr-TR" sz="6600" dirty="0" smtClean="0">
              <a:solidFill>
                <a:srgbClr val="00B050"/>
              </a:solidFill>
            </a:endParaRPr>
          </a:p>
        </p:txBody>
      </p:sp>
      <p:sp>
        <p:nvSpPr>
          <p:cNvPr id="4" name="İçerik Yer Tutucusu 3"/>
          <p:cNvSpPr txBox="1">
            <a:spLocks/>
          </p:cNvSpPr>
          <p:nvPr/>
        </p:nvSpPr>
        <p:spPr>
          <a:xfrm>
            <a:off x="395536" y="3212976"/>
            <a:ext cx="8208912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ViewData</a:t>
            </a:r>
            <a:r>
              <a:rPr lang="tr-TR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 </a:t>
            </a:r>
            <a:r>
              <a:rPr lang="tr-TR" sz="3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"Name" </a:t>
            </a:r>
            <a:r>
              <a:rPr lang="tr-TR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tr-TR" sz="3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"ali"</a:t>
            </a:r>
            <a:r>
              <a:rPr lang="tr-TR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5" name="İçerik Yer Tutucusu 3"/>
          <p:cNvSpPr txBox="1">
            <a:spLocks/>
          </p:cNvSpPr>
          <p:nvPr/>
        </p:nvSpPr>
        <p:spPr>
          <a:xfrm>
            <a:off x="418034" y="4158267"/>
            <a:ext cx="7992888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ViewBag.</a:t>
            </a:r>
            <a:r>
              <a:rPr lang="tr-TR" sz="36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tr-TR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tr-TR" sz="3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"ali"</a:t>
            </a:r>
            <a:r>
              <a:rPr lang="tr-TR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6" name="İçerik Yer Tutucusu 3"/>
          <p:cNvSpPr txBox="1">
            <a:spLocks/>
          </p:cNvSpPr>
          <p:nvPr/>
        </p:nvSpPr>
        <p:spPr>
          <a:xfrm>
            <a:off x="251520" y="5373216"/>
            <a:ext cx="8784976" cy="58477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strong</a:t>
            </a:r>
            <a:r>
              <a:rPr lang="tr-TR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tr-TR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tr-T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ViewBag.</a:t>
            </a:r>
            <a:r>
              <a:rPr lang="tr-TR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tr-TR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strong</a:t>
            </a:r>
            <a:r>
              <a:rPr lang="tr-TR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613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Görünüm'e</a:t>
            </a:r>
            <a:r>
              <a:rPr lang="tr-TR" dirty="0" smtClean="0"/>
              <a:t> (</a:t>
            </a:r>
            <a:r>
              <a:rPr lang="tr-TR" b="1" dirty="0" err="1" smtClean="0"/>
              <a:t>View</a:t>
            </a:r>
            <a:r>
              <a:rPr lang="tr-TR" dirty="0" smtClean="0"/>
              <a:t>)</a:t>
            </a:r>
            <a:br>
              <a:rPr lang="tr-TR" dirty="0" smtClean="0"/>
            </a:br>
            <a:r>
              <a:rPr lang="tr-TR" dirty="0" smtClean="0"/>
              <a:t>veri aktarımı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6600" dirty="0" err="1" smtClean="0">
                <a:solidFill>
                  <a:srgbClr val="00B050"/>
                </a:solidFill>
              </a:rPr>
              <a:t>ViewData</a:t>
            </a:r>
            <a:r>
              <a:rPr lang="tr-TR" sz="6600" dirty="0" smtClean="0">
                <a:solidFill>
                  <a:srgbClr val="00B050"/>
                </a:solidFill>
              </a:rPr>
              <a:t>?  </a:t>
            </a:r>
            <a:r>
              <a:rPr lang="tr-TR" sz="6600" b="1" dirty="0" err="1" smtClean="0">
                <a:solidFill>
                  <a:srgbClr val="00B050"/>
                </a:solidFill>
              </a:rPr>
              <a:t>ViewBag</a:t>
            </a:r>
            <a:r>
              <a:rPr lang="tr-TR" sz="6600" dirty="0" smtClean="0">
                <a:solidFill>
                  <a:srgbClr val="00B050"/>
                </a:solidFill>
              </a:rPr>
              <a:t>?</a:t>
            </a:r>
          </a:p>
        </p:txBody>
      </p:sp>
      <p:sp>
        <p:nvSpPr>
          <p:cNvPr id="4" name="İçerik Yer Tutucusu 3"/>
          <p:cNvSpPr txBox="1">
            <a:spLocks/>
          </p:cNvSpPr>
          <p:nvPr/>
        </p:nvSpPr>
        <p:spPr>
          <a:xfrm>
            <a:off x="179512" y="2889810"/>
            <a:ext cx="8856984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ViewData</a:t>
            </a:r>
            <a:r>
              <a:rPr lang="tr-TR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 </a:t>
            </a:r>
            <a:r>
              <a:rPr lang="tr-TR" sz="3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36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next-item</a:t>
            </a:r>
            <a:r>
              <a:rPr lang="tr-TR" sz="3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tr-TR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tr-TR" sz="3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36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tr-TR" sz="3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6" name="İçerik Yer Tutucusu 3"/>
          <p:cNvSpPr txBox="1">
            <a:spLocks/>
          </p:cNvSpPr>
          <p:nvPr/>
        </p:nvSpPr>
        <p:spPr>
          <a:xfrm>
            <a:off x="179512" y="3646765"/>
            <a:ext cx="8856984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ViewBag.</a:t>
            </a:r>
            <a:r>
              <a:rPr lang="tr-TR" sz="3600" strike="sngStrike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next-item</a:t>
            </a:r>
            <a:r>
              <a:rPr lang="tr-TR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tr-TR" sz="3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36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tr-TR" sz="3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İçerik Yer Tutucusu 3"/>
          <p:cNvSpPr txBox="1">
            <a:spLocks/>
          </p:cNvSpPr>
          <p:nvPr/>
        </p:nvSpPr>
        <p:spPr>
          <a:xfrm>
            <a:off x="251520" y="5373216"/>
            <a:ext cx="8784976" cy="52322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8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strong</a:t>
            </a:r>
            <a:r>
              <a:rPr lang="tr-TR" sz="2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tr-TR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tr-T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ViewData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tr-TR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8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next-item</a:t>
            </a:r>
            <a:r>
              <a:rPr lang="tr-TR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8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strong</a:t>
            </a:r>
            <a:r>
              <a:rPr lang="tr-TR" sz="2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973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Html form</a:t>
            </a:r>
            <a:endParaRPr lang="tr-TR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47851"/>
            <a:ext cx="8229600" cy="4445446"/>
          </a:xfrm>
        </p:spPr>
      </p:pic>
    </p:spTree>
    <p:extLst>
      <p:ext uri="{BB962C8B-B14F-4D97-AF65-F5344CB8AC3E}">
        <p14:creationId xmlns:p14="http://schemas.microsoft.com/office/powerpoint/2010/main" val="1959128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Görünüm'e</a:t>
            </a:r>
            <a:r>
              <a:rPr lang="tr-TR" dirty="0" smtClean="0"/>
              <a:t> (</a:t>
            </a:r>
            <a:r>
              <a:rPr lang="tr-TR" b="1" dirty="0" err="1" smtClean="0"/>
              <a:t>View</a:t>
            </a:r>
            <a:r>
              <a:rPr lang="tr-TR" dirty="0" smtClean="0"/>
              <a:t>)</a:t>
            </a:r>
            <a:br>
              <a:rPr lang="tr-TR" dirty="0" smtClean="0"/>
            </a:br>
            <a:r>
              <a:rPr lang="tr-TR" dirty="0" smtClean="0"/>
              <a:t>veri aktarımı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6600" dirty="0" smtClean="0">
                <a:solidFill>
                  <a:srgbClr val="00B050"/>
                </a:solidFill>
              </a:rPr>
              <a:t>@model  </a:t>
            </a:r>
          </a:p>
        </p:txBody>
      </p:sp>
      <p:sp>
        <p:nvSpPr>
          <p:cNvPr id="6" name="İçerik Yer Tutucusu 3"/>
          <p:cNvSpPr txBox="1">
            <a:spLocks/>
          </p:cNvSpPr>
          <p:nvPr/>
        </p:nvSpPr>
        <p:spPr>
          <a:xfrm>
            <a:off x="0" y="2708920"/>
            <a:ext cx="8856984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tr-TR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sz="3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36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tr-TR" sz="3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3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tr-TR" sz="3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İçerik Yer Tutucusu 3"/>
          <p:cNvSpPr txBox="1">
            <a:spLocks/>
          </p:cNvSpPr>
          <p:nvPr/>
        </p:nvSpPr>
        <p:spPr>
          <a:xfrm>
            <a:off x="291183" y="4653136"/>
            <a:ext cx="8784976" cy="104028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2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@model </a:t>
            </a:r>
            <a:r>
              <a:rPr lang="tr-TR" sz="28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8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strong</a:t>
            </a:r>
            <a:r>
              <a:rPr lang="tr-TR" sz="2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tr-TR" sz="2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8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strong</a:t>
            </a:r>
            <a:r>
              <a:rPr lang="tr-TR" sz="2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İçerik Yer Tutucusu 3"/>
          <p:cNvSpPr txBox="1">
            <a:spLocks/>
          </p:cNvSpPr>
          <p:nvPr/>
        </p:nvSpPr>
        <p:spPr>
          <a:xfrm>
            <a:off x="251520" y="3933056"/>
            <a:ext cx="8856984" cy="52322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Sıkı </a:t>
            </a:r>
            <a:r>
              <a:rPr lang="tr-T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tiplendirilmiş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tr-TR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strongly</a:t>
            </a:r>
            <a:r>
              <a:rPr lang="tr-TR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typed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tr-T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endParaRPr lang="tr-TR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870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Görünüm'e</a:t>
            </a:r>
            <a:r>
              <a:rPr lang="tr-TR" dirty="0" smtClean="0"/>
              <a:t> (</a:t>
            </a:r>
            <a:r>
              <a:rPr lang="tr-TR" b="1" dirty="0" err="1" smtClean="0"/>
              <a:t>View</a:t>
            </a:r>
            <a:r>
              <a:rPr lang="tr-TR" dirty="0" smtClean="0"/>
              <a:t>)</a:t>
            </a:r>
            <a:br>
              <a:rPr lang="tr-TR" dirty="0" smtClean="0"/>
            </a:br>
            <a:r>
              <a:rPr lang="tr-TR" dirty="0" smtClean="0"/>
              <a:t>veri aktarımı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6600" dirty="0" smtClean="0">
                <a:solidFill>
                  <a:srgbClr val="00B050"/>
                </a:solidFill>
              </a:rPr>
              <a:t>@model  </a:t>
            </a:r>
          </a:p>
        </p:txBody>
      </p:sp>
      <p:sp>
        <p:nvSpPr>
          <p:cNvPr id="6" name="İçerik Yer Tutucusu 3"/>
          <p:cNvSpPr txBox="1">
            <a:spLocks/>
          </p:cNvSpPr>
          <p:nvPr/>
        </p:nvSpPr>
        <p:spPr>
          <a:xfrm>
            <a:off x="-27384" y="2695025"/>
            <a:ext cx="9032329" cy="55399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3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tr-T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tr-TR" sz="30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tr-TR" sz="3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30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tr-T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Name=</a:t>
            </a:r>
            <a:r>
              <a:rPr lang="tr-TR" sz="30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"ali"</a:t>
            </a:r>
            <a:r>
              <a:rPr lang="tr-T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Age =</a:t>
            </a:r>
            <a:r>
              <a:rPr lang="tr-TR" sz="30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tr-T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});</a:t>
            </a:r>
          </a:p>
        </p:txBody>
      </p:sp>
      <p:sp>
        <p:nvSpPr>
          <p:cNvPr id="7" name="İçerik Yer Tutucusu 3"/>
          <p:cNvSpPr txBox="1">
            <a:spLocks/>
          </p:cNvSpPr>
          <p:nvPr/>
        </p:nvSpPr>
        <p:spPr>
          <a:xfrm>
            <a:off x="360190" y="4653700"/>
            <a:ext cx="8621513" cy="104028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2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@model </a:t>
            </a:r>
            <a:r>
              <a:rPr lang="tr-TR" sz="28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endParaRPr lang="tr-TR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8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strong</a:t>
            </a:r>
            <a:r>
              <a:rPr lang="tr-TR" sz="2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tr-TR" sz="2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tr-T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Model.Name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tr-T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Model.Age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8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strong</a:t>
            </a:r>
            <a:r>
              <a:rPr lang="tr-TR" sz="2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İçerik Yer Tutucusu 3"/>
          <p:cNvSpPr txBox="1">
            <a:spLocks/>
          </p:cNvSpPr>
          <p:nvPr/>
        </p:nvSpPr>
        <p:spPr>
          <a:xfrm>
            <a:off x="368152" y="3908867"/>
            <a:ext cx="8352928" cy="52322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Sıkı </a:t>
            </a:r>
            <a:r>
              <a:rPr lang="tr-T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tiplendirilmiş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tr-TR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strongly</a:t>
            </a:r>
            <a:r>
              <a:rPr lang="tr-TR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typed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tr-T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endParaRPr lang="tr-TR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543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Html form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56" y="1700808"/>
            <a:ext cx="8229600" cy="4248472"/>
          </a:xfrm>
        </p:spPr>
      </p:pic>
    </p:spTree>
    <p:extLst>
      <p:ext uri="{BB962C8B-B14F-4D97-AF65-F5344CB8AC3E}">
        <p14:creationId xmlns:p14="http://schemas.microsoft.com/office/powerpoint/2010/main" val="1465140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4"/>
          </a:xfrm>
        </p:spPr>
        <p:txBody>
          <a:bodyPr>
            <a:normAutofit/>
          </a:bodyPr>
          <a:lstStyle/>
          <a:p>
            <a:r>
              <a:rPr lang="tr-TR" sz="4000" dirty="0" smtClean="0">
                <a:solidFill>
                  <a:srgbClr val="C00000"/>
                </a:solidFill>
              </a:rPr>
              <a:t>GET</a:t>
            </a:r>
            <a:r>
              <a:rPr lang="tr-TR" sz="4000" dirty="0" smtClean="0"/>
              <a:t>            </a:t>
            </a:r>
            <a:r>
              <a:rPr lang="tr-TR" sz="4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Request.QueryString</a:t>
            </a:r>
            <a:endParaRPr lang="tr-TR" sz="4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sz="4000" dirty="0" smtClean="0">
                <a:solidFill>
                  <a:srgbClr val="C00000"/>
                </a:solidFill>
              </a:rPr>
              <a:t>POST</a:t>
            </a:r>
            <a:r>
              <a:rPr lang="tr-TR" sz="4000" dirty="0" smtClean="0"/>
              <a:t>          </a:t>
            </a:r>
            <a:r>
              <a:rPr lang="tr-TR" sz="4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Request.Form</a:t>
            </a:r>
            <a:endParaRPr lang="tr-TR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dirty="0" smtClean="0"/>
              <a:t>Html form</a:t>
            </a:r>
            <a:endParaRPr lang="tr-TR" dirty="0"/>
          </a:p>
        </p:txBody>
      </p:sp>
      <p:sp>
        <p:nvSpPr>
          <p:cNvPr id="5" name="Sağ Ok 4"/>
          <p:cNvSpPr/>
          <p:nvPr/>
        </p:nvSpPr>
        <p:spPr>
          <a:xfrm>
            <a:off x="2195736" y="1772816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Sağ Ok 5"/>
          <p:cNvSpPr/>
          <p:nvPr/>
        </p:nvSpPr>
        <p:spPr>
          <a:xfrm>
            <a:off x="2195736" y="2420888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İçerik Yer Tutucusu 2"/>
          <p:cNvSpPr txBox="1">
            <a:spLocks/>
          </p:cNvSpPr>
          <p:nvPr/>
        </p:nvSpPr>
        <p:spPr>
          <a:xfrm>
            <a:off x="539552" y="3645024"/>
            <a:ext cx="8229600" cy="252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4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Request.QueryString</a:t>
            </a:r>
            <a:r>
              <a:rPr lang="tr-TR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tr-TR" sz="4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40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tr-TR" sz="4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tr-TR" sz="4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Request.Form</a:t>
            </a:r>
            <a:r>
              <a:rPr lang="tr-TR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tr-TR" sz="4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40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tr-TR" sz="4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tr-TR" sz="40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FormCollection</a:t>
            </a:r>
            <a:r>
              <a:rPr lang="tr-TR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tr-TR" sz="4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4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tr-TR" sz="4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40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endParaRPr lang="tr-TR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213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Html form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00809"/>
            <a:ext cx="5544616" cy="3312368"/>
          </a:xfrm>
        </p:spPr>
      </p:pic>
      <p:sp>
        <p:nvSpPr>
          <p:cNvPr id="5" name="İçerik Yer Tutucusu 2"/>
          <p:cNvSpPr txBox="1">
            <a:spLocks/>
          </p:cNvSpPr>
          <p:nvPr/>
        </p:nvSpPr>
        <p:spPr>
          <a:xfrm>
            <a:off x="3920480" y="5157192"/>
            <a:ext cx="4896544" cy="13681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FormCollection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"name"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tr-TR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FormCollection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8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tr-T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FormCollection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"mail"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tr-T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Yuvarlatılmış Dikdörtgen 2"/>
          <p:cNvSpPr/>
          <p:nvPr/>
        </p:nvSpPr>
        <p:spPr>
          <a:xfrm>
            <a:off x="3798962" y="2348880"/>
            <a:ext cx="648072" cy="28803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Yuvarlatılmış Dikdörtgen 7"/>
          <p:cNvSpPr/>
          <p:nvPr/>
        </p:nvSpPr>
        <p:spPr>
          <a:xfrm>
            <a:off x="7145238" y="5204209"/>
            <a:ext cx="936104" cy="35706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Yuvarlatılmış Dikdörtgen 8"/>
          <p:cNvSpPr/>
          <p:nvPr/>
        </p:nvSpPr>
        <p:spPr>
          <a:xfrm>
            <a:off x="3798962" y="2708920"/>
            <a:ext cx="648072" cy="288032"/>
          </a:xfrm>
          <a:prstGeom prst="roundRect">
            <a:avLst/>
          </a:prstGeom>
          <a:noFill/>
          <a:ln w="571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Yuvarlatılmış Dikdörtgen 9"/>
          <p:cNvSpPr/>
          <p:nvPr/>
        </p:nvSpPr>
        <p:spPr>
          <a:xfrm>
            <a:off x="7145238" y="5638006"/>
            <a:ext cx="936104" cy="360040"/>
          </a:xfrm>
          <a:prstGeom prst="roundRect">
            <a:avLst/>
          </a:prstGeom>
          <a:noFill/>
          <a:ln w="571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Yuvarlatılmış Dikdörtgen 10"/>
          <p:cNvSpPr/>
          <p:nvPr/>
        </p:nvSpPr>
        <p:spPr>
          <a:xfrm>
            <a:off x="3798962" y="3059435"/>
            <a:ext cx="648072" cy="288032"/>
          </a:xfrm>
          <a:prstGeom prst="roundRect">
            <a:avLst/>
          </a:prstGeom>
          <a:noFill/>
          <a:ln w="5715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Yuvarlatılmış Dikdörtgen 11"/>
          <p:cNvSpPr/>
          <p:nvPr/>
        </p:nvSpPr>
        <p:spPr>
          <a:xfrm>
            <a:off x="7135713" y="6083771"/>
            <a:ext cx="936104" cy="349193"/>
          </a:xfrm>
          <a:prstGeom prst="roundRect">
            <a:avLst/>
          </a:prstGeom>
          <a:noFill/>
          <a:ln w="5715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4" name="Düz Ok Bağlayıcısı 13"/>
          <p:cNvCxnSpPr/>
          <p:nvPr/>
        </p:nvCxnSpPr>
        <p:spPr>
          <a:xfrm>
            <a:off x="4572000" y="3501008"/>
            <a:ext cx="2448272" cy="1584176"/>
          </a:xfrm>
          <a:prstGeom prst="straightConnector1">
            <a:avLst/>
          </a:prstGeom>
          <a:ln w="571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etin kutusu 14"/>
          <p:cNvSpPr txBox="1"/>
          <p:nvPr/>
        </p:nvSpPr>
        <p:spPr>
          <a:xfrm rot="1991877">
            <a:off x="5371220" y="3859263"/>
            <a:ext cx="1513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 dirty="0" smtClean="0">
                <a:solidFill>
                  <a:srgbClr val="7030A0"/>
                </a:solidFill>
              </a:rPr>
              <a:t>POST</a:t>
            </a:r>
            <a:endParaRPr lang="tr-TR" sz="3200" b="1" dirty="0">
              <a:solidFill>
                <a:srgbClr val="7030A0"/>
              </a:solidFill>
            </a:endParaRPr>
          </a:p>
        </p:txBody>
      </p:sp>
      <p:sp>
        <p:nvSpPr>
          <p:cNvPr id="16" name="Metin kutusu 15"/>
          <p:cNvSpPr txBox="1"/>
          <p:nvPr/>
        </p:nvSpPr>
        <p:spPr>
          <a:xfrm rot="1952778">
            <a:off x="4181310" y="4230965"/>
            <a:ext cx="2633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7030A0"/>
                </a:solidFill>
              </a:rPr>
              <a:t>&amp;name=</a:t>
            </a:r>
            <a:r>
              <a:rPr lang="tr-TR" b="1" dirty="0" err="1" smtClean="0">
                <a:solidFill>
                  <a:srgbClr val="7030A0"/>
                </a:solidFill>
              </a:rPr>
              <a:t>ali&amp;age</a:t>
            </a:r>
            <a:r>
              <a:rPr lang="tr-TR" b="1" dirty="0" smtClean="0">
                <a:solidFill>
                  <a:srgbClr val="7030A0"/>
                </a:solidFill>
              </a:rPr>
              <a:t>=12</a:t>
            </a:r>
          </a:p>
          <a:p>
            <a:endParaRPr lang="tr-TR" b="1" dirty="0">
              <a:solidFill>
                <a:srgbClr val="7030A0"/>
              </a:solidFill>
            </a:endParaRPr>
          </a:p>
        </p:txBody>
      </p:sp>
      <p:cxnSp>
        <p:nvCxnSpPr>
          <p:cNvPr id="17" name="Düz Ok Bağlayıcısı 16"/>
          <p:cNvCxnSpPr/>
          <p:nvPr/>
        </p:nvCxnSpPr>
        <p:spPr>
          <a:xfrm flipH="1">
            <a:off x="3059832" y="5356434"/>
            <a:ext cx="1152128" cy="0"/>
          </a:xfrm>
          <a:prstGeom prst="straightConnector1">
            <a:avLst/>
          </a:prstGeom>
          <a:ln w="571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Ok Bağlayıcısı 18"/>
          <p:cNvCxnSpPr/>
          <p:nvPr/>
        </p:nvCxnSpPr>
        <p:spPr>
          <a:xfrm flipH="1">
            <a:off x="3059832" y="5798288"/>
            <a:ext cx="1152128" cy="0"/>
          </a:xfrm>
          <a:prstGeom prst="straightConnector1">
            <a:avLst/>
          </a:prstGeom>
          <a:ln w="571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etin kutusu 19"/>
          <p:cNvSpPr txBox="1"/>
          <p:nvPr/>
        </p:nvSpPr>
        <p:spPr>
          <a:xfrm>
            <a:off x="2160315" y="5083860"/>
            <a:ext cx="756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 smtClean="0">
                <a:solidFill>
                  <a:srgbClr val="7030A0"/>
                </a:solidFill>
              </a:rPr>
              <a:t>ali</a:t>
            </a:r>
            <a:endParaRPr lang="tr-TR" sz="2800" b="1" dirty="0">
              <a:solidFill>
                <a:srgbClr val="7030A0"/>
              </a:solidFill>
            </a:endParaRPr>
          </a:p>
        </p:txBody>
      </p:sp>
      <p:sp>
        <p:nvSpPr>
          <p:cNvPr id="21" name="Metin kutusu 20"/>
          <p:cNvSpPr txBox="1"/>
          <p:nvPr/>
        </p:nvSpPr>
        <p:spPr>
          <a:xfrm>
            <a:off x="2117380" y="5576527"/>
            <a:ext cx="756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 smtClean="0">
                <a:solidFill>
                  <a:srgbClr val="7030A0"/>
                </a:solidFill>
              </a:rPr>
              <a:t>12</a:t>
            </a:r>
          </a:p>
        </p:txBody>
      </p:sp>
      <p:cxnSp>
        <p:nvCxnSpPr>
          <p:cNvPr id="22" name="Düz Ok Bağlayıcısı 21"/>
          <p:cNvCxnSpPr/>
          <p:nvPr/>
        </p:nvCxnSpPr>
        <p:spPr>
          <a:xfrm flipH="1">
            <a:off x="3059832" y="6256618"/>
            <a:ext cx="1152128" cy="0"/>
          </a:xfrm>
          <a:prstGeom prst="straightConnector1">
            <a:avLst/>
          </a:prstGeom>
          <a:ln w="571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Metin kutusu 22"/>
          <p:cNvSpPr txBox="1"/>
          <p:nvPr/>
        </p:nvSpPr>
        <p:spPr>
          <a:xfrm>
            <a:off x="1959547" y="5993314"/>
            <a:ext cx="880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 err="1" smtClean="0">
                <a:solidFill>
                  <a:srgbClr val="FF0000"/>
                </a:solidFill>
              </a:rPr>
              <a:t>null</a:t>
            </a:r>
            <a:endParaRPr lang="tr-TR" sz="2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624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Html form </a:t>
            </a:r>
            <a:br>
              <a:rPr lang="tr-TR" dirty="0" smtClean="0"/>
            </a:br>
            <a:r>
              <a:rPr lang="tr-TR" sz="4000" dirty="0" smtClean="0"/>
              <a:t>parametre eşleme (</a:t>
            </a:r>
            <a:r>
              <a:rPr lang="tr-TR" sz="4000" b="1" dirty="0" err="1" smtClean="0"/>
              <a:t>parameter</a:t>
            </a:r>
            <a:r>
              <a:rPr lang="tr-TR" sz="4000" b="1" dirty="0" smtClean="0"/>
              <a:t> </a:t>
            </a:r>
            <a:r>
              <a:rPr lang="tr-TR" sz="4000" b="1" dirty="0" err="1" smtClean="0"/>
              <a:t>binding</a:t>
            </a:r>
            <a:r>
              <a:rPr lang="tr-TR" sz="4000" dirty="0" smtClean="0"/>
              <a:t>)</a:t>
            </a:r>
            <a:endParaRPr lang="tr-TR" sz="4000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84413"/>
            <a:ext cx="5544616" cy="3312368"/>
          </a:xfrm>
        </p:spPr>
      </p:pic>
      <p:sp>
        <p:nvSpPr>
          <p:cNvPr id="5" name="İçerik Yer Tutucusu 2"/>
          <p:cNvSpPr txBox="1">
            <a:spLocks/>
          </p:cNvSpPr>
          <p:nvPr/>
        </p:nvSpPr>
        <p:spPr>
          <a:xfrm>
            <a:off x="107504" y="5770004"/>
            <a:ext cx="8856984" cy="684076"/>
          </a:xfrm>
          <a:prstGeom prst="rect">
            <a:avLst/>
          </a:prstGeom>
          <a:ln w="19050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sz="26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HtmFormData</a:t>
            </a:r>
            <a:r>
              <a:rPr lang="tr-TR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sz="26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tr-TR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name,</a:t>
            </a:r>
            <a:r>
              <a:rPr lang="tr-TR" sz="26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tr-TR" sz="2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600" dirty="0">
                <a:latin typeface="Consolas" panose="020B0609020204030204" pitchFamily="49" charset="0"/>
                <a:cs typeface="Consolas" panose="020B0609020204030204" pitchFamily="49" charset="0"/>
              </a:rPr>
              <a:t>mail </a:t>
            </a:r>
            <a:r>
              <a:rPr lang="tr-TR" sz="26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tr-TR" sz="2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tr-TR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,)</a:t>
            </a:r>
          </a:p>
          <a:p>
            <a:pPr marL="0" indent="0">
              <a:buNone/>
            </a:pPr>
            <a:endParaRPr lang="tr-TR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tr-T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Yuvarlatılmış Dikdörtgen 2"/>
          <p:cNvSpPr/>
          <p:nvPr/>
        </p:nvSpPr>
        <p:spPr>
          <a:xfrm>
            <a:off x="3798962" y="2532484"/>
            <a:ext cx="648072" cy="28803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Yuvarlatılmış Dikdörtgen 7"/>
          <p:cNvSpPr/>
          <p:nvPr/>
        </p:nvSpPr>
        <p:spPr>
          <a:xfrm>
            <a:off x="3780259" y="5864646"/>
            <a:ext cx="936104" cy="35706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Yuvarlatılmış Dikdörtgen 8"/>
          <p:cNvSpPr/>
          <p:nvPr/>
        </p:nvSpPr>
        <p:spPr>
          <a:xfrm>
            <a:off x="3798962" y="2892524"/>
            <a:ext cx="648072" cy="288032"/>
          </a:xfrm>
          <a:prstGeom prst="roundRect">
            <a:avLst/>
          </a:prstGeom>
          <a:noFill/>
          <a:ln w="571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Yuvarlatılmış Dikdörtgen 9"/>
          <p:cNvSpPr/>
          <p:nvPr/>
        </p:nvSpPr>
        <p:spPr>
          <a:xfrm>
            <a:off x="7624912" y="5878688"/>
            <a:ext cx="720080" cy="360040"/>
          </a:xfrm>
          <a:prstGeom prst="roundRect">
            <a:avLst/>
          </a:prstGeom>
          <a:noFill/>
          <a:ln w="571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Yuvarlatılmış Dikdörtgen 10"/>
          <p:cNvSpPr/>
          <p:nvPr/>
        </p:nvSpPr>
        <p:spPr>
          <a:xfrm>
            <a:off x="3798962" y="3243039"/>
            <a:ext cx="648072" cy="288032"/>
          </a:xfrm>
          <a:prstGeom prst="roundRect">
            <a:avLst/>
          </a:prstGeom>
          <a:noFill/>
          <a:ln w="5715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Yuvarlatılmış Dikdörtgen 11"/>
          <p:cNvSpPr/>
          <p:nvPr/>
        </p:nvSpPr>
        <p:spPr>
          <a:xfrm>
            <a:off x="5947894" y="5863736"/>
            <a:ext cx="936104" cy="349193"/>
          </a:xfrm>
          <a:prstGeom prst="roundRect">
            <a:avLst/>
          </a:prstGeom>
          <a:noFill/>
          <a:ln w="5715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4" name="Düz Ok Bağlayıcısı 13"/>
          <p:cNvCxnSpPr/>
          <p:nvPr/>
        </p:nvCxnSpPr>
        <p:spPr>
          <a:xfrm>
            <a:off x="4122998" y="3717032"/>
            <a:ext cx="1383008" cy="1551756"/>
          </a:xfrm>
          <a:prstGeom prst="straightConnector1">
            <a:avLst/>
          </a:prstGeom>
          <a:ln w="571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etin kutusu 14"/>
          <p:cNvSpPr txBox="1"/>
          <p:nvPr/>
        </p:nvSpPr>
        <p:spPr>
          <a:xfrm rot="2907206">
            <a:off x="4160210" y="4119619"/>
            <a:ext cx="1914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 smtClean="0">
                <a:solidFill>
                  <a:srgbClr val="7030A0"/>
                </a:solidFill>
              </a:rPr>
              <a:t>GET/POST</a:t>
            </a:r>
            <a:endParaRPr lang="tr-TR" sz="2800" b="1" dirty="0">
              <a:solidFill>
                <a:srgbClr val="7030A0"/>
              </a:solidFill>
            </a:endParaRPr>
          </a:p>
        </p:txBody>
      </p:sp>
      <p:sp>
        <p:nvSpPr>
          <p:cNvPr id="16" name="Metin kutusu 15"/>
          <p:cNvSpPr txBox="1"/>
          <p:nvPr/>
        </p:nvSpPr>
        <p:spPr>
          <a:xfrm rot="2873429">
            <a:off x="3578041" y="4498883"/>
            <a:ext cx="2103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 smtClean="0">
                <a:solidFill>
                  <a:srgbClr val="7030A0"/>
                </a:solidFill>
              </a:rPr>
              <a:t>&amp;name=</a:t>
            </a:r>
            <a:r>
              <a:rPr lang="tr-TR" sz="1600" b="1" dirty="0" err="1" smtClean="0">
                <a:solidFill>
                  <a:srgbClr val="7030A0"/>
                </a:solidFill>
              </a:rPr>
              <a:t>ali&amp;age</a:t>
            </a:r>
            <a:r>
              <a:rPr lang="tr-TR" sz="1600" b="1" dirty="0" smtClean="0">
                <a:solidFill>
                  <a:srgbClr val="7030A0"/>
                </a:solidFill>
              </a:rPr>
              <a:t>=12</a:t>
            </a:r>
          </a:p>
        </p:txBody>
      </p:sp>
      <p:sp>
        <p:nvSpPr>
          <p:cNvPr id="24" name="Yuvarlatılmış Dikdörtgen 23"/>
          <p:cNvSpPr/>
          <p:nvPr/>
        </p:nvSpPr>
        <p:spPr>
          <a:xfrm>
            <a:off x="2555775" y="1842728"/>
            <a:ext cx="1540136" cy="324036"/>
          </a:xfrm>
          <a:prstGeom prst="roundRect">
            <a:avLst/>
          </a:prstGeom>
          <a:noFill/>
          <a:ln w="57150">
            <a:solidFill>
              <a:srgbClr val="7030A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Yuvarlatılmış Dikdörtgen 24"/>
          <p:cNvSpPr/>
          <p:nvPr/>
        </p:nvSpPr>
        <p:spPr>
          <a:xfrm>
            <a:off x="429444" y="5805264"/>
            <a:ext cx="2088232" cy="504056"/>
          </a:xfrm>
          <a:prstGeom prst="roundRect">
            <a:avLst/>
          </a:prstGeom>
          <a:noFill/>
          <a:ln w="57150">
            <a:solidFill>
              <a:srgbClr val="7030A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6" name="Düz Ok Bağlayıcısı 25"/>
          <p:cNvCxnSpPr>
            <a:stCxn id="24" idx="2"/>
            <a:endCxn id="25" idx="0"/>
          </p:cNvCxnSpPr>
          <p:nvPr/>
        </p:nvCxnSpPr>
        <p:spPr>
          <a:xfrm flipH="1">
            <a:off x="1473560" y="2166764"/>
            <a:ext cx="1852283" cy="3638500"/>
          </a:xfrm>
          <a:prstGeom prst="straightConnector1">
            <a:avLst/>
          </a:prstGeom>
          <a:ln w="57150">
            <a:solidFill>
              <a:srgbClr val="7030A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ol Ayraç 17"/>
          <p:cNvSpPr/>
          <p:nvPr/>
        </p:nvSpPr>
        <p:spPr>
          <a:xfrm rot="5400000">
            <a:off x="5251361" y="2756559"/>
            <a:ext cx="523011" cy="5645200"/>
          </a:xfrm>
          <a:prstGeom prst="leftBrace">
            <a:avLst>
              <a:gd name="adj1" fmla="val 188630"/>
              <a:gd name="adj2" fmla="val 49860"/>
            </a:avLst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Metin kutusu 28"/>
          <p:cNvSpPr txBox="1"/>
          <p:nvPr/>
        </p:nvSpPr>
        <p:spPr>
          <a:xfrm>
            <a:off x="251520" y="6454080"/>
            <a:ext cx="662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accent4">
                    <a:lumMod val="75000"/>
                  </a:schemeClr>
                </a:solidFill>
              </a:rPr>
              <a:t>eşleme harf büyüklüğü duyarsızdır, sıra ve birebir  eşleme gözetmez</a:t>
            </a:r>
            <a:endParaRPr lang="tr-TR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855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tin kutusu 20"/>
          <p:cNvSpPr txBox="1"/>
          <p:nvPr/>
        </p:nvSpPr>
        <p:spPr>
          <a:xfrm>
            <a:off x="5778570" y="2295706"/>
            <a:ext cx="324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tr-TR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tr-TR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 {</a:t>
            </a:r>
            <a:r>
              <a:rPr lang="tr-TR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tr-T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  <a:endParaRPr lang="tr-T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Age  {</a:t>
            </a:r>
            <a:r>
              <a:rPr lang="tr-TR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tr-TR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tr-T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 Mail</a:t>
            </a:r>
            <a:r>
              <a:rPr lang="tr-T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tr-TR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tr-T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tr-T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Html form </a:t>
            </a:r>
            <a:br>
              <a:rPr lang="tr-TR" dirty="0" smtClean="0"/>
            </a:br>
            <a:r>
              <a:rPr lang="tr-TR" sz="4000" dirty="0" smtClean="0"/>
              <a:t>model eşleme (</a:t>
            </a:r>
            <a:r>
              <a:rPr lang="tr-TR" sz="4000" b="1" dirty="0" smtClean="0"/>
              <a:t>model </a:t>
            </a:r>
            <a:r>
              <a:rPr lang="tr-TR" sz="4000" b="1" dirty="0" err="1" smtClean="0"/>
              <a:t>binding</a:t>
            </a:r>
            <a:r>
              <a:rPr lang="tr-TR" sz="4000" dirty="0" smtClean="0"/>
              <a:t>)</a:t>
            </a:r>
            <a:endParaRPr lang="tr-TR" sz="4000" dirty="0"/>
          </a:p>
        </p:txBody>
      </p:sp>
      <p:pic>
        <p:nvPicPr>
          <p:cNvPr id="5" name="İçerik Yer Tutucus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84413"/>
            <a:ext cx="5544616" cy="3312368"/>
          </a:xfrm>
          <a:prstGeom prst="rect">
            <a:avLst/>
          </a:prstGeom>
        </p:spPr>
      </p:pic>
      <p:sp>
        <p:nvSpPr>
          <p:cNvPr id="6" name="İçerik Yer Tutucusu 2"/>
          <p:cNvSpPr txBox="1">
            <a:spLocks/>
          </p:cNvSpPr>
          <p:nvPr/>
        </p:nvSpPr>
        <p:spPr>
          <a:xfrm>
            <a:off x="277184" y="5770004"/>
            <a:ext cx="8856984" cy="684076"/>
          </a:xfrm>
          <a:prstGeom prst="rect">
            <a:avLst/>
          </a:prstGeom>
          <a:ln w="19050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sz="26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HtmFormData</a:t>
            </a:r>
            <a:r>
              <a:rPr lang="tr-TR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sz="26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tr-TR" sz="2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tr-TR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tr-TR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tr-T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Yuvarlatılmış Dikdörtgen 6"/>
          <p:cNvSpPr/>
          <p:nvPr/>
        </p:nvSpPr>
        <p:spPr>
          <a:xfrm>
            <a:off x="3798962" y="2532484"/>
            <a:ext cx="648072" cy="28803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Yuvarlatılmış Dikdörtgen 8"/>
          <p:cNvSpPr/>
          <p:nvPr/>
        </p:nvSpPr>
        <p:spPr>
          <a:xfrm>
            <a:off x="3798962" y="2892524"/>
            <a:ext cx="648072" cy="288032"/>
          </a:xfrm>
          <a:prstGeom prst="roundRect">
            <a:avLst/>
          </a:prstGeom>
          <a:noFill/>
          <a:ln w="571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Yuvarlatılmış Dikdörtgen 10"/>
          <p:cNvSpPr/>
          <p:nvPr/>
        </p:nvSpPr>
        <p:spPr>
          <a:xfrm>
            <a:off x="3798962" y="3243039"/>
            <a:ext cx="648072" cy="288032"/>
          </a:xfrm>
          <a:prstGeom prst="roundRect">
            <a:avLst/>
          </a:prstGeom>
          <a:noFill/>
          <a:ln w="5715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Metin kutusu 13"/>
          <p:cNvSpPr txBox="1"/>
          <p:nvPr/>
        </p:nvSpPr>
        <p:spPr>
          <a:xfrm>
            <a:off x="3522737" y="3884370"/>
            <a:ext cx="1260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>
                <a:solidFill>
                  <a:srgbClr val="7030A0"/>
                </a:solidFill>
              </a:rPr>
              <a:t>GET/POST</a:t>
            </a:r>
            <a:endParaRPr lang="tr-TR" sz="2000" b="1" dirty="0">
              <a:solidFill>
                <a:srgbClr val="7030A0"/>
              </a:solidFill>
            </a:endParaRPr>
          </a:p>
        </p:txBody>
      </p:sp>
      <p:sp>
        <p:nvSpPr>
          <p:cNvPr id="16" name="Yuvarlatılmış Dikdörtgen 15"/>
          <p:cNvSpPr/>
          <p:nvPr/>
        </p:nvSpPr>
        <p:spPr>
          <a:xfrm>
            <a:off x="2555775" y="1842728"/>
            <a:ext cx="1540136" cy="324036"/>
          </a:xfrm>
          <a:prstGeom prst="roundRect">
            <a:avLst/>
          </a:prstGeom>
          <a:noFill/>
          <a:ln w="57150">
            <a:solidFill>
              <a:srgbClr val="7030A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Yuvarlatılmış Dikdörtgen 16"/>
          <p:cNvSpPr/>
          <p:nvPr/>
        </p:nvSpPr>
        <p:spPr>
          <a:xfrm>
            <a:off x="2281727" y="5784068"/>
            <a:ext cx="2088232" cy="504056"/>
          </a:xfrm>
          <a:prstGeom prst="roundRect">
            <a:avLst/>
          </a:prstGeom>
          <a:noFill/>
          <a:ln w="57150">
            <a:solidFill>
              <a:srgbClr val="7030A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8" name="Düz Ok Bağlayıcısı 17"/>
          <p:cNvCxnSpPr>
            <a:stCxn id="16" idx="2"/>
            <a:endCxn id="17" idx="0"/>
          </p:cNvCxnSpPr>
          <p:nvPr/>
        </p:nvCxnSpPr>
        <p:spPr>
          <a:xfrm>
            <a:off x="3325843" y="2166764"/>
            <a:ext cx="0" cy="3617304"/>
          </a:xfrm>
          <a:prstGeom prst="straightConnector1">
            <a:avLst/>
          </a:prstGeom>
          <a:ln w="57150">
            <a:solidFill>
              <a:srgbClr val="7030A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ol Ayraç 18"/>
          <p:cNvSpPr/>
          <p:nvPr/>
        </p:nvSpPr>
        <p:spPr>
          <a:xfrm rot="5400000">
            <a:off x="5433423" y="4508566"/>
            <a:ext cx="523011" cy="2141191"/>
          </a:xfrm>
          <a:prstGeom prst="leftBrace">
            <a:avLst>
              <a:gd name="adj1" fmla="val 188630"/>
              <a:gd name="adj2" fmla="val 49860"/>
            </a:avLst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Metin kutusu 19"/>
          <p:cNvSpPr txBox="1"/>
          <p:nvPr/>
        </p:nvSpPr>
        <p:spPr>
          <a:xfrm>
            <a:off x="240495" y="6453458"/>
            <a:ext cx="662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accent4">
                    <a:lumMod val="75000"/>
                  </a:schemeClr>
                </a:solidFill>
              </a:rPr>
              <a:t>eşleme harf büyüklüğü duyarsızdır, sıra ve birebir  eşleme gözetmez</a:t>
            </a:r>
            <a:endParaRPr lang="tr-TR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3" name="Yuvarlatılmış Dikdörtgen 22"/>
          <p:cNvSpPr/>
          <p:nvPr/>
        </p:nvSpPr>
        <p:spPr>
          <a:xfrm>
            <a:off x="6796435" y="2624167"/>
            <a:ext cx="648072" cy="261847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Yuvarlatılmış Dikdörtgen 25"/>
          <p:cNvSpPr/>
          <p:nvPr/>
        </p:nvSpPr>
        <p:spPr>
          <a:xfrm>
            <a:off x="6796760" y="2918770"/>
            <a:ext cx="648072" cy="238043"/>
          </a:xfrm>
          <a:prstGeom prst="roundRect">
            <a:avLst/>
          </a:prstGeom>
          <a:noFill/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Yuvarlatılmış Dikdörtgen 26"/>
          <p:cNvSpPr/>
          <p:nvPr/>
        </p:nvSpPr>
        <p:spPr>
          <a:xfrm>
            <a:off x="6809445" y="3187137"/>
            <a:ext cx="648072" cy="247452"/>
          </a:xfrm>
          <a:prstGeom prst="roundRect">
            <a:avLst/>
          </a:prstGeom>
          <a:noFill/>
          <a:ln w="1905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Metin kutusu 37"/>
          <p:cNvSpPr txBox="1"/>
          <p:nvPr/>
        </p:nvSpPr>
        <p:spPr>
          <a:xfrm>
            <a:off x="6626312" y="3810142"/>
            <a:ext cx="2523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tr-TR" sz="24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4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tr-TR" sz="24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tr-TR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3" name="Dirsek Bağlayıcısı 42"/>
          <p:cNvCxnSpPr/>
          <p:nvPr/>
        </p:nvCxnSpPr>
        <p:spPr>
          <a:xfrm>
            <a:off x="4122998" y="3648958"/>
            <a:ext cx="1347682" cy="721106"/>
          </a:xfrm>
          <a:prstGeom prst="bentConnector3">
            <a:avLst>
              <a:gd name="adj1" fmla="val 50000"/>
            </a:avLst>
          </a:prstGeom>
          <a:ln w="571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Dirsek Bağlayıcısı 54"/>
          <p:cNvCxnSpPr>
            <a:endCxn id="57" idx="6"/>
          </p:cNvCxnSpPr>
          <p:nvPr/>
        </p:nvCxnSpPr>
        <p:spPr>
          <a:xfrm rot="10800000" flipV="1">
            <a:off x="5919176" y="3626266"/>
            <a:ext cx="1303890" cy="743798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470680" y="4145816"/>
            <a:ext cx="448496" cy="4484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62" name="Düz Ok Bağlayıcısı 61"/>
          <p:cNvCxnSpPr/>
          <p:nvPr/>
        </p:nvCxnSpPr>
        <p:spPr>
          <a:xfrm>
            <a:off x="5694928" y="4636256"/>
            <a:ext cx="0" cy="602469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Metin kutusu 62"/>
          <p:cNvSpPr txBox="1"/>
          <p:nvPr/>
        </p:nvSpPr>
        <p:spPr>
          <a:xfrm>
            <a:off x="5316886" y="3833657"/>
            <a:ext cx="7560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6000" b="1" dirty="0" smtClean="0">
                <a:solidFill>
                  <a:srgbClr val="FF0000"/>
                </a:solidFill>
              </a:rPr>
              <a:t>+</a:t>
            </a:r>
            <a:endParaRPr lang="tr-TR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654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tin kutusu 20"/>
          <p:cNvSpPr txBox="1"/>
          <p:nvPr/>
        </p:nvSpPr>
        <p:spPr>
          <a:xfrm>
            <a:off x="5778570" y="2295706"/>
            <a:ext cx="324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tr-TR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tr-TR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 {</a:t>
            </a:r>
            <a:r>
              <a:rPr lang="tr-TR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tr-T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  <a:endParaRPr lang="tr-T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Age  {</a:t>
            </a:r>
            <a:r>
              <a:rPr lang="tr-TR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tr-TR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tr-T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 Mail</a:t>
            </a:r>
            <a:r>
              <a:rPr lang="tr-T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tr-TR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tr-T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tr-T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Html form </a:t>
            </a:r>
            <a:br>
              <a:rPr lang="tr-TR" dirty="0" smtClean="0"/>
            </a:br>
            <a:r>
              <a:rPr lang="tr-TR" sz="4000" dirty="0" smtClean="0"/>
              <a:t>model eşleme (</a:t>
            </a:r>
            <a:r>
              <a:rPr lang="tr-TR" sz="4000" b="1" dirty="0" smtClean="0"/>
              <a:t>model </a:t>
            </a:r>
            <a:r>
              <a:rPr lang="tr-TR" sz="4000" b="1" dirty="0" err="1" smtClean="0"/>
              <a:t>binding</a:t>
            </a:r>
            <a:r>
              <a:rPr lang="tr-TR" sz="4000" dirty="0" smtClean="0"/>
              <a:t>)</a:t>
            </a:r>
            <a:endParaRPr lang="tr-TR" sz="4000" dirty="0"/>
          </a:p>
        </p:txBody>
      </p:sp>
      <p:pic>
        <p:nvPicPr>
          <p:cNvPr id="5" name="İçerik Yer Tutucus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84413"/>
            <a:ext cx="5544616" cy="3312368"/>
          </a:xfrm>
          <a:prstGeom prst="rect">
            <a:avLst/>
          </a:prstGeom>
        </p:spPr>
      </p:pic>
      <p:sp>
        <p:nvSpPr>
          <p:cNvPr id="6" name="İçerik Yer Tutucusu 2"/>
          <p:cNvSpPr txBox="1">
            <a:spLocks/>
          </p:cNvSpPr>
          <p:nvPr/>
        </p:nvSpPr>
        <p:spPr>
          <a:xfrm>
            <a:off x="277184" y="5770004"/>
            <a:ext cx="8856984" cy="684076"/>
          </a:xfrm>
          <a:prstGeom prst="rect">
            <a:avLst/>
          </a:prstGeom>
          <a:ln w="19050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sz="26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HtmFormData</a:t>
            </a:r>
            <a:r>
              <a:rPr lang="tr-TR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sz="26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tr-TR" sz="2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tr-TR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tr-TR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tr-T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Yuvarlatılmış Dikdörtgen 6"/>
          <p:cNvSpPr/>
          <p:nvPr/>
        </p:nvSpPr>
        <p:spPr>
          <a:xfrm>
            <a:off x="3798962" y="2532484"/>
            <a:ext cx="648072" cy="28803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Yuvarlatılmış Dikdörtgen 8"/>
          <p:cNvSpPr/>
          <p:nvPr/>
        </p:nvSpPr>
        <p:spPr>
          <a:xfrm>
            <a:off x="3798962" y="2892524"/>
            <a:ext cx="648072" cy="288032"/>
          </a:xfrm>
          <a:prstGeom prst="roundRect">
            <a:avLst/>
          </a:prstGeom>
          <a:noFill/>
          <a:ln w="571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Yuvarlatılmış Dikdörtgen 10"/>
          <p:cNvSpPr/>
          <p:nvPr/>
        </p:nvSpPr>
        <p:spPr>
          <a:xfrm>
            <a:off x="3798962" y="3243039"/>
            <a:ext cx="648072" cy="288032"/>
          </a:xfrm>
          <a:prstGeom prst="roundRect">
            <a:avLst/>
          </a:prstGeom>
          <a:noFill/>
          <a:ln w="5715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Metin kutusu 13"/>
          <p:cNvSpPr txBox="1"/>
          <p:nvPr/>
        </p:nvSpPr>
        <p:spPr>
          <a:xfrm>
            <a:off x="3522737" y="3884370"/>
            <a:ext cx="1260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>
                <a:solidFill>
                  <a:srgbClr val="7030A0"/>
                </a:solidFill>
              </a:rPr>
              <a:t>GET/POST</a:t>
            </a:r>
            <a:endParaRPr lang="tr-TR" sz="2000" b="1" dirty="0">
              <a:solidFill>
                <a:srgbClr val="7030A0"/>
              </a:solidFill>
            </a:endParaRPr>
          </a:p>
        </p:txBody>
      </p:sp>
      <p:sp>
        <p:nvSpPr>
          <p:cNvPr id="16" name="Yuvarlatılmış Dikdörtgen 15"/>
          <p:cNvSpPr/>
          <p:nvPr/>
        </p:nvSpPr>
        <p:spPr>
          <a:xfrm>
            <a:off x="2555775" y="1842728"/>
            <a:ext cx="1540136" cy="324036"/>
          </a:xfrm>
          <a:prstGeom prst="roundRect">
            <a:avLst/>
          </a:prstGeom>
          <a:noFill/>
          <a:ln w="57150">
            <a:solidFill>
              <a:srgbClr val="7030A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Yuvarlatılmış Dikdörtgen 16"/>
          <p:cNvSpPr/>
          <p:nvPr/>
        </p:nvSpPr>
        <p:spPr>
          <a:xfrm>
            <a:off x="2281727" y="5784068"/>
            <a:ext cx="2088232" cy="504056"/>
          </a:xfrm>
          <a:prstGeom prst="roundRect">
            <a:avLst/>
          </a:prstGeom>
          <a:noFill/>
          <a:ln w="57150">
            <a:solidFill>
              <a:srgbClr val="7030A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8" name="Düz Ok Bağlayıcısı 17"/>
          <p:cNvCxnSpPr>
            <a:stCxn id="16" idx="2"/>
            <a:endCxn id="17" idx="0"/>
          </p:cNvCxnSpPr>
          <p:nvPr/>
        </p:nvCxnSpPr>
        <p:spPr>
          <a:xfrm>
            <a:off x="3325843" y="2166764"/>
            <a:ext cx="0" cy="3617304"/>
          </a:xfrm>
          <a:prstGeom prst="straightConnector1">
            <a:avLst/>
          </a:prstGeom>
          <a:ln w="57150">
            <a:solidFill>
              <a:srgbClr val="7030A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ol Ayraç 18"/>
          <p:cNvSpPr/>
          <p:nvPr/>
        </p:nvSpPr>
        <p:spPr>
          <a:xfrm rot="5400000">
            <a:off x="5433423" y="4508566"/>
            <a:ext cx="523011" cy="2141191"/>
          </a:xfrm>
          <a:prstGeom prst="leftBrace">
            <a:avLst>
              <a:gd name="adj1" fmla="val 188630"/>
              <a:gd name="adj2" fmla="val 49860"/>
            </a:avLst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Metin kutusu 19"/>
          <p:cNvSpPr txBox="1"/>
          <p:nvPr/>
        </p:nvSpPr>
        <p:spPr>
          <a:xfrm>
            <a:off x="240495" y="6453458"/>
            <a:ext cx="662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accent4">
                    <a:lumMod val="75000"/>
                  </a:schemeClr>
                </a:solidFill>
              </a:rPr>
              <a:t>eşleme harf büyüklüğü duyarsızdır, sıra ve birebir  eşleme gözetmez</a:t>
            </a:r>
            <a:endParaRPr lang="tr-TR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3" name="Yuvarlatılmış Dikdörtgen 22"/>
          <p:cNvSpPr/>
          <p:nvPr/>
        </p:nvSpPr>
        <p:spPr>
          <a:xfrm>
            <a:off x="6796435" y="2624167"/>
            <a:ext cx="648072" cy="261847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Yuvarlatılmış Dikdörtgen 25"/>
          <p:cNvSpPr/>
          <p:nvPr/>
        </p:nvSpPr>
        <p:spPr>
          <a:xfrm>
            <a:off x="6796760" y="2918770"/>
            <a:ext cx="648072" cy="238043"/>
          </a:xfrm>
          <a:prstGeom prst="roundRect">
            <a:avLst/>
          </a:prstGeom>
          <a:noFill/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Yuvarlatılmış Dikdörtgen 26"/>
          <p:cNvSpPr/>
          <p:nvPr/>
        </p:nvSpPr>
        <p:spPr>
          <a:xfrm>
            <a:off x="6809445" y="3187137"/>
            <a:ext cx="648072" cy="247452"/>
          </a:xfrm>
          <a:prstGeom prst="roundRect">
            <a:avLst/>
          </a:prstGeom>
          <a:noFill/>
          <a:ln w="1905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Metin kutusu 37"/>
          <p:cNvSpPr txBox="1"/>
          <p:nvPr/>
        </p:nvSpPr>
        <p:spPr>
          <a:xfrm>
            <a:off x="6626312" y="3810142"/>
            <a:ext cx="2523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tr-TR" sz="24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4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tr-TR" sz="24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tr-TR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3" name="Dirsek Bağlayıcısı 42"/>
          <p:cNvCxnSpPr/>
          <p:nvPr/>
        </p:nvCxnSpPr>
        <p:spPr>
          <a:xfrm>
            <a:off x="4122998" y="3648958"/>
            <a:ext cx="1347682" cy="721106"/>
          </a:xfrm>
          <a:prstGeom prst="bentConnector3">
            <a:avLst>
              <a:gd name="adj1" fmla="val 50000"/>
            </a:avLst>
          </a:prstGeom>
          <a:ln w="571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Dirsek Bağlayıcısı 54"/>
          <p:cNvCxnSpPr>
            <a:endCxn id="57" idx="6"/>
          </p:cNvCxnSpPr>
          <p:nvPr/>
        </p:nvCxnSpPr>
        <p:spPr>
          <a:xfrm rot="10800000" flipV="1">
            <a:off x="5919176" y="3626266"/>
            <a:ext cx="1303890" cy="743798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470680" y="4145816"/>
            <a:ext cx="448496" cy="4484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62" name="Düz Ok Bağlayıcısı 61"/>
          <p:cNvCxnSpPr/>
          <p:nvPr/>
        </p:nvCxnSpPr>
        <p:spPr>
          <a:xfrm>
            <a:off x="5694928" y="4636256"/>
            <a:ext cx="0" cy="602469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Metin kutusu 62"/>
          <p:cNvSpPr txBox="1"/>
          <p:nvPr/>
        </p:nvSpPr>
        <p:spPr>
          <a:xfrm>
            <a:off x="5316886" y="3833657"/>
            <a:ext cx="7560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6000" b="1" dirty="0" smtClean="0">
                <a:solidFill>
                  <a:srgbClr val="FF0000"/>
                </a:solidFill>
              </a:rPr>
              <a:t>+</a:t>
            </a:r>
            <a:endParaRPr lang="tr-TR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258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3"/>
          <p:cNvSpPr txBox="1">
            <a:spLocks/>
          </p:cNvSpPr>
          <p:nvPr/>
        </p:nvSpPr>
        <p:spPr>
          <a:xfrm>
            <a:off x="4657700" y="3933056"/>
            <a:ext cx="4234780" cy="187743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20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tr-TR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HomeAddress</a:t>
            </a:r>
            <a:r>
              <a:rPr lang="tr-TR" sz="20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0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Street  {</a:t>
            </a:r>
            <a:r>
              <a:rPr lang="tr-TR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tr-T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20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0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ZipCode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tr-TR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tr-T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tr-T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tr-T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191716" y="1515336"/>
            <a:ext cx="871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4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tr-TR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4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psn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tr-TR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sz="2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4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4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psn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tr-TR" sz="24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en-US" sz="2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4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tr-TR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4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psn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tr-TR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mail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sz="2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İçerik Yer Tutucusu 2"/>
          <p:cNvSpPr txBox="1">
            <a:spLocks/>
          </p:cNvSpPr>
          <p:nvPr/>
        </p:nvSpPr>
        <p:spPr>
          <a:xfrm>
            <a:off x="202407" y="5949280"/>
            <a:ext cx="8856984" cy="684076"/>
          </a:xfrm>
          <a:prstGeom prst="rect">
            <a:avLst/>
          </a:prstGeom>
          <a:ln w="19050">
            <a:noFill/>
            <a:prstDash val="solid"/>
          </a:ln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HtmFormData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psn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tr-TR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HomeAddress</a:t>
            </a:r>
            <a:r>
              <a:rPr lang="tr-TR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adr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tr-TR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tr-T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İçerik Yer Tutucusu 3"/>
          <p:cNvSpPr txBox="1">
            <a:spLocks/>
          </p:cNvSpPr>
          <p:nvPr/>
        </p:nvSpPr>
        <p:spPr>
          <a:xfrm>
            <a:off x="387574" y="3933056"/>
            <a:ext cx="3722894" cy="187743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20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tr-TR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tr-TR" sz="20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0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 {</a:t>
            </a:r>
            <a:r>
              <a:rPr lang="tr-TR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tr-T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20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0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Age  {</a:t>
            </a:r>
            <a:r>
              <a:rPr lang="tr-TR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tr-T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0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Mail</a:t>
            </a:r>
            <a:r>
              <a:rPr lang="tr-T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tr-T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tr-T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Metin kutusu 9"/>
          <p:cNvSpPr txBox="1"/>
          <p:nvPr/>
        </p:nvSpPr>
        <p:spPr>
          <a:xfrm>
            <a:off x="177255" y="2894348"/>
            <a:ext cx="8712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="text"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4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adr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.street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en-US" sz="2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="number"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4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adr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zipcode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sz="2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Html form </a:t>
            </a:r>
            <a:br>
              <a:rPr lang="tr-TR" dirty="0" smtClean="0"/>
            </a:br>
            <a:r>
              <a:rPr lang="tr-TR" sz="4000" dirty="0" smtClean="0"/>
              <a:t>model eşleme (</a:t>
            </a:r>
            <a:r>
              <a:rPr lang="tr-TR" sz="4000" b="1" dirty="0" smtClean="0"/>
              <a:t>model </a:t>
            </a:r>
            <a:r>
              <a:rPr lang="tr-TR" sz="4000" b="1" dirty="0" err="1" smtClean="0"/>
              <a:t>binding</a:t>
            </a:r>
            <a:r>
              <a:rPr lang="tr-TR" sz="4000" dirty="0" smtClean="0"/>
              <a:t>)</a:t>
            </a:r>
            <a:endParaRPr lang="tr-TR" sz="4000" dirty="0"/>
          </a:p>
        </p:txBody>
      </p:sp>
      <p:sp>
        <p:nvSpPr>
          <p:cNvPr id="12" name="Yuvarlatılmış Dikdörtgen 11"/>
          <p:cNvSpPr/>
          <p:nvPr/>
        </p:nvSpPr>
        <p:spPr>
          <a:xfrm>
            <a:off x="4912990" y="1515336"/>
            <a:ext cx="648072" cy="120032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Yuvarlatılmış Dikdörtgen 12"/>
          <p:cNvSpPr/>
          <p:nvPr/>
        </p:nvSpPr>
        <p:spPr>
          <a:xfrm>
            <a:off x="4903465" y="2894348"/>
            <a:ext cx="648072" cy="913058"/>
          </a:xfrm>
          <a:prstGeom prst="roundRect">
            <a:avLst/>
          </a:prstGeom>
          <a:noFill/>
          <a:ln w="5715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Yuvarlatılmış Dikdörtgen 13"/>
          <p:cNvSpPr/>
          <p:nvPr/>
        </p:nvSpPr>
        <p:spPr>
          <a:xfrm>
            <a:off x="4348907" y="5961440"/>
            <a:ext cx="784167" cy="56390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Yuvarlatılmış Dikdörtgen 14"/>
          <p:cNvSpPr/>
          <p:nvPr/>
        </p:nvSpPr>
        <p:spPr>
          <a:xfrm>
            <a:off x="7899226" y="5949280"/>
            <a:ext cx="784167" cy="566938"/>
          </a:xfrm>
          <a:prstGeom prst="roundRect">
            <a:avLst/>
          </a:prstGeom>
          <a:noFill/>
          <a:ln w="5715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7318979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1849</Words>
  <Application>Microsoft Office PowerPoint</Application>
  <PresentationFormat>Ekran Gösterisi (4:3)</PresentationFormat>
  <Paragraphs>263</Paragraphs>
  <Slides>21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21</vt:i4>
      </vt:variant>
    </vt:vector>
  </HeadingPairs>
  <TitlesOfParts>
    <vt:vector size="22" baseType="lpstr">
      <vt:lpstr>Ofis Teması</vt:lpstr>
      <vt:lpstr>Html form</vt:lpstr>
      <vt:lpstr>Html form</vt:lpstr>
      <vt:lpstr>Html form</vt:lpstr>
      <vt:lpstr>Html form</vt:lpstr>
      <vt:lpstr>Html form</vt:lpstr>
      <vt:lpstr>Html form  parametre eşleme (parameter binding)</vt:lpstr>
      <vt:lpstr>Html form  model eşleme (model binding)</vt:lpstr>
      <vt:lpstr>Html form  model eşleme (model binding)</vt:lpstr>
      <vt:lpstr>Html form  model eşleme (model binding)</vt:lpstr>
      <vt:lpstr>Html form  model eşleme (model binding)</vt:lpstr>
      <vt:lpstr>Html form  model eşleme (model binding)</vt:lpstr>
      <vt:lpstr>Html form  model eşleme (model binding)</vt:lpstr>
      <vt:lpstr>Html form  model eşleme (model binding)</vt:lpstr>
      <vt:lpstr>Html form  model eşleme (model binding)</vt:lpstr>
      <vt:lpstr>Html form  model eşleme (model binding)</vt:lpstr>
      <vt:lpstr>Görünüm'e (View) veri aktarımı</vt:lpstr>
      <vt:lpstr>Görünüm'e (View) veri aktarımı</vt:lpstr>
      <vt:lpstr>Görünüm'e (View) veri aktarımı</vt:lpstr>
      <vt:lpstr>Görünüm'e (View) veri aktarımı</vt:lpstr>
      <vt:lpstr>Görünüm'e (View) veri aktarımı</vt:lpstr>
      <vt:lpstr>Görünüm'e (View) veri aktarımı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john</dc:creator>
  <cp:lastModifiedBy>john</cp:lastModifiedBy>
  <cp:revision>66</cp:revision>
  <dcterms:created xsi:type="dcterms:W3CDTF">2015-04-21T17:52:38Z</dcterms:created>
  <dcterms:modified xsi:type="dcterms:W3CDTF">2015-04-25T13:45:03Z</dcterms:modified>
</cp:coreProperties>
</file>