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58" r:id="rId4"/>
    <p:sldId id="269" r:id="rId5"/>
    <p:sldId id="259" r:id="rId6"/>
    <p:sldId id="271" r:id="rId7"/>
    <p:sldId id="260" r:id="rId8"/>
    <p:sldId id="262" r:id="rId9"/>
    <p:sldId id="257" r:id="rId10"/>
    <p:sldId id="263" r:id="rId11"/>
    <p:sldId id="272" r:id="rId12"/>
    <p:sldId id="264" r:id="rId13"/>
    <p:sldId id="265" r:id="rId14"/>
    <p:sldId id="266" r:id="rId15"/>
    <p:sldId id="273" r:id="rId16"/>
    <p:sldId id="267" r:id="rId17"/>
    <p:sldId id="274" r:id="rId18"/>
    <p:sldId id="275" r:id="rId19"/>
    <p:sldId id="281" r:id="rId20"/>
    <p:sldId id="268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78" r:id="rId29"/>
    <p:sldId id="279" r:id="rId30"/>
    <p:sldId id="261" r:id="rId31"/>
    <p:sldId id="277" r:id="rId32"/>
    <p:sldId id="280" r:id="rId3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353" autoAdjust="0"/>
    <p:restoredTop sz="70814" autoAdjust="0"/>
  </p:normalViewPr>
  <p:slideViewPr>
    <p:cSldViewPr>
      <p:cViewPr varScale="1">
        <p:scale>
          <a:sx n="83" d="100"/>
          <a:sy n="83" d="100"/>
        </p:scale>
        <p:origin x="-23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2F89-0884-4240-9CE5-9A2E3DB8BDF8}" type="datetimeFigureOut">
              <a:rPr lang="tr-TR" smtClean="0"/>
              <a:t>11.4.2015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E99EC-B6B9-469D-A2EB-8DDD5786455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2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Neyi istiyorum                 (yol ve kaynak)</a:t>
            </a:r>
          </a:p>
          <a:p>
            <a:r>
              <a:rPr lang="tr-TR" dirty="0" smtClean="0"/>
              <a:t>Nereden istiyorum           (alan</a:t>
            </a:r>
            <a:r>
              <a:rPr lang="tr-TR" baseline="0" dirty="0" smtClean="0"/>
              <a:t> adı ve sunucu</a:t>
            </a:r>
            <a:r>
              <a:rPr lang="tr-TR" dirty="0" smtClean="0"/>
              <a:t>)</a:t>
            </a:r>
          </a:p>
          <a:p>
            <a:r>
              <a:rPr lang="tr-TR" dirty="0" smtClean="0"/>
              <a:t>[Kaynağa]</a:t>
            </a:r>
            <a:r>
              <a:rPr lang="tr-TR" baseline="0" dirty="0" smtClean="0"/>
              <a:t> </a:t>
            </a:r>
            <a:r>
              <a:rPr lang="tr-TR" dirty="0" smtClean="0"/>
              <a:t>Nasıl ulaşırım   (aracı protokol)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927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htpp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2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 metni (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query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string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 çeşitli kaynaklar arasında hangi kaynağı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erişileceğini belirleyen diğer bir unsurdur.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Sorgu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metnine 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cgi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paremeters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de denir.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Sorgu metni :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 veya daha fazla sayıda «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parametre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» içerebilir.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Parametre ad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ve değer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value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çiftinden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pair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oluşur.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 ve değer birbirlerinden = (eşit) işareti ile ayrılır.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ilk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paremetre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? (soru) işaretinden sonra başlar.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Birden fazla sayıda parametre &amp;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ampersand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/ve) işareti ile ayrılır.</a:t>
            </a:r>
          </a:p>
          <a:p>
            <a:pPr marL="171450" indent="-171450">
              <a:buFont typeface="Arial" charset="0"/>
              <a:buChar char="•"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İki parametre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12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all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Parça tanıtıcı / bölüm tanıtıcı (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fragment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 /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section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identifier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# işaretiyle başlar, 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Ardından tanıtıcı adı gelir.</a:t>
            </a:r>
          </a:p>
          <a:p>
            <a:pPr marL="0" indent="0">
              <a:buFont typeface="Arial" charset="0"/>
              <a:buNone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Html sayfası içinde konum belirler.</a:t>
            </a:r>
          </a:p>
          <a:p>
            <a:pPr marL="0" indent="0">
              <a:buFont typeface="Arial" charset="0"/>
              <a:buNone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Aynı sayfa içerisinde farklı adlarda birden fazla sayıda parça tanıtıcı olabilir.</a:t>
            </a:r>
          </a:p>
          <a:p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31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Domain Name </a:t>
            </a:r>
            <a:r>
              <a:rPr lang="tr-TR" dirty="0" err="1" smtClean="0"/>
              <a:t>System</a:t>
            </a:r>
            <a:r>
              <a:rPr lang="tr-TR" baseline="0" dirty="0" smtClean="0"/>
              <a:t> (Alan Adı Sistemi) : </a:t>
            </a:r>
            <a:r>
              <a:rPr lang="tr-TR" dirty="0" smtClean="0"/>
              <a:t>İnternetin</a:t>
            </a:r>
            <a:r>
              <a:rPr lang="tr-TR" baseline="0" dirty="0" smtClean="0"/>
              <a:t> telefon rehberi servisidir. Sunucusunun adı da DNS (Domain Name Server) </a:t>
            </a:r>
            <a:r>
              <a:rPr lang="tr-TR" baseline="0" dirty="0" err="1" smtClean="0"/>
              <a:t>dir</a:t>
            </a:r>
            <a:r>
              <a:rPr lang="tr-TR" baseline="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DNS, Alan Adlarına (Domain Name) karşılık gelen IP (Internet Protokol) adreslerini 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Internet Protokol (IP) adresi dört parçaya ayrılarak yazılan 32 bitlik işaretsiz tamsayıdır 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Alan adının karşılık</a:t>
            </a:r>
            <a:r>
              <a:rPr lang="tr-TR" baseline="0" dirty="0" smtClean="0"/>
              <a:t> geldiği IP adresini öğrenme eylemine DNS Sorgusu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Alan adı kullanarak internet üzerindeki kaynaklara erişim için alan adları IP adreslerin çevrilmelidir.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baseline="0" dirty="0" smtClean="0"/>
              <a:t>Internet trafiğini yöneten modemler, yönlendirici donanımlar (</a:t>
            </a:r>
            <a:r>
              <a:rPr lang="tr-TR" b="1" baseline="0" dirty="0" err="1" smtClean="0"/>
              <a:t>router</a:t>
            </a:r>
            <a:r>
              <a:rPr lang="tr-TR" baseline="0" dirty="0" smtClean="0"/>
              <a:t>) sadece IP adresini tanır ve kullanabilir.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06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windows+R</a:t>
            </a:r>
            <a:r>
              <a:rPr lang="tr-TR" dirty="0" smtClean="0"/>
              <a:t> cmd.exe</a:t>
            </a:r>
          </a:p>
          <a:p>
            <a:r>
              <a:rPr lang="tr-TR" dirty="0" err="1" smtClean="0"/>
              <a:t>nslookup</a:t>
            </a:r>
            <a:r>
              <a:rPr lang="tr-TR" dirty="0" smtClean="0"/>
              <a:t> google.com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DNS sunucu olarak</a:t>
            </a:r>
            <a:r>
              <a:rPr lang="tr-TR" baseline="0" dirty="0" smtClean="0"/>
              <a:t>  8.8.8.8 (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dns</a:t>
            </a:r>
            <a:r>
              <a:rPr lang="tr-TR" baseline="0" dirty="0" smtClean="0"/>
              <a:t>) kullanılıyor</a:t>
            </a:r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891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Google arama motoruna doğrudan Internet Protokol adresi ile erişim DNS sorgusu oluşturmaz.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727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biçim…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</a:t>
            </a:r>
            <a:r>
              <a:rPr lang="tr-TR" sz="1200" b="0" dirty="0" smtClean="0">
                <a:solidFill>
                  <a:srgbClr val="7030A0"/>
                </a:solidFill>
              </a:rPr>
              <a:t>biçim…</a:t>
            </a:r>
            <a:endParaRPr lang="tr-TR" sz="1200" b="0" dirty="0" smtClean="0">
              <a:solidFill>
                <a:srgbClr val="7030A0"/>
              </a:solidFill>
            </a:endParaRP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</a:t>
            </a:r>
            <a:r>
              <a:rPr lang="tr-TR" sz="1200" b="0" dirty="0" smtClean="0">
                <a:solidFill>
                  <a:srgbClr val="7030A0"/>
                </a:solidFill>
              </a:rPr>
              <a:t>biçim…</a:t>
            </a:r>
            <a:endParaRPr lang="tr-TR" sz="1200" b="0" dirty="0" smtClean="0">
              <a:solidFill>
                <a:srgbClr val="7030A0"/>
              </a:solidFill>
            </a:endParaRP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</a:p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ulaşılmalıdır.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5025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www</a:t>
            </a:r>
            <a:r>
              <a:rPr lang="tr-TR" sz="1200" b="0" baseline="0" dirty="0" smtClean="0">
                <a:solidFill>
                  <a:srgbClr val="7030A0"/>
                </a:solidFill>
              </a:rPr>
              <a:t> 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adresi ağ üzerinde </a:t>
            </a:r>
            <a:r>
              <a:rPr lang="tr-TR" sz="1200" b="1" baseline="0" dirty="0" smtClean="0">
                <a:solidFill>
                  <a:srgbClr val="7030A0"/>
                </a:solidFill>
              </a:rPr>
              <a:t>gazete </a:t>
            </a:r>
            <a:r>
              <a:rPr lang="tr-TR" sz="1200" b="0" baseline="0" dirty="0" smtClean="0">
                <a:solidFill>
                  <a:srgbClr val="7030A0"/>
                </a:solidFill>
              </a:rPr>
              <a:t>adlı fiziksel sunucuya karşılık gelir.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ulaşılır. 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80. port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 sunucusuna standart tarafından (IANA) atanmış varsayılan kapı 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numasıdır</a:t>
            </a:r>
            <a:r>
              <a:rPr lang="tr-TR" sz="1200" b="0" baseline="0" dirty="0" smtClean="0">
                <a:solidFill>
                  <a:srgbClr val="7030A0"/>
                </a:solidFill>
              </a:rPr>
              <a:t>.</a:t>
            </a:r>
            <a:endParaRPr lang="tr-TR" sz="1200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dirty="0" smtClean="0"/>
              <a:t>Sunumda görüntülenmeyen </a:t>
            </a:r>
            <a:r>
              <a:rPr lang="tr-TR" b="1" dirty="0" smtClean="0"/>
              <a:t>gazete</a:t>
            </a:r>
            <a:r>
              <a:rPr lang="tr-TR" dirty="0" smtClean="0"/>
              <a:t> «</a:t>
            </a:r>
            <a:r>
              <a:rPr lang="tr-TR" dirty="0" smtClean="0"/>
              <a:t>üst </a:t>
            </a:r>
            <a:r>
              <a:rPr lang="tr-TR" dirty="0" smtClean="0"/>
              <a:t>alanı» (top domain) </a:t>
            </a:r>
            <a:r>
              <a:rPr lang="tr-TR" b="1" dirty="0" smtClean="0"/>
              <a:t>com </a:t>
            </a:r>
            <a:r>
              <a:rPr lang="tr-TR" b="0" dirty="0" smtClean="0"/>
              <a:t>dur. </a:t>
            </a:r>
          </a:p>
          <a:p>
            <a:endParaRPr lang="tr-TR" b="0" dirty="0" smtClean="0"/>
          </a:p>
          <a:p>
            <a:r>
              <a:rPr lang="tr-TR" b="0" dirty="0" smtClean="0"/>
              <a:t>version.gazete.com</a:t>
            </a:r>
          </a:p>
          <a:p>
            <a:r>
              <a:rPr lang="tr-TR" b="0" dirty="0" smtClean="0"/>
              <a:t>www.gazete.com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0" dirty="0" smtClean="0"/>
              <a:t>store.gazete.com</a:t>
            </a:r>
          </a:p>
          <a:p>
            <a:r>
              <a:rPr lang="tr-TR" b="0" dirty="0" smtClean="0"/>
              <a:t>mail.gazete.com</a:t>
            </a:r>
          </a:p>
          <a:p>
            <a:endParaRPr lang="tr-TR" b="0" dirty="0" smtClean="0"/>
          </a:p>
          <a:p>
            <a:r>
              <a:rPr lang="tr-TR" b="0" dirty="0" smtClean="0"/>
              <a:t>Sunumda «Alt alanlar»</a:t>
            </a:r>
            <a:r>
              <a:rPr lang="tr-TR" b="0" baseline="0" dirty="0" smtClean="0"/>
              <a:t> (</a:t>
            </a:r>
            <a:r>
              <a:rPr lang="tr-TR" b="0" baseline="0" dirty="0" err="1" smtClean="0"/>
              <a:t>sub</a:t>
            </a:r>
            <a:r>
              <a:rPr lang="tr-TR" b="0" baseline="0" dirty="0" smtClean="0"/>
              <a:t> domain) doğrudan fiziksel sunuculara (sunucu ad ve IP </a:t>
            </a:r>
            <a:r>
              <a:rPr lang="tr-TR" b="0" baseline="0" dirty="0" err="1" smtClean="0"/>
              <a:t>adresilerin</a:t>
            </a:r>
            <a:r>
              <a:rPr lang="tr-TR" b="0" baseline="0" dirty="0" smtClean="0"/>
              <a:t>) karşılık gelir.</a:t>
            </a:r>
          </a:p>
          <a:p>
            <a:r>
              <a:rPr lang="tr-TR" b="1" baseline="0" dirty="0" err="1" smtClean="0"/>
              <a:t>version</a:t>
            </a:r>
            <a:endParaRPr lang="tr-TR" b="1" baseline="0" dirty="0" smtClean="0"/>
          </a:p>
          <a:p>
            <a:r>
              <a:rPr lang="tr-TR" b="1" dirty="0" smtClean="0"/>
              <a:t>www</a:t>
            </a:r>
          </a:p>
          <a:p>
            <a:r>
              <a:rPr lang="tr-TR" b="1" dirty="0" err="1" smtClean="0"/>
              <a:t>Store</a:t>
            </a:r>
            <a:endParaRPr lang="tr-TR" b="1" dirty="0" smtClean="0"/>
          </a:p>
          <a:p>
            <a:r>
              <a:rPr lang="tr-TR" b="1" dirty="0" smtClean="0"/>
              <a:t>mail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0088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tr-TR" sz="1200" b="0" baseline="0" dirty="0" smtClean="0">
                <a:solidFill>
                  <a:srgbClr val="7030A0"/>
                </a:solidFill>
              </a:rPr>
              <a:t>DNS sorgusuyla (</a:t>
            </a:r>
            <a:r>
              <a:rPr lang="tr-TR" sz="1200" b="0" baseline="0" dirty="0" err="1" smtClean="0">
                <a:solidFill>
                  <a:srgbClr val="7030A0"/>
                </a:solidFill>
              </a:rPr>
              <a:t>nslookup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www.gazete.com)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234.126.98.111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IP adresli fiziksel sunucuyu bul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2) Sunucuya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 </a:t>
            </a:r>
            <a:r>
              <a:rPr lang="tr-TR" sz="1200" b="0" baseline="0" dirty="0" smtClean="0">
                <a:solidFill>
                  <a:srgbClr val="7030A0"/>
                </a:solidFill>
              </a:rPr>
              <a:t>protokolü kullanılarak 80. kapıdan (port) ulaş.</a:t>
            </a:r>
          </a:p>
          <a:p>
            <a:r>
              <a:rPr lang="tr-TR" sz="1200" b="0" baseline="0" dirty="0" smtClean="0">
                <a:solidFill>
                  <a:srgbClr val="7030A0"/>
                </a:solidFill>
              </a:rPr>
              <a:t>3) </a:t>
            </a:r>
            <a:r>
              <a:rPr lang="tr-TR" sz="1200" b="1" baseline="0" dirty="0" smtClean="0">
                <a:solidFill>
                  <a:srgbClr val="7030A0"/>
                </a:solidFill>
              </a:rPr>
              <a:t>http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protokolünü kullanarak yolu verilen </a:t>
            </a:r>
            <a:r>
              <a:rPr lang="tr-TR" sz="1200" b="1" baseline="0" dirty="0" smtClean="0">
                <a:solidFill>
                  <a:srgbClr val="7030A0"/>
                </a:solidFill>
              </a:rPr>
              <a:t>/main/index.htm</a:t>
            </a:r>
            <a:r>
              <a:rPr lang="tr-TR" sz="1200" b="0" baseline="0" dirty="0" smtClean="0">
                <a:solidFill>
                  <a:srgbClr val="7030A0"/>
                </a:solidFill>
              </a:rPr>
              <a:t>  kaynağı iste.</a:t>
            </a:r>
          </a:p>
          <a:p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667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 smtClean="0"/>
              <a:t>Absolute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absolute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Root</a:t>
            </a:r>
            <a:r>
              <a:rPr lang="tr-TR" b="1" dirty="0" smtClean="0"/>
              <a:t> </a:t>
            </a:r>
            <a:r>
              <a:rPr lang="tr-TR" b="1" dirty="0" err="1" smtClean="0"/>
              <a:t>relative</a:t>
            </a:r>
            <a:r>
              <a:rPr lang="tr-TR" b="1" dirty="0" smtClean="0"/>
              <a:t> </a:t>
            </a:r>
            <a:r>
              <a:rPr lang="tr-TR" b="1" dirty="0" err="1" smtClean="0"/>
              <a:t>url</a:t>
            </a:r>
            <a:r>
              <a:rPr lang="tr-TR" dirty="0" err="1" smtClean="0"/>
              <a:t>’e</a:t>
            </a:r>
            <a:r>
              <a:rPr lang="tr-TR" dirty="0" smtClean="0"/>
              <a:t>  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b="1" dirty="0" err="1" smtClean="0"/>
              <a:t>relative</a:t>
            </a:r>
            <a:r>
              <a:rPr lang="tr-TR" b="1" baseline="0" dirty="0" smtClean="0"/>
              <a:t> link</a:t>
            </a:r>
            <a:r>
              <a:rPr lang="tr-TR" baseline="0" dirty="0" smtClean="0"/>
              <a:t> de denir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319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DNS sorgusundan sonra URL’in dönüşeceği biçim </a:t>
            </a:r>
          </a:p>
          <a:p>
            <a:r>
              <a:rPr lang="tr-TR" sz="1200" b="0" dirty="0" smtClean="0">
                <a:solidFill>
                  <a:srgbClr val="7030A0"/>
                </a:solidFill>
              </a:rPr>
              <a:t>IP adresi</a:t>
            </a:r>
            <a:r>
              <a:rPr lang="tr-TR" sz="1200" b="0" baseline="0" dirty="0" smtClean="0">
                <a:solidFill>
                  <a:srgbClr val="7030A0"/>
                </a:solidFill>
              </a:rPr>
              <a:t> içeren URL geçerli bir URL biçimidir.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encodeURI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fonksiyonu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ile kodlanan URL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de</a:t>
            </a:r>
            <a:r>
              <a:rPr lang="tr-TR" sz="1200" b="1" dirty="0" err="1" smtClean="0">
                <a:solidFill>
                  <a:schemeClr val="accent3">
                    <a:lumMod val="75000"/>
                  </a:schemeClr>
                </a:solidFill>
              </a:rPr>
              <a:t>codeURI</a:t>
            </a:r>
            <a:r>
              <a:rPr lang="tr-TR" sz="1200" b="1" dirty="0" smtClean="0">
                <a:solidFill>
                  <a:schemeClr val="accent3">
                    <a:lumMod val="75000"/>
                  </a:schemeClr>
                </a:solidFill>
              </a:rPr>
              <a:t>()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 ile geri dönüştürülebilir.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kaynaklar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kaynaklar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resources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tr-TR" dirty="0" smtClean="0"/>
              <a:t>Sanal kaynakların tamamı fiziksel olarak saklanmasa</a:t>
            </a:r>
            <a:r>
              <a:rPr lang="tr-TR" baseline="0" dirty="0" smtClean="0"/>
              <a:t> da bir kısmı fiziksel olarak sunucu tarafında saklanabilir. Örneğin bir kullanıcı ile ilgili profil bilgisi </a:t>
            </a:r>
            <a:r>
              <a:rPr lang="tr-TR" baseline="0" dirty="0" err="1" smtClean="0"/>
              <a:t>veritabanında</a:t>
            </a:r>
            <a:r>
              <a:rPr lang="tr-TR" baseline="0" dirty="0" smtClean="0"/>
              <a:t> kayıtlı olabilir. 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Sunucu tarafına, kullanıcı ile ilgili bir «görüntüleme» isteği geldiğinde, kullanıcı bilgisi </a:t>
            </a:r>
            <a:r>
              <a:rPr lang="tr-TR" baseline="0" dirty="0" err="1" smtClean="0"/>
              <a:t>veritabanından</a:t>
            </a:r>
            <a:r>
              <a:rPr lang="tr-TR" baseline="0" dirty="0" smtClean="0"/>
              <a:t> alınarak «html şablonuna» yerleştirilir. Oluşan içerik (şablon + kullanıcı bilgisi) sunucu tarafından fiziksel bir dosyaymış gibi istemciye aktarılır.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İstemcinin (</a:t>
            </a:r>
            <a:r>
              <a:rPr lang="tr-TR" baseline="0" dirty="0" err="1" smtClean="0"/>
              <a:t>örn</a:t>
            </a:r>
            <a:r>
              <a:rPr lang="tr-TR" baseline="0" dirty="0" smtClean="0"/>
              <a:t>: internet tarayıcı) bir kaynağın fiziksel mi yoksa sanal mı olduğunu ayırma şansı yoktur.</a:t>
            </a:r>
          </a:p>
          <a:p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tr-TR" baseline="0" dirty="0" smtClean="0"/>
              <a:t>Bu ayrım sadece sunucu tarafında geçerlidir.</a:t>
            </a:r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pPr marL="171450" indent="-171450">
              <a:buFont typeface="Arial" charset="0"/>
              <a:buChar char="•"/>
            </a:pPr>
            <a:r>
              <a:rPr lang="tr-TR" dirty="0" smtClean="0"/>
              <a:t>Fiziksel</a:t>
            </a:r>
            <a:r>
              <a:rPr lang="tr-TR" baseline="0" dirty="0" smtClean="0"/>
              <a:t> kaynaklara daha yaygın olarak statik içerik (</a:t>
            </a:r>
            <a:r>
              <a:rPr lang="tr-TR" b="1" baseline="0" dirty="0" err="1" smtClean="0"/>
              <a:t>static</a:t>
            </a:r>
            <a:r>
              <a:rPr lang="tr-TR" b="1" baseline="0" dirty="0" smtClean="0"/>
              <a:t> 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dirty="0" smtClean="0"/>
              <a:t>Sanal</a:t>
            </a:r>
            <a:r>
              <a:rPr lang="tr-TR" baseline="0" dirty="0" smtClean="0"/>
              <a:t> kaynaklara daha yaygın olarak dinamik içerik (</a:t>
            </a:r>
            <a:r>
              <a:rPr lang="tr-TR" b="1" baseline="0" dirty="0" err="1" smtClean="0"/>
              <a:t>dynamic</a:t>
            </a:r>
            <a:r>
              <a:rPr lang="tr-TR" b="1" baseline="0" dirty="0" smtClean="0"/>
              <a:t> </a:t>
            </a:r>
            <a:r>
              <a:rPr lang="tr-TR" b="1" baseline="0" dirty="0" err="1" smtClean="0"/>
              <a:t>content</a:t>
            </a:r>
            <a:r>
              <a:rPr lang="tr-TR" baseline="0" dirty="0" smtClean="0"/>
              <a:t>) denir.</a:t>
            </a:r>
          </a:p>
          <a:p>
            <a:pPr marL="171450" indent="-171450">
              <a:buFont typeface="Arial" charset="0"/>
              <a:buChar char="•"/>
            </a:pPr>
            <a:endParaRPr lang="tr-TR" baseline="0" dirty="0" smtClean="0"/>
          </a:p>
          <a:p>
            <a:pPr marL="171450" indent="-171450">
              <a:buFont typeface="Arial" charset="0"/>
              <a:buChar char="•"/>
            </a:pP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http</a:t>
            </a:r>
            <a:r>
              <a:rPr lang="tr-TR" dirty="0" smtClean="0"/>
              <a:t> (</a:t>
            </a:r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r>
              <a:rPr lang="tr-TR" dirty="0" smtClean="0"/>
              <a:t>) 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smtClean="0"/>
              <a:t>www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home</a:t>
            </a:r>
            <a:r>
              <a:rPr lang="tr-TR" b="1" baseline="0" dirty="0" smtClean="0"/>
              <a:t>/index.htm</a:t>
            </a:r>
            <a:r>
              <a:rPr lang="tr-TR" baseline="0" dirty="0" smtClean="0"/>
              <a:t>) kaynağı (web sayfası)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stateless</a:t>
            </a:r>
            <a:r>
              <a:rPr lang="tr-TR" dirty="0" smtClean="0"/>
              <a:t> (durumsuz)</a:t>
            </a:r>
          </a:p>
          <a:p>
            <a:r>
              <a:rPr lang="tr-TR" dirty="0" err="1" smtClean="0"/>
              <a:t>request</a:t>
            </a:r>
            <a:r>
              <a:rPr lang="tr-TR" baseline="0" dirty="0" smtClean="0"/>
              <a:t> – </a:t>
            </a:r>
            <a:r>
              <a:rPr lang="tr-TR" baseline="0" dirty="0" err="1" smtClean="0"/>
              <a:t>response</a:t>
            </a:r>
            <a:r>
              <a:rPr lang="tr-TR" baseline="0" dirty="0" smtClean="0"/>
              <a:t> (istek - yanıt)</a:t>
            </a:r>
          </a:p>
          <a:p>
            <a:r>
              <a:rPr lang="tr-TR" baseline="0" dirty="0" smtClean="0"/>
              <a:t>http  </a:t>
            </a:r>
            <a:r>
              <a:rPr lang="tr-TR" baseline="0" dirty="0" err="1" smtClean="0"/>
              <a:t>method</a:t>
            </a:r>
            <a:r>
              <a:rPr lang="tr-TR" baseline="0" dirty="0" smtClean="0"/>
              <a:t> «</a:t>
            </a:r>
            <a:r>
              <a:rPr lang="tr-TR" baseline="0" dirty="0" err="1" smtClean="0"/>
              <a:t>verb</a:t>
            </a:r>
            <a:r>
              <a:rPr lang="tr-TR" baseline="0" dirty="0" smtClean="0"/>
              <a:t>»</a:t>
            </a:r>
          </a:p>
          <a:p>
            <a:r>
              <a:rPr lang="tr-TR" baseline="0" dirty="0" err="1" smtClean="0"/>
              <a:t>Verb</a:t>
            </a:r>
            <a:r>
              <a:rPr lang="tr-TR" baseline="0" dirty="0" smtClean="0"/>
              <a:t> is a </a:t>
            </a:r>
            <a:r>
              <a:rPr lang="tr-TR" baseline="0" dirty="0" err="1" smtClean="0"/>
              <a:t>word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that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conveys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action</a:t>
            </a:r>
            <a:r>
              <a:rPr lang="tr-TR" b="1" baseline="0" dirty="0" smtClean="0"/>
              <a:t> </a:t>
            </a:r>
            <a:r>
              <a:rPr lang="tr-TR" b="0" baseline="0" dirty="0" smtClean="0"/>
              <a:t>in</a:t>
            </a:r>
            <a:r>
              <a:rPr lang="tr-TR" b="1" baseline="0" dirty="0" smtClean="0"/>
              <a:t> </a:t>
            </a:r>
            <a:r>
              <a:rPr lang="tr-TR" b="0" baseline="0" dirty="0" err="1" smtClean="0"/>
              <a:t>syntax</a:t>
            </a:r>
            <a:r>
              <a:rPr lang="tr-TR" b="0" baseline="0" smtClean="0"/>
              <a:t> (eylem </a:t>
            </a:r>
            <a:r>
              <a:rPr lang="tr-TR" b="0" baseline="0" dirty="0" smtClean="0"/>
              <a:t>sözdiziminde hareket bildiren sözcüktür)</a:t>
            </a: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1845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smtClean="0"/>
              <a:t>ftp </a:t>
            </a:r>
            <a:r>
              <a:rPr lang="tr-TR" b="0" dirty="0" smtClean="0"/>
              <a:t>(file transfer </a:t>
            </a:r>
            <a:r>
              <a:rPr lang="tr-TR" b="0" dirty="0" err="1" smtClean="0"/>
              <a:t>protocol</a:t>
            </a:r>
            <a:r>
              <a:rPr lang="tr-TR" b="0" dirty="0" smtClean="0"/>
              <a:t>)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store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err="1" smtClean="0"/>
              <a:t>sayilar</a:t>
            </a:r>
            <a:r>
              <a:rPr lang="tr-TR" b="1" baseline="0" dirty="0" smtClean="0"/>
              <a:t>/bugun.pdf</a:t>
            </a:r>
            <a:r>
              <a:rPr lang="tr-TR" baseline="0" dirty="0" smtClean="0"/>
              <a:t>) kaynağı (</a:t>
            </a:r>
            <a:r>
              <a:rPr lang="tr-TR" baseline="0" dirty="0" err="1" smtClean="0"/>
              <a:t>pdf</a:t>
            </a:r>
            <a:r>
              <a:rPr lang="tr-TR" baseline="0" dirty="0" smtClean="0"/>
              <a:t> dosyası) al.</a:t>
            </a:r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2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svn</a:t>
            </a:r>
            <a:r>
              <a:rPr lang="tr-TR" b="1" dirty="0" smtClean="0"/>
              <a:t> </a:t>
            </a:r>
            <a:r>
              <a:rPr lang="tr-TR" dirty="0" smtClean="0"/>
              <a:t>protokolünü kullanarak </a:t>
            </a:r>
            <a:r>
              <a:rPr lang="tr-TR" b="1" dirty="0" smtClean="0"/>
              <a:t>gazete.com</a:t>
            </a:r>
            <a:r>
              <a:rPr lang="tr-TR" dirty="0" smtClean="0"/>
              <a:t> alan adı altında çalışan </a:t>
            </a:r>
            <a:r>
              <a:rPr lang="tr-TR" b="1" dirty="0" err="1" smtClean="0"/>
              <a:t>version</a:t>
            </a:r>
            <a:r>
              <a:rPr lang="tr-TR" dirty="0" smtClean="0"/>
              <a:t> adlı sunucudan, adı ve yolu verilen</a:t>
            </a:r>
            <a:r>
              <a:rPr lang="tr-TR" baseline="0" dirty="0" smtClean="0"/>
              <a:t> (</a:t>
            </a:r>
            <a:r>
              <a:rPr lang="tr-TR" b="1" baseline="0" dirty="0" smtClean="0"/>
              <a:t>ekler/magazin</a:t>
            </a:r>
            <a:r>
              <a:rPr lang="tr-TR" baseline="0" dirty="0" smtClean="0"/>
              <a:t>) kaynağı al.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baseline="0" dirty="0" smtClean="0"/>
              <a:t>Tüm şemalar için bakınız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https://www.iana.org/assignments/uri-schemes/uri-schemes.xhtml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Wikipedia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http://en.wikipedia.org/wiki/URI_scheme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148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dirty="0" smtClean="0">
                <a:solidFill>
                  <a:srgbClr val="7030A0"/>
                </a:solidFill>
              </a:rPr>
              <a:t>kaynak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indent="-171450">
              <a:buFont typeface="Arial" charset="0"/>
              <a:buChar char="•"/>
            </a:pPr>
            <a:r>
              <a:rPr lang="tr-TR" sz="1200" b="0" dirty="0" smtClean="0"/>
              <a:t>/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rgbClr val="7030A0"/>
                </a:solidFill>
              </a:rPr>
              <a:t>http</a:t>
            </a:r>
            <a:r>
              <a:rPr lang="tr-TR" sz="1200" b="0" dirty="0" smtClean="0"/>
              <a:t>://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«/» kök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root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«main» gövde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stem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«index.htm» yaprak 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leaf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kök dizin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yol veya gövde dizin(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ler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yaprak dosya/dizin. Uç dosya /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uç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dizin.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charset="0"/>
              <a:buChar char="•"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680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üst-alan : top domain</a:t>
            </a:r>
          </a:p>
          <a:p>
            <a:r>
              <a:rPr lang="tr-TR" dirty="0" smtClean="0"/>
              <a:t>alan      : domain</a:t>
            </a:r>
          </a:p>
          <a:p>
            <a:r>
              <a:rPr lang="tr-TR" dirty="0" smtClean="0"/>
              <a:t>alt-alan : </a:t>
            </a:r>
            <a:r>
              <a:rPr lang="tr-TR" dirty="0" err="1" smtClean="0"/>
              <a:t>sub</a:t>
            </a:r>
            <a:r>
              <a:rPr lang="tr-TR" dirty="0" smtClean="0"/>
              <a:t> domain</a:t>
            </a:r>
          </a:p>
          <a:p>
            <a:endParaRPr lang="tr-TR" dirty="0" smtClean="0"/>
          </a:p>
          <a:p>
            <a:r>
              <a:rPr lang="tr-TR" dirty="0" smtClean="0"/>
              <a:t>kaynak = alan + yol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kaynak (</a:t>
            </a:r>
            <a:r>
              <a:rPr lang="tr-TR" sz="1200" b="0" dirty="0" err="1" smtClean="0">
                <a:solidFill>
                  <a:schemeClr val="accent2">
                    <a:lumMod val="75000"/>
                  </a:schemeClr>
                </a:solidFill>
              </a:rPr>
              <a:t>resource</a:t>
            </a:r>
            <a:r>
              <a:rPr lang="tr-TR" sz="1200" b="0" dirty="0" smtClean="0">
                <a:solidFill>
                  <a:schemeClr val="accent2">
                    <a:lumMod val="75000"/>
                  </a:schemeClr>
                </a:solidFill>
              </a:rPr>
              <a:t>): www</a:t>
            </a:r>
            <a:r>
              <a:rPr lang="tr-TR" sz="1200" b="0" dirty="0" smtClean="0"/>
              <a:t>.</a:t>
            </a:r>
            <a:r>
              <a:rPr lang="tr-TR" sz="1200" b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1200" b="0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1200" b="0" dirty="0" smtClean="0"/>
              <a:t>/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www: kaynağı barındıran sunucu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dirty="0" err="1" smtClean="0">
                <a:solidFill>
                  <a:schemeClr val="accent3">
                    <a:lumMod val="75000"/>
                  </a:schemeClr>
                </a:solidFill>
              </a:rPr>
              <a:t>host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 name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DNS : Domain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Name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System</a:t>
            </a: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alan adı DNS (Domain Name </a:t>
            </a:r>
            <a:r>
              <a:rPr lang="tr-TR" dirty="0" err="1" smtClean="0"/>
              <a:t>System</a:t>
            </a:r>
            <a:r>
              <a:rPr lang="tr-TR" dirty="0" smtClean="0"/>
              <a:t>) yardımıyla bir IP (Internet Protocol)</a:t>
            </a:r>
            <a:r>
              <a:rPr lang="tr-TR" baseline="0" dirty="0" smtClean="0"/>
              <a:t> </a:t>
            </a:r>
            <a:r>
              <a:rPr lang="tr-TR" dirty="0" smtClean="0"/>
              <a:t>adresine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dönüştürülür.</a:t>
            </a:r>
            <a:endParaRPr lang="tr-TR" dirty="0" smtClean="0"/>
          </a:p>
          <a:p>
            <a:r>
              <a:rPr lang="tr-TR" dirty="0" smtClean="0"/>
              <a:t>Bir IP adresi altında 65536 tane kapı (port) vardır.</a:t>
            </a:r>
          </a:p>
          <a:p>
            <a:r>
              <a:rPr lang="tr-TR" dirty="0" smtClean="0"/>
              <a:t>:</a:t>
            </a:r>
            <a:r>
              <a:rPr lang="tr-TR" b="1" dirty="0" smtClean="0"/>
              <a:t>80</a:t>
            </a:r>
            <a:r>
              <a:rPr lang="tr-TR" dirty="0" smtClean="0"/>
              <a:t> kapısı </a:t>
            </a:r>
            <a:r>
              <a:rPr lang="tr-TR" b="1" dirty="0" smtClean="0"/>
              <a:t>web</a:t>
            </a:r>
            <a:r>
              <a:rPr lang="tr-TR" dirty="0" smtClean="0"/>
              <a:t> sunucusuna ayrılmıştır.</a:t>
            </a:r>
          </a:p>
          <a:p>
            <a:r>
              <a:rPr lang="tr-TR" dirty="0" smtClean="0"/>
              <a:t>Aksi belirtilmemişse kapı numarası</a:t>
            </a:r>
            <a:r>
              <a:rPr lang="tr-TR" baseline="0" dirty="0" smtClean="0"/>
              <a:t> web (http) için 80 olarak varsayılır.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web (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http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protokolü) trafiği, sunucu bilgisayarın IP adresinin (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örn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 192.168.2.1) 80 kapısından geçer.</a:t>
            </a:r>
            <a:endParaRPr lang="tr-TR" sz="1200" b="1" baseline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21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kapısı 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ftp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için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ayrılmıştır.</a:t>
            </a:r>
          </a:p>
          <a:p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:443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kapısı </a:t>
            </a:r>
            <a:r>
              <a:rPr lang="tr-TR" sz="1200" b="1" baseline="0" dirty="0" err="1" smtClean="0">
                <a:solidFill>
                  <a:schemeClr val="accent3">
                    <a:lumMod val="75000"/>
                  </a:schemeClr>
                </a:solidFill>
              </a:rPr>
              <a:t>https</a:t>
            </a:r>
            <a:r>
              <a:rPr lang="tr-TR" sz="1200" b="1" baseline="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(http </a:t>
            </a:r>
            <a:r>
              <a:rPr lang="tr-TR" sz="1200" b="0" baseline="0" dirty="0" err="1" smtClean="0">
                <a:solidFill>
                  <a:schemeClr val="accent3">
                    <a:lumMod val="75000"/>
                  </a:schemeClr>
                </a:solidFill>
              </a:rPr>
              <a:t>secure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) için ayrılmıştır.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Tüm atanmış</a:t>
            </a:r>
            <a:r>
              <a:rPr lang="tr-TR" sz="1200" b="0" baseline="0" dirty="0" smtClean="0">
                <a:solidFill>
                  <a:schemeClr val="accent3">
                    <a:lumMod val="75000"/>
                  </a:schemeClr>
                </a:solidFill>
              </a:rPr>
              <a:t> kapılar içi bakınız</a:t>
            </a:r>
            <a:endParaRPr lang="tr-TR" sz="1200" b="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IANA (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Internet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Assigned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Numbers</a:t>
            </a:r>
            <a:r>
              <a:rPr lang="tr-T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Authority</a:t>
            </a: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0" dirty="0" smtClean="0">
                <a:solidFill>
                  <a:schemeClr val="accent3">
                    <a:lumMod val="75000"/>
                  </a:schemeClr>
                </a:solidFill>
              </a:rPr>
              <a:t>http://www.iana.org/assignments/service-names-port-numbers/service-names-port-numbers.xhtml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FE99EC-B6B9-469D-A2EB-8DDD5786455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7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2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779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205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135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88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84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1421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61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173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7CE42-24F3-4CA7-A515-413F09EE414E}" type="datetimeFigureOut">
              <a:rPr lang="tr-TR" smtClean="0"/>
              <a:t>11.4.2015</a:t>
            </a:fld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DF49-E562-4D12-80F5-232E6507EA8F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7648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55576" y="188641"/>
            <a:ext cx="7772400" cy="720079"/>
          </a:xfrm>
        </p:spPr>
        <p:txBody>
          <a:bodyPr>
            <a:noAutofit/>
          </a:bodyPr>
          <a:lstStyle/>
          <a:p>
            <a:r>
              <a:rPr lang="tr-TR" dirty="0" smtClean="0"/>
              <a:t>Web adresi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47664" y="4653136"/>
            <a:ext cx="6400800" cy="1752600"/>
          </a:xfrm>
        </p:spPr>
        <p:txBody>
          <a:bodyPr/>
          <a:lstStyle/>
          <a:p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endParaRPr lang="tr-TR" dirty="0" smtClean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b="1" dirty="0" err="1" smtClean="0"/>
              <a:t>U</a:t>
            </a:r>
            <a:r>
              <a:rPr lang="tr-TR" sz="4000" dirty="0" err="1" smtClean="0"/>
              <a:t>niform</a:t>
            </a:r>
            <a:r>
              <a:rPr lang="tr-TR" sz="4000" dirty="0" smtClean="0"/>
              <a:t> </a:t>
            </a:r>
            <a:r>
              <a:rPr lang="tr-TR" sz="4000" b="1" dirty="0" smtClean="0"/>
              <a:t>R</a:t>
            </a:r>
            <a:r>
              <a:rPr lang="tr-TR" sz="4000" dirty="0" smtClean="0"/>
              <a:t>esource </a:t>
            </a:r>
            <a:r>
              <a:rPr lang="tr-TR" sz="4000" b="1" dirty="0" err="1" smtClean="0"/>
              <a:t>L</a:t>
            </a:r>
            <a:r>
              <a:rPr lang="tr-TR" sz="4000" dirty="0" err="1" smtClean="0"/>
              <a:t>ocator</a:t>
            </a:r>
            <a:r>
              <a:rPr lang="tr-TR" sz="4000" dirty="0" smtClean="0"/>
              <a:t> (URL)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Türkçesi: </a:t>
            </a:r>
            <a:r>
              <a:rPr lang="tr-TR" sz="2500" b="1" dirty="0" smtClean="0"/>
              <a:t>T</a:t>
            </a:r>
            <a:r>
              <a:rPr lang="tr-TR" sz="2500" dirty="0" smtClean="0"/>
              <a:t>ekdüzen </a:t>
            </a:r>
            <a:r>
              <a:rPr lang="tr-TR" sz="2500" b="1" dirty="0"/>
              <a:t>K</a:t>
            </a:r>
            <a:r>
              <a:rPr lang="tr-TR" sz="2500" dirty="0"/>
              <a:t>aynak </a:t>
            </a:r>
            <a:r>
              <a:rPr lang="tr-TR" sz="2500" b="1" dirty="0" smtClean="0"/>
              <a:t>B</a:t>
            </a:r>
            <a:r>
              <a:rPr lang="tr-TR" sz="2500" dirty="0" smtClean="0"/>
              <a:t>ulucu.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İnternet üzerindeki bir </a:t>
            </a:r>
            <a:r>
              <a:rPr lang="tr-TR" sz="2500" b="1" dirty="0" smtClean="0"/>
              <a:t>kaynağa</a:t>
            </a:r>
            <a:r>
              <a:rPr lang="tr-TR" sz="2500" dirty="0" smtClean="0"/>
              <a:t> (</a:t>
            </a:r>
            <a:r>
              <a:rPr lang="tr-TR" sz="2500" dirty="0" err="1" smtClean="0"/>
              <a:t>resource</a:t>
            </a:r>
            <a:r>
              <a:rPr lang="tr-TR" sz="2500" dirty="0" smtClean="0"/>
              <a:t>) erişim sağlar.</a:t>
            </a:r>
          </a:p>
          <a:p>
            <a:pPr algn="l"/>
            <a:endParaRPr lang="tr-TR" sz="2500" dirty="0" smtClean="0"/>
          </a:p>
          <a:p>
            <a:pPr algn="l"/>
            <a:r>
              <a:rPr lang="tr-TR" sz="4000" dirty="0" smtClean="0"/>
              <a:t>URL şu soruları yanıtlar: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accent3">
                    <a:lumMod val="75000"/>
                  </a:schemeClr>
                </a:solidFill>
              </a:rPr>
              <a:t>Neyi istiyorum?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rgbClr val="92D050"/>
                </a:solidFill>
              </a:rPr>
              <a:t>yol ve kaynak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istiyorum?</a:t>
            </a:r>
            <a:r>
              <a:rPr lang="tr-TR" sz="2500" dirty="0" smtClean="0"/>
              <a:t> 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alan </a:t>
            </a:r>
            <a:r>
              <a:rPr lang="tr-TR" sz="25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adı ve </a:t>
            </a:r>
            <a:r>
              <a:rPr lang="tr-TR" sz="25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sunucu</a:t>
            </a:r>
            <a:endParaRPr lang="tr-TR" sz="25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>
                <a:solidFill>
                  <a:srgbClr val="7030A0"/>
                </a:solidFill>
              </a:rPr>
              <a:t>Nasıl ulaşırım?</a:t>
            </a:r>
            <a:r>
              <a:rPr lang="tr-TR" sz="2500" dirty="0" smtClean="0"/>
              <a:t>	  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aracı </a:t>
            </a:r>
            <a:r>
              <a:rPr lang="tr-TR" sz="25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protokol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tr-TR" sz="25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tr-TR" sz="2500" dirty="0" smtClean="0"/>
              <a:t> 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5254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>
                <a:solidFill>
                  <a:srgbClr val="FF0000"/>
                </a:solidFill>
              </a:rPr>
              <a:t>:80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881462" y="2437998"/>
            <a:ext cx="684076" cy="57606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930262" y="2572644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406721" y="2135744"/>
            <a:ext cx="684076" cy="382612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2" name="Metin kutusu 21"/>
          <p:cNvSpPr txBox="1"/>
          <p:nvPr/>
        </p:nvSpPr>
        <p:spPr>
          <a:xfrm>
            <a:off x="4956942" y="3012578"/>
            <a:ext cx="601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rgbClr val="FF0000"/>
                </a:solidFill>
              </a:rPr>
              <a:t>kapı</a:t>
            </a:r>
          </a:p>
          <a:p>
            <a:pPr algn="ctr"/>
            <a:r>
              <a:rPr lang="tr-TR" b="1" dirty="0" smtClean="0">
                <a:solidFill>
                  <a:srgbClr val="FF0000"/>
                </a:solidFill>
              </a:rPr>
              <a:t>port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7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Her alan adı </a:t>
            </a:r>
            <a:r>
              <a:rPr lang="tr-TR" b="1" dirty="0"/>
              <a:t>DNS</a:t>
            </a:r>
            <a:r>
              <a:rPr lang="tr-TR" dirty="0"/>
              <a:t> </a:t>
            </a:r>
            <a:r>
              <a:rPr lang="tr-TR" dirty="0" smtClean="0"/>
              <a:t>yardımıyla,</a:t>
            </a:r>
          </a:p>
          <a:p>
            <a:r>
              <a:rPr lang="tr-TR" b="1" dirty="0" smtClean="0"/>
              <a:t>Internet Protocol</a:t>
            </a:r>
            <a:r>
              <a:rPr lang="tr-TR" dirty="0" smtClean="0"/>
              <a:t> </a:t>
            </a:r>
            <a:r>
              <a:rPr lang="tr-TR" dirty="0"/>
              <a:t>adresine </a:t>
            </a:r>
            <a:r>
              <a:rPr lang="tr-TR" dirty="0" smtClean="0"/>
              <a:t>dönüştürülür. </a:t>
            </a:r>
            <a:endParaRPr lang="tr-TR" dirty="0"/>
          </a:p>
          <a:p>
            <a:r>
              <a:rPr lang="tr-TR" dirty="0"/>
              <a:t>Bir </a:t>
            </a:r>
            <a:r>
              <a:rPr lang="tr-TR" b="1" dirty="0"/>
              <a:t>IP</a:t>
            </a:r>
            <a:r>
              <a:rPr lang="tr-TR" dirty="0"/>
              <a:t> adresi altında 65536 tane kapı (</a:t>
            </a:r>
            <a:r>
              <a:rPr lang="tr-TR" b="1" dirty="0"/>
              <a:t>port</a:t>
            </a:r>
            <a:r>
              <a:rPr lang="tr-TR" dirty="0"/>
              <a:t>) vardır.</a:t>
            </a:r>
          </a:p>
          <a:p>
            <a:r>
              <a:rPr lang="tr-TR" b="1" dirty="0" smtClean="0"/>
              <a:t>80</a:t>
            </a:r>
            <a:r>
              <a:rPr lang="tr-TR" dirty="0" smtClean="0"/>
              <a:t> </a:t>
            </a:r>
            <a:r>
              <a:rPr lang="tr-TR" dirty="0"/>
              <a:t>kapısı </a:t>
            </a:r>
            <a:r>
              <a:rPr lang="tr-TR" b="1" dirty="0"/>
              <a:t>web</a:t>
            </a:r>
            <a:r>
              <a:rPr lang="tr-TR" dirty="0"/>
              <a:t> sunucusuna ayrılmıştır.</a:t>
            </a:r>
          </a:p>
          <a:p>
            <a:pPr>
              <a:spcBef>
                <a:spcPts val="0"/>
              </a:spcBef>
              <a:defRPr/>
            </a:pPr>
            <a:r>
              <a:rPr lang="tr-TR" dirty="0"/>
              <a:t>web (</a:t>
            </a:r>
            <a:r>
              <a:rPr lang="tr-TR" b="1" dirty="0" smtClean="0"/>
              <a:t>http</a:t>
            </a:r>
            <a:r>
              <a:rPr lang="tr-TR" dirty="0" smtClean="0"/>
              <a:t>) </a:t>
            </a:r>
            <a:r>
              <a:rPr lang="tr-TR" dirty="0"/>
              <a:t>trafiği, sunucu bilgisayarın </a:t>
            </a:r>
            <a:r>
              <a:rPr lang="tr-TR" b="1" dirty="0"/>
              <a:t>IP</a:t>
            </a:r>
            <a:r>
              <a:rPr lang="tr-TR" dirty="0"/>
              <a:t> adresinin </a:t>
            </a:r>
            <a:r>
              <a:rPr lang="tr-TR" dirty="0" smtClean="0"/>
              <a:t>(192.168.2.1 gibi) 80. </a:t>
            </a:r>
            <a:r>
              <a:rPr lang="tr-TR" dirty="0"/>
              <a:t>kapısından geçer.</a:t>
            </a:r>
            <a:endParaRPr lang="tr-TR" b="1" dirty="0"/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96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400" b="1" dirty="0" smtClean="0">
                <a:solidFill>
                  <a:srgbClr val="7030A0"/>
                </a:solidFill>
              </a:rPr>
              <a:t>http</a:t>
            </a:r>
            <a:r>
              <a:rPr lang="tr-TR" sz="3400" b="1" dirty="0" smtClean="0"/>
              <a:t>://</a:t>
            </a:r>
            <a:r>
              <a:rPr lang="tr-TR" sz="34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400" b="1" dirty="0" smtClean="0"/>
              <a:t>.</a:t>
            </a:r>
            <a:r>
              <a:rPr lang="tr-T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4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400" b="1" dirty="0" smtClean="0"/>
              <a:t>/</a:t>
            </a:r>
            <a:r>
              <a:rPr lang="tr-TR" sz="34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?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id=12</a:t>
            </a:r>
            <a:r>
              <a:rPr lang="tr-TR" sz="3400" b="1" dirty="0" smtClean="0">
                <a:solidFill>
                  <a:schemeClr val="accent6">
                    <a:lumMod val="50000"/>
                  </a:schemeClr>
                </a:solidFill>
              </a:rPr>
              <a:t>&amp;</a:t>
            </a:r>
            <a:r>
              <a:rPr lang="tr-TR" sz="3400" b="1" dirty="0" smtClean="0">
                <a:solidFill>
                  <a:schemeClr val="accent6">
                    <a:lumMod val="75000"/>
                  </a:schemeClr>
                </a:solidFill>
              </a:rPr>
              <a:t>all=true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462210" y="2104592"/>
            <a:ext cx="684076" cy="388843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2753798" y="2572643"/>
            <a:ext cx="684076" cy="29523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477309" y="3660477"/>
            <a:ext cx="684079" cy="776654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106521" y="1102983"/>
            <a:ext cx="684079" cy="288784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440448" y="2929585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orgu metni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query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4000" b="1" dirty="0" smtClean="0">
                <a:solidFill>
                  <a:srgbClr val="7030A0"/>
                </a:solidFill>
              </a:rPr>
              <a:t>http</a:t>
            </a:r>
            <a:r>
              <a:rPr lang="tr-TR" sz="4000" b="1" dirty="0" smtClean="0"/>
              <a:t>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 smtClean="0"/>
              <a:t>.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/>
              <a:t>/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haber</a:t>
            </a:r>
            <a:r>
              <a:rPr lang="tr-TR" sz="4000" b="1" dirty="0" smtClean="0">
                <a:solidFill>
                  <a:schemeClr val="accent6">
                    <a:lumMod val="50000"/>
                  </a:schemeClr>
                </a:solidFill>
              </a:rPr>
              <a:t>#</a:t>
            </a:r>
            <a:r>
              <a:rPr lang="tr-TR" sz="4000" b="1" dirty="0" smtClean="0">
                <a:solidFill>
                  <a:schemeClr val="accent6">
                    <a:lumMod val="75000"/>
                  </a:schemeClr>
                </a:solidFill>
              </a:rPr>
              <a:t>ozet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7022910" y="2665288"/>
            <a:ext cx="684076" cy="2767037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744170" y="2338879"/>
            <a:ext cx="684076" cy="3419856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  <p:sp>
        <p:nvSpPr>
          <p:cNvPr id="23" name="Sol Ayraç 22"/>
          <p:cNvSpPr/>
          <p:nvPr/>
        </p:nvSpPr>
        <p:spPr>
          <a:xfrm rot="16200000">
            <a:off x="791319" y="3346466"/>
            <a:ext cx="684079" cy="1404676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7542330" y="2099485"/>
            <a:ext cx="684079" cy="894831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876257" y="2937958"/>
            <a:ext cx="20162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parça tanıtıcı</a:t>
            </a:r>
          </a:p>
          <a:p>
            <a:pPr algn="ctr"/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fragment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400" b="1" dirty="0" err="1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r>
              <a:rPr lang="tr-TR" sz="2400" b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b="1" dirty="0" smtClean="0"/>
              <a:t>Domain Name Server</a:t>
            </a:r>
            <a:r>
              <a:rPr lang="tr-TR" sz="6600" b="1" dirty="0" smtClean="0"/>
              <a:t/>
            </a:r>
            <a:br>
              <a:rPr lang="tr-TR" sz="6600" b="1" dirty="0" smtClean="0"/>
            </a:br>
            <a:r>
              <a:rPr lang="tr-TR" dirty="0" smtClean="0"/>
              <a:t> Internet’in Telefon Rehberi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420888"/>
            <a:ext cx="5905500" cy="3333750"/>
          </a:xfrm>
        </p:spPr>
      </p:pic>
    </p:spTree>
    <p:extLst>
      <p:ext uri="{BB962C8B-B14F-4D97-AF65-F5344CB8AC3E}">
        <p14:creationId xmlns:p14="http://schemas.microsoft.com/office/powerpoint/2010/main" val="4138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412777"/>
            <a:ext cx="8229600" cy="5256583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Arial" charset="0"/>
              <a:buChar char="•"/>
            </a:pPr>
            <a:r>
              <a:rPr lang="tr-TR" dirty="0"/>
              <a:t>DNS, Alan Adlarına (</a:t>
            </a:r>
            <a:r>
              <a:rPr lang="tr-TR" b="1" dirty="0"/>
              <a:t>Domain Name</a:t>
            </a:r>
            <a:r>
              <a:rPr lang="tr-TR" dirty="0"/>
              <a:t>) karşılık gelen </a:t>
            </a:r>
            <a:r>
              <a:rPr lang="tr-TR" b="1" dirty="0" smtClean="0"/>
              <a:t>Internet Protocol</a:t>
            </a:r>
            <a:r>
              <a:rPr lang="tr-TR" dirty="0" smtClean="0"/>
              <a:t> (IP) adreslerini </a:t>
            </a:r>
            <a:r>
              <a:rPr lang="tr-TR" dirty="0"/>
              <a:t>tutar.</a:t>
            </a:r>
          </a:p>
          <a:p>
            <a:pPr marL="171450" indent="-171450">
              <a:buFont typeface="Arial" charset="0"/>
              <a:buChar char="•"/>
            </a:pPr>
            <a:r>
              <a:rPr lang="tr-TR" b="1" dirty="0" smtClean="0"/>
              <a:t>IP</a:t>
            </a:r>
            <a:r>
              <a:rPr lang="tr-TR" dirty="0" smtClean="0"/>
              <a:t> </a:t>
            </a:r>
            <a:r>
              <a:rPr lang="tr-TR" dirty="0"/>
              <a:t>adresi dört parçaya ayrılarak yazılan 32 bitlik işaretsiz </a:t>
            </a:r>
            <a:r>
              <a:rPr lang="tr-TR" dirty="0" smtClean="0"/>
              <a:t>bir tamsayıdır </a:t>
            </a:r>
            <a:r>
              <a:rPr lang="tr-TR" dirty="0"/>
              <a:t>(192.168.34.1).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/>
              <a:t>Alan adının karşılık geldiği </a:t>
            </a:r>
            <a:r>
              <a:rPr lang="tr-TR" b="1" dirty="0"/>
              <a:t>IP</a:t>
            </a:r>
            <a:r>
              <a:rPr lang="tr-TR" dirty="0"/>
              <a:t> adresini öğrenme eylemine </a:t>
            </a:r>
            <a:r>
              <a:rPr lang="tr-TR" b="1" dirty="0"/>
              <a:t>DNS Sorgusu</a:t>
            </a:r>
            <a:r>
              <a:rPr lang="tr-TR" dirty="0"/>
              <a:t> denir.</a:t>
            </a:r>
          </a:p>
          <a:p>
            <a:pPr marL="171450" indent="-171450">
              <a:buFont typeface="Arial" charset="0"/>
              <a:buChar char="•"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Alan adı kullanarak internet üzerindeki kaynaklara erişim için alan adları 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IP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adreslerin çevrilmelidir.</a:t>
            </a:r>
          </a:p>
          <a:p>
            <a:pPr marL="171450" indent="-171450">
              <a:spcBef>
                <a:spcPts val="0"/>
              </a:spcBef>
              <a:buFont typeface="Arial" charset="0"/>
              <a:buChar char="•"/>
              <a:defRPr/>
            </a:pPr>
            <a:r>
              <a:rPr lang="tr-TR" dirty="0">
                <a:solidFill>
                  <a:srgbClr val="C00000"/>
                </a:solidFill>
              </a:rPr>
              <a:t>Internet trafiğini yöneten modemler, yönlendirici donanımlar (</a:t>
            </a:r>
            <a:r>
              <a:rPr lang="tr-TR" b="1" dirty="0" err="1">
                <a:solidFill>
                  <a:srgbClr val="C00000"/>
                </a:solidFill>
              </a:rPr>
              <a:t>router</a:t>
            </a:r>
            <a:r>
              <a:rPr lang="tr-TR" dirty="0">
                <a:solidFill>
                  <a:srgbClr val="C00000"/>
                </a:solidFill>
              </a:rPr>
              <a:t>) sadece </a:t>
            </a:r>
            <a:r>
              <a:rPr lang="tr-TR" b="1" dirty="0">
                <a:solidFill>
                  <a:srgbClr val="C00000"/>
                </a:solidFill>
              </a:rPr>
              <a:t>IP</a:t>
            </a:r>
            <a:r>
              <a:rPr lang="tr-TR" dirty="0">
                <a:solidFill>
                  <a:srgbClr val="C00000"/>
                </a:solidFill>
              </a:rPr>
              <a:t> adresini tanır ve kullanabilir.</a:t>
            </a:r>
          </a:p>
          <a:p>
            <a:endParaRPr lang="tr-TR" dirty="0"/>
          </a:p>
        </p:txBody>
      </p:sp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tr-TR" sz="6600" b="1" dirty="0" smtClean="0"/>
              <a:t>DNS</a:t>
            </a:r>
            <a:br>
              <a:rPr lang="tr-TR" sz="6600" b="1" dirty="0" smtClean="0"/>
            </a:b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3824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DNS</a:t>
            </a:r>
            <a:br>
              <a:rPr lang="tr-TR" dirty="0" smtClean="0"/>
            </a:br>
            <a:r>
              <a:rPr lang="tr-TR" dirty="0" smtClean="0"/>
              <a:t>ftp.example.org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98109" cy="4940649"/>
          </a:xfrm>
        </p:spPr>
      </p:pic>
    </p:spTree>
    <p:extLst>
      <p:ext uri="{BB962C8B-B14F-4D97-AF65-F5344CB8AC3E}">
        <p14:creationId xmlns:p14="http://schemas.microsoft.com/office/powerpoint/2010/main" val="3477840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640959" cy="5069160"/>
          </a:xfrm>
        </p:spPr>
      </p:pic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DNS </a:t>
            </a:r>
            <a:r>
              <a:rPr lang="tr-TR" dirty="0"/>
              <a:t>sorgusu </a:t>
            </a:r>
          </a:p>
        </p:txBody>
      </p:sp>
    </p:spTree>
    <p:extLst>
      <p:ext uri="{BB962C8B-B14F-4D97-AF65-F5344CB8AC3E}">
        <p14:creationId xmlns:p14="http://schemas.microsoft.com/office/powerpoint/2010/main" val="1958088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DNS</a:t>
            </a:r>
            <a:br>
              <a:rPr lang="tr-TR" b="1" dirty="0" smtClean="0"/>
            </a:br>
            <a:r>
              <a:rPr lang="tr-TR" dirty="0" smtClean="0"/>
              <a:t>IP adresi ile erişim 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8712968" cy="4935803"/>
          </a:xfrm>
        </p:spPr>
      </p:pic>
    </p:spTree>
    <p:extLst>
      <p:ext uri="{BB962C8B-B14F-4D97-AF65-F5344CB8AC3E}">
        <p14:creationId xmlns:p14="http://schemas.microsoft.com/office/powerpoint/2010/main" val="394120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2" name="Aşağı Ok 1"/>
          <p:cNvSpPr/>
          <p:nvPr/>
        </p:nvSpPr>
        <p:spPr>
          <a:xfrm>
            <a:off x="3929100" y="3068960"/>
            <a:ext cx="1368152" cy="1368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8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adresi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6000" b="1" dirty="0">
                <a:solidFill>
                  <a:srgbClr val="7030A0"/>
                </a:solidFill>
              </a:rPr>
              <a:t>protocol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path</a:t>
            </a:r>
          </a:p>
          <a:p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67544" y="3284981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b="1" dirty="0" smtClean="0">
                <a:solidFill>
                  <a:srgbClr val="7030A0"/>
                </a:solidFill>
              </a:rPr>
              <a:t>protokol</a:t>
            </a:r>
            <a:r>
              <a:rPr lang="tr-TR" sz="6000" b="1" dirty="0"/>
              <a:t>://</a:t>
            </a:r>
            <a:r>
              <a:rPr lang="tr-TR" sz="6000" b="1" dirty="0">
                <a:solidFill>
                  <a:schemeClr val="accent2">
                    <a:lumMod val="75000"/>
                  </a:schemeClr>
                </a:solidFill>
              </a:rPr>
              <a:t>alan</a:t>
            </a:r>
            <a:r>
              <a:rPr lang="tr-TR" sz="6000" b="1" dirty="0"/>
              <a:t>/</a:t>
            </a:r>
            <a:r>
              <a:rPr lang="tr-TR" sz="6000" b="1" dirty="0">
                <a:solidFill>
                  <a:schemeClr val="accent3">
                    <a:lumMod val="75000"/>
                  </a:schemeClr>
                </a:solidFill>
              </a:rPr>
              <a:t>yol</a:t>
            </a:r>
            <a:endParaRPr lang="tr-TR" sz="6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42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/>
              <a:t>.</a:t>
            </a:r>
            <a:r>
              <a:rPr lang="tr-TR" sz="3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11" name="Serbest Form 10"/>
          <p:cNvSpPr/>
          <p:nvPr/>
        </p:nvSpPr>
        <p:spPr>
          <a:xfrm>
            <a:off x="1748790" y="1634490"/>
            <a:ext cx="3486150" cy="4103370"/>
          </a:xfrm>
          <a:custGeom>
            <a:avLst/>
            <a:gdLst>
              <a:gd name="connsiteX0" fmla="*/ 11430 w 3486150"/>
              <a:gd name="connsiteY0" fmla="*/ 0 h 4103370"/>
              <a:gd name="connsiteX1" fmla="*/ 11430 w 3486150"/>
              <a:gd name="connsiteY1" fmla="*/ 4103370 h 4103370"/>
              <a:gd name="connsiteX2" fmla="*/ 3486150 w 3486150"/>
              <a:gd name="connsiteY2" fmla="*/ 4103370 h 4103370"/>
              <a:gd name="connsiteX3" fmla="*/ 3486150 w 3486150"/>
              <a:gd name="connsiteY3" fmla="*/ 3188970 h 4103370"/>
              <a:gd name="connsiteX4" fmla="*/ 1417320 w 3486150"/>
              <a:gd name="connsiteY4" fmla="*/ 3188970 h 4103370"/>
              <a:gd name="connsiteX5" fmla="*/ 1165860 w 3486150"/>
              <a:gd name="connsiteY5" fmla="*/ 3188970 h 4103370"/>
              <a:gd name="connsiteX6" fmla="*/ 1165860 w 3486150"/>
              <a:gd name="connsiteY6" fmla="*/ 0 h 4103370"/>
              <a:gd name="connsiteX7" fmla="*/ 0 w 3486150"/>
              <a:gd name="connsiteY7" fmla="*/ 0 h 4103370"/>
              <a:gd name="connsiteX8" fmla="*/ 11430 w 3486150"/>
              <a:gd name="connsiteY8" fmla="*/ 0 h 410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86150" h="4103370">
                <a:moveTo>
                  <a:pt x="11430" y="0"/>
                </a:moveTo>
                <a:lnTo>
                  <a:pt x="11430" y="4103370"/>
                </a:lnTo>
                <a:lnTo>
                  <a:pt x="3486150" y="4103370"/>
                </a:lnTo>
                <a:lnTo>
                  <a:pt x="3486150" y="3188970"/>
                </a:lnTo>
                <a:lnTo>
                  <a:pt x="1417320" y="3188970"/>
                </a:lnTo>
                <a:lnTo>
                  <a:pt x="1165860" y="3188970"/>
                </a:lnTo>
                <a:lnTo>
                  <a:pt x="1165860" y="0"/>
                </a:lnTo>
                <a:lnTo>
                  <a:pt x="0" y="0"/>
                </a:lnTo>
                <a:lnTo>
                  <a:pt x="11430" y="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3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  <a:endParaRPr lang="tr-TR" sz="39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 algn="ctr">
              <a:buFont typeface="Arial" pitchFamily="34" charset="0"/>
              <a:buNone/>
            </a:pPr>
            <a:endParaRPr lang="tr-TR" sz="39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>
                <a:solidFill>
                  <a:schemeClr val="accent2">
                    <a:lumMod val="75000"/>
                  </a:schemeClr>
                </a:solidFill>
              </a:rPr>
              <a:t>234.126.98.111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smtClean="0"/>
              <a:t>(</a:t>
            </a:r>
            <a:r>
              <a:rPr lang="tr-TR" dirty="0" smtClean="0"/>
              <a:t>DNS </a:t>
            </a:r>
            <a:r>
              <a:rPr lang="tr-TR" dirty="0"/>
              <a:t>sorgusu </a:t>
            </a:r>
            <a:r>
              <a:rPr lang="tr-TR" dirty="0" smtClean="0"/>
              <a:t>sonrası)</a:t>
            </a:r>
            <a:endParaRPr lang="tr-TR" dirty="0"/>
          </a:p>
        </p:txBody>
      </p:sp>
      <p:sp>
        <p:nvSpPr>
          <p:cNvPr id="3" name="Serbest Form 2"/>
          <p:cNvSpPr/>
          <p:nvPr/>
        </p:nvSpPr>
        <p:spPr>
          <a:xfrm>
            <a:off x="1619672" y="1543050"/>
            <a:ext cx="3384376" cy="4137660"/>
          </a:xfrm>
          <a:custGeom>
            <a:avLst/>
            <a:gdLst>
              <a:gd name="connsiteX0" fmla="*/ 0 w 3268980"/>
              <a:gd name="connsiteY0" fmla="*/ 34290 h 4137660"/>
              <a:gd name="connsiteX1" fmla="*/ 0 w 3268980"/>
              <a:gd name="connsiteY1" fmla="*/ 4137660 h 4137660"/>
              <a:gd name="connsiteX2" fmla="*/ 3268980 w 3268980"/>
              <a:gd name="connsiteY2" fmla="*/ 4137660 h 4137660"/>
              <a:gd name="connsiteX3" fmla="*/ 3268980 w 3268980"/>
              <a:gd name="connsiteY3" fmla="*/ 3291840 h 4137660"/>
              <a:gd name="connsiteX4" fmla="*/ 1463040 w 3268980"/>
              <a:gd name="connsiteY4" fmla="*/ 3291840 h 4137660"/>
              <a:gd name="connsiteX5" fmla="*/ 1337310 w 3268980"/>
              <a:gd name="connsiteY5" fmla="*/ 3291840 h 4137660"/>
              <a:gd name="connsiteX6" fmla="*/ 1337310 w 3268980"/>
              <a:gd name="connsiteY6" fmla="*/ 0 h 4137660"/>
              <a:gd name="connsiteX7" fmla="*/ 0 w 3268980"/>
              <a:gd name="connsiteY7" fmla="*/ 34290 h 413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8980" h="4137660">
                <a:moveTo>
                  <a:pt x="0" y="34290"/>
                </a:moveTo>
                <a:lnTo>
                  <a:pt x="0" y="4137660"/>
                </a:lnTo>
                <a:lnTo>
                  <a:pt x="3268980" y="4137660"/>
                </a:lnTo>
                <a:lnTo>
                  <a:pt x="3268980" y="3291840"/>
                </a:lnTo>
                <a:lnTo>
                  <a:pt x="1463040" y="3291840"/>
                </a:lnTo>
                <a:lnTo>
                  <a:pt x="1337310" y="3291840"/>
                </a:lnTo>
                <a:lnTo>
                  <a:pt x="1337310" y="0"/>
                </a:lnTo>
                <a:lnTo>
                  <a:pt x="0" y="34290"/>
                </a:lnTo>
                <a:close/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872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 algn="ctr">
              <a:buFont typeface="Arial" pitchFamily="34" charset="0"/>
              <a:buNone/>
            </a:pPr>
            <a:endParaRPr lang="tr-TR" sz="4000" b="1" dirty="0" smtClean="0">
              <a:solidFill>
                <a:srgbClr val="7030A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29" y="1106742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4" y="3135960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</p:spTree>
    <p:extLst>
      <p:ext uri="{BB962C8B-B14F-4D97-AF65-F5344CB8AC3E}">
        <p14:creationId xmlns:p14="http://schemas.microsoft.com/office/powerpoint/2010/main" val="376383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http://</a:t>
            </a:r>
            <a:r>
              <a:rPr lang="tr-TR" sz="4000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4000" b="1" dirty="0"/>
              <a:t>.</a:t>
            </a:r>
            <a:r>
              <a:rPr lang="tr-TR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4000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>
                <a:solidFill>
                  <a:schemeClr val="bg1">
                    <a:lumMod val="65000"/>
                  </a:schemeClr>
                </a:solidFill>
              </a:rPr>
              <a:t>/main/index.htm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3041830" y="2467128"/>
            <a:ext cx="792088" cy="3420380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665565" y="4496346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368152" cy="64807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878969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793369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2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0" y="1700809"/>
            <a:ext cx="9144000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 http://</a:t>
            </a:r>
            <a:r>
              <a:rPr lang="tr-TR" sz="4000" b="1" dirty="0" smtClean="0">
                <a:solidFill>
                  <a:schemeClr val="accent2">
                    <a:lumMod val="75000"/>
                  </a:schemeClr>
                </a:solidFill>
              </a:rPr>
              <a:t>gazete</a:t>
            </a: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tr-TR" sz="40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4000" b="1" dirty="0" smtClean="0">
                <a:solidFill>
                  <a:schemeClr val="bg1">
                    <a:lumMod val="65000"/>
                  </a:schemeClr>
                </a:solidFill>
              </a:rPr>
              <a:t>/main/index.htm</a:t>
            </a:r>
            <a:endParaRPr lang="tr-TR" sz="4000" b="1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Sol Ayraç 2"/>
          <p:cNvSpPr/>
          <p:nvPr/>
        </p:nvSpPr>
        <p:spPr>
          <a:xfrm rot="16200000">
            <a:off x="2415335" y="3093623"/>
            <a:ext cx="792088" cy="2167389"/>
          </a:xfrm>
          <a:prstGeom prst="leftBrace">
            <a:avLst>
              <a:gd name="adj1" fmla="val 92028"/>
              <a:gd name="adj2" fmla="val 50000"/>
            </a:avLst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Metin kutusu 3"/>
          <p:cNvSpPr txBox="1"/>
          <p:nvPr/>
        </p:nvSpPr>
        <p:spPr>
          <a:xfrm>
            <a:off x="89502" y="472514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5400" b="1" dirty="0" err="1" smtClean="0"/>
              <a:t>dns</a:t>
            </a:r>
            <a:r>
              <a:rPr lang="tr-TR" sz="5400" b="1" dirty="0" smtClean="0"/>
              <a:t> sorgusu</a:t>
            </a:r>
            <a:endParaRPr lang="tr-TR" sz="5400" b="1" dirty="0"/>
          </a:p>
        </p:txBody>
      </p:sp>
      <p:sp>
        <p:nvSpPr>
          <p:cNvPr id="2" name="Yuvarlatılmış Dikdörtgen 1"/>
          <p:cNvSpPr/>
          <p:nvPr/>
        </p:nvSpPr>
        <p:spPr>
          <a:xfrm>
            <a:off x="1547664" y="1772816"/>
            <a:ext cx="1512168" cy="661774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Dirsek Bağlayıcısı 6"/>
          <p:cNvCxnSpPr/>
          <p:nvPr/>
        </p:nvCxnSpPr>
        <p:spPr>
          <a:xfrm>
            <a:off x="2980673" y="2420888"/>
            <a:ext cx="914400" cy="914400"/>
          </a:xfrm>
          <a:prstGeom prst="bentConnector3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/>
          <p:cNvSpPr txBox="1"/>
          <p:nvPr/>
        </p:nvSpPr>
        <p:spPr>
          <a:xfrm>
            <a:off x="3895073" y="3012122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fiziksel sunucu</a:t>
            </a:r>
            <a:endParaRPr lang="tr-TR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27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10" y="5412670"/>
            <a:ext cx="742583" cy="1152128"/>
          </a:xfrm>
        </p:spPr>
      </p:pic>
      <p:pic>
        <p:nvPicPr>
          <p:cNvPr id="7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86" y="5412670"/>
            <a:ext cx="742583" cy="1152128"/>
          </a:xfrm>
          <a:prstGeom prst="rect">
            <a:avLst/>
          </a:prstGeom>
        </p:spPr>
      </p:pic>
      <p:pic>
        <p:nvPicPr>
          <p:cNvPr id="8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4" y="5412670"/>
            <a:ext cx="742583" cy="1152128"/>
          </a:xfrm>
          <a:prstGeom prst="rect">
            <a:avLst/>
          </a:prstGeom>
        </p:spPr>
      </p:pic>
      <p:pic>
        <p:nvPicPr>
          <p:cNvPr id="9" name="İçerik Yer Tutucusu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536" y="5335274"/>
            <a:ext cx="742583" cy="1152128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267683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285185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4541187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6574709" y="4816180"/>
            <a:ext cx="1506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2">
                    <a:lumMod val="75000"/>
                  </a:schemeClr>
                </a:solidFill>
              </a:rPr>
              <a:t>mail</a:t>
            </a:r>
            <a:endParaRPr lang="tr-TR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Metin kutusu 13"/>
          <p:cNvSpPr txBox="1"/>
          <p:nvPr/>
        </p:nvSpPr>
        <p:spPr>
          <a:xfrm>
            <a:off x="3422683" y="2511925"/>
            <a:ext cx="230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400" b="1" dirty="0" smtClean="0">
                <a:solidFill>
                  <a:schemeClr val="accent1">
                    <a:lumMod val="75000"/>
                  </a:schemeClr>
                </a:solidFill>
              </a:rPr>
              <a:t>gazete</a:t>
            </a:r>
            <a:endParaRPr lang="tr-T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Düz Ok Bağlayıcısı 18"/>
          <p:cNvCxnSpPr>
            <a:endCxn id="10" idx="0"/>
          </p:cNvCxnSpPr>
          <p:nvPr/>
        </p:nvCxnSpPr>
        <p:spPr>
          <a:xfrm flipH="1">
            <a:off x="2020803" y="3281366"/>
            <a:ext cx="1545208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/>
          <p:cNvCxnSpPr/>
          <p:nvPr/>
        </p:nvCxnSpPr>
        <p:spPr>
          <a:xfrm flipH="1">
            <a:off x="3593754" y="3284984"/>
            <a:ext cx="537564" cy="153119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/>
          <p:cNvCxnSpPr/>
          <p:nvPr/>
        </p:nvCxnSpPr>
        <p:spPr>
          <a:xfrm>
            <a:off x="4943211" y="3284984"/>
            <a:ext cx="368237" cy="151977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/>
          <p:cNvCxnSpPr>
            <a:endCxn id="13" idx="0"/>
          </p:cNvCxnSpPr>
          <p:nvPr/>
        </p:nvCxnSpPr>
        <p:spPr>
          <a:xfrm>
            <a:off x="5582234" y="3281366"/>
            <a:ext cx="1745595" cy="1534814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>
            <a:endCxn id="14" idx="0"/>
          </p:cNvCxnSpPr>
          <p:nvPr/>
        </p:nvCxnSpPr>
        <p:spPr>
          <a:xfrm flipH="1">
            <a:off x="4574974" y="1412776"/>
            <a:ext cx="736475" cy="1099149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alan adı </a:t>
            </a:r>
            <a:r>
              <a:rPr lang="tr-TR" b="1" dirty="0" smtClean="0"/>
              <a:t>= </a:t>
            </a:r>
            <a:r>
              <a:rPr lang="tr-TR" b="1" dirty="0" err="1" smtClean="0"/>
              <a:t>dns</a:t>
            </a:r>
            <a:r>
              <a:rPr lang="tr-TR" b="1" dirty="0" smtClean="0"/>
              <a:t> sorgusu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45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URL: </a:t>
            </a:r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</a:t>
            </a:r>
            <a:r>
              <a:rPr lang="tr-TR" dirty="0">
                <a:solidFill>
                  <a:schemeClr val="accent3">
                    <a:lumMod val="75000"/>
                  </a:schemeClr>
                </a:solidFill>
              </a:rPr>
              <a:t>?</a:t>
            </a:r>
            <a:r>
              <a:rPr lang="tr-TR" dirty="0"/>
              <a:t> </a:t>
            </a:r>
            <a:r>
              <a:rPr lang="tr-T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/>
              <a:t> </a:t>
            </a:r>
            <a:r>
              <a:rPr lang="tr-TR" dirty="0">
                <a:solidFill>
                  <a:srgbClr val="7030A0"/>
                </a:solidFill>
              </a:rPr>
              <a:t>Nasıl?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algn="ctr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protocol</a:t>
            </a:r>
            <a:r>
              <a:rPr lang="tr-TR" sz="3600" b="1" dirty="0" smtClean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domain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endParaRPr lang="tr-TR" sz="3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3600" b="1" dirty="0" smtClean="0">
                <a:solidFill>
                  <a:srgbClr val="7030A0"/>
                </a:solidFill>
              </a:rPr>
              <a:t>http</a:t>
            </a:r>
            <a:r>
              <a:rPr lang="tr-TR" sz="3600" b="1" dirty="0"/>
              <a:t>://</a:t>
            </a:r>
            <a:r>
              <a:rPr lang="tr-TR" sz="36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600" b="1" dirty="0" smtClean="0"/>
              <a:t>.</a:t>
            </a:r>
            <a:r>
              <a:rPr lang="tr-T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6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600" b="1" dirty="0" smtClean="0"/>
              <a:t>/</a:t>
            </a:r>
            <a:r>
              <a:rPr lang="tr-TR" sz="36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sz="3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DNS sorgusuyla fiziksel sunucu IP adresini bul.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rgbClr val="7030A0"/>
                </a:solidFill>
              </a:rPr>
              <a:t>http protokolünü kullanarak 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</a:rPr>
              <a:t>sunucudan,</a:t>
            </a:r>
            <a:endParaRPr lang="tr-TR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yolu verilen kaynağı </a:t>
            </a:r>
            <a:r>
              <a:rPr lang="tr-TR" b="1" dirty="0" smtClean="0"/>
              <a:t>iste.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167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Mutlak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  <a:endParaRPr lang="tr-TR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http</a:t>
            </a:r>
            <a:r>
              <a:rPr lang="tr-TR" b="1" dirty="0"/>
              <a:t>://</a:t>
            </a:r>
            <a:r>
              <a:rPr lang="tr-TR" b="1" dirty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b="1" dirty="0"/>
              <a:t>.</a:t>
            </a:r>
            <a:r>
              <a:rPr lang="tr-T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b="1" dirty="0"/>
              <a:t>/</a:t>
            </a: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b="1" dirty="0"/>
              <a:t>/</a:t>
            </a: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 smtClean="0"/>
              <a:t>url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b="1" dirty="0" smtClean="0"/>
              <a:t>/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..</a:t>
            </a:r>
            <a:r>
              <a:rPr lang="tr-TR" b="1" dirty="0" smtClean="0"/>
              <a:t>/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b="1" dirty="0" smtClean="0"/>
              <a:t>/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Kök göreli </a:t>
            </a:r>
            <a:r>
              <a:rPr lang="tr-TR" dirty="0" err="1" smtClean="0"/>
              <a:t>url</a:t>
            </a:r>
            <a:r>
              <a:rPr lang="tr-TR" dirty="0" smtClean="0"/>
              <a:t> (</a:t>
            </a:r>
            <a:r>
              <a:rPr lang="tr-TR" dirty="0" err="1" smtClean="0"/>
              <a:t>root</a:t>
            </a:r>
            <a:r>
              <a:rPr lang="tr-TR" dirty="0" smtClean="0"/>
              <a:t> </a:t>
            </a:r>
            <a:r>
              <a:rPr lang="tr-TR" dirty="0" err="1" smtClean="0"/>
              <a:t>relative</a:t>
            </a:r>
            <a:r>
              <a:rPr lang="tr-TR" dirty="0" smtClean="0"/>
              <a:t> </a:t>
            </a:r>
            <a:r>
              <a:rPr lang="tr-TR" dirty="0" err="1"/>
              <a:t>url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b="1" dirty="0" smtClean="0"/>
              <a:t>/</a:t>
            </a: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b="1" dirty="0"/>
              <a:t>/</a:t>
            </a: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b="1" dirty="0" smtClean="0"/>
              <a:t>URL: </a:t>
            </a:r>
            <a:r>
              <a:rPr lang="tr-TR" dirty="0" smtClean="0"/>
              <a:t>mutlak ve göreli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385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smtClean="0"/>
              <a:t>geçerli karakter kümesi</a:t>
            </a:r>
            <a:r>
              <a:rPr lang="tr-TR" b="1" dirty="0" smtClean="0"/>
              <a:t> 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ABCDEFGHIJKLMNOPQRSTUVWXYZ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err="1">
                <a:solidFill>
                  <a:schemeClr val="accent3">
                    <a:lumMod val="50000"/>
                  </a:schemeClr>
                </a:solidFill>
              </a:rPr>
              <a:t>a</a:t>
            </a:r>
            <a:r>
              <a:rPr lang="tr-TR" sz="4100" dirty="0" err="1" smtClean="0">
                <a:solidFill>
                  <a:schemeClr val="accent3">
                    <a:lumMod val="50000"/>
                  </a:schemeClr>
                </a:solidFill>
              </a:rPr>
              <a:t>bcdefghijklmnopqrstuvwxyz</a:t>
            </a:r>
            <a:endParaRPr lang="tr-TR" sz="41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0123456789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chemeClr val="accent3">
                    <a:lumMod val="50000"/>
                  </a:schemeClr>
                </a:solidFill>
              </a:rPr>
              <a:t>-._~:/?#[]@!$&amp;'()*+,;=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C00000"/>
                </a:solidFill>
              </a:rPr>
              <a:t>kaynak adı - «tire» ile başlayamaz</a:t>
            </a: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628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dirty="0" err="1" smtClean="0"/>
              <a:t>url</a:t>
            </a:r>
            <a:r>
              <a:rPr lang="tr-TR" b="1" dirty="0" smtClean="0"/>
              <a:t> </a:t>
            </a:r>
            <a:r>
              <a:rPr lang="tr-TR" dirty="0" smtClean="0"/>
              <a:t>kodlama</a:t>
            </a:r>
            <a:r>
              <a:rPr lang="tr-TR" b="1" dirty="0" smtClean="0"/>
              <a:t> (</a:t>
            </a:r>
            <a:r>
              <a:rPr lang="tr-TR" b="1" dirty="0" err="1" smtClean="0"/>
              <a:t>url</a:t>
            </a:r>
            <a:r>
              <a:rPr lang="tr-TR" b="1" dirty="0" smtClean="0"/>
              <a:t> </a:t>
            </a:r>
            <a:r>
              <a:rPr lang="tr-TR" b="1" dirty="0" err="1" smtClean="0"/>
              <a:t>encoding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11" name="Başlık 1"/>
          <p:cNvSpPr txBox="1">
            <a:spLocks/>
          </p:cNvSpPr>
          <p:nvPr/>
        </p:nvSpPr>
        <p:spPr>
          <a:xfrm>
            <a:off x="292696" y="1806180"/>
            <a:ext cx="8640960" cy="47422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a-z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0-9</a:t>
            </a:r>
            <a:r>
              <a:rPr lang="tr-TR" sz="4100" dirty="0" smtClean="0"/>
              <a:t>, </a:t>
            </a:r>
            <a:r>
              <a:rPr lang="tr-TR" sz="4100" dirty="0" smtClean="0">
                <a:solidFill>
                  <a:srgbClr val="00B050"/>
                </a:solidFill>
              </a:rPr>
              <a:t>-._~:/?#[]@!$&amp;'()*+,;=</a:t>
            </a:r>
          </a:p>
          <a:p>
            <a:r>
              <a:rPr lang="tr-TR" sz="2500" dirty="0" smtClean="0">
                <a:solidFill>
                  <a:srgbClr val="FF0000"/>
                </a:solidFill>
              </a:rPr>
              <a:t>dışındaki tüm karakterler </a:t>
            </a:r>
            <a:r>
              <a:rPr lang="tr-TR" sz="2500" dirty="0" smtClean="0">
                <a:solidFill>
                  <a:srgbClr val="00B050"/>
                </a:solidFill>
              </a:rPr>
              <a:t>geçerli </a:t>
            </a:r>
            <a:r>
              <a:rPr lang="tr-TR" sz="2500" dirty="0" err="1" smtClean="0">
                <a:solidFill>
                  <a:srgbClr val="00B050"/>
                </a:solidFill>
              </a:rPr>
              <a:t>url</a:t>
            </a:r>
            <a:r>
              <a:rPr lang="tr-TR" sz="2500" dirty="0" smtClean="0">
                <a:solidFill>
                  <a:srgbClr val="00B050"/>
                </a:solidFill>
              </a:rPr>
              <a:t> karakterleriyle</a:t>
            </a:r>
            <a:r>
              <a:rPr lang="tr-TR" sz="2500" dirty="0" smtClean="0">
                <a:solidFill>
                  <a:srgbClr val="FF0000"/>
                </a:solidFill>
              </a:rPr>
              <a:t> kodlanır</a:t>
            </a:r>
          </a:p>
          <a:p>
            <a:endParaRPr lang="tr-TR" sz="25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smtClean="0"/>
              <a:t>Boşluk karakteri </a:t>
            </a:r>
            <a:r>
              <a:rPr lang="tr-TR" sz="2500" dirty="0" smtClean="0">
                <a:solidFill>
                  <a:srgbClr val="00B050"/>
                </a:solidFill>
              </a:rPr>
              <a:t>+ </a:t>
            </a:r>
            <a:r>
              <a:rPr lang="tr-TR" sz="2500" dirty="0" smtClean="0"/>
              <a:t>veya </a:t>
            </a:r>
            <a:r>
              <a:rPr lang="tr-TR" sz="2500" dirty="0" smtClean="0">
                <a:solidFill>
                  <a:srgbClr val="00B050"/>
                </a:solidFill>
              </a:rPr>
              <a:t>%20 </a:t>
            </a:r>
            <a:r>
              <a:rPr lang="tr-TR" sz="2500" dirty="0" smtClean="0"/>
              <a:t>karakterleri ile değiştirilir.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tr-TR" sz="2500" dirty="0" err="1" smtClean="0"/>
              <a:t>Javascript</a:t>
            </a:r>
            <a:r>
              <a:rPr lang="tr-TR" sz="2500" dirty="0" smtClean="0"/>
              <a:t> </a:t>
            </a:r>
            <a:r>
              <a:rPr lang="tr-TR" sz="2500" dirty="0" err="1" smtClean="0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tr-TR" sz="2500" dirty="0" smtClean="0">
                <a:solidFill>
                  <a:schemeClr val="accent2">
                    <a:lumMod val="50000"/>
                  </a:schemeClr>
                </a:solidFill>
              </a:rPr>
              <a:t>()</a:t>
            </a:r>
            <a:r>
              <a:rPr lang="tr-TR" sz="2500" dirty="0" smtClean="0"/>
              <a:t> «güvenli kodlanmış» </a:t>
            </a:r>
            <a:r>
              <a:rPr lang="tr-TR" sz="2500" dirty="0" err="1" smtClean="0"/>
              <a:t>url</a:t>
            </a:r>
            <a:r>
              <a:rPr lang="tr-TR" sz="2500" dirty="0" smtClean="0"/>
              <a:t> oluşturur</a:t>
            </a:r>
          </a:p>
          <a:p>
            <a:pPr marL="457200" indent="-457200" algn="l">
              <a:buFont typeface="Arial" charset="0"/>
              <a:buChar char="•"/>
            </a:pPr>
            <a:endParaRPr lang="tr-TR" sz="2500" dirty="0" smtClean="0"/>
          </a:p>
          <a:p>
            <a:pPr marL="457200" indent="-457200" algn="l">
              <a:buFont typeface="Arial" charset="0"/>
              <a:buChar char="•"/>
            </a:pPr>
            <a:r>
              <a:rPr lang="en-US" sz="2600" dirty="0" err="1">
                <a:solidFill>
                  <a:schemeClr val="accent2">
                    <a:lumMod val="50000"/>
                  </a:schemeClr>
                </a:solidFill>
              </a:rPr>
              <a:t>encodeURI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"http://www.google.com/a file with spaces.html</a:t>
            </a:r>
            <a:r>
              <a:rPr lang="en-US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26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endParaRPr lang="tr-TR" sz="2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l">
              <a:buFont typeface="Arial" charset="0"/>
              <a:buChar char="•"/>
            </a:pPr>
            <a:r>
              <a:rPr lang="tr-TR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http://www.google.com/a%20file%20with%20spaces.html</a:t>
            </a:r>
            <a:endParaRPr lang="tr-TR" sz="2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tr-TR" sz="3300" dirty="0">
              <a:solidFill>
                <a:srgbClr val="00B050"/>
              </a:solidFill>
            </a:endParaRPr>
          </a:p>
          <a:p>
            <a:pPr algn="l"/>
            <a:endParaRPr lang="tr-TR" sz="3300" dirty="0" smtClean="0">
              <a:solidFill>
                <a:srgbClr val="00B050"/>
              </a:solidFill>
            </a:endParaRPr>
          </a:p>
          <a:p>
            <a:pPr algn="l"/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5518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home/index.htm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Neyi(kaynak)? 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/index.htm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www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http aktarım protokolü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dirty="0" smtClean="0"/>
              <a:t>Kaynak</a:t>
            </a:r>
            <a:r>
              <a:rPr lang="tr-TR" sz="2500" b="1" dirty="0" smtClean="0"/>
              <a:t> sanal</a:t>
            </a:r>
            <a:r>
              <a:rPr lang="tr-TR" sz="2500" dirty="0" smtClean="0"/>
              <a:t> veya </a:t>
            </a:r>
            <a:r>
              <a:rPr lang="tr-TR" sz="2500" b="1" dirty="0" smtClean="0"/>
              <a:t>fiziksel</a:t>
            </a:r>
            <a:r>
              <a:rPr lang="tr-TR" sz="2500" dirty="0" smtClean="0"/>
              <a:t> olabilir.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 smtClean="0"/>
              <a:t>	Fiziksel kaynaklar sunucu diskinde saklanır.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İçeriği </a:t>
            </a:r>
            <a:r>
              <a:rPr lang="tr-TR" sz="2500" b="1" dirty="0" smtClean="0"/>
              <a:t>istek</a:t>
            </a:r>
            <a:r>
              <a:rPr lang="tr-TR" sz="2500" dirty="0"/>
              <a:t> </a:t>
            </a:r>
            <a:r>
              <a:rPr lang="tr-TR" sz="2500" dirty="0" smtClean="0"/>
              <a:t>(</a:t>
            </a:r>
            <a:r>
              <a:rPr lang="tr-TR" sz="2500" dirty="0" err="1" smtClean="0"/>
              <a:t>request</a:t>
            </a:r>
            <a:r>
              <a:rPr lang="tr-TR" sz="2500" dirty="0" smtClean="0"/>
              <a:t>) halinde </a:t>
            </a:r>
            <a:r>
              <a:rPr lang="tr-TR" sz="2500" b="1" dirty="0" smtClean="0"/>
              <a:t>istemciye </a:t>
            </a:r>
            <a:r>
              <a:rPr lang="tr-TR" sz="2500" dirty="0" smtClean="0"/>
              <a:t>(</a:t>
            </a:r>
            <a:r>
              <a:rPr lang="tr-TR" sz="2500" dirty="0" err="1" smtClean="0"/>
              <a:t>client</a:t>
            </a:r>
            <a:r>
              <a:rPr lang="tr-TR" sz="2500" dirty="0" smtClean="0"/>
              <a:t>) 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</a:t>
            </a:r>
            <a:r>
              <a:rPr lang="tr-TR" sz="2500" dirty="0" smtClean="0"/>
              <a:t> </a:t>
            </a:r>
          </a:p>
          <a:p>
            <a:pPr algn="l"/>
            <a:r>
              <a:rPr lang="tr-TR" sz="2500" dirty="0"/>
              <a:t>	</a:t>
            </a:r>
            <a:r>
              <a:rPr lang="tr-TR" sz="2500" dirty="0" smtClean="0"/>
              <a:t>Sanal kaynaklar fiziksel olarak saklanmaz.</a:t>
            </a:r>
          </a:p>
          <a:p>
            <a:pPr algn="l"/>
            <a:r>
              <a:rPr lang="tr-TR" sz="2500" dirty="0" smtClean="0"/>
              <a:t>	İçeriği </a:t>
            </a:r>
            <a:r>
              <a:rPr lang="tr-TR" sz="2500" b="1" dirty="0" smtClean="0"/>
              <a:t>istek</a:t>
            </a:r>
            <a:r>
              <a:rPr lang="tr-TR" sz="2500" dirty="0" smtClean="0"/>
              <a:t> halinde </a:t>
            </a:r>
            <a:r>
              <a:rPr lang="tr-TR" sz="2500" b="1" dirty="0" smtClean="0"/>
              <a:t>üretilerek</a:t>
            </a:r>
            <a:r>
              <a:rPr lang="tr-TR" sz="2500" dirty="0" smtClean="0"/>
              <a:t> istemciye aktarılır.</a:t>
            </a:r>
          </a:p>
          <a:p>
            <a:pPr algn="l"/>
            <a:r>
              <a:rPr lang="tr-TR" sz="2500" dirty="0" smtClean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940203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301576" y="1052736"/>
            <a:ext cx="8640960" cy="547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4000" dirty="0" smtClean="0"/>
              <a:t> </a:t>
            </a:r>
            <a:r>
              <a:rPr lang="tr-TR" sz="4000" b="1" dirty="0" smtClean="0"/>
              <a:t>Kaynaklar</a:t>
            </a:r>
            <a:r>
              <a:rPr lang="tr-TR" sz="4000" dirty="0" smtClean="0"/>
              <a:t> (</a:t>
            </a:r>
            <a:r>
              <a:rPr lang="tr-TR" sz="4000" dirty="0" err="1" smtClean="0"/>
              <a:t>resources</a:t>
            </a:r>
            <a:r>
              <a:rPr lang="tr-TR" sz="4000" dirty="0" smtClean="0"/>
              <a:t>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Fiziksel kaynaklara </a:t>
            </a:r>
            <a:r>
              <a:rPr lang="tr-TR" sz="2500" dirty="0" smtClean="0"/>
              <a:t>daha</a:t>
            </a:r>
            <a:r>
              <a:rPr lang="tr-TR" sz="2500" b="1" dirty="0" smtClean="0"/>
              <a:t> </a:t>
            </a:r>
            <a:r>
              <a:rPr lang="tr-TR" sz="2500" dirty="0" smtClean="0"/>
              <a:t>yaygın olarak </a:t>
            </a:r>
            <a:r>
              <a:rPr lang="tr-TR" sz="2500" b="1" dirty="0" smtClean="0"/>
              <a:t>statik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 smtClean="0"/>
              <a:t>	S</a:t>
            </a:r>
            <a:r>
              <a:rPr lang="tr-TR" sz="2100" dirty="0" smtClean="0"/>
              <a:t>tatik içerik sunucu diskinde saklanır.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Dosyalardan oluşur.</a:t>
            </a:r>
          </a:p>
          <a:p>
            <a:pPr algn="l"/>
            <a:r>
              <a:rPr lang="tr-TR" sz="2100" dirty="0"/>
              <a:t>	</a:t>
            </a:r>
            <a:r>
              <a:rPr lang="tr-TR" sz="2100" dirty="0" smtClean="0"/>
              <a:t>İçeriği </a:t>
            </a:r>
            <a:r>
              <a:rPr lang="tr-TR" sz="2100" b="1" dirty="0" smtClean="0"/>
              <a:t>istek</a:t>
            </a:r>
            <a:r>
              <a:rPr lang="tr-TR" sz="2100" dirty="0"/>
              <a:t> </a:t>
            </a:r>
            <a:r>
              <a:rPr lang="tr-TR" sz="2100" dirty="0" smtClean="0"/>
              <a:t>halinde istemciye</a:t>
            </a:r>
            <a:r>
              <a:rPr lang="tr-TR" sz="2100" b="1" dirty="0" smtClean="0"/>
              <a:t> </a:t>
            </a:r>
            <a:r>
              <a:rPr lang="tr-TR" sz="2100" dirty="0" smtClean="0"/>
              <a:t>diskten</a:t>
            </a:r>
            <a:r>
              <a:rPr lang="tr-TR" sz="2100" b="1" dirty="0" smtClean="0"/>
              <a:t> </a:t>
            </a:r>
            <a:r>
              <a:rPr lang="tr-TR" sz="2100" dirty="0" smtClean="0"/>
              <a:t>aktarılır.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http://www.sample.com/main/index.html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http://www.sample.com/images/landscape.jpg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ftp</a:t>
            </a:r>
            <a:r>
              <a:rPr lang="tr-TR" sz="2100" dirty="0">
                <a:solidFill>
                  <a:schemeClr val="accent2">
                    <a:lumMod val="75000"/>
                  </a:schemeClr>
                </a:solidFill>
              </a:rPr>
              <a:t>://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www.sample.com/files/list.txt</a:t>
            </a:r>
            <a:endParaRPr lang="tr-TR" sz="21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tr-TR" sz="2500" b="1" dirty="0" smtClean="0"/>
              <a:t>Sanal kaynaklara </a:t>
            </a:r>
            <a:r>
              <a:rPr lang="tr-TR" sz="2500" dirty="0"/>
              <a:t>daha</a:t>
            </a:r>
            <a:r>
              <a:rPr lang="tr-TR" sz="2500" b="1" dirty="0"/>
              <a:t> </a:t>
            </a:r>
            <a:r>
              <a:rPr lang="tr-TR" sz="2500" dirty="0" smtClean="0"/>
              <a:t>yaygın </a:t>
            </a:r>
            <a:r>
              <a:rPr lang="tr-TR" sz="2500" dirty="0"/>
              <a:t>olarak </a:t>
            </a:r>
            <a:r>
              <a:rPr lang="tr-TR" sz="2500" b="1" dirty="0" smtClean="0"/>
              <a:t>dinamik</a:t>
            </a:r>
            <a:r>
              <a:rPr lang="tr-TR" sz="2500" dirty="0" smtClean="0"/>
              <a:t> içerik denir.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/>
              <a:t>Dinamik içerik çeşitli kayıt ortamlarında saklanır veya üretilir.</a:t>
            </a:r>
          </a:p>
          <a:p>
            <a:pPr algn="l"/>
            <a:r>
              <a:rPr lang="tr-TR" sz="2100" dirty="0"/>
              <a:t>	Verilerden oluşur.</a:t>
            </a:r>
          </a:p>
          <a:p>
            <a:pPr algn="l"/>
            <a:r>
              <a:rPr lang="tr-TR" sz="2100" dirty="0" smtClean="0"/>
              <a:t>	İçeriği </a:t>
            </a:r>
            <a:r>
              <a:rPr lang="tr-TR" sz="2100" b="1" dirty="0" smtClean="0"/>
              <a:t>istek</a:t>
            </a:r>
            <a:r>
              <a:rPr lang="tr-TR" sz="2100" dirty="0" smtClean="0"/>
              <a:t> anında </a:t>
            </a:r>
            <a:r>
              <a:rPr lang="tr-TR" sz="2100" b="1" dirty="0" smtClean="0"/>
              <a:t>üretilerek</a:t>
            </a:r>
            <a:r>
              <a:rPr lang="tr-TR" sz="2100" dirty="0" smtClean="0"/>
              <a:t> istemciye aktarılır.</a:t>
            </a:r>
          </a:p>
          <a:p>
            <a:pPr algn="l"/>
            <a:r>
              <a:rPr lang="tr-TR" sz="2500" dirty="0"/>
              <a:t>	</a:t>
            </a:r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http://www.timeanddate.com/worldclock/turkey/istanbul</a:t>
            </a:r>
          </a:p>
          <a:p>
            <a:pPr algn="l"/>
            <a:r>
              <a:rPr lang="tr-TR" sz="2100" dirty="0" smtClean="0">
                <a:solidFill>
                  <a:schemeClr val="accent2">
                    <a:lumMod val="75000"/>
                  </a:schemeClr>
                </a:solidFill>
              </a:rPr>
              <a:t>	http://www.sample.com/profile/user?id=1234</a:t>
            </a:r>
          </a:p>
          <a:p>
            <a:pPr algn="l"/>
            <a:endParaRPr lang="tr-TR" sz="2500" dirty="0" smtClean="0"/>
          </a:p>
          <a:p>
            <a:pPr marL="571500" indent="-571500" algn="l">
              <a:buFont typeface="Arial" pitchFamily="34" charset="0"/>
              <a:buChar char="•"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709934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hyper</a:t>
            </a:r>
            <a:r>
              <a:rPr lang="tr-TR" dirty="0" smtClean="0"/>
              <a:t> </a:t>
            </a:r>
            <a:r>
              <a:rPr lang="tr-TR" dirty="0" err="1" smtClean="0"/>
              <a:t>text</a:t>
            </a:r>
            <a:r>
              <a:rPr lang="tr-TR" dirty="0" smtClean="0"/>
              <a:t> transfer </a:t>
            </a:r>
            <a:r>
              <a:rPr lang="tr-TR" dirty="0" err="1" smtClean="0"/>
              <a:t>protocol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GET</a:t>
            </a:r>
          </a:p>
          <a:p>
            <a:r>
              <a:rPr lang="tr-TR" dirty="0" smtClean="0"/>
              <a:t>POST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27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>
                <a:solidFill>
                  <a:srgbClr val="7030A0"/>
                </a:solidFill>
              </a:rPr>
              <a:t>http</a:t>
            </a:r>
            <a:r>
              <a:rPr lang="tr-TR" sz="3100" dirty="0">
                <a:solidFill>
                  <a:srgbClr val="7030A0"/>
                </a:solidFill>
              </a:rPr>
              <a:t> </a:t>
            </a:r>
            <a:r>
              <a:rPr lang="tr-TR" sz="3100" dirty="0" smtClean="0">
                <a:solidFill>
                  <a:srgbClr val="7030A0"/>
                </a:solidFill>
              </a:rPr>
              <a:t>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www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home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/index.htm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3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ftp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/sayilar/bugun.pdf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/bugun.pdf dosyası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smtClean="0">
                <a:solidFill>
                  <a:srgbClr val="7030A0"/>
                </a:solidFill>
              </a:rPr>
              <a:t>ftp (dosya aktarım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7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100" b="1" dirty="0" smtClean="0">
                <a:solidFill>
                  <a:srgbClr val="7030A0"/>
                </a:solidFill>
              </a:rPr>
              <a:t>ftp</a:t>
            </a:r>
            <a:r>
              <a:rPr lang="tr-TR" sz="3100" dirty="0" smtClean="0">
                <a:solidFill>
                  <a:srgbClr val="7030A0"/>
                </a:solidFill>
              </a:rPr>
              <a:t> protokolünü kullanarak, </a:t>
            </a:r>
          </a:p>
          <a:p>
            <a:r>
              <a:rPr lang="tr-TR" sz="31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alan adı altında 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çalışan,</a:t>
            </a:r>
          </a:p>
          <a:p>
            <a:r>
              <a:rPr lang="tr-TR" sz="31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store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3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adlı sunucudan</a:t>
            </a:r>
            <a:r>
              <a:rPr lang="tr-TR" sz="31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adı </a:t>
            </a:r>
            <a:r>
              <a:rPr lang="tr-TR" sz="3100" dirty="0">
                <a:solidFill>
                  <a:schemeClr val="accent3">
                    <a:lumMod val="75000"/>
                  </a:schemeClr>
                </a:solidFill>
              </a:rPr>
              <a:t>ve yolu verilen </a:t>
            </a:r>
            <a:r>
              <a:rPr lang="tr-TR" sz="3100" b="1" dirty="0" err="1" smtClean="0">
                <a:solidFill>
                  <a:schemeClr val="accent3">
                    <a:lumMod val="75000"/>
                  </a:schemeClr>
                </a:solidFill>
              </a:rPr>
              <a:t>sayilar</a:t>
            </a:r>
            <a:r>
              <a:rPr lang="tr-TR" sz="3100" b="1" dirty="0" smtClean="0">
                <a:solidFill>
                  <a:schemeClr val="accent3">
                    <a:lumMod val="75000"/>
                  </a:schemeClr>
                </a:solidFill>
              </a:rPr>
              <a:t>/bugun.pdf</a:t>
            </a:r>
            <a:r>
              <a:rPr lang="tr-TR" sz="3100" dirty="0" smtClean="0">
                <a:solidFill>
                  <a:schemeClr val="accent3">
                    <a:lumMod val="75000"/>
                  </a:schemeClr>
                </a:solidFill>
              </a:rPr>
              <a:t> kaynağını al.</a:t>
            </a:r>
            <a:endParaRPr lang="tr-TR" sz="31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dirty="0"/>
          </a:p>
        </p:txBody>
      </p:sp>
      <p:sp>
        <p:nvSpPr>
          <p:cNvPr id="6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İçerik Yer Tutucusu 2"/>
          <p:cNvSpPr>
            <a:spLocks noGrp="1"/>
          </p:cNvSpPr>
          <p:nvPr>
            <p:ph idx="1"/>
          </p:nvPr>
        </p:nvSpPr>
        <p:spPr>
          <a:xfrm>
            <a:off x="107504" y="1628800"/>
            <a:ext cx="8867328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svn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/ekler/magazin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Neyi (kaynak)?            </a:t>
            </a:r>
            <a:r>
              <a:rPr lang="tr-TR" sz="3000" b="1" dirty="0" smtClean="0">
                <a:solidFill>
                  <a:schemeClr val="accent3">
                    <a:lumMod val="75000"/>
                  </a:schemeClr>
                </a:solidFill>
              </a:rPr>
              <a:t>ekler/magazin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 (alan adı)?   </a:t>
            </a:r>
            <a:r>
              <a:rPr lang="tr-T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gazete.com, </a:t>
            </a:r>
            <a:r>
              <a:rPr lang="tr-TR" sz="3000" b="1" dirty="0" err="1" smtClean="0">
                <a:solidFill>
                  <a:schemeClr val="accent2">
                    <a:lumMod val="75000"/>
                  </a:schemeClr>
                </a:solidFill>
              </a:rPr>
              <a:t>version</a:t>
            </a:r>
            <a:r>
              <a:rPr lang="tr-TR" sz="3000" b="1" dirty="0" smtClean="0">
                <a:solidFill>
                  <a:schemeClr val="accent2">
                    <a:lumMod val="75000"/>
                  </a:schemeClr>
                </a:solidFill>
              </a:rPr>
              <a:t> adlı sunucu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7030A0"/>
                </a:solidFill>
              </a:rPr>
              <a:t>Nasıl (protokol)?         </a:t>
            </a:r>
            <a:r>
              <a:rPr lang="tr-TR" sz="3000" b="1" dirty="0" err="1" smtClean="0">
                <a:solidFill>
                  <a:srgbClr val="7030A0"/>
                </a:solidFill>
              </a:rPr>
              <a:t>svn</a:t>
            </a:r>
            <a:r>
              <a:rPr lang="tr-TR" sz="3000" b="1" dirty="0" smtClean="0">
                <a:solidFill>
                  <a:srgbClr val="7030A0"/>
                </a:solidFill>
              </a:rPr>
              <a:t> (</a:t>
            </a:r>
            <a:r>
              <a:rPr lang="tr-TR" sz="3000" b="1" dirty="0" err="1" smtClean="0">
                <a:solidFill>
                  <a:srgbClr val="7030A0"/>
                </a:solidFill>
              </a:rPr>
              <a:t>version</a:t>
            </a:r>
            <a:r>
              <a:rPr lang="tr-TR" sz="3000" b="1" dirty="0" smtClean="0">
                <a:solidFill>
                  <a:srgbClr val="7030A0"/>
                </a:solidFill>
              </a:rPr>
              <a:t> kontrol protokolü)</a:t>
            </a:r>
            <a:endParaRPr lang="tr-TR" sz="3000" b="1" dirty="0">
              <a:solidFill>
                <a:srgbClr val="7030A0"/>
              </a:solidFill>
            </a:endParaRP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chemeClr val="accent3">
                    <a:lumMod val="75000"/>
                  </a:schemeClr>
                </a:solidFill>
              </a:rPr>
              <a:t>Neyi?</a:t>
            </a:r>
            <a:r>
              <a:rPr lang="tr-TR" dirty="0" smtClean="0"/>
              <a:t> </a:t>
            </a:r>
            <a:r>
              <a:rPr lang="tr-T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Nereden?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7030A0"/>
                </a:solidFill>
              </a:rPr>
              <a:t>Nasıl?</a:t>
            </a:r>
            <a:endParaRPr lang="tr-TR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2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 txBox="1">
            <a:spLocks/>
          </p:cNvSpPr>
          <p:nvPr/>
        </p:nvSpPr>
        <p:spPr>
          <a:xfrm>
            <a:off x="179512" y="1700809"/>
            <a:ext cx="8867328" cy="495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Font typeface="Arial" pitchFamily="34" charset="0"/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4950042" y="-69345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979712" y="3356992"/>
            <a:ext cx="63367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kaynak (</a:t>
            </a:r>
            <a:r>
              <a:rPr lang="tr-TR" sz="4800" b="1" dirty="0" err="1" smtClean="0">
                <a:solidFill>
                  <a:schemeClr val="tx2">
                    <a:lumMod val="75000"/>
                  </a:schemeClr>
                </a:solidFill>
              </a:rPr>
              <a:t>resuource</a:t>
            </a:r>
            <a:r>
              <a:rPr lang="tr-TR" sz="48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256692" y="4941169"/>
            <a:ext cx="871296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900" b="1" dirty="0">
                <a:solidFill>
                  <a:srgbClr val="7030A0"/>
                </a:solidFill>
              </a:rPr>
              <a:t>http</a:t>
            </a:r>
            <a:r>
              <a:rPr lang="tr-TR" sz="3900" b="1" dirty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image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tablo.jpg</a:t>
            </a:r>
            <a:endParaRPr lang="tr-TR" sz="3900" dirty="0"/>
          </a:p>
        </p:txBody>
      </p:sp>
      <p:sp>
        <p:nvSpPr>
          <p:cNvPr id="9" name="Sol Ayraç 8"/>
          <p:cNvSpPr/>
          <p:nvPr/>
        </p:nvSpPr>
        <p:spPr>
          <a:xfrm rot="5400000">
            <a:off x="4950042" y="1070738"/>
            <a:ext cx="684076" cy="705678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768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700809"/>
            <a:ext cx="8867328" cy="49530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3900" b="1" dirty="0" smtClean="0">
                <a:solidFill>
                  <a:srgbClr val="7030A0"/>
                </a:solidFill>
              </a:rPr>
              <a:t>http</a:t>
            </a:r>
            <a:r>
              <a:rPr lang="tr-TR" sz="3900" b="1" dirty="0" smtClean="0"/>
              <a:t>://</a:t>
            </a:r>
            <a:r>
              <a:rPr lang="tr-TR" sz="3900" b="1" dirty="0" smtClean="0">
                <a:solidFill>
                  <a:schemeClr val="accent2">
                    <a:lumMod val="75000"/>
                  </a:schemeClr>
                </a:solidFill>
              </a:rPr>
              <a:t>www</a:t>
            </a:r>
            <a:r>
              <a:rPr lang="tr-TR" sz="3900" b="1" dirty="0" smtClean="0"/>
              <a:t>.</a:t>
            </a:r>
            <a:r>
              <a:rPr lang="tr-TR" sz="39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gazete.</a:t>
            </a:r>
            <a:r>
              <a:rPr lang="tr-TR" sz="3900" b="1" dirty="0" smtClean="0">
                <a:solidFill>
                  <a:schemeClr val="tx2">
                    <a:lumMod val="75000"/>
                  </a:schemeClr>
                </a:solidFill>
              </a:rPr>
              <a:t>com</a:t>
            </a:r>
            <a:r>
              <a:rPr lang="tr-TR" sz="3900" b="1" dirty="0" smtClean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tr-TR" sz="3900" b="1" dirty="0"/>
              <a:t>/</a:t>
            </a:r>
            <a:r>
              <a:rPr lang="tr-TR" sz="3900" b="1" dirty="0" smtClean="0">
                <a:solidFill>
                  <a:schemeClr val="accent3">
                    <a:lumMod val="75000"/>
                  </a:schemeClr>
                </a:solidFill>
              </a:rPr>
              <a:t>index.htm</a:t>
            </a:r>
          </a:p>
          <a:p>
            <a:pPr marL="0" indent="0">
              <a:buNone/>
            </a:pPr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ol Ayraç 1"/>
          <p:cNvSpPr/>
          <p:nvPr/>
        </p:nvSpPr>
        <p:spPr>
          <a:xfrm rot="16200000">
            <a:off x="-301411" y="2973819"/>
            <a:ext cx="2113974" cy="720080"/>
          </a:xfrm>
          <a:prstGeom prst="leftBrace">
            <a:avLst>
              <a:gd name="adj1" fmla="val 8333"/>
              <a:gd name="adj2" fmla="val 496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ol Ayraç 4"/>
          <p:cNvSpPr/>
          <p:nvPr/>
        </p:nvSpPr>
        <p:spPr>
          <a:xfrm rot="16200000">
            <a:off x="1853698" y="2178550"/>
            <a:ext cx="684076" cy="1008112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Sol Ayraç 5"/>
          <p:cNvSpPr/>
          <p:nvPr/>
        </p:nvSpPr>
        <p:spPr>
          <a:xfrm rot="16200000">
            <a:off x="3276146" y="2114854"/>
            <a:ext cx="684076" cy="11521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Sol Ayraç 6"/>
          <p:cNvSpPr/>
          <p:nvPr/>
        </p:nvSpPr>
        <p:spPr>
          <a:xfrm rot="16200000">
            <a:off x="4446968" y="2257888"/>
            <a:ext cx="684076" cy="86606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9070" y="4653135"/>
            <a:ext cx="23372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>
                <a:solidFill>
                  <a:srgbClr val="7030A0"/>
                </a:solidFill>
              </a:rPr>
              <a:t>p</a:t>
            </a:r>
            <a:r>
              <a:rPr lang="tr-TR" sz="4800" b="1" dirty="0" smtClean="0">
                <a:solidFill>
                  <a:srgbClr val="7030A0"/>
                </a:solidFill>
              </a:rPr>
              <a:t>rotokol</a:t>
            </a:r>
            <a:r>
              <a:rPr lang="tr-TR" sz="4600" b="1" dirty="0" smtClean="0">
                <a:solidFill>
                  <a:srgbClr val="7030A0"/>
                </a:solidFill>
              </a:rPr>
              <a:t/>
            </a:r>
            <a:br>
              <a:rPr lang="tr-TR" sz="4600" b="1" dirty="0" smtClean="0">
                <a:solidFill>
                  <a:srgbClr val="7030A0"/>
                </a:solidFill>
              </a:rPr>
            </a:br>
            <a:r>
              <a:rPr lang="tr-TR" sz="4000" b="1" dirty="0" smtClean="0">
                <a:solidFill>
                  <a:srgbClr val="7030A0"/>
                </a:solidFill>
              </a:rPr>
              <a:t>(</a:t>
            </a:r>
            <a:r>
              <a:rPr lang="tr-TR" sz="4000" b="1" dirty="0" err="1" smtClean="0">
                <a:solidFill>
                  <a:srgbClr val="7030A0"/>
                </a:solidFill>
              </a:rPr>
              <a:t>protocol</a:t>
            </a:r>
            <a:r>
              <a:rPr lang="tr-TR" sz="4000" b="1" dirty="0" smtClean="0">
                <a:solidFill>
                  <a:srgbClr val="7030A0"/>
                </a:solidFill>
              </a:rPr>
              <a:t>)</a:t>
            </a:r>
            <a:endParaRPr lang="tr-TR" sz="4000" b="1" dirty="0">
              <a:solidFill>
                <a:srgbClr val="7030A0"/>
              </a:solidFill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1739521" y="3152001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alt-alan</a:t>
            </a:r>
            <a:b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tr-TR" b="1" dirty="0" smtClean="0">
                <a:solidFill>
                  <a:schemeClr val="accent2">
                    <a:lumMod val="50000"/>
                  </a:schemeClr>
                </a:solidFill>
              </a:rPr>
              <a:t>adı</a:t>
            </a:r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3322268" y="3152001"/>
            <a:ext cx="5918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Metin kutusu 10"/>
          <p:cNvSpPr txBox="1"/>
          <p:nvPr/>
        </p:nvSpPr>
        <p:spPr>
          <a:xfrm>
            <a:off x="4381675" y="3152001"/>
            <a:ext cx="954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ü</a:t>
            </a: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st-alan</a:t>
            </a:r>
            <a:b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b="1" dirty="0" smtClean="0">
                <a:solidFill>
                  <a:schemeClr val="tx2">
                    <a:lumMod val="75000"/>
                  </a:schemeClr>
                </a:solidFill>
              </a:rPr>
              <a:t>adı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Sol Ayraç 11"/>
          <p:cNvSpPr/>
          <p:nvPr/>
        </p:nvSpPr>
        <p:spPr>
          <a:xfrm rot="16200000">
            <a:off x="5613430" y="2203177"/>
            <a:ext cx="684076" cy="977480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Metin kutusu 12"/>
          <p:cNvSpPr txBox="1"/>
          <p:nvPr/>
        </p:nvSpPr>
        <p:spPr>
          <a:xfrm>
            <a:off x="5661822" y="3248163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dizin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Sol Ayraç 13"/>
          <p:cNvSpPr/>
          <p:nvPr/>
        </p:nvSpPr>
        <p:spPr>
          <a:xfrm rot="16200000">
            <a:off x="7398314" y="1726504"/>
            <a:ext cx="684076" cy="2016224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Metin kutusu 14"/>
          <p:cNvSpPr txBox="1"/>
          <p:nvPr/>
        </p:nvSpPr>
        <p:spPr>
          <a:xfrm>
            <a:off x="6732240" y="3248163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tr-TR" b="1" dirty="0" smtClean="0">
                <a:solidFill>
                  <a:schemeClr val="accent3">
                    <a:lumMod val="75000"/>
                  </a:schemeClr>
                </a:solidFill>
              </a:rPr>
              <a:t>osya</a:t>
            </a:r>
          </a:p>
          <a:p>
            <a:pPr algn="ctr"/>
            <a:endParaRPr lang="tr-TR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Sol Ayraç 15"/>
          <p:cNvSpPr/>
          <p:nvPr/>
        </p:nvSpPr>
        <p:spPr>
          <a:xfrm rot="16200000">
            <a:off x="6765558" y="2407940"/>
            <a:ext cx="684076" cy="3281736"/>
          </a:xfrm>
          <a:prstGeom prst="leftBrace">
            <a:avLst>
              <a:gd name="adj1" fmla="val 8333"/>
              <a:gd name="adj2" fmla="val 48608"/>
            </a:avLst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Metin kutusu 16"/>
          <p:cNvSpPr txBox="1"/>
          <p:nvPr/>
        </p:nvSpPr>
        <p:spPr>
          <a:xfrm>
            <a:off x="5981427" y="4653134"/>
            <a:ext cx="20162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accent3">
                    <a:lumMod val="75000"/>
                  </a:schemeClr>
                </a:solidFill>
              </a:rPr>
              <a:t>yol</a:t>
            </a:r>
          </a:p>
          <a:p>
            <a:pPr algn="ctr"/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tr-TR" sz="4000" b="1" dirty="0" err="1" smtClean="0">
                <a:solidFill>
                  <a:schemeClr val="accent3">
                    <a:lumMod val="75000"/>
                  </a:schemeClr>
                </a:solidFill>
              </a:rPr>
              <a:t>path</a:t>
            </a:r>
            <a:r>
              <a:rPr lang="tr-TR" sz="4000" b="1" dirty="0" smtClean="0">
                <a:solidFill>
                  <a:schemeClr val="accent3">
                    <a:lumMod val="75000"/>
                  </a:schemeClr>
                </a:solidFill>
              </a:rPr>
              <a:t>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" name="Sol Ayraç 17"/>
          <p:cNvSpPr/>
          <p:nvPr/>
        </p:nvSpPr>
        <p:spPr>
          <a:xfrm rot="16200000">
            <a:off x="3244022" y="2298443"/>
            <a:ext cx="684076" cy="3500728"/>
          </a:xfrm>
          <a:prstGeom prst="leftBrace">
            <a:avLst>
              <a:gd name="adj1" fmla="val 8333"/>
              <a:gd name="adj2" fmla="val 48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2649168" y="4653135"/>
            <a:ext cx="26872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alan</a:t>
            </a:r>
            <a:br>
              <a:rPr lang="tr-T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tr-T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(domain)</a:t>
            </a:r>
          </a:p>
          <a:p>
            <a:endParaRPr lang="tr-TR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 </a:t>
            </a:r>
            <a:r>
              <a:rPr lang="tr-TR" b="1" dirty="0" smtClean="0"/>
              <a:t>URL</a:t>
            </a:r>
            <a:br>
              <a:rPr lang="tr-TR" b="1" dirty="0" smtClean="0"/>
            </a:br>
            <a:r>
              <a:rPr lang="tr-TR" b="1" dirty="0" err="1" smtClean="0"/>
              <a:t>U</a:t>
            </a:r>
            <a:r>
              <a:rPr lang="tr-TR" dirty="0" err="1" smtClean="0"/>
              <a:t>niform</a:t>
            </a:r>
            <a:r>
              <a:rPr lang="tr-TR" dirty="0" smtClean="0"/>
              <a:t> </a:t>
            </a:r>
            <a:r>
              <a:rPr lang="tr-TR" b="1" dirty="0"/>
              <a:t>R</a:t>
            </a:r>
            <a:r>
              <a:rPr lang="tr-TR" dirty="0"/>
              <a:t>esource </a:t>
            </a:r>
            <a:r>
              <a:rPr lang="tr-TR" b="1" dirty="0" err="1" smtClean="0"/>
              <a:t>L</a:t>
            </a:r>
            <a:r>
              <a:rPr lang="tr-TR" dirty="0" err="1" smtClean="0"/>
              <a:t>ocator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34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2142</Words>
  <Application>Microsoft Office PowerPoint</Application>
  <PresentationFormat>Ekran Gösterisi (4:3)</PresentationFormat>
  <Paragraphs>408</Paragraphs>
  <Slides>32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Ofis Teması</vt:lpstr>
      <vt:lpstr>Web adresi</vt:lpstr>
      <vt:lpstr>Web adresi</vt:lpstr>
      <vt:lpstr>Neyi? Nereden? Nasıl?</vt:lpstr>
      <vt:lpstr>Neyi? Nereden? Nasıl?</vt:lpstr>
      <vt:lpstr>Neyi? Nereden? Nasıl?</vt:lpstr>
      <vt:lpstr>Neyi? Nereden? Nasıl?</vt:lpstr>
      <vt:lpstr>Neyi? Nereden? Nasıl?</vt:lpstr>
      <vt:lpstr> URL Uniform Resource Locator</vt:lpstr>
      <vt:lpstr> URL Uniform Resource Locator</vt:lpstr>
      <vt:lpstr> URL Uniform Resource Locator</vt:lpstr>
      <vt:lpstr> URL Uniform Resource Locator</vt:lpstr>
      <vt:lpstr> URL Uniform Resource Locator</vt:lpstr>
      <vt:lpstr> URL Uniform Resource Locator</vt:lpstr>
      <vt:lpstr>DNS Domain Name Server  Internet’in Telefon Rehberi</vt:lpstr>
      <vt:lpstr>DNS  </vt:lpstr>
      <vt:lpstr>DNS ftp.example.org</vt:lpstr>
      <vt:lpstr>DNS DNS sorgusu </vt:lpstr>
      <vt:lpstr>DNS IP adresi ile erişim </vt:lpstr>
      <vt:lpstr>URL (DNS sorgusu sonrası)</vt:lpstr>
      <vt:lpstr>URL (DNS sorgusu sonrası)</vt:lpstr>
      <vt:lpstr>URL (DNS sorgusu sonrası)</vt:lpstr>
      <vt:lpstr>alan adı = dns sorgusu </vt:lpstr>
      <vt:lpstr>alan adı = dns sorgusu </vt:lpstr>
      <vt:lpstr>alan adı = dns sorgusu </vt:lpstr>
      <vt:lpstr>alan adı = dns sorgusu </vt:lpstr>
      <vt:lpstr>URL: Neyi? Nereden? Nasıl?</vt:lpstr>
      <vt:lpstr>PowerPoint Sunusu</vt:lpstr>
      <vt:lpstr>URL geçerli karakter kümesi </vt:lpstr>
      <vt:lpstr>URL url kodlama (url encoding)</vt:lpstr>
      <vt:lpstr>PowerPoint Sunusu</vt:lpstr>
      <vt:lpstr>PowerPoint Sunusu</vt:lpstr>
      <vt:lpstr>hyper text transfer protocol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http://www.internet.org</dc:title>
  <dc:creator>john</dc:creator>
  <cp:lastModifiedBy>john</cp:lastModifiedBy>
  <cp:revision>80</cp:revision>
  <dcterms:created xsi:type="dcterms:W3CDTF">2015-04-10T11:54:14Z</dcterms:created>
  <dcterms:modified xsi:type="dcterms:W3CDTF">2015-04-11T23:14:33Z</dcterms:modified>
</cp:coreProperties>
</file>