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5" r:id="rId2"/>
    <p:sldId id="289" r:id="rId3"/>
    <p:sldId id="290" r:id="rId4"/>
    <p:sldId id="291" r:id="rId5"/>
    <p:sldId id="257" r:id="rId6"/>
    <p:sldId id="258" r:id="rId7"/>
    <p:sldId id="259" r:id="rId8"/>
    <p:sldId id="260" r:id="rId9"/>
    <p:sldId id="262" r:id="rId10"/>
    <p:sldId id="279" r:id="rId11"/>
    <p:sldId id="265" r:id="rId12"/>
    <p:sldId id="269" r:id="rId13"/>
    <p:sldId id="267" r:id="rId14"/>
    <p:sldId id="266" r:id="rId15"/>
    <p:sldId id="263" r:id="rId16"/>
    <p:sldId id="264" r:id="rId17"/>
    <p:sldId id="295" r:id="rId18"/>
    <p:sldId id="296" r:id="rId19"/>
    <p:sldId id="284" r:id="rId20"/>
    <p:sldId id="270" r:id="rId21"/>
    <p:sldId id="292" r:id="rId22"/>
    <p:sldId id="272" r:id="rId23"/>
    <p:sldId id="273" r:id="rId24"/>
    <p:sldId id="274" r:id="rId25"/>
    <p:sldId id="275" r:id="rId26"/>
    <p:sldId id="293" r:id="rId27"/>
    <p:sldId id="294" r:id="rId28"/>
    <p:sldId id="276" r:id="rId29"/>
    <p:sldId id="277" r:id="rId30"/>
    <p:sldId id="278" r:id="rId31"/>
    <p:sldId id="280" r:id="rId32"/>
    <p:sldId id="281" r:id="rId33"/>
    <p:sldId id="282" r:id="rId34"/>
    <p:sldId id="286" r:id="rId35"/>
    <p:sldId id="287" r:id="rId36"/>
    <p:sldId id="297" r:id="rId37"/>
    <p:sldId id="298" r:id="rId38"/>
    <p:sldId id="299" r:id="rId39"/>
    <p:sldId id="300" r:id="rId40"/>
    <p:sldId id="301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7086" autoAdjust="0"/>
  </p:normalViewPr>
  <p:slideViewPr>
    <p:cSldViewPr>
      <p:cViewPr varScale="1">
        <p:scale>
          <a:sx n="103" d="100"/>
          <a:sy n="103" d="100"/>
        </p:scale>
        <p:origin x="-18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7.xml"/><Relationship Id="rId1" Type="http://schemas.openxmlformats.org/officeDocument/2006/relationships/slide" Target="slides/slide15.xml"/><Relationship Id="rId4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9EC3E-191A-41C2-A600-2F636DAA4249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B40D-D72E-438B-A6FD-27977977E5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16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sz="1200" dirty="0" smtClean="0"/>
              <a:t>Gelen </a:t>
            </a:r>
            <a:r>
              <a:rPr lang="tr-TR" sz="1200" dirty="0" err="1" smtClean="0"/>
              <a:t>url'ler</a:t>
            </a:r>
            <a:r>
              <a:rPr lang="tr-TR" sz="1200" dirty="0" smtClean="0"/>
              <a:t> (</a:t>
            </a:r>
            <a:r>
              <a:rPr lang="tr-TR" sz="1200" b="1" dirty="0" err="1" smtClean="0"/>
              <a:t>incoming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url</a:t>
            </a:r>
            <a:r>
              <a:rPr lang="tr-TR" sz="1200" dirty="0" smtClean="0"/>
              <a:t>) e </a:t>
            </a:r>
            <a:r>
              <a:rPr lang="tr-TR" sz="1200" b="1" dirty="0" err="1" smtClean="0"/>
              <a:t>inbound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url</a:t>
            </a:r>
            <a:r>
              <a:rPr lang="tr-TR" sz="1200" b="1" dirty="0" smtClean="0"/>
              <a:t> </a:t>
            </a:r>
            <a:r>
              <a:rPr lang="tr-TR" sz="1200" b="0" dirty="0" smtClean="0"/>
              <a:t>de denir</a:t>
            </a:r>
            <a:r>
              <a:rPr lang="tr-TR" sz="1200" b="1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Giden </a:t>
            </a:r>
            <a:r>
              <a:rPr lang="tr-TR" sz="1200" dirty="0" err="1" smtClean="0"/>
              <a:t>url'ler</a:t>
            </a:r>
            <a:r>
              <a:rPr lang="tr-TR" sz="1200" dirty="0" smtClean="0"/>
              <a:t> (</a:t>
            </a:r>
            <a:r>
              <a:rPr lang="tr-TR" sz="1200" b="1" dirty="0" err="1" smtClean="0"/>
              <a:t>outgoing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url</a:t>
            </a:r>
            <a:r>
              <a:rPr lang="tr-TR" sz="1200" dirty="0" smtClean="0"/>
              <a:t>) e </a:t>
            </a:r>
            <a:r>
              <a:rPr lang="tr-TR" sz="1200" b="1" dirty="0" err="1" smtClean="0"/>
              <a:t>outbound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url</a:t>
            </a:r>
            <a:r>
              <a:rPr lang="tr-TR" sz="1200" b="1" dirty="0" smtClean="0"/>
              <a:t> </a:t>
            </a:r>
            <a:r>
              <a:rPr lang="tr-TR" sz="1200" b="0" dirty="0" smtClean="0"/>
              <a:t>de denir</a:t>
            </a:r>
            <a:r>
              <a:rPr lang="tr-TR" sz="1200" b="1" dirty="0" smtClean="0"/>
              <a:t>.</a:t>
            </a:r>
          </a:p>
          <a:p>
            <a:endParaRPr lang="tr-TR" sz="1200" dirty="0" smtClean="0"/>
          </a:p>
          <a:p>
            <a:r>
              <a:rPr lang="tr-TR" sz="1200" dirty="0" smtClean="0"/>
              <a:t>Giden </a:t>
            </a:r>
            <a:r>
              <a:rPr lang="tr-TR" sz="1200" dirty="0" err="1" smtClean="0"/>
              <a:t>url'ler</a:t>
            </a:r>
            <a:r>
              <a:rPr lang="tr-TR" sz="1200" dirty="0" smtClean="0"/>
              <a:t> genellikle dinamik olarak üretilirler.</a:t>
            </a:r>
          </a:p>
          <a:p>
            <a:r>
              <a:rPr lang="tr-TR" sz="1200" dirty="0" smtClean="0"/>
              <a:t>Giden </a:t>
            </a:r>
            <a:r>
              <a:rPr lang="tr-TR" sz="1200" dirty="0" err="1" smtClean="0"/>
              <a:t>url'ler</a:t>
            </a:r>
            <a:r>
              <a:rPr lang="tr-TR" sz="1200" dirty="0" smtClean="0"/>
              <a:t> Html içindeki </a:t>
            </a:r>
            <a:r>
              <a:rPr lang="tr-TR" sz="1200" dirty="0" err="1" smtClean="0"/>
              <a:t>src</a:t>
            </a:r>
            <a:r>
              <a:rPr lang="tr-TR" sz="1200" dirty="0" smtClean="0"/>
              <a:t>, </a:t>
            </a:r>
            <a:r>
              <a:rPr lang="tr-TR" sz="1200" dirty="0" err="1" smtClean="0"/>
              <a:t>href</a:t>
            </a:r>
            <a:r>
              <a:rPr lang="tr-TR" sz="1200" dirty="0" smtClean="0"/>
              <a:t>, </a:t>
            </a:r>
            <a:r>
              <a:rPr lang="tr-TR" sz="1200" dirty="0" err="1" smtClean="0"/>
              <a:t>action</a:t>
            </a:r>
            <a:r>
              <a:rPr lang="tr-TR" sz="1200" dirty="0" smtClean="0"/>
              <a:t> vs. </a:t>
            </a:r>
            <a:r>
              <a:rPr lang="tr-TR" sz="1200" dirty="0" err="1" smtClean="0"/>
              <a:t>attribute'larında</a:t>
            </a:r>
            <a:r>
              <a:rPr lang="tr-TR" sz="1200" dirty="0" smtClean="0"/>
              <a:t> veya yeniden</a:t>
            </a:r>
            <a:r>
              <a:rPr lang="tr-TR" sz="1200" baseline="0" dirty="0" smtClean="0"/>
              <a:t> yönlendirme (</a:t>
            </a:r>
            <a:r>
              <a:rPr lang="tr-TR" sz="1200" b="1" baseline="0" dirty="0" err="1" smtClean="0"/>
              <a:t>redirect</a:t>
            </a:r>
            <a:r>
              <a:rPr lang="tr-TR" sz="1200" baseline="0" dirty="0" smtClean="0"/>
              <a:t>) </a:t>
            </a:r>
            <a:r>
              <a:rPr lang="tr-TR" sz="1200" b="1" baseline="0" dirty="0" smtClean="0"/>
              <a:t>http </a:t>
            </a:r>
            <a:r>
              <a:rPr lang="tr-TR" sz="1200" b="1" baseline="0" dirty="0" err="1" smtClean="0"/>
              <a:t>yanıt</a:t>
            </a:r>
            <a:r>
              <a:rPr lang="tr-TR" sz="1200" baseline="0" dirty="0" err="1" smtClean="0"/>
              <a:t>'larında</a:t>
            </a:r>
            <a:r>
              <a:rPr lang="tr-TR" sz="1200" baseline="0" dirty="0" smtClean="0"/>
              <a:t> (</a:t>
            </a:r>
            <a:r>
              <a:rPr lang="tr-TR" sz="1200" b="1" baseline="0" dirty="0" smtClean="0"/>
              <a:t>http </a:t>
            </a:r>
            <a:r>
              <a:rPr lang="tr-TR" sz="1200" b="1" baseline="0" dirty="0" err="1" smtClean="0"/>
              <a:t>response</a:t>
            </a:r>
            <a:r>
              <a:rPr lang="tr-TR" sz="1200" baseline="0" dirty="0" smtClean="0"/>
              <a:t>) </a:t>
            </a:r>
            <a:r>
              <a:rPr lang="tr-TR" sz="1200" dirty="0" smtClean="0"/>
              <a:t>yer alırlar.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50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baseline="0" dirty="0" smtClean="0"/>
              <a:t>Yönlendirme şablonu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)</a:t>
            </a:r>
            <a:r>
              <a:rPr lang="tr-TR" b="1" baseline="0" dirty="0" smtClean="0"/>
              <a:t> </a:t>
            </a:r>
            <a:r>
              <a:rPr lang="tr-TR" b="0" baseline="0" dirty="0" err="1" smtClean="0"/>
              <a:t>nda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(</a:t>
            </a:r>
            <a:r>
              <a:rPr lang="tr-TR" b="1" baseline="0" dirty="0" err="1" smtClean="0"/>
              <a:t>placeholder</a:t>
            </a:r>
            <a:r>
              <a:rPr lang="tr-TR" b="0" baseline="0" dirty="0" err="1" smtClean="0"/>
              <a:t>s</a:t>
            </a:r>
            <a:r>
              <a:rPr lang="tr-TR" b="0" baseline="0" dirty="0" smtClean="0"/>
              <a:t>) süslü/kıvırcık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sz="12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Yönlendirme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sistemi sadece </a:t>
            </a:r>
            <a:r>
              <a:rPr lang="tr-TR" sz="1200" baseline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yertutucuları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işler (dikkate alır). </a:t>
            </a:r>
            <a:r>
              <a:rPr lang="tr-TR" sz="1200" baseline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Yol'un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diğer kısımlarını değiştirmez veya yorumlamaz, olduğu gibi kullanır.</a:t>
            </a:r>
            <a:endParaRPr lang="tr-TR" sz="12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Yönlendirme şablonu</a:t>
            </a:r>
            <a:r>
              <a:rPr lang="tr-TR" dirty="0" smtClean="0"/>
              <a:t> (</a:t>
            </a:r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 smtClean="0"/>
              <a:t>Template</a:t>
            </a:r>
            <a:r>
              <a:rPr lang="tr-TR" dirty="0" smtClean="0"/>
              <a:t>) veya </a:t>
            </a:r>
            <a:r>
              <a:rPr lang="tr-TR" b="1" dirty="0" err="1" smtClean="0"/>
              <a:t>url</a:t>
            </a:r>
            <a:r>
              <a:rPr lang="tr-TR" b="1" dirty="0" smtClean="0"/>
              <a:t> şablonu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aseline="0" dirty="0" smtClean="0"/>
              <a:t>) </a:t>
            </a:r>
            <a:r>
              <a:rPr lang="tr-TR" dirty="0" smtClean="0"/>
              <a:t>gelen http isteğinin (</a:t>
            </a:r>
            <a:r>
              <a:rPr lang="tr-TR" b="1" dirty="0" smtClean="0"/>
              <a:t>http</a:t>
            </a:r>
            <a:r>
              <a:rPr lang="tr-TR" dirty="0" smtClean="0"/>
              <a:t> </a:t>
            </a:r>
            <a:r>
              <a:rPr lang="tr-TR" b="1" dirty="0" err="1" smtClean="0"/>
              <a:t>request</a:t>
            </a:r>
            <a:r>
              <a:rPr lang="tr-TR" dirty="0" smtClean="0"/>
              <a:t>) hangi Denetleyici Eylemini (</a:t>
            </a:r>
            <a:r>
              <a:rPr lang="tr-TR" b="1" dirty="0" smtClean="0"/>
              <a:t>Controller Action</a:t>
            </a:r>
            <a:r>
              <a:rPr lang="tr-TR" dirty="0" smtClean="0"/>
              <a:t>) çalıştıracağını belirler.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Yönlendirme şablonu (</a:t>
            </a:r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 smtClean="0"/>
              <a:t>Template</a:t>
            </a:r>
            <a:r>
              <a:rPr lang="tr-TR" dirty="0" smtClean="0"/>
              <a:t>) tanımına</a:t>
            </a:r>
            <a:r>
              <a:rPr lang="tr-TR" baseline="0" dirty="0" smtClean="0"/>
              <a:t> göre</a:t>
            </a:r>
            <a:r>
              <a:rPr lang="tr-TR" dirty="0" smtClean="0"/>
              <a:t> yol-bölütleri </a:t>
            </a:r>
            <a:r>
              <a:rPr lang="tr-TR" b="1" dirty="0" err="1" smtClean="0"/>
              <a:t>url</a:t>
            </a:r>
            <a:r>
              <a:rPr lang="tr-TR" b="1" dirty="0" smtClean="0"/>
              <a:t> parametreleri</a:t>
            </a:r>
            <a:r>
              <a:rPr lang="tr-TR" baseline="0" dirty="0" smtClean="0"/>
              <a:t> olarak tanımlanabilir.</a:t>
            </a:r>
          </a:p>
          <a:p>
            <a:endParaRPr lang="tr-TR" b="1" dirty="0" smtClean="0"/>
          </a:p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belirler.</a:t>
            </a:r>
          </a:p>
          <a:p>
            <a:endParaRPr lang="tr-TR" b="0" baseline="0" dirty="0" smtClean="0"/>
          </a:p>
          <a:p>
            <a:r>
              <a:rPr lang="tr-TR" b="0" baseline="0" dirty="0" smtClean="0"/>
              <a:t>Yönlendirme şablonu adı : </a:t>
            </a:r>
            <a:r>
              <a:rPr lang="tr-TR" b="1" baseline="0" dirty="0" smtClean="0"/>
              <a:t>yayınlar</a:t>
            </a:r>
          </a:p>
          <a:p>
            <a:endParaRPr lang="tr-TR" b="0" baseline="0" dirty="0" smtClean="0"/>
          </a:p>
          <a:p>
            <a:r>
              <a:rPr lang="tr-TR" b="0" baseline="0" dirty="0" smtClean="0"/>
              <a:t>Yönlendirme şablonu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)</a:t>
            </a:r>
            <a:r>
              <a:rPr lang="tr-TR" b="1" baseline="0" dirty="0" smtClean="0"/>
              <a:t> </a:t>
            </a:r>
            <a:r>
              <a:rPr lang="tr-TR" b="0" baseline="0" dirty="0" err="1" smtClean="0"/>
              <a:t>nda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parametresi: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no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dirty="0" smtClean="0"/>
              <a:t>Gelen </a:t>
            </a:r>
            <a:r>
              <a:rPr lang="tr-TR" b="0" dirty="0" err="1" smtClean="0"/>
              <a:t>url'in</a:t>
            </a:r>
            <a:r>
              <a:rPr lang="tr-TR" b="0" dirty="0" smtClean="0"/>
              <a:t> şablona uygunluğu denetlenirken</a:t>
            </a:r>
            <a:r>
              <a:rPr lang="tr-TR" b="1" dirty="0" smtClean="0"/>
              <a:t> </a:t>
            </a:r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dirty="0" smtClean="0"/>
              <a:t>)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endParaRPr lang="tr-TR" b="0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belirler.</a:t>
            </a:r>
          </a:p>
          <a:p>
            <a:endParaRPr lang="tr-TR" b="0" baseline="0" dirty="0" smtClean="0"/>
          </a:p>
          <a:p>
            <a:r>
              <a:rPr lang="tr-TR" b="0" baseline="0" dirty="0" smtClean="0"/>
              <a:t>Tam </a:t>
            </a:r>
            <a:r>
              <a:rPr lang="tr-TR" b="1" baseline="0" dirty="0" smtClean="0"/>
              <a:t>3</a:t>
            </a:r>
            <a:r>
              <a:rPr lang="tr-TR" b="0" baseline="0" dirty="0" smtClean="0"/>
              <a:t> tane </a:t>
            </a:r>
            <a:r>
              <a:rPr lang="tr-TR" b="1" baseline="0" dirty="0" smtClean="0"/>
              <a:t>bölüt </a:t>
            </a:r>
            <a:r>
              <a:rPr lang="tr-TR" b="0" baseline="0" dirty="0" smtClean="0"/>
              <a:t>olmak </a:t>
            </a:r>
            <a:r>
              <a:rPr lang="tr-TR" b="1" baseline="0" dirty="0" smtClean="0"/>
              <a:t>zorunda. </a:t>
            </a:r>
            <a:r>
              <a:rPr lang="tr-TR" b="0" baseline="0" dirty="0" smtClean="0"/>
              <a:t>(Ne bir eksik ne bir fazla)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baseline="0" dirty="0" smtClean="0"/>
              <a:t>eşleşenler (</a:t>
            </a:r>
            <a:r>
              <a:rPr lang="tr-TR" b="1" baseline="0" dirty="0" err="1" smtClean="0"/>
              <a:t>matches</a:t>
            </a:r>
            <a:r>
              <a:rPr lang="tr-TR" b="1" baseline="0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tr-TR" b="1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controller</a:t>
            </a:r>
            <a:r>
              <a:rPr lang="tr-TR" b="0" baseline="0" dirty="0" smtClean="0"/>
              <a:t>: Haber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action</a:t>
            </a:r>
            <a:r>
              <a:rPr lang="tr-TR" b="0" baseline="0" dirty="0" smtClean="0"/>
              <a:t>: Magazin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no</a:t>
            </a:r>
            <a:r>
              <a:rPr lang="tr-TR" b="0" baseline="0" dirty="0" smtClean="0"/>
              <a:t>: (</a:t>
            </a:r>
            <a:r>
              <a:rPr lang="tr-TR" b="0" baseline="0" dirty="0" err="1" smtClean="0"/>
              <a:t>int</a:t>
            </a:r>
            <a:r>
              <a:rPr lang="tr-TR" b="0" baseline="0" dirty="0" smtClean="0"/>
              <a:t> </a:t>
            </a:r>
            <a:r>
              <a:rPr lang="tr-TR" b="0" baseline="0" dirty="0" err="1" smtClean="0"/>
              <a:t>no</a:t>
            </a:r>
            <a:r>
              <a:rPr lang="tr-TR" b="0" baseline="0" dirty="0" smtClean="0"/>
              <a:t>) 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şablonu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aseline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tr-TR" sz="1200" b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önlendime</a:t>
            </a:r>
            <a:r>
              <a:rPr lang="tr-TR" sz="1200" b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şablonu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sz="12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b="0" dirty="0" err="1" smtClean="0"/>
              <a:t>s</a:t>
            </a:r>
            <a:r>
              <a:rPr lang="tr-TR" dirty="0" smtClean="0"/>
              <a:t>):</a:t>
            </a:r>
          </a:p>
          <a:p>
            <a:pPr marL="0" indent="0">
              <a:buFont typeface="Arial" charset="0"/>
              <a:buNone/>
            </a:pP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haber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magazin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12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foo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baz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a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c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smtClean="0"/>
              <a:t>14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98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0" baseline="0" dirty="0" smtClean="0"/>
              <a:t>Statik düz metin (</a:t>
            </a:r>
            <a:r>
              <a:rPr lang="tr-TR" b="0" baseline="0" dirty="0" err="1" smtClean="0"/>
              <a:t>buyıl</a:t>
            </a:r>
            <a:r>
              <a:rPr lang="tr-TR" b="0" baseline="0" dirty="0" smtClean="0"/>
              <a:t>) veya statik geçerli noktalama </a:t>
            </a:r>
            <a:r>
              <a:rPr lang="tr-TR" b="0" baseline="0" dirty="0" err="1" smtClean="0"/>
              <a:t>işeretleri</a:t>
            </a:r>
            <a:r>
              <a:rPr lang="tr-TR" b="0" baseline="0" dirty="0" smtClean="0"/>
              <a:t> ( - . ) gibi </a:t>
            </a:r>
            <a:r>
              <a:rPr lang="tr-TR" b="0" baseline="0" dirty="0" err="1" smtClean="0"/>
              <a:t>url</a:t>
            </a:r>
            <a:r>
              <a:rPr lang="tr-TR" b="0" baseline="0" dirty="0" smtClean="0"/>
              <a:t> şablonunda kullanılabilir.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baseline="0" dirty="0" smtClean="0"/>
              <a:t>eşleşenler (</a:t>
            </a:r>
            <a:r>
              <a:rPr lang="tr-TR" b="1" baseline="0" dirty="0" err="1" smtClean="0"/>
              <a:t>matches</a:t>
            </a:r>
            <a:r>
              <a:rPr lang="tr-TR" b="1" baseline="0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tr-TR" b="1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controller</a:t>
            </a:r>
            <a:r>
              <a:rPr lang="tr-TR" b="0" baseline="0" dirty="0" smtClean="0"/>
              <a:t>: Haber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action</a:t>
            </a:r>
            <a:r>
              <a:rPr lang="tr-TR" b="0" baseline="0" dirty="0" smtClean="0"/>
              <a:t>: Magazin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no</a:t>
            </a:r>
            <a:r>
              <a:rPr lang="tr-TR" b="0" baseline="0" dirty="0" smtClean="0"/>
              <a:t>: (</a:t>
            </a:r>
            <a:r>
              <a:rPr lang="tr-TR" b="0" baseline="0" dirty="0" err="1" smtClean="0"/>
              <a:t>int</a:t>
            </a:r>
            <a:r>
              <a:rPr lang="tr-TR" b="0" baseline="0" dirty="0" smtClean="0"/>
              <a:t> </a:t>
            </a:r>
            <a:r>
              <a:rPr lang="tr-TR" b="0" baseline="0" dirty="0" err="1" smtClean="0"/>
              <a:t>no</a:t>
            </a:r>
            <a:r>
              <a:rPr lang="tr-TR" b="0" baseline="0" dirty="0" smtClean="0"/>
              <a:t>) 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şablonu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aseline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tr-TR" sz="1200" b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önlendime</a:t>
            </a:r>
            <a:r>
              <a:rPr lang="tr-TR" sz="1200" b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şablonu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sz="12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b="0" dirty="0" err="1" smtClean="0"/>
              <a:t>s</a:t>
            </a:r>
            <a:r>
              <a:rPr lang="tr-TR" dirty="0" smtClean="0"/>
              <a:t>):</a:t>
            </a:r>
          </a:p>
          <a:p>
            <a:pPr marL="0" indent="0">
              <a:buFont typeface="Arial" charset="0"/>
              <a:buNone/>
            </a:pP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buyıl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haber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magazin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haber-magazin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12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foo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foo</a:t>
            </a:r>
            <a:r>
              <a:rPr lang="tr-TR" b="0" dirty="0" smtClean="0"/>
              <a:t>-bar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baz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a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a-b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c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14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98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Yönlendirme</a:t>
            </a:r>
            <a:r>
              <a:rPr lang="tr-TR" baseline="0" dirty="0" smtClean="0"/>
              <a:t> şablonu adı, dinamik olarak </a:t>
            </a:r>
            <a:r>
              <a:rPr lang="tr-TR" b="1" baseline="0" dirty="0" smtClean="0"/>
              <a:t>giden </a:t>
            </a:r>
            <a:r>
              <a:rPr lang="tr-TR" b="1" baseline="0" dirty="0" err="1" smtClean="0"/>
              <a:t>url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outgoing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link'i</a:t>
            </a:r>
            <a:r>
              <a:rPr lang="tr-TR" baseline="0" dirty="0" smtClean="0"/>
              <a:t> üreten </a:t>
            </a:r>
            <a:r>
              <a:rPr lang="tr-TR" baseline="0" dirty="0" err="1" smtClean="0"/>
              <a:t>method'lara</a:t>
            </a:r>
            <a:r>
              <a:rPr lang="tr-TR" baseline="0" dirty="0" smtClean="0"/>
              <a:t> geçirilerek uygun biçimde (formatta) </a:t>
            </a:r>
            <a:r>
              <a:rPr lang="tr-TR" baseline="0" dirty="0" err="1" smtClean="0"/>
              <a:t>url</a:t>
            </a:r>
            <a:r>
              <a:rPr lang="tr-TR" baseline="0" dirty="0" smtClean="0"/>
              <a:t> üretilmesini sağlar</a:t>
            </a:r>
            <a:r>
              <a:rPr lang="tr-TR" baseline="0" dirty="0" smtClean="0"/>
              <a:t>.</a:t>
            </a:r>
          </a:p>
          <a:p>
            <a:r>
              <a:rPr lang="tr-TR" baseline="0" dirty="0" smtClean="0"/>
              <a:t>Siteyi </a:t>
            </a:r>
            <a:r>
              <a:rPr lang="tr-TR" b="1" baseline="0" dirty="0" smtClean="0"/>
              <a:t>Alanlara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Areas</a:t>
            </a:r>
            <a:r>
              <a:rPr lang="tr-TR" baseline="0" dirty="0" smtClean="0"/>
              <a:t>) böldüğümüzde alanlar arası </a:t>
            </a:r>
            <a:r>
              <a:rPr lang="tr-TR" baseline="0" dirty="0" err="1" smtClean="0"/>
              <a:t>link'lerin</a:t>
            </a:r>
            <a:r>
              <a:rPr lang="tr-TR" baseline="0" dirty="0" smtClean="0"/>
              <a:t> sağlıklı üretilmesini sağlarlar.</a:t>
            </a:r>
            <a:endParaRPr lang="tr-TR" baseline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html elemanları giden </a:t>
            </a:r>
            <a:r>
              <a:rPr lang="tr-TR" b="1" dirty="0" err="1" smtClean="0"/>
              <a:t>url</a:t>
            </a:r>
            <a:r>
              <a:rPr lang="tr-TR" b="1" dirty="0" smtClean="0"/>
              <a:t> (</a:t>
            </a:r>
            <a:r>
              <a:rPr lang="tr-TR" b="1" dirty="0" err="1" smtClean="0"/>
              <a:t>outgoing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b="1" dirty="0" smtClean="0"/>
              <a:t>) taşırlar</a:t>
            </a:r>
            <a:endParaRPr lang="tr-TR" baseline="0" dirty="0" smtClean="0"/>
          </a:p>
          <a:p>
            <a:r>
              <a:rPr lang="tr-TR" dirty="0" smtClean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489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anonim tip tarafından belirlenir</a:t>
            </a: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no'nun</a:t>
            </a:r>
            <a:r>
              <a:rPr lang="tr-TR" b="0" baseline="0" dirty="0" smtClean="0"/>
              <a:t> varsayılan değeri 99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anonim tip tarafından belirlenir</a:t>
            </a: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b="0" dirty="0" err="1" smtClean="0"/>
              <a:t>s</a:t>
            </a:r>
            <a:r>
              <a:rPr lang="tr-TR" dirty="0" smtClean="0"/>
              <a:t>):</a:t>
            </a:r>
          </a:p>
          <a:p>
            <a:pPr marL="0" indent="0">
              <a:buFont typeface="Arial" charset="0"/>
              <a:buNone/>
            </a:pP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test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show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12</a:t>
            </a:r>
          </a:p>
          <a:p>
            <a:pPr marL="171450" indent="-171450">
              <a:buFont typeface="Arial" charset="0"/>
              <a:buChar char="•"/>
            </a:pPr>
            <a:endParaRPr lang="tr-TR" b="0" dirty="0" smtClean="0"/>
          </a:p>
          <a:p>
            <a:pPr marL="0" indent="0">
              <a:buFont typeface="Arial" charset="0"/>
              <a:buNone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</a:t>
            </a:r>
            <a:r>
              <a:rPr lang="tr-TR" b="0" baseline="0" dirty="0" smtClean="0"/>
              <a:t>(</a:t>
            </a:r>
            <a:r>
              <a:rPr lang="tr-TR" b="1" baseline="0" dirty="0" err="1" smtClean="0"/>
              <a:t>segment</a:t>
            </a:r>
            <a:r>
              <a:rPr lang="tr-TR" b="0" baseline="0" dirty="0" err="1" smtClean="0"/>
              <a:t>s</a:t>
            </a:r>
            <a:r>
              <a:rPr lang="tr-TR" b="0" baseline="0" dirty="0" smtClean="0"/>
              <a:t>)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belirler.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 şablonu</a:t>
            </a:r>
            <a:r>
              <a:rPr lang="tr-TR" b="0" baseline="0" dirty="0" smtClean="0"/>
              <a:t>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b="0" baseline="0" dirty="0" smtClean="0"/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endParaRPr lang="tr-TR" b="0" baseline="0" dirty="0" smtClean="0"/>
          </a:p>
          <a:p>
            <a:r>
              <a:rPr lang="tr-TR" b="1" baseline="0" dirty="0" smtClean="0"/>
              <a:t>Bölüt</a:t>
            </a:r>
            <a:r>
              <a:rPr lang="tr-TR" b="0" baseline="0" dirty="0" smtClean="0"/>
              <a:t>ler (</a:t>
            </a:r>
            <a:r>
              <a:rPr lang="tr-TR" b="1" baseline="0" dirty="0" err="1" smtClean="0"/>
              <a:t>segment</a:t>
            </a:r>
            <a:r>
              <a:rPr lang="tr-TR" b="0" baseline="0" dirty="0" err="1" smtClean="0"/>
              <a:t>s</a:t>
            </a:r>
            <a:r>
              <a:rPr lang="tr-TR" b="0" baseline="0" dirty="0" smtClean="0"/>
              <a:t>):</a:t>
            </a:r>
          </a:p>
          <a:p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show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index</a:t>
            </a:r>
            <a:endParaRPr lang="tr-TR" b="0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belirlenir: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belirlenir: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belirler.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* işleci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* </a:t>
            </a:r>
            <a:r>
              <a:rPr lang="tr-TR" b="1" baseline="0" dirty="0" err="1" smtClean="0"/>
              <a:t>operator</a:t>
            </a:r>
            <a:r>
              <a:rPr lang="tr-TR" b="0" baseline="0" dirty="0" smtClean="0"/>
              <a:t>)  </a:t>
            </a:r>
            <a:r>
              <a:rPr lang="tr-TR" b="0" baseline="0" dirty="0" err="1" smtClean="0"/>
              <a:t>yol'un</a:t>
            </a:r>
            <a:r>
              <a:rPr lang="tr-TR" b="0" baseline="0" dirty="0" smtClean="0"/>
              <a:t> devamının </a:t>
            </a:r>
            <a:r>
              <a:rPr lang="tr-TR" b="0" baseline="0" dirty="0" err="1" smtClean="0"/>
              <a:t>bölüt'lere</a:t>
            </a:r>
            <a:r>
              <a:rPr lang="tr-TR" b="0" baseline="0" dirty="0" smtClean="0"/>
              <a:t> dönüştürülmeksizin * operatöründen sonra gelen ve adı verilen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parametresi</a:t>
            </a:r>
            <a:r>
              <a:rPr lang="tr-TR" b="0" baseline="0" dirty="0" smtClean="0"/>
              <a:t>ne geçirilmesini sağlar.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smtClean="0"/>
              <a:t>NOT :  </a:t>
            </a:r>
            <a:r>
              <a:rPr lang="tr-TR" b="1" baseline="0" dirty="0" smtClean="0"/>
              <a:t>*</a:t>
            </a:r>
            <a:r>
              <a:rPr lang="tr-TR" b="1" baseline="0" dirty="0" err="1" smtClean="0"/>
              <a:t>no</a:t>
            </a:r>
            <a:r>
              <a:rPr lang="tr-TR" b="0" baseline="0" dirty="0" smtClean="0"/>
              <a:t> yerine genelde  </a:t>
            </a:r>
            <a:r>
              <a:rPr lang="tr-TR" b="1" baseline="0" dirty="0" smtClean="0"/>
              <a:t>*</a:t>
            </a:r>
            <a:r>
              <a:rPr lang="tr-TR" b="1" baseline="0" dirty="0" err="1" smtClean="0"/>
              <a:t>pathInfo</a:t>
            </a:r>
            <a:r>
              <a:rPr lang="tr-TR" b="0" baseline="0" dirty="0" smtClean="0"/>
              <a:t> adı bir değilken kullanmak konvansiyona daha uygundur. Sahada ve çoğu örnekte bu biçimde kullanılır.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giden </a:t>
            </a:r>
            <a:r>
              <a:rPr lang="tr-TR" b="1" dirty="0" err="1" smtClean="0"/>
              <a:t>url</a:t>
            </a:r>
            <a:r>
              <a:rPr lang="tr-TR" b="0" dirty="0" err="1" smtClean="0"/>
              <a:t>'lerin</a:t>
            </a:r>
            <a:r>
              <a:rPr lang="tr-TR" b="1" dirty="0" smtClean="0"/>
              <a:t> </a:t>
            </a:r>
            <a:r>
              <a:rPr lang="tr-TR" b="0" dirty="0" smtClean="0"/>
              <a:t>(</a:t>
            </a:r>
            <a:r>
              <a:rPr lang="tr-TR" b="1" dirty="0" err="1" smtClean="0"/>
              <a:t>outgoing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b="0" dirty="0" smtClean="0"/>
              <a:t>)</a:t>
            </a:r>
            <a:r>
              <a:rPr lang="tr-TR" b="1" dirty="0" smtClean="0"/>
              <a:t> </a:t>
            </a:r>
            <a:r>
              <a:rPr lang="tr-TR" b="0" dirty="0" smtClean="0"/>
              <a:t>sağlıklı üretilmesi</a:t>
            </a:r>
            <a:r>
              <a:rPr lang="tr-TR" b="0" baseline="0" dirty="0" smtClean="0"/>
              <a:t> için </a:t>
            </a:r>
            <a:r>
              <a:rPr lang="tr-TR" b="0" baseline="0" dirty="0" err="1" smtClean="0"/>
              <a:t>Url</a:t>
            </a:r>
            <a:r>
              <a:rPr lang="tr-TR" b="0" baseline="0" dirty="0" smtClean="0"/>
              <a:t> ve Html yardımcıları (</a:t>
            </a:r>
            <a:r>
              <a:rPr lang="tr-TR" b="1" baseline="0" dirty="0" err="1" smtClean="0"/>
              <a:t>helper</a:t>
            </a:r>
            <a:r>
              <a:rPr lang="tr-TR" b="0" baseline="0" dirty="0" smtClean="0"/>
              <a:t>)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baseline="0" dirty="0" smtClean="0"/>
              <a:t>Yardımcılar Yönlendirme sistem ayarlarını dikkate alarak </a:t>
            </a:r>
            <a:r>
              <a:rPr lang="tr-TR" b="0" baseline="0" dirty="0" err="1" smtClean="0"/>
              <a:t>url</a:t>
            </a:r>
            <a:r>
              <a:rPr lang="tr-TR" b="0" baseline="0" dirty="0" smtClean="0"/>
              <a:t> üretirler.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834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* işleci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* </a:t>
            </a:r>
            <a:r>
              <a:rPr lang="tr-TR" b="1" baseline="0" dirty="0" err="1" smtClean="0"/>
              <a:t>operator</a:t>
            </a:r>
            <a:r>
              <a:rPr lang="tr-TR" b="0" baseline="0" dirty="0" smtClean="0"/>
              <a:t>)  </a:t>
            </a:r>
            <a:r>
              <a:rPr lang="tr-TR" b="0" baseline="0" dirty="0" err="1" smtClean="0"/>
              <a:t>yol'un</a:t>
            </a:r>
            <a:r>
              <a:rPr lang="tr-TR" b="0" baseline="0" dirty="0" smtClean="0"/>
              <a:t> devamının </a:t>
            </a:r>
            <a:r>
              <a:rPr lang="tr-TR" b="0" baseline="0" dirty="0" err="1" smtClean="0"/>
              <a:t>bölüt'lere</a:t>
            </a:r>
            <a:r>
              <a:rPr lang="tr-TR" b="0" baseline="0" dirty="0" smtClean="0"/>
              <a:t> dönüştürülmeksizin * operatöründen sonra gelen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parametresi</a:t>
            </a:r>
            <a:r>
              <a:rPr lang="tr-TR" b="0" baseline="0" dirty="0" smtClean="0"/>
              <a:t>ne geçirilmesini sağlar.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* işleci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* </a:t>
            </a:r>
            <a:r>
              <a:rPr lang="tr-TR" b="1" baseline="0" dirty="0" err="1" smtClean="0"/>
              <a:t>operator</a:t>
            </a:r>
            <a:r>
              <a:rPr lang="tr-TR" b="0" baseline="0" dirty="0" smtClean="0"/>
              <a:t>)  </a:t>
            </a:r>
            <a:r>
              <a:rPr lang="tr-TR" b="0" baseline="0" dirty="0" err="1" smtClean="0"/>
              <a:t>yol'un</a:t>
            </a:r>
            <a:r>
              <a:rPr lang="tr-TR" b="0" baseline="0" dirty="0" smtClean="0"/>
              <a:t> devamının </a:t>
            </a:r>
            <a:r>
              <a:rPr lang="tr-TR" b="0" baseline="0" dirty="0" err="1" smtClean="0"/>
              <a:t>bölüt'lere</a:t>
            </a:r>
            <a:r>
              <a:rPr lang="tr-TR" b="0" baseline="0" dirty="0" smtClean="0"/>
              <a:t> dönüştürülmeksizin * operatöründen sonra gelen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parametresi</a:t>
            </a:r>
            <a:r>
              <a:rPr lang="tr-TR" b="0" baseline="0" dirty="0" smtClean="0"/>
              <a:t>ne geçirilmesini sağlar.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kısıtlamalar (</a:t>
            </a:r>
            <a:r>
              <a:rPr lang="tr-TR" b="1" dirty="0" err="1" smtClean="0"/>
              <a:t>constraint</a:t>
            </a:r>
            <a:r>
              <a:rPr lang="tr-TR" dirty="0" smtClean="0"/>
              <a:t>) </a:t>
            </a:r>
            <a:r>
              <a:rPr lang="tr-TR" dirty="0" err="1" smtClean="0"/>
              <a:t>regex</a:t>
            </a:r>
            <a:r>
              <a:rPr lang="tr-TR" dirty="0" smtClean="0"/>
              <a:t> ifadelerinden</a:t>
            </a:r>
            <a:r>
              <a:rPr lang="tr-TR" baseline="0" dirty="0" smtClean="0"/>
              <a:t> oluşur.</a:t>
            </a:r>
          </a:p>
          <a:p>
            <a:r>
              <a:rPr lang="tr-TR" b="1" dirty="0" smtClean="0"/>
              <a:t>anonim tip</a:t>
            </a:r>
            <a:r>
              <a:rPr lang="tr-TR" baseline="0" dirty="0" smtClean="0"/>
              <a:t> de </a:t>
            </a:r>
            <a:r>
              <a:rPr lang="tr-TR" dirty="0" smtClean="0"/>
              <a:t>adı verilen her hangi bir </a:t>
            </a:r>
            <a:r>
              <a:rPr lang="tr-TR" b="1" dirty="0" err="1" smtClean="0"/>
              <a:t>yertutucu</a:t>
            </a:r>
            <a:r>
              <a:rPr lang="tr-TR" dirty="0" err="1" smtClean="0"/>
              <a:t>yla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ilişkilendirelebilir</a:t>
            </a:r>
            <a:r>
              <a:rPr lang="tr-TR" baseline="0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98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Regex</a:t>
            </a:r>
            <a:r>
              <a:rPr lang="tr-TR" dirty="0" smtClean="0"/>
              <a:t>:</a:t>
            </a:r>
          </a:p>
          <a:p>
            <a:r>
              <a:rPr lang="tr-TR" dirty="0" smtClean="0"/>
              <a:t>http://www.regular-expressions.info/reference.html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98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1" dirty="0" err="1" smtClean="0"/>
              <a:t>Adalanları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Controller</a:t>
            </a:r>
            <a:r>
              <a:rPr lang="tr-TR" sz="1200" dirty="0" err="1" smtClean="0"/>
              <a:t>'ların</a:t>
            </a:r>
            <a:r>
              <a:rPr lang="tr-TR" sz="1200" dirty="0" smtClean="0"/>
              <a:t> ve ilgili </a:t>
            </a:r>
            <a:r>
              <a:rPr lang="tr-TR" sz="1200" b="1" dirty="0" smtClean="0"/>
              <a:t>sınıf</a:t>
            </a:r>
            <a:r>
              <a:rPr lang="tr-TR" sz="1200" dirty="0" smtClean="0"/>
              <a:t>ların (</a:t>
            </a:r>
            <a:r>
              <a:rPr lang="tr-TR" sz="1200" b="1" dirty="0" err="1" smtClean="0"/>
              <a:t>class</a:t>
            </a:r>
            <a:r>
              <a:rPr lang="tr-TR" sz="1200" dirty="0" smtClean="0"/>
              <a:t>) düzenlenmesi ve yönetimini kolaylaştırır.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1" dirty="0" err="1" smtClean="0"/>
              <a:t>HomeController</a:t>
            </a:r>
            <a:r>
              <a:rPr lang="tr-TR" sz="1200" b="1" dirty="0" smtClean="0"/>
              <a:t> </a:t>
            </a:r>
            <a:r>
              <a:rPr lang="tr-TR" sz="1200" b="0" dirty="0" smtClean="0"/>
              <a:t>yaygın bir denetçi adıdır.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0" dirty="0" smtClean="0"/>
              <a:t>Farklı ad alanları altında birden fazla </a:t>
            </a:r>
            <a:r>
              <a:rPr lang="tr-TR" sz="1200" b="0" dirty="0" err="1" smtClean="0"/>
              <a:t>HomeController</a:t>
            </a:r>
            <a:r>
              <a:rPr lang="tr-TR" sz="1200" b="0" dirty="0" smtClean="0"/>
              <a:t> varsa kullanılmasını istediğimiz denetçiyi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1" baseline="0" dirty="0" err="1" smtClean="0"/>
              <a:t>namespaces</a:t>
            </a:r>
            <a:r>
              <a:rPr lang="tr-TR" sz="1200" b="1" baseline="0" dirty="0" smtClean="0"/>
              <a:t> </a:t>
            </a:r>
            <a:r>
              <a:rPr lang="tr-TR" sz="1200" b="0" baseline="0" dirty="0" smtClean="0"/>
              <a:t>parametresine ilgili </a:t>
            </a:r>
            <a:r>
              <a:rPr lang="tr-TR" sz="1200" b="0" baseline="0" dirty="0" err="1" smtClean="0"/>
              <a:t>alanadını</a:t>
            </a:r>
            <a:r>
              <a:rPr lang="tr-TR" sz="1200" b="0" baseline="0" dirty="0" smtClean="0"/>
              <a:t> geçirerek belirleriz.</a:t>
            </a:r>
            <a:endParaRPr lang="tr-TR" sz="1200" b="1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0" dirty="0" smtClean="0"/>
              <a:t>Birden fazla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adalanı</a:t>
            </a:r>
            <a:r>
              <a:rPr lang="tr-TR" sz="1200" b="1" dirty="0" smtClean="0"/>
              <a:t>  </a:t>
            </a:r>
            <a:r>
              <a:rPr lang="tr-TR" sz="1200" b="0" dirty="0" smtClean="0"/>
              <a:t>(</a:t>
            </a:r>
            <a:r>
              <a:rPr lang="tr-TR" sz="1200" b="1" dirty="0" err="1" smtClean="0"/>
              <a:t>namespace</a:t>
            </a:r>
            <a:r>
              <a:rPr lang="tr-TR" sz="1200" b="0" dirty="0" smtClean="0"/>
              <a:t>)</a:t>
            </a:r>
            <a:r>
              <a:rPr lang="tr-TR" sz="1200" b="1" dirty="0" smtClean="0"/>
              <a:t> </a:t>
            </a:r>
            <a:r>
              <a:rPr lang="tr-TR" sz="1200" b="0" dirty="0" smtClean="0"/>
              <a:t>altında eşleşen </a:t>
            </a:r>
            <a:r>
              <a:rPr lang="tr-TR" sz="1200" b="1" dirty="0" smtClean="0"/>
              <a:t>denetçi </a:t>
            </a:r>
            <a:r>
              <a:rPr lang="tr-TR" sz="1200" b="0" dirty="0" smtClean="0"/>
              <a:t>(</a:t>
            </a:r>
            <a:r>
              <a:rPr lang="tr-TR" sz="1200" b="1" dirty="0" err="1" smtClean="0"/>
              <a:t>controller</a:t>
            </a:r>
            <a:r>
              <a:rPr lang="tr-TR" sz="1200" b="0" dirty="0" smtClean="0"/>
              <a:t>) aranabilir.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b="0" dirty="0" smtClean="0"/>
              <a:t>Denetçi </a:t>
            </a:r>
            <a:r>
              <a:rPr lang="tr-TR" b="0" dirty="0" err="1" smtClean="0"/>
              <a:t>adalanları</a:t>
            </a:r>
            <a:r>
              <a:rPr lang="tr-TR" b="0" dirty="0" smtClean="0"/>
              <a:t> </a:t>
            </a:r>
            <a:r>
              <a:rPr lang="tr-TR" b="1" dirty="0" err="1" smtClean="0"/>
              <a:t>namespaces</a:t>
            </a:r>
            <a:r>
              <a:rPr lang="tr-TR" b="1" dirty="0" smtClean="0"/>
              <a:t>: </a:t>
            </a:r>
            <a:r>
              <a:rPr lang="tr-TR" b="0" dirty="0" smtClean="0"/>
              <a:t>parametresinde</a:t>
            </a:r>
            <a:r>
              <a:rPr lang="tr-TR" b="0" baseline="0" dirty="0" smtClean="0"/>
              <a:t> belirtilse bile yönlendirme sistemi diğer </a:t>
            </a:r>
            <a:r>
              <a:rPr lang="tr-TR" b="0" baseline="0" dirty="0" err="1" smtClean="0"/>
              <a:t>adalanları</a:t>
            </a:r>
            <a:r>
              <a:rPr lang="tr-TR" b="0" baseline="0" dirty="0" smtClean="0"/>
              <a:t> altında da eşleşen </a:t>
            </a:r>
            <a:r>
              <a:rPr lang="tr-TR" b="0" baseline="0" dirty="0" err="1" smtClean="0"/>
              <a:t>controller</a:t>
            </a:r>
            <a:r>
              <a:rPr lang="tr-TR" b="0" baseline="0" dirty="0" smtClean="0"/>
              <a:t> aramaya devam eder.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b="0" baseline="0" dirty="0" smtClean="0"/>
              <a:t>Dur demek için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DataTokens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UseNamespaceFallback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tr-TR" sz="12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tr-T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b="0" dirty="0" smtClean="0"/>
              <a:t>kullanılır.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İlk eşleşen kazanır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first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match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wins</a:t>
            </a:r>
            <a:r>
              <a:rPr lang="tr-TR" baseline="0" dirty="0" smtClean="0"/>
              <a:t>).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2267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İlk eşleşen kazanır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first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match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wins</a:t>
            </a:r>
            <a:r>
              <a:rPr lang="tr-TR" baseline="0" smtClean="0"/>
              <a:t>).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226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Tümüyle</a:t>
            </a:r>
            <a:r>
              <a:rPr lang="tr-TR" baseline="0" dirty="0" smtClean="0"/>
              <a:t> eşleşen (</a:t>
            </a:r>
            <a:r>
              <a:rPr lang="tr-TR" b="1" baseline="0" dirty="0" err="1" smtClean="0"/>
              <a:t>catch-all</a:t>
            </a:r>
            <a:r>
              <a:rPr lang="tr-TR" baseline="0" dirty="0" smtClean="0"/>
              <a:t>) yönlendirme şablonu </a:t>
            </a:r>
            <a:r>
              <a:rPr lang="tr-TR" b="1" baseline="0" dirty="0" err="1" smtClean="0"/>
              <a:t>RoutingTable</a:t>
            </a:r>
            <a:r>
              <a:rPr lang="tr-TR" baseline="0" dirty="0" err="1" smtClean="0"/>
              <a:t>’ın</a:t>
            </a:r>
            <a:r>
              <a:rPr lang="tr-TR" baseline="0" dirty="0" smtClean="0"/>
              <a:t> en sonuna eklenir. Görevleri eşleşmeyen URL’leri yakalamaktır.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06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giden </a:t>
            </a:r>
            <a:r>
              <a:rPr lang="tr-TR" b="1" dirty="0" err="1" smtClean="0"/>
              <a:t>url</a:t>
            </a:r>
            <a:r>
              <a:rPr lang="tr-TR" b="0" dirty="0" err="1" smtClean="0"/>
              <a:t>'lerin</a:t>
            </a:r>
            <a:r>
              <a:rPr lang="tr-TR" b="1" dirty="0" smtClean="0"/>
              <a:t> </a:t>
            </a:r>
            <a:r>
              <a:rPr lang="tr-TR" b="0" dirty="0" smtClean="0"/>
              <a:t>(</a:t>
            </a:r>
            <a:r>
              <a:rPr lang="tr-TR" b="1" dirty="0" err="1" smtClean="0"/>
              <a:t>outgoing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b="0" dirty="0" smtClean="0"/>
              <a:t>)</a:t>
            </a:r>
            <a:r>
              <a:rPr lang="tr-TR" b="1" dirty="0" smtClean="0"/>
              <a:t> </a:t>
            </a:r>
            <a:r>
              <a:rPr lang="tr-TR" b="0" dirty="0" smtClean="0"/>
              <a:t>sağlıklı üretilmesi</a:t>
            </a:r>
            <a:r>
              <a:rPr lang="tr-TR" b="0" baseline="0" dirty="0" smtClean="0"/>
              <a:t> için </a:t>
            </a:r>
            <a:r>
              <a:rPr lang="tr-TR" b="1" baseline="0" dirty="0" err="1" smtClean="0"/>
              <a:t>Url</a:t>
            </a:r>
            <a:r>
              <a:rPr lang="tr-TR" b="0" baseline="0" dirty="0" smtClean="0"/>
              <a:t> ve </a:t>
            </a:r>
            <a:r>
              <a:rPr lang="tr-TR" b="1" baseline="0" dirty="0" smtClean="0"/>
              <a:t>Html</a:t>
            </a:r>
            <a:r>
              <a:rPr lang="tr-TR" b="0" baseline="0" dirty="0" smtClean="0"/>
              <a:t> yardımcıları (</a:t>
            </a:r>
            <a:r>
              <a:rPr lang="tr-TR" b="1" baseline="0" dirty="0" err="1" smtClean="0"/>
              <a:t>helper</a:t>
            </a:r>
            <a:r>
              <a:rPr lang="tr-TR" b="0" baseline="0" dirty="0" smtClean="0"/>
              <a:t>)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WebPageView'ın</a:t>
            </a:r>
            <a:r>
              <a:rPr lang="tr-TR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aseline="0" dirty="0" smtClean="0"/>
              <a:t> ve </a:t>
            </a:r>
            <a:r>
              <a:rPr lang="tr-TR" b="1" baseline="0" dirty="0" smtClean="0"/>
              <a:t>Html</a:t>
            </a:r>
            <a:r>
              <a:rPr lang="tr-TR" baseline="0" dirty="0" smtClean="0"/>
              <a:t> yardımcıları yönlendirme (</a:t>
            </a:r>
            <a:r>
              <a:rPr lang="tr-TR" b="1" baseline="0" dirty="0" err="1" smtClean="0"/>
              <a:t>routing</a:t>
            </a:r>
            <a:r>
              <a:rPr lang="tr-TR" baseline="0" dirty="0" smtClean="0"/>
              <a:t>) duyarlıdır. Ve Yönlendirme şablonuna uygun URL üretirler.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6EA6-C83B-402C-AA67-D330F06F7A9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676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Yönlendirme</a:t>
            </a:r>
            <a:r>
              <a:rPr lang="tr-TR" baseline="0" dirty="0" smtClean="0"/>
              <a:t> şablonu adı, dinamik olarak </a:t>
            </a:r>
            <a:r>
              <a:rPr lang="tr-TR" b="1" baseline="0" dirty="0" smtClean="0"/>
              <a:t>giden </a:t>
            </a:r>
            <a:r>
              <a:rPr lang="tr-TR" b="1" baseline="0" dirty="0" err="1" smtClean="0"/>
              <a:t>url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outgoing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link'i</a:t>
            </a:r>
            <a:r>
              <a:rPr lang="tr-TR" baseline="0" dirty="0" smtClean="0"/>
              <a:t> üreten </a:t>
            </a:r>
            <a:r>
              <a:rPr lang="tr-TR" baseline="0" dirty="0" err="1" smtClean="0"/>
              <a:t>method'lara</a:t>
            </a:r>
            <a:r>
              <a:rPr lang="tr-TR" baseline="0" dirty="0" smtClean="0"/>
              <a:t> geçirilerek uygun biçimde (formatta) </a:t>
            </a:r>
            <a:r>
              <a:rPr lang="tr-TR" baseline="0" dirty="0" err="1" smtClean="0"/>
              <a:t>url</a:t>
            </a:r>
            <a:r>
              <a:rPr lang="tr-TR" baseline="0" dirty="0" smtClean="0"/>
              <a:t> üretilmesini sağlar</a:t>
            </a:r>
            <a:r>
              <a:rPr lang="tr-TR" baseline="0" dirty="0" smtClean="0"/>
              <a:t>.</a:t>
            </a:r>
          </a:p>
          <a:p>
            <a:r>
              <a:rPr lang="tr-TR" baseline="0" dirty="0" smtClean="0"/>
              <a:t>Siteyi </a:t>
            </a:r>
            <a:r>
              <a:rPr lang="tr-TR" b="1" baseline="0" dirty="0" smtClean="0"/>
              <a:t>Alanlara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Areas</a:t>
            </a:r>
            <a:r>
              <a:rPr lang="tr-TR" baseline="0" dirty="0" smtClean="0"/>
              <a:t>) böldüğümüzde alanlar arası </a:t>
            </a:r>
            <a:r>
              <a:rPr lang="tr-TR" baseline="0" dirty="0" err="1" smtClean="0"/>
              <a:t>link'lerin</a:t>
            </a:r>
            <a:r>
              <a:rPr lang="tr-TR" baseline="0" dirty="0" smtClean="0"/>
              <a:t> </a:t>
            </a:r>
            <a:r>
              <a:rPr lang="tr-TR" baseline="0" smtClean="0"/>
              <a:t>sağlıklı üretilmesini sağlarlar.</a:t>
            </a:r>
            <a:endParaRPr lang="tr-TR" baseline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dirty="0" err="1" smtClean="0"/>
              <a:t>url</a:t>
            </a:r>
            <a:r>
              <a:rPr lang="tr-TR" b="0" dirty="0" smtClean="0"/>
              <a:t> alanları ve örnek </a:t>
            </a:r>
            <a:r>
              <a:rPr lang="tr-TR" b="0" dirty="0" err="1" smtClean="0"/>
              <a:t>url</a:t>
            </a:r>
            <a:r>
              <a:rPr lang="tr-TR" b="0" dirty="0" smtClean="0"/>
              <a:t>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Yönlendirme</a:t>
            </a:r>
            <a:r>
              <a:rPr lang="tr-TR" baseline="0" dirty="0" smtClean="0"/>
              <a:t> sistemi </a:t>
            </a:r>
            <a:r>
              <a:rPr lang="tr-TR" b="1" baseline="0" dirty="0" smtClean="0"/>
              <a:t>protokol</a:t>
            </a:r>
            <a:r>
              <a:rPr lang="tr-TR" baseline="0" dirty="0" smtClean="0"/>
              <a:t> ve </a:t>
            </a:r>
            <a:r>
              <a:rPr lang="tr-TR" b="1" baseline="0" dirty="0" smtClean="0"/>
              <a:t>alan-adı</a:t>
            </a:r>
            <a:r>
              <a:rPr lang="tr-TR" baseline="0" dirty="0" smtClean="0"/>
              <a:t> (</a:t>
            </a:r>
            <a:r>
              <a:rPr lang="tr-TR" b="1" baseline="0" dirty="0" smtClean="0"/>
              <a:t>domain</a:t>
            </a:r>
            <a:r>
              <a:rPr lang="tr-TR" baseline="0" dirty="0" smtClean="0"/>
              <a:t>) ile ilgilenmez.</a:t>
            </a:r>
          </a:p>
          <a:p>
            <a:r>
              <a:rPr lang="tr-TR" baseline="0" dirty="0" smtClean="0"/>
              <a:t>Bu alanları belirtmek için sunum süresince </a:t>
            </a:r>
            <a:r>
              <a:rPr lang="tr-TR" baseline="0" dirty="0" err="1" smtClean="0"/>
              <a:t>asp</a:t>
            </a:r>
            <a:r>
              <a:rPr lang="tr-TR" baseline="0" dirty="0" smtClean="0"/>
              <a:t> </a:t>
            </a:r>
            <a:r>
              <a:rPr lang="tr-TR" b="1" baseline="0" dirty="0" smtClean="0"/>
              <a:t>kök işleci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root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operator</a:t>
            </a:r>
            <a:r>
              <a:rPr lang="tr-TR" baseline="0" dirty="0" smtClean="0"/>
              <a:t>) "her hangi bir protokol ve alan adı" anlamında kullanılacaktır.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22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İçerik yolu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c</a:t>
            </a:r>
            <a:r>
              <a:rPr lang="tr-TR" b="1" dirty="0" err="1" smtClean="0"/>
              <a:t>ontent</a:t>
            </a:r>
            <a:r>
              <a:rPr lang="tr-TR" b="1" dirty="0" smtClean="0"/>
              <a:t> </a:t>
            </a:r>
            <a:r>
              <a:rPr lang="tr-TR" b="1" dirty="0" err="1" smtClean="0"/>
              <a:t>path</a:t>
            </a:r>
            <a:r>
              <a:rPr lang="tr-TR" dirty="0" smtClean="0"/>
              <a:t>) veya kısaca</a:t>
            </a:r>
            <a:r>
              <a:rPr lang="tr-TR" baseline="0" dirty="0" smtClean="0"/>
              <a:t> </a:t>
            </a:r>
            <a:r>
              <a:rPr lang="tr-TR" b="1" baseline="0" dirty="0" smtClean="0"/>
              <a:t>yol</a:t>
            </a:r>
            <a:r>
              <a:rPr lang="tr-TR" baseline="0" dirty="0" smtClean="0"/>
              <a:t> </a:t>
            </a:r>
            <a:r>
              <a:rPr lang="tr-TR" dirty="0" smtClean="0"/>
              <a:t>(</a:t>
            </a:r>
            <a:r>
              <a:rPr lang="tr-TR" b="1" dirty="0" err="1" smtClean="0"/>
              <a:t>path</a:t>
            </a:r>
            <a:r>
              <a:rPr lang="tr-TR" dirty="0" smtClean="0"/>
              <a:t>), </a:t>
            </a:r>
            <a:r>
              <a:rPr lang="tr-TR" b="1" dirty="0" err="1" smtClean="0"/>
              <a:t>bölüt</a:t>
            </a:r>
            <a:r>
              <a:rPr lang="tr-TR" dirty="0" err="1" smtClean="0"/>
              <a:t>'lerden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dirty="0" smtClean="0"/>
              <a:t>) oluşur.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63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Sorgu metni</a:t>
            </a:r>
            <a:r>
              <a:rPr lang="tr-TR" dirty="0" smtClean="0"/>
              <a:t> (</a:t>
            </a:r>
            <a:r>
              <a:rPr lang="tr-TR" b="1" dirty="0" err="1" smtClean="0"/>
              <a:t>query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string</a:t>
            </a:r>
            <a:r>
              <a:rPr lang="tr-TR" dirty="0" smtClean="0"/>
              <a:t>) tek başına bir bölüt SAYILMAZ.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Yönlendirme </a:t>
            </a:r>
            <a:r>
              <a:rPr lang="tr-TR" dirty="0" err="1" smtClean="0"/>
              <a:t>Rota'sının</a:t>
            </a:r>
            <a:r>
              <a:rPr lang="tr-TR" dirty="0" smtClean="0"/>
              <a:t> (</a:t>
            </a:r>
            <a:r>
              <a:rPr lang="tr-TR" b="1" dirty="0" err="1" smtClean="0"/>
              <a:t>Route</a:t>
            </a:r>
            <a:r>
              <a:rPr lang="tr-TR" dirty="0" smtClean="0"/>
              <a:t>) tanımına</a:t>
            </a:r>
            <a:r>
              <a:rPr lang="tr-TR" baseline="0" dirty="0" smtClean="0"/>
              <a:t> göre</a:t>
            </a:r>
            <a:r>
              <a:rPr lang="tr-TR" dirty="0" smtClean="0"/>
              <a:t> yol-bölütleri </a:t>
            </a:r>
            <a:r>
              <a:rPr lang="tr-TR" b="1" dirty="0" err="1" smtClean="0"/>
              <a:t>url</a:t>
            </a:r>
            <a:r>
              <a:rPr lang="tr-TR" b="1" dirty="0" smtClean="0"/>
              <a:t> parametreleri</a:t>
            </a:r>
            <a:r>
              <a:rPr lang="tr-TR" baseline="0" dirty="0" smtClean="0"/>
              <a:t> olarak tanımlanabilir.</a:t>
            </a:r>
          </a:p>
          <a:p>
            <a:endParaRPr lang="tr-TR" b="0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18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62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6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18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6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3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3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906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26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2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F330-828D-444D-A753-CEA62422530F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0455" y="1600200"/>
            <a:ext cx="8358007" cy="1972815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tr-TR" sz="4400" b="1" dirty="0" smtClean="0">
                <a:solidFill>
                  <a:srgbClr val="C00000"/>
                </a:solidFill>
              </a:rPr>
              <a:t>gelen </a:t>
            </a:r>
            <a:r>
              <a:rPr lang="tr-TR" sz="4400" b="1" dirty="0" err="1" smtClean="0">
                <a:solidFill>
                  <a:srgbClr val="C00000"/>
                </a:solidFill>
              </a:rPr>
              <a:t>url</a:t>
            </a:r>
            <a:r>
              <a:rPr lang="tr-TR" sz="4000" b="1" dirty="0" smtClean="0">
                <a:solidFill>
                  <a:srgbClr val="C00000"/>
                </a:solidFill>
              </a:rPr>
              <a:t> </a:t>
            </a:r>
            <a:r>
              <a:rPr lang="tr-TR" sz="4000" dirty="0" smtClean="0"/>
              <a:t>(</a:t>
            </a:r>
            <a:r>
              <a:rPr lang="tr-TR" sz="4000" dirty="0" err="1" smtClean="0"/>
              <a:t>incoming</a:t>
            </a:r>
            <a:r>
              <a:rPr lang="tr-TR" sz="4000" dirty="0" smtClean="0"/>
              <a:t> </a:t>
            </a:r>
            <a:r>
              <a:rPr lang="tr-TR" sz="4000" dirty="0" err="1" smtClean="0"/>
              <a:t>url</a:t>
            </a:r>
            <a:r>
              <a:rPr lang="tr-TR" sz="4000" dirty="0" smtClean="0"/>
              <a:t>) : </a:t>
            </a:r>
            <a:r>
              <a:rPr lang="tr-TR" sz="4000" b="1" dirty="0" smtClean="0"/>
              <a:t>web </a:t>
            </a:r>
            <a:r>
              <a:rPr lang="tr-TR" sz="4000" b="1" dirty="0" err="1" smtClean="0"/>
              <a:t>server</a:t>
            </a:r>
            <a:r>
              <a:rPr lang="tr-TR" sz="4000" dirty="0" err="1" smtClean="0"/>
              <a:t>'e</a:t>
            </a:r>
            <a:r>
              <a:rPr lang="tr-TR" sz="4000" dirty="0" smtClean="0"/>
              <a:t> </a:t>
            </a:r>
            <a:r>
              <a:rPr lang="tr-TR" sz="4000" b="1" dirty="0" smtClean="0"/>
              <a:t>http isteği</a:t>
            </a:r>
            <a:r>
              <a:rPr lang="tr-TR" sz="4000" dirty="0" smtClean="0"/>
              <a:t> ile gelen </a:t>
            </a:r>
            <a:r>
              <a:rPr lang="tr-TR" sz="4000" b="1" dirty="0" smtClean="0"/>
              <a:t>URL</a:t>
            </a:r>
            <a:r>
              <a:rPr lang="tr-TR" sz="4000" dirty="0" smtClean="0"/>
              <a:t>'lere denir.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390456" y="3760440"/>
            <a:ext cx="8358007" cy="2692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400" b="1" dirty="0" smtClean="0">
                <a:solidFill>
                  <a:srgbClr val="C00000"/>
                </a:solidFill>
              </a:rPr>
              <a:t>giden </a:t>
            </a:r>
            <a:r>
              <a:rPr lang="tr-TR" sz="4400" b="1" dirty="0" err="1" smtClean="0">
                <a:solidFill>
                  <a:srgbClr val="C00000"/>
                </a:solidFill>
              </a:rPr>
              <a:t>url</a:t>
            </a:r>
            <a:r>
              <a:rPr lang="tr-TR" sz="4400" b="1" dirty="0" smtClean="0">
                <a:solidFill>
                  <a:srgbClr val="C00000"/>
                </a:solidFill>
              </a:rPr>
              <a:t> </a:t>
            </a:r>
            <a:r>
              <a:rPr lang="tr-TR" sz="4000" dirty="0" smtClean="0"/>
              <a:t>(</a:t>
            </a:r>
            <a:r>
              <a:rPr lang="tr-TR" sz="4000" dirty="0" err="1" smtClean="0"/>
              <a:t>outgoing</a:t>
            </a:r>
            <a:r>
              <a:rPr lang="tr-TR" sz="4000" dirty="0" smtClean="0"/>
              <a:t> </a:t>
            </a:r>
            <a:r>
              <a:rPr lang="tr-TR" sz="4000" dirty="0" err="1" smtClean="0"/>
              <a:t>url</a:t>
            </a:r>
            <a:r>
              <a:rPr lang="tr-TR" sz="4000" dirty="0" smtClean="0"/>
              <a:t>) : </a:t>
            </a:r>
            <a:r>
              <a:rPr lang="tr-TR" sz="4000" b="1" dirty="0" smtClean="0"/>
              <a:t>web server</a:t>
            </a:r>
            <a:r>
              <a:rPr lang="tr-TR" sz="4000" dirty="0" smtClean="0"/>
              <a:t> tarafından </a:t>
            </a:r>
            <a:r>
              <a:rPr lang="tr-TR" sz="4000" b="1" dirty="0" smtClean="0"/>
              <a:t>http isteği</a:t>
            </a:r>
            <a:r>
              <a:rPr lang="tr-TR" sz="4000" dirty="0" smtClean="0"/>
              <a:t> üzerine gönderilen </a:t>
            </a:r>
            <a:r>
              <a:rPr lang="tr-TR" sz="4000" b="1" dirty="0" smtClean="0"/>
              <a:t>URL</a:t>
            </a:r>
            <a:r>
              <a:rPr lang="tr-TR" sz="4000" dirty="0" smtClean="0"/>
              <a:t>'lere denir.</a:t>
            </a:r>
          </a:p>
          <a:p>
            <a:pPr marL="0" indent="0">
              <a:buNone/>
            </a:pPr>
            <a:r>
              <a:rPr lang="tr-TR" sz="4000" dirty="0"/>
              <a:t> </a:t>
            </a:r>
            <a:r>
              <a:rPr lang="tr-TR" sz="4000" dirty="0" smtClean="0"/>
              <a:t> Genellikle dinamik olarak üretilirler.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05786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0" y="2453078"/>
            <a:ext cx="9144000" cy="759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Sağ Ayraç 6"/>
          <p:cNvSpPr/>
          <p:nvPr/>
        </p:nvSpPr>
        <p:spPr>
          <a:xfrm rot="5400000">
            <a:off x="7835121" y="3329735"/>
            <a:ext cx="585597" cy="631119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099622" y="3977187"/>
            <a:ext cx="30781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</a:rPr>
              <a:t>{</a:t>
            </a:r>
            <a:r>
              <a:rPr lang="tr-TR" sz="4000" dirty="0" err="1" smtClean="0">
                <a:solidFill>
                  <a:schemeClr val="accent3">
                    <a:lumMod val="75000"/>
                  </a:schemeClr>
                </a:solidFill>
              </a:rPr>
              <a:t>yertutucu</a:t>
            </a:r>
            <a:r>
              <a:rPr lang="tr-TR" sz="4000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r>
              <a:rPr lang="tr-TR" sz="4000" dirty="0" smtClean="0">
                <a:solidFill>
                  <a:srgbClr val="FF0000"/>
                </a:solidFill>
              </a:rPr>
              <a:t>{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placeholder</a:t>
            </a:r>
            <a:r>
              <a:rPr lang="tr-TR" sz="4000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r>
              <a:rPr lang="tr-TR" sz="54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410304" y="3977769"/>
            <a:ext cx="30582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</a:rPr>
              <a:t>{</a:t>
            </a:r>
            <a:r>
              <a:rPr lang="tr-TR" sz="4000" dirty="0" err="1" smtClean="0">
                <a:solidFill>
                  <a:schemeClr val="accent6">
                    <a:lumMod val="75000"/>
                  </a:schemeClr>
                </a:solidFill>
              </a:rPr>
              <a:t>yertutucu</a:t>
            </a:r>
            <a:r>
              <a:rPr lang="tr-TR" sz="4000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endParaRPr lang="tr-TR" sz="4000" dirty="0" smtClean="0">
              <a:solidFill>
                <a:srgbClr val="FF0000"/>
              </a:solidFill>
            </a:endParaRPr>
          </a:p>
          <a:p>
            <a:pPr algn="ctr"/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Sağ Ayraç 9"/>
          <p:cNvSpPr/>
          <p:nvPr/>
        </p:nvSpPr>
        <p:spPr>
          <a:xfrm rot="5400000">
            <a:off x="5657751" y="2735305"/>
            <a:ext cx="624692" cy="1812318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4177797" y="3977191"/>
            <a:ext cx="254250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</a:rPr>
              <a:t>{</a:t>
            </a:r>
            <a:r>
              <a:rPr lang="tr-TR" sz="4000" dirty="0" err="1" smtClean="0">
                <a:solidFill>
                  <a:schemeClr val="accent3">
                    <a:lumMod val="75000"/>
                  </a:schemeClr>
                </a:solidFill>
              </a:rPr>
              <a:t>yertutucu</a:t>
            </a:r>
            <a:r>
              <a:rPr lang="tr-TR" sz="4000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endParaRPr lang="tr-TR" sz="4000" dirty="0" smtClean="0">
              <a:solidFill>
                <a:srgbClr val="FF0000"/>
              </a:solidFill>
            </a:endParaRPr>
          </a:p>
          <a:p>
            <a:pPr algn="ctr"/>
            <a:r>
              <a:rPr lang="tr-TR" sz="54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5" name="Sağ Ayraç 14"/>
          <p:cNvSpPr/>
          <p:nvPr/>
        </p:nvSpPr>
        <p:spPr>
          <a:xfrm rot="5400000">
            <a:off x="2310609" y="2219857"/>
            <a:ext cx="624693" cy="2889975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Ayraç 15"/>
          <p:cNvSpPr/>
          <p:nvPr/>
        </p:nvSpPr>
        <p:spPr>
          <a:xfrm rot="16200000">
            <a:off x="4364843" y="-1698813"/>
            <a:ext cx="423852" cy="808734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/>
          <p:cNvSpPr txBox="1"/>
          <p:nvPr/>
        </p:nvSpPr>
        <p:spPr>
          <a:xfrm>
            <a:off x="533096" y="1268760"/>
            <a:ext cx="8296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err="1" smtClean="0">
                <a:solidFill>
                  <a:srgbClr val="FF0000"/>
                </a:solidFill>
              </a:rPr>
              <a:t>url</a:t>
            </a:r>
            <a:r>
              <a:rPr lang="tr-TR" sz="4000" b="1" dirty="0" smtClean="0">
                <a:solidFill>
                  <a:srgbClr val="FF0000"/>
                </a:solidFill>
              </a:rPr>
              <a:t> şablonu</a:t>
            </a:r>
            <a:endParaRPr lang="tr-T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33875" y="3299354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131840" y="488353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311573" y="488353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668026" y="4888047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1763688" y="5998461"/>
            <a:ext cx="5878399" cy="646331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 smtClean="0">
                <a:solidFill>
                  <a:srgbClr val="00B050"/>
                </a:solidFill>
              </a:rPr>
              <a:t>yertutucu</a:t>
            </a:r>
            <a:r>
              <a:rPr lang="tr-TR" sz="3600" dirty="0" smtClean="0">
                <a:solidFill>
                  <a:srgbClr val="00B050"/>
                </a:solidFill>
              </a:rPr>
              <a:t>(</a:t>
            </a:r>
            <a:r>
              <a:rPr lang="tr-TR" sz="3600" dirty="0" err="1" smtClean="0">
                <a:solidFill>
                  <a:srgbClr val="00B050"/>
                </a:solidFill>
              </a:rPr>
              <a:t>lar</a:t>
            </a:r>
            <a:r>
              <a:rPr lang="tr-TR" sz="3600" dirty="0" smtClean="0">
                <a:solidFill>
                  <a:srgbClr val="00B050"/>
                </a:solidFill>
              </a:rPr>
              <a:t>) - </a:t>
            </a:r>
            <a:r>
              <a:rPr lang="tr-TR" sz="3600" b="1" dirty="0" err="1" smtClean="0">
                <a:solidFill>
                  <a:srgbClr val="00B050"/>
                </a:solidFill>
              </a:rPr>
              <a:t>placeholder</a:t>
            </a:r>
            <a:r>
              <a:rPr lang="tr-TR" sz="3600" b="1" dirty="0" smtClean="0">
                <a:solidFill>
                  <a:srgbClr val="00B050"/>
                </a:solidFill>
              </a:rPr>
              <a:t>(s)</a:t>
            </a:r>
            <a:endParaRPr lang="tr-TR" sz="3600" b="1" dirty="0">
              <a:solidFill>
                <a:srgbClr val="00B050"/>
              </a:solidFill>
            </a:endParaRPr>
          </a:p>
        </p:txBody>
      </p:sp>
      <p:sp>
        <p:nvSpPr>
          <p:cNvPr id="19" name="Sağ Ayraç 18"/>
          <p:cNvSpPr/>
          <p:nvPr/>
        </p:nvSpPr>
        <p:spPr>
          <a:xfrm rot="5400000">
            <a:off x="3016022" y="4762709"/>
            <a:ext cx="624693" cy="180020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Sağ Ayraç 20"/>
          <p:cNvSpPr/>
          <p:nvPr/>
        </p:nvSpPr>
        <p:spPr>
          <a:xfrm rot="5400000">
            <a:off x="5195755" y="5158753"/>
            <a:ext cx="624693" cy="1008113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Sağ Ayraç 21"/>
          <p:cNvSpPr/>
          <p:nvPr/>
        </p:nvSpPr>
        <p:spPr>
          <a:xfrm rot="5400000">
            <a:off x="6527904" y="5290071"/>
            <a:ext cx="624693" cy="792087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0" y="1539949"/>
            <a:ext cx="9108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rgbClr val="0070C0"/>
                </a:solidFill>
              </a:rPr>
              <a:t>Yönlendirme şablonu (</a:t>
            </a:r>
            <a:r>
              <a:rPr lang="tr-TR" sz="2800" b="1" dirty="0" err="1" smtClean="0">
                <a:solidFill>
                  <a:srgbClr val="0070C0"/>
                </a:solidFill>
              </a:rPr>
              <a:t>Route</a:t>
            </a:r>
            <a:r>
              <a:rPr lang="tr-TR" sz="2800" b="1" dirty="0" smtClean="0">
                <a:solidFill>
                  <a:srgbClr val="0070C0"/>
                </a:solidFill>
              </a:rPr>
              <a:t> </a:t>
            </a:r>
            <a:r>
              <a:rPr lang="tr-TR" sz="2800" b="1" dirty="0" err="1" smtClean="0">
                <a:solidFill>
                  <a:srgbClr val="0070C0"/>
                </a:solidFill>
              </a:rPr>
              <a:t>Template</a:t>
            </a:r>
            <a:r>
              <a:rPr lang="tr-TR" sz="2800" dirty="0" smtClean="0">
                <a:solidFill>
                  <a:srgbClr val="0070C0"/>
                </a:solidFill>
              </a:rPr>
              <a:t>) </a:t>
            </a:r>
            <a:r>
              <a:rPr lang="tr-TR" sz="2800" dirty="0">
                <a:solidFill>
                  <a:srgbClr val="0070C0"/>
                </a:solidFill>
              </a:rPr>
              <a:t>gelen </a:t>
            </a:r>
            <a:r>
              <a:rPr lang="tr-TR" sz="2800" u="sng" dirty="0" smtClean="0">
                <a:solidFill>
                  <a:srgbClr val="C00000"/>
                </a:solidFill>
              </a:rPr>
              <a:t>isteğin</a:t>
            </a:r>
            <a:r>
              <a:rPr lang="tr-TR" sz="2800" dirty="0" smtClean="0">
                <a:solidFill>
                  <a:srgbClr val="0070C0"/>
                </a:solidFill>
              </a:rPr>
              <a:t> hangi </a:t>
            </a:r>
            <a:r>
              <a:rPr lang="tr-TR" sz="2800" dirty="0">
                <a:solidFill>
                  <a:srgbClr val="0070C0"/>
                </a:solidFill>
              </a:rPr>
              <a:t>Denetleyici </a:t>
            </a:r>
            <a:r>
              <a:rPr lang="tr-TR" sz="2800" dirty="0" smtClean="0">
                <a:solidFill>
                  <a:srgbClr val="0070C0"/>
                </a:solidFill>
              </a:rPr>
              <a:t>Eylemini </a:t>
            </a:r>
            <a:r>
              <a:rPr lang="tr-TR" sz="2800" dirty="0">
                <a:solidFill>
                  <a:srgbClr val="0070C0"/>
                </a:solidFill>
              </a:rPr>
              <a:t>(</a:t>
            </a:r>
            <a:r>
              <a:rPr lang="tr-TR" sz="2800" b="1" dirty="0">
                <a:solidFill>
                  <a:srgbClr val="0070C0"/>
                </a:solidFill>
              </a:rPr>
              <a:t>Controller Action</a:t>
            </a:r>
            <a:r>
              <a:rPr lang="tr-TR" sz="2800" dirty="0">
                <a:solidFill>
                  <a:srgbClr val="0070C0"/>
                </a:solidFill>
              </a:rPr>
              <a:t>) </a:t>
            </a:r>
            <a:r>
              <a:rPr lang="tr-TR" sz="2800" u="sng" dirty="0">
                <a:solidFill>
                  <a:srgbClr val="C00000"/>
                </a:solidFill>
              </a:rPr>
              <a:t>çalıştıracağını</a:t>
            </a:r>
            <a:r>
              <a:rPr lang="tr-TR" sz="2800" dirty="0">
                <a:solidFill>
                  <a:srgbClr val="0070C0"/>
                </a:solidFill>
              </a:rPr>
              <a:t> </a:t>
            </a:r>
            <a:r>
              <a:rPr lang="tr-TR" sz="2800" b="1" dirty="0" smtClean="0">
                <a:solidFill>
                  <a:srgbClr val="0070C0"/>
                </a:solidFill>
              </a:rPr>
              <a:t>bölütler</a:t>
            </a:r>
            <a:r>
              <a:rPr lang="tr-TR" sz="2800" dirty="0" smtClean="0">
                <a:solidFill>
                  <a:srgbClr val="0070C0"/>
                </a:solidFill>
              </a:rPr>
              <a:t> ve </a:t>
            </a:r>
            <a:r>
              <a:rPr lang="tr-TR" sz="2800" b="1" dirty="0" err="1" smtClean="0">
                <a:solidFill>
                  <a:srgbClr val="0070C0"/>
                </a:solidFill>
              </a:rPr>
              <a:t>yertutucu</a:t>
            </a:r>
            <a:r>
              <a:rPr lang="tr-TR" sz="2800" dirty="0" err="1" smtClean="0">
                <a:solidFill>
                  <a:srgbClr val="0070C0"/>
                </a:solidFill>
              </a:rPr>
              <a:t>lar</a:t>
            </a:r>
            <a:r>
              <a:rPr lang="tr-TR" sz="2800" dirty="0" smtClean="0">
                <a:solidFill>
                  <a:srgbClr val="0070C0"/>
                </a:solidFill>
              </a:rPr>
              <a:t> arasında </a:t>
            </a:r>
            <a:r>
              <a:rPr lang="tr-TR" sz="2800" u="sng" dirty="0" smtClean="0">
                <a:solidFill>
                  <a:srgbClr val="0070C0"/>
                </a:solidFill>
              </a:rPr>
              <a:t>bire-bir eşleme</a:t>
            </a:r>
            <a:r>
              <a:rPr lang="tr-TR" sz="2800" dirty="0" smtClean="0">
                <a:solidFill>
                  <a:srgbClr val="0070C0"/>
                </a:solidFill>
              </a:rPr>
              <a:t> ile  belirler.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5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şağı Ok 23"/>
          <p:cNvSpPr/>
          <p:nvPr/>
        </p:nvSpPr>
        <p:spPr>
          <a:xfrm rot="10800000">
            <a:off x="6758260" y="3816556"/>
            <a:ext cx="645786" cy="76457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Aşağı Ok 24"/>
          <p:cNvSpPr/>
          <p:nvPr/>
        </p:nvSpPr>
        <p:spPr>
          <a:xfrm>
            <a:off x="6758260" y="4125773"/>
            <a:ext cx="645786" cy="76457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Aşağı Ok 19"/>
          <p:cNvSpPr/>
          <p:nvPr/>
        </p:nvSpPr>
        <p:spPr>
          <a:xfrm rot="10800000">
            <a:off x="1691680" y="3789040"/>
            <a:ext cx="645786" cy="7645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Aşağı Ok 20"/>
          <p:cNvSpPr/>
          <p:nvPr/>
        </p:nvSpPr>
        <p:spPr>
          <a:xfrm>
            <a:off x="1691680" y="4171326"/>
            <a:ext cx="645786" cy="7645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Aşağı Ok 21"/>
          <p:cNvSpPr/>
          <p:nvPr/>
        </p:nvSpPr>
        <p:spPr>
          <a:xfrm rot="10800000">
            <a:off x="4681155" y="3794310"/>
            <a:ext cx="645786" cy="7645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Aşağı Ok 22"/>
          <p:cNvSpPr/>
          <p:nvPr/>
        </p:nvSpPr>
        <p:spPr>
          <a:xfrm>
            <a:off x="4681155" y="4176596"/>
            <a:ext cx="645786" cy="7645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-188028" y="2780928"/>
            <a:ext cx="80599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600" b="1" dirty="0" smtClean="0"/>
              <a:t>~/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Sağ Ayraç 6"/>
          <p:cNvSpPr/>
          <p:nvPr/>
        </p:nvSpPr>
        <p:spPr>
          <a:xfrm rot="16200000">
            <a:off x="6879946" y="2242937"/>
            <a:ext cx="585597" cy="86829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747877" y="117277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220299" y="1166490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6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Sağ Ayraç 9"/>
          <p:cNvSpPr/>
          <p:nvPr/>
        </p:nvSpPr>
        <p:spPr>
          <a:xfrm rot="16200000">
            <a:off x="4541564" y="1341076"/>
            <a:ext cx="624693" cy="2672018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3612220" y="1166491"/>
            <a:ext cx="257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5" name="Sağ Ayraç 14"/>
          <p:cNvSpPr/>
          <p:nvPr/>
        </p:nvSpPr>
        <p:spPr>
          <a:xfrm rot="16200000">
            <a:off x="1659668" y="1776985"/>
            <a:ext cx="624693" cy="180020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/>
          <p:cNvSpPr/>
          <p:nvPr/>
        </p:nvSpPr>
        <p:spPr>
          <a:xfrm>
            <a:off x="0" y="4797152"/>
            <a:ext cx="7802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818045" y="4077072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4807520" y="4074386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6878394" y="4005064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Metin kutusu 25"/>
          <p:cNvSpPr txBox="1"/>
          <p:nvPr/>
        </p:nvSpPr>
        <p:spPr>
          <a:xfrm>
            <a:off x="2417649" y="6129732"/>
            <a:ext cx="344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err="1" smtClean="0">
                <a:solidFill>
                  <a:srgbClr val="FF0000"/>
                </a:solidFill>
              </a:rPr>
              <a:t>url</a:t>
            </a:r>
            <a:r>
              <a:rPr lang="tr-TR" sz="4000" b="1" dirty="0" smtClean="0">
                <a:solidFill>
                  <a:srgbClr val="FF0000"/>
                </a:solidFill>
              </a:rPr>
              <a:t> şablonu</a:t>
            </a:r>
            <a:endParaRPr lang="tr-TR" sz="4000" b="1" dirty="0">
              <a:solidFill>
                <a:srgbClr val="FF0000"/>
              </a:solidFill>
            </a:endParaRPr>
          </a:p>
        </p:txBody>
      </p:sp>
      <p:sp>
        <p:nvSpPr>
          <p:cNvPr id="27" name="Sağ Ayraç 26"/>
          <p:cNvSpPr/>
          <p:nvPr/>
        </p:nvSpPr>
        <p:spPr>
          <a:xfrm rot="5400000">
            <a:off x="3529619" y="2108973"/>
            <a:ext cx="624693" cy="741682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00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18001" y="2093038"/>
            <a:ext cx="80599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600" b="1" dirty="0" smtClean="0"/>
              <a:t>~/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Sağ Ayraç 6"/>
          <p:cNvSpPr/>
          <p:nvPr/>
        </p:nvSpPr>
        <p:spPr>
          <a:xfrm rot="5400000">
            <a:off x="7177134" y="2878984"/>
            <a:ext cx="585597" cy="86829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089597" y="3528527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550397" y="3528527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6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Sağ Ayraç 9"/>
          <p:cNvSpPr/>
          <p:nvPr/>
        </p:nvSpPr>
        <p:spPr>
          <a:xfrm rot="5400000">
            <a:off x="4879978" y="1996665"/>
            <a:ext cx="624693" cy="2672018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3813969" y="3528527"/>
            <a:ext cx="257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4797152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75856" y="6300609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315626" y="6316195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732240" y="6333554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Sağ Ayraç 14"/>
          <p:cNvSpPr/>
          <p:nvPr/>
        </p:nvSpPr>
        <p:spPr>
          <a:xfrm rot="5400000">
            <a:off x="2065695" y="2432577"/>
            <a:ext cx="624693" cy="180020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Ayraç 15"/>
          <p:cNvSpPr/>
          <p:nvPr/>
        </p:nvSpPr>
        <p:spPr>
          <a:xfrm rot="16200000">
            <a:off x="4414644" y="-1066260"/>
            <a:ext cx="423852" cy="6262411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1579891" y="1206688"/>
            <a:ext cx="60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3">
                    <a:lumMod val="75000"/>
                  </a:schemeClr>
                </a:solidFill>
              </a:rPr>
              <a:t>içerik yolu – 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content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36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6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268760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23682" y="2736215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395624" y="2736762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761736" y="2738416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Sağ Ayraç 18"/>
          <p:cNvSpPr/>
          <p:nvPr/>
        </p:nvSpPr>
        <p:spPr>
          <a:xfrm rot="5400000">
            <a:off x="2952159" y="2472637"/>
            <a:ext cx="936103" cy="198473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Sağ Ayraç 20"/>
          <p:cNvSpPr/>
          <p:nvPr/>
        </p:nvSpPr>
        <p:spPr>
          <a:xfrm rot="5400000">
            <a:off x="5111846" y="2888726"/>
            <a:ext cx="936103" cy="1152556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Sağ Ayraç 21"/>
          <p:cNvSpPr/>
          <p:nvPr/>
        </p:nvSpPr>
        <p:spPr>
          <a:xfrm rot="5400000">
            <a:off x="6503031" y="3055775"/>
            <a:ext cx="936103" cy="818459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İçerik Yer Tutucusu 2"/>
          <p:cNvSpPr txBox="1">
            <a:spLocks/>
          </p:cNvSpPr>
          <p:nvPr/>
        </p:nvSpPr>
        <p:spPr>
          <a:xfrm>
            <a:off x="25172" y="3789042"/>
            <a:ext cx="877481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5400" b="1" dirty="0" smtClean="0"/>
              <a:t>~/</a:t>
            </a:r>
            <a:r>
              <a:rPr lang="tr-TR" sz="5400" b="1" dirty="0" smtClean="0">
                <a:solidFill>
                  <a:srgbClr val="00B050"/>
                </a:solidFill>
              </a:rPr>
              <a:t>haber</a:t>
            </a:r>
            <a:r>
              <a:rPr lang="tr-TR" sz="5400" b="1" dirty="0" smtClean="0"/>
              <a:t>/</a:t>
            </a:r>
            <a:r>
              <a:rPr lang="tr-TR" sz="5400" b="1" dirty="0" smtClean="0">
                <a:solidFill>
                  <a:srgbClr val="00B050"/>
                </a:solidFill>
              </a:rPr>
              <a:t>magazin</a:t>
            </a:r>
            <a:r>
              <a:rPr lang="tr-TR" sz="5400" b="1" dirty="0" smtClean="0"/>
              <a:t>/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05882" y="4730804"/>
            <a:ext cx="7174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tr-TR" sz="40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haber</a:t>
            </a:r>
          </a:p>
          <a:p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</a:t>
            </a:r>
            <a:r>
              <a:rPr lang="tr-TR" sz="40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magazin</a:t>
            </a:r>
          </a:p>
          <a:p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</a:t>
            </a:r>
            <a:r>
              <a:rPr lang="tr-TR" sz="4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tr-T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4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tr-TR" sz="4000" dirty="0">
              <a:solidFill>
                <a:srgbClr val="C0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7250907" y="4851692"/>
            <a:ext cx="176368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tr-TR" sz="5400" b="1" dirty="0" smtClean="0">
                <a:solidFill>
                  <a:srgbClr val="FF0000"/>
                </a:solidFill>
              </a:rPr>
              <a:t>tane</a:t>
            </a:r>
            <a:endParaRPr lang="tr-T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7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556792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77492" y="3032955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289351" y="3032957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764424" y="3050316"/>
            <a:ext cx="39305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İçerik Yer Tutucusu 3"/>
          <p:cNvSpPr txBox="1">
            <a:spLocks/>
          </p:cNvSpPr>
          <p:nvPr/>
        </p:nvSpPr>
        <p:spPr>
          <a:xfrm>
            <a:off x="205883" y="4077072"/>
            <a:ext cx="8774812" cy="259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Haber</a:t>
            </a:r>
            <a:r>
              <a:rPr lang="tr-T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Magazin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 ... }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1763688" y="450912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3962920" y="558924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6156176" y="5589239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4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20612" y="2276872"/>
            <a:ext cx="8599860" cy="686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220612" y="3062475"/>
            <a:ext cx="8599860" cy="726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bar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baz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191401" y="3860308"/>
            <a:ext cx="8599860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191401" y="4581128"/>
            <a:ext cx="8599860" cy="686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188504" y="5342495"/>
            <a:ext cx="8599860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188504" y="6134583"/>
            <a:ext cx="8599860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tr-TR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31764" y="1484784"/>
            <a:ext cx="858870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20570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556792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buyıl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259162" y="3032955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271021" y="3032957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7746094" y="3050316"/>
            <a:ext cx="39305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İçerik Yer Tutucusu 3"/>
          <p:cNvSpPr txBox="1">
            <a:spLocks/>
          </p:cNvSpPr>
          <p:nvPr/>
        </p:nvSpPr>
        <p:spPr>
          <a:xfrm>
            <a:off x="205883" y="4077072"/>
            <a:ext cx="8774812" cy="259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Haber</a:t>
            </a:r>
            <a:r>
              <a:rPr lang="tr-T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Magazin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 ... }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1763688" y="450912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3962920" y="558924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6156176" y="5589239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5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20612" y="2276872"/>
            <a:ext cx="8599860" cy="686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buyıl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220612" y="3062475"/>
            <a:ext cx="8599860" cy="726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buyıl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bar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baz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191401" y="3860308"/>
            <a:ext cx="8599860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buyıl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191401" y="4581128"/>
            <a:ext cx="8599860" cy="686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188504" y="5342495"/>
            <a:ext cx="8599860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188504" y="6134583"/>
            <a:ext cx="8599860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>
                <a:solidFill>
                  <a:schemeClr val="accent3">
                    <a:lumMod val="75000"/>
                  </a:schemeClr>
                </a:solidFill>
              </a:rPr>
              <a:t>buyıl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31764" y="1484784"/>
            <a:ext cx="858870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buyıl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3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3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3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3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194244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72492" y="2214656"/>
            <a:ext cx="8547980" cy="1557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İçerik Yer Tutucusu 3"/>
          <p:cNvSpPr txBox="1">
            <a:spLocks/>
          </p:cNvSpPr>
          <p:nvPr/>
        </p:nvSpPr>
        <p:spPr>
          <a:xfrm>
            <a:off x="272492" y="3889499"/>
            <a:ext cx="8547980" cy="2923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dirty="0" smtClean="0">
                <a:solidFill>
                  <a:srgbClr val="FF0000"/>
                </a:solidFill>
              </a:rPr>
              <a:t>@</a:t>
            </a:r>
            <a:r>
              <a:rPr lang="tr-TR" sz="4000" dirty="0" err="1" smtClean="0">
                <a:solidFill>
                  <a:srgbClr val="00B0F0"/>
                </a:solidFill>
              </a:rPr>
              <a:t>Url</a:t>
            </a:r>
            <a:r>
              <a:rPr lang="tr-TR" sz="4000" dirty="0" err="1" smtClean="0"/>
              <a:t>.RouteUrl</a:t>
            </a:r>
            <a:r>
              <a:rPr lang="tr-TR" sz="4000" dirty="0" smtClean="0"/>
              <a:t>()</a:t>
            </a:r>
          </a:p>
          <a:p>
            <a:pPr marL="0" indent="0">
              <a:buNone/>
            </a:pPr>
            <a:r>
              <a:rPr lang="tr-TR" sz="4000" dirty="0" smtClean="0">
                <a:solidFill>
                  <a:srgbClr val="FF0000"/>
                </a:solidFill>
              </a:rPr>
              <a:t>@</a:t>
            </a:r>
            <a:r>
              <a:rPr lang="tr-TR" sz="4000" dirty="0" err="1" smtClean="0">
                <a:solidFill>
                  <a:srgbClr val="00B0F0"/>
                </a:solidFill>
              </a:rPr>
              <a:t>Url</a:t>
            </a:r>
            <a:r>
              <a:rPr lang="tr-TR" sz="4000" dirty="0" err="1" smtClean="0"/>
              <a:t>.HttpRouteUrl</a:t>
            </a:r>
            <a:r>
              <a:rPr lang="tr-TR" sz="4000" dirty="0"/>
              <a:t>()</a:t>
            </a:r>
          </a:p>
          <a:p>
            <a:pPr marL="0" indent="0">
              <a:buNone/>
            </a:pPr>
            <a:r>
              <a:rPr lang="tr-TR" sz="4000" dirty="0" smtClean="0">
                <a:solidFill>
                  <a:srgbClr val="FF0000"/>
                </a:solidFill>
              </a:rPr>
              <a:t>@</a:t>
            </a:r>
            <a:r>
              <a:rPr lang="tr-TR" sz="4000" dirty="0" err="1">
                <a:solidFill>
                  <a:srgbClr val="00B0F0"/>
                </a:solidFill>
              </a:rPr>
              <a:t>Html</a:t>
            </a:r>
            <a:r>
              <a:rPr lang="tr-TR" sz="4000" dirty="0" err="1"/>
              <a:t>.RouteLink</a:t>
            </a:r>
            <a:r>
              <a:rPr lang="tr-TR" sz="4000" dirty="0" smtClean="0"/>
              <a:t>()</a:t>
            </a:r>
          </a:p>
          <a:p>
            <a:pPr marL="0" indent="0">
              <a:buNone/>
            </a:pPr>
            <a:r>
              <a:rPr lang="tr-TR" sz="4000" dirty="0">
                <a:solidFill>
                  <a:srgbClr val="FF0000"/>
                </a:solidFill>
              </a:rPr>
              <a:t>@</a:t>
            </a:r>
            <a:r>
              <a:rPr lang="tr-TR" sz="4000" dirty="0" err="1" smtClean="0">
                <a:solidFill>
                  <a:srgbClr val="00B0F0"/>
                </a:solidFill>
              </a:rPr>
              <a:t>Html</a:t>
            </a:r>
            <a:r>
              <a:rPr lang="tr-TR" sz="4000" dirty="0" err="1" smtClean="0"/>
              <a:t>.BeginRouteForm</a:t>
            </a:r>
            <a:r>
              <a:rPr lang="tr-TR" sz="4000" dirty="0" smtClean="0"/>
              <a:t>()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272492" y="1295297"/>
            <a:ext cx="854798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endParaRPr lang="tr-TR" sz="4400" dirty="0"/>
          </a:p>
        </p:txBody>
      </p:sp>
      <p:sp>
        <p:nvSpPr>
          <p:cNvPr id="6" name="Sağ Ayraç 5"/>
          <p:cNvSpPr/>
          <p:nvPr/>
        </p:nvSpPr>
        <p:spPr>
          <a:xfrm>
            <a:off x="5580112" y="3889499"/>
            <a:ext cx="720080" cy="2923877"/>
          </a:xfrm>
          <a:prstGeom prst="rightBrace">
            <a:avLst>
              <a:gd name="adj1" fmla="val 54069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6372200" y="4797152"/>
            <a:ext cx="2513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routeName</a:t>
            </a:r>
            <a:endParaRPr lang="tr-TR" sz="3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8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bye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html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tr-TR" dirty="0" err="1" smtClean="0"/>
              <a:t>exit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smile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jpg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/site.css"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"stylesheet"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script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/main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form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action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tr-TR" dirty="0" err="1" smtClean="0">
                <a:solidFill>
                  <a:srgbClr val="FF0000"/>
                </a:solidFill>
              </a:rPr>
              <a:t>method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POST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tr-TR" dirty="0" smtClean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800" dirty="0"/>
              <a:t>Yönlendirme (</a:t>
            </a:r>
            <a:r>
              <a:rPr lang="tr-TR" sz="4800" b="1" dirty="0"/>
              <a:t>Routing</a:t>
            </a:r>
            <a:r>
              <a:rPr lang="tr-TR" sz="4800" dirty="0" smtClean="0"/>
              <a:t>)</a:t>
            </a:r>
            <a:br>
              <a:rPr lang="tr-TR" sz="4800" dirty="0" smtClean="0"/>
            </a:br>
            <a:r>
              <a:rPr lang="tr-TR" sz="4800" dirty="0" smtClean="0"/>
              <a:t>giden </a:t>
            </a:r>
            <a:r>
              <a:rPr lang="tr-TR" sz="4800" dirty="0" err="1" smtClean="0"/>
              <a:t>url</a:t>
            </a:r>
            <a:r>
              <a:rPr lang="tr-TR" sz="4800" dirty="0" smtClean="0"/>
              <a:t> (</a:t>
            </a:r>
            <a:r>
              <a:rPr lang="tr-TR" sz="4800" b="1" dirty="0" err="1" smtClean="0"/>
              <a:t>outgoing</a:t>
            </a:r>
            <a:r>
              <a:rPr lang="tr-TR" sz="4800" b="1" dirty="0" smtClean="0"/>
              <a:t> </a:t>
            </a:r>
            <a:r>
              <a:rPr lang="tr-TR" sz="4800" b="1" dirty="0" err="1" smtClean="0"/>
              <a:t>url</a:t>
            </a:r>
            <a:r>
              <a:rPr lang="tr-TR" sz="4800" b="1" dirty="0" smtClean="0"/>
              <a:t>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842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seçimlik (</a:t>
            </a:r>
            <a:r>
              <a:rPr lang="tr-TR" b="1" dirty="0" err="1" smtClean="0"/>
              <a:t>optional</a:t>
            </a:r>
            <a:r>
              <a:rPr lang="tr-TR" dirty="0" smtClean="0"/>
              <a:t>) değer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791740"/>
            <a:ext cx="8774812" cy="47336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"Index",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2800" dirty="0" err="1">
                <a:solidFill>
                  <a:srgbClr val="00B0F0"/>
                </a:solidFill>
              </a:rPr>
              <a:t>UrlParameter</a:t>
            </a:r>
            <a:r>
              <a:rPr lang="tr-TR" sz="2800" dirty="0" err="1"/>
              <a:t>.Optional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0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varsayılan (</a:t>
            </a:r>
            <a:r>
              <a:rPr lang="tr-TR" b="1" dirty="0" err="1" smtClean="0"/>
              <a:t>default</a:t>
            </a:r>
            <a:r>
              <a:rPr lang="tr-TR" dirty="0" smtClean="0"/>
              <a:t>) değer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854286"/>
            <a:ext cx="8774812" cy="47336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"Index",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2800" dirty="0" smtClean="0">
                <a:solidFill>
                  <a:srgbClr val="00B0F0"/>
                </a:solidFill>
              </a:rPr>
              <a:t>99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Yuvarlatılmış Dikdörtgen 1"/>
          <p:cNvSpPr/>
          <p:nvPr/>
        </p:nvSpPr>
        <p:spPr>
          <a:xfrm>
            <a:off x="683568" y="4797152"/>
            <a:ext cx="4896544" cy="7200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09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268760"/>
            <a:ext cx="8774812" cy="30285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"Test",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"Show",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800" dirty="0" err="1">
                <a:solidFill>
                  <a:srgbClr val="00B0F0"/>
                </a:solidFill>
              </a:rPr>
              <a:t>UrlParameter</a:t>
            </a:r>
            <a:r>
              <a:rPr lang="tr-TR" sz="1800" dirty="0" err="1"/>
              <a:t>.Optional</a:t>
            </a:r>
            <a:endParaRPr lang="tr-T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177243" y="4543915"/>
            <a:ext cx="717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endParaRPr lang="tr-TR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</a:t>
            </a:r>
            <a:endParaRPr lang="tr-TR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endParaRPr lang="tr-TR" sz="32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tr-T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4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7243" y="2204864"/>
            <a:ext cx="8787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endParaRPr lang="tr-TR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</a:t>
            </a:r>
            <a:endParaRPr lang="tr-TR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endParaRPr lang="tr-TR" sz="32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tr-TR" sz="3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test/</a:t>
            </a:r>
            <a:r>
              <a:rPr lang="tr-TR" sz="3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/12/</a:t>
            </a:r>
            <a:r>
              <a:rPr lang="tr-TR" sz="3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tr-TR" sz="32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test/</a:t>
            </a:r>
            <a:r>
              <a:rPr lang="tr-TR" sz="3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/12/14</a:t>
            </a:r>
            <a:endParaRPr lang="tr-TR" sz="3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~/main</a:t>
            </a:r>
            <a:endParaRPr lang="tr-TR" sz="3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~/main/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lang="tr-TR" sz="3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~/main/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tr-T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290384" y="1484784"/>
            <a:ext cx="864096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10397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564566"/>
            <a:ext cx="8774812" cy="51768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"Index",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800" dirty="0" err="1" smtClean="0">
                <a:solidFill>
                  <a:srgbClr val="00B0F0"/>
                </a:solidFill>
              </a:rPr>
              <a:t>UrlParameter</a:t>
            </a:r>
            <a:r>
              <a:rPr lang="tr-TR" sz="2800" dirty="0" err="1" smtClean="0"/>
              <a:t>.Optional</a:t>
            </a:r>
            <a:endParaRPr lang="tr-TR" sz="2800" dirty="0" smtClean="0"/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800" dirty="0" err="1">
                <a:solidFill>
                  <a:srgbClr val="00B0F0"/>
                </a:solidFill>
              </a:rPr>
              <a:t>UrlParameter</a:t>
            </a:r>
            <a:r>
              <a:rPr lang="tr-TR" sz="2800" dirty="0" err="1"/>
              <a:t>.Optional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8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268760"/>
            <a:ext cx="8774812" cy="372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= "Show",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000" dirty="0" err="1" smtClean="0">
                <a:solidFill>
                  <a:srgbClr val="00B0F0"/>
                </a:solidFill>
              </a:rPr>
              <a:t>UrlParameter</a:t>
            </a:r>
            <a:r>
              <a:rPr lang="tr-TR" sz="2000" dirty="0" err="1" smtClean="0"/>
              <a:t>.Optional</a:t>
            </a:r>
            <a:endParaRPr lang="tr-TR" sz="2000" dirty="0"/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000" dirty="0" err="1" smtClean="0">
                <a:solidFill>
                  <a:srgbClr val="00B0F0"/>
                </a:solidFill>
              </a:rPr>
              <a:t>UrlParameter</a:t>
            </a:r>
            <a:r>
              <a:rPr lang="tr-TR" sz="2000" dirty="0" err="1" smtClean="0"/>
              <a:t>.Optional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05883" y="5085184"/>
            <a:ext cx="8774812" cy="1154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dirty="0" err="1">
                <a:solidFill>
                  <a:srgbClr val="00B0F0"/>
                </a:solidFill>
              </a:rPr>
              <a:t>class</a:t>
            </a:r>
            <a:r>
              <a:rPr lang="tr-TR" sz="2300" dirty="0">
                <a:solidFill>
                  <a:srgbClr val="00B0F0"/>
                </a:solidFill>
              </a:rPr>
              <a:t> </a:t>
            </a:r>
            <a:r>
              <a:rPr lang="tr-TR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}</a:t>
            </a:r>
            <a:endParaRPr lang="tr-TR" sz="2300" dirty="0"/>
          </a:p>
        </p:txBody>
      </p:sp>
    </p:spTree>
    <p:extLst>
      <p:ext uri="{BB962C8B-B14F-4D97-AF65-F5344CB8AC3E}">
        <p14:creationId xmlns:p14="http://schemas.microsoft.com/office/powerpoint/2010/main" val="2074401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564566"/>
            <a:ext cx="8774812" cy="51768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"Index",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800" dirty="0" smtClean="0">
                <a:solidFill>
                  <a:srgbClr val="00B0F0"/>
                </a:solidFill>
              </a:rPr>
              <a:t>44</a:t>
            </a:r>
            <a:endParaRPr lang="tr-TR" sz="2800" dirty="0" smtClean="0"/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800" dirty="0" smtClean="0">
                <a:solidFill>
                  <a:srgbClr val="00B0F0"/>
                </a:solidFill>
              </a:rPr>
              <a:t>88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2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268760"/>
            <a:ext cx="8774812" cy="372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= "Show",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000" dirty="0" smtClean="0">
                <a:solidFill>
                  <a:srgbClr val="00B0F0"/>
                </a:solidFill>
              </a:rPr>
              <a:t>44</a:t>
            </a:r>
            <a:endParaRPr lang="tr-TR" sz="2000" dirty="0"/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000" dirty="0" smtClean="0">
                <a:solidFill>
                  <a:srgbClr val="00B0F0"/>
                </a:solidFill>
              </a:rPr>
              <a:t>88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05883" y="5085184"/>
            <a:ext cx="8774812" cy="1154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dirty="0" err="1">
                <a:solidFill>
                  <a:srgbClr val="00B0F0"/>
                </a:solidFill>
              </a:rPr>
              <a:t>class</a:t>
            </a:r>
            <a:r>
              <a:rPr lang="tr-TR" sz="2300" dirty="0">
                <a:solidFill>
                  <a:srgbClr val="00B0F0"/>
                </a:solidFill>
              </a:rPr>
              <a:t> </a:t>
            </a:r>
            <a:r>
              <a:rPr lang="tr-TR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}</a:t>
            </a:r>
            <a:endParaRPr lang="tr-TR" sz="23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4644008" y="6088559"/>
            <a:ext cx="755335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4400" b="1" dirty="0" smtClean="0">
                <a:solidFill>
                  <a:schemeClr val="accent6">
                    <a:lumMod val="75000"/>
                  </a:schemeClr>
                </a:solidFill>
              </a:rPr>
              <a:t>44</a:t>
            </a:r>
            <a:endParaRPr lang="tr-T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6588224" y="6115943"/>
            <a:ext cx="755335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4400" b="1" dirty="0" smtClean="0">
                <a:solidFill>
                  <a:schemeClr val="accent6">
                    <a:lumMod val="75000"/>
                  </a:schemeClr>
                </a:solidFill>
              </a:rPr>
              <a:t>88</a:t>
            </a:r>
            <a:endParaRPr lang="tr-T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0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261940" y="2852936"/>
            <a:ext cx="8774812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"bar"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237665" y="1628800"/>
            <a:ext cx="877481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000" dirty="0" err="1" smtClean="0">
                <a:solidFill>
                  <a:srgbClr val="00B0F0"/>
                </a:solidFill>
              </a:rPr>
              <a:t>Controller</a:t>
            </a:r>
            <a:r>
              <a:rPr lang="tr-TR" sz="6000" dirty="0" err="1" smtClean="0"/>
              <a:t>.RouteData</a:t>
            </a:r>
            <a:endParaRPr lang="tr-TR" sz="6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39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sz="7300" b="1" dirty="0" smtClean="0"/>
              <a:t>*</a:t>
            </a:r>
            <a:endParaRPr lang="tr-TR" sz="7300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81258" y="3368690"/>
            <a:ext cx="877481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{*</a:t>
            </a:r>
            <a:r>
              <a:rPr lang="tr-TR" sz="1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"Main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err="1" smtClean="0">
                <a:solidFill>
                  <a:srgbClr val="00B0F0"/>
                </a:solidFill>
              </a:rPr>
              <a:t>UrlParameter</a:t>
            </a:r>
            <a:r>
              <a:rPr lang="tr-TR" sz="1800" dirty="0" err="1" smtClean="0"/>
              <a:t>.Optional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81258" y="5517232"/>
            <a:ext cx="8774812" cy="1154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dirty="0" err="1">
                <a:solidFill>
                  <a:srgbClr val="00B0F0"/>
                </a:solidFill>
              </a:rPr>
              <a:t>class</a:t>
            </a:r>
            <a:r>
              <a:rPr lang="tr-TR" sz="2300" dirty="0">
                <a:solidFill>
                  <a:srgbClr val="00B0F0"/>
                </a:solidFill>
              </a:rPr>
              <a:t> </a:t>
            </a:r>
            <a:r>
              <a:rPr lang="tr-TR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}</a:t>
            </a:r>
            <a:endParaRPr lang="tr-TR" sz="23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2090" y="2564904"/>
            <a:ext cx="878398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{*</a:t>
            </a:r>
            <a:r>
              <a:rPr lang="tr-TR" sz="4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0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172091" y="1593666"/>
            <a:ext cx="878398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/>
              <a:t>* işleci </a:t>
            </a:r>
            <a:r>
              <a:rPr lang="tr-TR" sz="2400" b="1" dirty="0" smtClean="0"/>
              <a:t> </a:t>
            </a:r>
            <a:r>
              <a:rPr lang="tr-TR" sz="2400" dirty="0" smtClean="0"/>
              <a:t>(</a:t>
            </a:r>
            <a:r>
              <a:rPr lang="tr-TR" sz="2400" b="1" dirty="0" smtClean="0"/>
              <a:t>* </a:t>
            </a:r>
            <a:r>
              <a:rPr lang="tr-TR" sz="2400" b="1" dirty="0" err="1"/>
              <a:t>operator</a:t>
            </a:r>
            <a:r>
              <a:rPr lang="tr-TR" sz="2400" dirty="0" smtClean="0"/>
              <a:t>), </a:t>
            </a:r>
            <a:r>
              <a:rPr lang="tr-TR" sz="2400" b="1" dirty="0" err="1" smtClean="0"/>
              <a:t>yol</a:t>
            </a:r>
            <a:r>
              <a:rPr lang="tr-TR" sz="2400" dirty="0" err="1" smtClean="0"/>
              <a:t>'un</a:t>
            </a:r>
            <a:r>
              <a:rPr lang="tr-TR" sz="2400" dirty="0" smtClean="0"/>
              <a:t> </a:t>
            </a:r>
            <a:r>
              <a:rPr lang="tr-TR" sz="2400" b="1" dirty="0" smtClean="0"/>
              <a:t>*</a:t>
            </a:r>
            <a:r>
              <a:rPr lang="tr-TR" sz="2400" dirty="0" smtClean="0"/>
              <a:t>'dan sonrasının, </a:t>
            </a:r>
            <a:r>
              <a:rPr lang="tr-TR" sz="2400" b="1" dirty="0" err="1" smtClean="0"/>
              <a:t>bölüt</a:t>
            </a:r>
            <a:r>
              <a:rPr lang="tr-TR" sz="2400" dirty="0" err="1" smtClean="0"/>
              <a:t>'lere</a:t>
            </a:r>
            <a:r>
              <a:rPr lang="tr-TR" sz="2400" dirty="0" smtClean="0"/>
              <a:t> ayrılmadan </a:t>
            </a:r>
            <a:r>
              <a:rPr lang="tr-TR" sz="2400" b="1" dirty="0" smtClean="0"/>
              <a:t>*'dan </a:t>
            </a:r>
            <a:r>
              <a:rPr lang="tr-TR" sz="2400" dirty="0" smtClean="0"/>
              <a:t>sonra adı verilen </a:t>
            </a:r>
            <a:r>
              <a:rPr lang="tr-TR" sz="2400" b="1" dirty="0" err="1"/>
              <a:t>url</a:t>
            </a:r>
            <a:r>
              <a:rPr lang="tr-TR" sz="2400" b="1" dirty="0"/>
              <a:t> parametresi</a:t>
            </a:r>
            <a:r>
              <a:rPr lang="tr-TR" sz="2400" dirty="0"/>
              <a:t>ne geçirilmesini sağlar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756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44587" y="357301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"HtmlLinkTarget1"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 3", "HtmlLinkTarget1", "Test"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26769" y="501317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3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459595" y="1844824"/>
            <a:ext cx="8360877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endParaRPr lang="tr-TR" sz="3600" dirty="0"/>
          </a:p>
        </p:txBody>
      </p:sp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800" dirty="0"/>
              <a:t>Yönlendirme (</a:t>
            </a:r>
            <a:r>
              <a:rPr lang="tr-TR" sz="4800" b="1" dirty="0"/>
              <a:t>Routing</a:t>
            </a:r>
            <a:r>
              <a:rPr lang="tr-TR" sz="4800" dirty="0" smtClean="0"/>
              <a:t>)</a:t>
            </a:r>
            <a:br>
              <a:rPr lang="tr-TR" sz="4800" dirty="0" smtClean="0"/>
            </a:br>
            <a:r>
              <a:rPr lang="tr-TR" sz="4800" dirty="0" smtClean="0"/>
              <a:t>giden </a:t>
            </a:r>
            <a:r>
              <a:rPr lang="tr-TR" sz="4800" dirty="0" err="1" smtClean="0"/>
              <a:t>url</a:t>
            </a:r>
            <a:r>
              <a:rPr lang="tr-TR" sz="4800" dirty="0" smtClean="0"/>
              <a:t> (</a:t>
            </a:r>
            <a:r>
              <a:rPr lang="tr-TR" sz="4800" b="1" dirty="0" err="1" smtClean="0"/>
              <a:t>outgoing</a:t>
            </a:r>
            <a:r>
              <a:rPr lang="tr-TR" sz="4800" b="1" dirty="0" smtClean="0"/>
              <a:t> </a:t>
            </a:r>
            <a:r>
              <a:rPr lang="tr-TR" sz="4800" b="1" dirty="0" err="1" smtClean="0"/>
              <a:t>url</a:t>
            </a:r>
            <a:r>
              <a:rPr lang="tr-TR" sz="4800" b="1" dirty="0" smtClean="0"/>
              <a:t>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071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179511" y="4653136"/>
            <a:ext cx="8803737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subPath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9269" y="1484784"/>
            <a:ext cx="878398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{*</a:t>
            </a:r>
            <a:r>
              <a:rPr lang="tr-TR" sz="4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000" dirty="0"/>
          </a:p>
        </p:txBody>
      </p:sp>
      <p:sp>
        <p:nvSpPr>
          <p:cNvPr id="8" name="İçerik Yer Tutucusu 3"/>
          <p:cNvSpPr txBox="1">
            <a:spLocks/>
          </p:cNvSpPr>
          <p:nvPr/>
        </p:nvSpPr>
        <p:spPr>
          <a:xfrm>
            <a:off x="208437" y="2420888"/>
            <a:ext cx="877481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{*</a:t>
            </a:r>
            <a:r>
              <a:rPr lang="tr-TR" sz="1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"Main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err="1" smtClean="0">
                <a:solidFill>
                  <a:srgbClr val="00B0F0"/>
                </a:solidFill>
              </a:rPr>
              <a:t>UrlParameter</a:t>
            </a:r>
            <a:r>
              <a:rPr lang="tr-TR" sz="1800" dirty="0" err="1" smtClean="0"/>
              <a:t>.Optional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7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kısıtlamalar </a:t>
            </a:r>
            <a:r>
              <a:rPr lang="tr-TR" b="1" dirty="0" err="1" smtClean="0"/>
              <a:t>constraints</a:t>
            </a:r>
            <a:endParaRPr lang="tr-TR" sz="7300" b="1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72091" y="3284984"/>
            <a:ext cx="8783979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"beden"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"Main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},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r>
              <a:rPr lang="tr-T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tr-TR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small|medium|large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81258" y="5517232"/>
            <a:ext cx="8774812" cy="1154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dirty="0" err="1">
                <a:solidFill>
                  <a:srgbClr val="00B0F0"/>
                </a:solidFill>
              </a:rPr>
              <a:t>class</a:t>
            </a:r>
            <a:r>
              <a:rPr lang="tr-TR" sz="2300" dirty="0">
                <a:solidFill>
                  <a:srgbClr val="00B0F0"/>
                </a:solidFill>
              </a:rPr>
              <a:t> </a:t>
            </a:r>
            <a:r>
              <a:rPr lang="tr-TR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}</a:t>
            </a:r>
            <a:endParaRPr lang="tr-TR" sz="23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172091" y="1593666"/>
            <a:ext cx="878398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/>
              <a:t>* </a:t>
            </a:r>
            <a:r>
              <a:rPr lang="tr-TR" sz="2400" b="1" dirty="0" smtClean="0"/>
              <a:t>kısıtlamalar </a:t>
            </a:r>
            <a:r>
              <a:rPr lang="tr-TR" sz="2400" dirty="0" smtClean="0"/>
              <a:t>(</a:t>
            </a:r>
            <a:r>
              <a:rPr lang="tr-TR" sz="2400" b="1" dirty="0" err="1" smtClean="0"/>
              <a:t>constraints</a:t>
            </a:r>
            <a:r>
              <a:rPr lang="tr-TR" sz="2400" dirty="0" smtClean="0"/>
              <a:t>), </a:t>
            </a:r>
            <a:r>
              <a:rPr lang="tr-TR" sz="2400" b="1" dirty="0" smtClean="0"/>
              <a:t>bölüt </a:t>
            </a:r>
            <a:r>
              <a:rPr lang="tr-TR" sz="2400" dirty="0" smtClean="0"/>
              <a:t>metninin biçimini (</a:t>
            </a:r>
            <a:r>
              <a:rPr lang="tr-TR" sz="2400" b="1" dirty="0" smtClean="0"/>
              <a:t>format</a:t>
            </a:r>
            <a:r>
              <a:rPr lang="tr-TR" sz="2400" dirty="0" smtClean="0"/>
              <a:t>) veya alabileceği değerleri belirler.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1785" y="2607295"/>
            <a:ext cx="877428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tr-T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small|medium|large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72842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2"/>
          <p:cNvSpPr txBox="1">
            <a:spLocks/>
          </p:cNvSpPr>
          <p:nvPr/>
        </p:nvSpPr>
        <p:spPr>
          <a:xfrm>
            <a:off x="217164" y="2878683"/>
            <a:ext cx="8599860" cy="726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bar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6">
                    <a:lumMod val="75000"/>
                  </a:schemeClr>
                </a:solidFill>
              </a:rPr>
              <a:t>small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31763" y="3676516"/>
            <a:ext cx="8588709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6">
                    <a:lumMod val="75000"/>
                  </a:schemeClr>
                </a:solidFill>
              </a:rPr>
              <a:t>medium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231764" y="5158703"/>
            <a:ext cx="8588708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31764" y="1847146"/>
            <a:ext cx="8588708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5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tr-TR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: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tr-TR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r>
              <a:rPr lang="tr-TR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tr-TR" sz="2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small|medium|large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500" dirty="0"/>
          </a:p>
        </p:txBody>
      </p:sp>
      <p:sp>
        <p:nvSpPr>
          <p:cNvPr id="12" name="İçerik Yer Tutucusu 2"/>
          <p:cNvSpPr txBox="1">
            <a:spLocks/>
          </p:cNvSpPr>
          <p:nvPr/>
        </p:nvSpPr>
        <p:spPr>
          <a:xfrm>
            <a:off x="231764" y="4397336"/>
            <a:ext cx="8588708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Başlık 1"/>
          <p:cNvSpPr>
            <a:spLocks noGrp="1"/>
          </p:cNvSpPr>
          <p:nvPr>
            <p:ph type="title"/>
          </p:nvPr>
        </p:nvSpPr>
        <p:spPr>
          <a:xfrm>
            <a:off x="37777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kısıtlamalar </a:t>
            </a:r>
            <a:r>
              <a:rPr lang="tr-TR" b="1" dirty="0" err="1" smtClean="0"/>
              <a:t>constraints</a:t>
            </a:r>
            <a:endParaRPr lang="tr-TR" sz="7300" b="1" dirty="0"/>
          </a:p>
        </p:txBody>
      </p:sp>
    </p:spTree>
    <p:extLst>
      <p:ext uri="{BB962C8B-B14F-4D97-AF65-F5344CB8AC3E}">
        <p14:creationId xmlns:p14="http://schemas.microsoft.com/office/powerpoint/2010/main" val="284652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2"/>
          <p:cNvSpPr txBox="1">
            <a:spLocks/>
          </p:cNvSpPr>
          <p:nvPr/>
        </p:nvSpPr>
        <p:spPr>
          <a:xfrm>
            <a:off x="217164" y="2878683"/>
            <a:ext cx="8599860" cy="726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bar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9999-88-77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31763" y="3676516"/>
            <a:ext cx="8588709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2014-06-21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231764" y="5158703"/>
            <a:ext cx="8588708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06-21-2014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31764" y="1847146"/>
            <a:ext cx="8588708" cy="90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5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tr-TR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: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tr-TR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r>
              <a:rPr lang="tr-TR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tr-TR" sz="25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tr-TR" sz="25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@"\</a:t>
            </a:r>
            <a:r>
              <a:rPr lang="tr-TR" sz="2800" dirty="0" smtClean="0">
                <a:solidFill>
                  <a:srgbClr val="FF0000"/>
                </a:solidFill>
              </a:rPr>
              <a:t>d{4}-\d{2}-\d{2}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500" dirty="0"/>
          </a:p>
        </p:txBody>
      </p:sp>
      <p:sp>
        <p:nvSpPr>
          <p:cNvPr id="12" name="İçerik Yer Tutucusu 2"/>
          <p:cNvSpPr txBox="1">
            <a:spLocks/>
          </p:cNvSpPr>
          <p:nvPr/>
        </p:nvSpPr>
        <p:spPr>
          <a:xfrm>
            <a:off x="231764" y="4397336"/>
            <a:ext cx="8588708" cy="64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2014-6-21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Başlık 1"/>
          <p:cNvSpPr>
            <a:spLocks noGrp="1"/>
          </p:cNvSpPr>
          <p:nvPr>
            <p:ph type="title"/>
          </p:nvPr>
        </p:nvSpPr>
        <p:spPr>
          <a:xfrm>
            <a:off x="37777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kısıtlamalar </a:t>
            </a:r>
            <a:r>
              <a:rPr lang="tr-TR" b="1" dirty="0" err="1" smtClean="0"/>
              <a:t>constraints</a:t>
            </a:r>
            <a:endParaRPr lang="tr-TR" sz="7300" b="1" dirty="0"/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28316" y="5931689"/>
            <a:ext cx="8588708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201406-21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45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err="1" smtClean="0"/>
              <a:t>adalanları</a:t>
            </a:r>
            <a:r>
              <a:rPr lang="tr-TR" dirty="0" smtClean="0"/>
              <a:t> </a:t>
            </a:r>
            <a:r>
              <a:rPr lang="tr-TR" b="1" dirty="0" err="1" smtClean="0"/>
              <a:t>namespaces</a:t>
            </a:r>
            <a:endParaRPr lang="tr-TR" sz="7300" b="1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72091" y="2837835"/>
            <a:ext cx="8783979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"beden"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"Home",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},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81258" y="4941168"/>
            <a:ext cx="8774812" cy="186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namespace</a:t>
            </a:r>
            <a:r>
              <a:rPr lang="tr-TR" sz="2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23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2300" b="1" dirty="0" smtClean="0">
              <a:solidFill>
                <a:schemeClr val="tx2"/>
              </a:solidFill>
            </a:endParaRPr>
          </a:p>
          <a:p>
            <a:r>
              <a:rPr lang="tr-TR" sz="2300" dirty="0" smtClean="0">
                <a:solidFill>
                  <a:srgbClr val="00B0F0"/>
                </a:solidFill>
              </a:rPr>
              <a:t>   </a:t>
            </a:r>
            <a:r>
              <a:rPr lang="tr-TR" sz="2300" dirty="0" err="1" smtClean="0">
                <a:solidFill>
                  <a:srgbClr val="00B0F0"/>
                </a:solidFill>
              </a:rPr>
              <a:t>class</a:t>
            </a:r>
            <a:r>
              <a:rPr lang="tr-TR" sz="2300" dirty="0" smtClean="0">
                <a:solidFill>
                  <a:srgbClr val="00B0F0"/>
                </a:solidFill>
              </a:rPr>
              <a:t> </a:t>
            </a:r>
            <a:r>
              <a:rPr lang="tr-TR" sz="2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   }</a:t>
            </a:r>
          </a:p>
          <a:p>
            <a:r>
              <a:rPr lang="tr-TR" sz="2300" b="1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172091" y="1340768"/>
            <a:ext cx="878398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 err="1" smtClean="0"/>
              <a:t>adalanları</a:t>
            </a:r>
            <a:r>
              <a:rPr lang="tr-TR" sz="2400" b="1" dirty="0" smtClean="0"/>
              <a:t> Denetçilerin (Controller)</a:t>
            </a:r>
            <a:r>
              <a:rPr lang="tr-TR" sz="2400" dirty="0" smtClean="0"/>
              <a:t> ve ilgili </a:t>
            </a:r>
            <a:r>
              <a:rPr lang="tr-TR" sz="2400" b="1" dirty="0" smtClean="0"/>
              <a:t>sınıf</a:t>
            </a:r>
            <a:r>
              <a:rPr lang="tr-TR" sz="2400" dirty="0" smtClean="0"/>
              <a:t>ların (</a:t>
            </a:r>
            <a:r>
              <a:rPr lang="tr-TR" sz="2400" b="1" dirty="0" err="1" smtClean="0"/>
              <a:t>class</a:t>
            </a:r>
            <a:r>
              <a:rPr lang="tr-TR" sz="2400" dirty="0" smtClean="0"/>
              <a:t>) düzenlenmesi ve yönetimini kolaylaştırır.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1785" y="2276872"/>
            <a:ext cx="877428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45661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err="1" smtClean="0"/>
              <a:t>adalanları</a:t>
            </a:r>
            <a:r>
              <a:rPr lang="tr-TR" dirty="0" smtClean="0"/>
              <a:t> </a:t>
            </a:r>
            <a:r>
              <a:rPr lang="tr-TR" b="1" dirty="0" err="1" smtClean="0"/>
              <a:t>namespaces</a:t>
            </a:r>
            <a:endParaRPr lang="tr-TR" sz="7300" b="1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72091" y="2708920"/>
            <a:ext cx="8783979" cy="2363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"metin"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"Home",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"Show" },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tr-T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Demo.Other.Controllers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72091" y="5155663"/>
            <a:ext cx="8774812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namespace</a:t>
            </a:r>
            <a:r>
              <a:rPr lang="tr-T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Demo.Other.Controllers</a:t>
            </a:r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2200" b="1" dirty="0" smtClean="0">
              <a:solidFill>
                <a:schemeClr val="tx2"/>
              </a:solidFill>
            </a:endParaRPr>
          </a:p>
          <a:p>
            <a:r>
              <a:rPr lang="tr-TR" sz="2200" dirty="0" smtClean="0">
                <a:solidFill>
                  <a:srgbClr val="00B0F0"/>
                </a:solidFill>
              </a:rPr>
              <a:t>   </a:t>
            </a:r>
            <a:r>
              <a:rPr lang="tr-TR" sz="2200" dirty="0" err="1" smtClean="0">
                <a:solidFill>
                  <a:srgbClr val="00B0F0"/>
                </a:solidFill>
              </a:rPr>
              <a:t>class</a:t>
            </a:r>
            <a:r>
              <a:rPr lang="tr-TR" sz="2200" dirty="0" smtClean="0">
                <a:solidFill>
                  <a:srgbClr val="00B0F0"/>
                </a:solidFill>
              </a:rPr>
              <a:t> </a:t>
            </a:r>
            <a:r>
              <a:rPr lang="tr-T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Revision</a:t>
            </a:r>
            <a:r>
              <a:rPr lang="tr-TR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:Controller </a:t>
            </a:r>
            <a:r>
              <a:rPr lang="tr-TR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 </a:t>
            </a:r>
            <a:r>
              <a:rPr lang="tr-TR" sz="22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200" dirty="0" smtClean="0"/>
              <a:t>   }</a:t>
            </a:r>
          </a:p>
          <a:p>
            <a:r>
              <a:rPr lang="tr-TR" sz="2200" b="1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172091" y="1340768"/>
            <a:ext cx="878398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Eşleşen denetçi (</a:t>
            </a:r>
            <a:r>
              <a:rPr lang="tr-TR" sz="2400" b="1" dirty="0" err="1" smtClean="0"/>
              <a:t>controller</a:t>
            </a:r>
            <a:r>
              <a:rPr lang="tr-TR" sz="2400" dirty="0" smtClean="0"/>
              <a:t>) birden fazla </a:t>
            </a:r>
            <a:r>
              <a:rPr lang="tr-TR" sz="2400" dirty="0" err="1" smtClean="0"/>
              <a:t>adalanı</a:t>
            </a:r>
            <a:r>
              <a:rPr lang="tr-TR" sz="2400" dirty="0" smtClean="0"/>
              <a:t> altında aranabilir.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1785" y="1844824"/>
            <a:ext cx="8774286" cy="800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</a:p>
          <a:p>
            <a:r>
              <a:rPr lang="tr-TR" sz="23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tr-TR" sz="2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23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tr-TR" sz="2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Demo.Other.Controllers</a:t>
            </a:r>
            <a:r>
              <a:rPr lang="tr-TR" sz="23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300" dirty="0"/>
          </a:p>
        </p:txBody>
      </p:sp>
    </p:spTree>
    <p:extLst>
      <p:ext uri="{BB962C8B-B14F-4D97-AF65-F5344CB8AC3E}">
        <p14:creationId xmlns:p14="http://schemas.microsoft.com/office/powerpoint/2010/main" val="115388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err="1" smtClean="0"/>
              <a:t>adalanları</a:t>
            </a:r>
            <a:r>
              <a:rPr lang="tr-TR" dirty="0" smtClean="0"/>
              <a:t> </a:t>
            </a:r>
            <a:r>
              <a:rPr lang="tr-TR" b="1" dirty="0" err="1" smtClean="0"/>
              <a:t>namespaces</a:t>
            </a:r>
            <a:endParaRPr lang="tr-TR" sz="7300" b="1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72091" y="2708920"/>
            <a:ext cx="8783979" cy="35640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"metin"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="Home",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"Show"},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Controllers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Demo.Other.Controllers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DataTokens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UseNamespaceFallback</a:t>
            </a:r>
            <a:r>
              <a:rPr lang="tr-TR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72091" y="1340768"/>
            <a:ext cx="878398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Eşleşen denetçi aramalarını sadece belirtilen </a:t>
            </a:r>
            <a:r>
              <a:rPr lang="tr-TR" sz="2400" dirty="0" err="1" smtClean="0"/>
              <a:t>adalanlarıyla</a:t>
            </a:r>
            <a:r>
              <a:rPr lang="tr-TR" sz="2400" dirty="0" smtClean="0"/>
              <a:t> sınırlamak.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1785" y="1988840"/>
            <a:ext cx="877428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DataTokens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UseNamespaceFallback</a:t>
            </a:r>
            <a:r>
              <a:rPr lang="tr-TR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tr-TR" sz="28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1978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37777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sıra ve öncelik</a:t>
            </a:r>
            <a:endParaRPr lang="tr-TR" sz="7300" b="1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172090" y="1700808"/>
            <a:ext cx="8783979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</a:t>
            </a:r>
            <a:r>
              <a:rPr lang="tr-TR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url: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tr-TR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"Index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5986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37777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ilk eşleşen kazanır</a:t>
            </a:r>
            <a:endParaRPr lang="tr-TR" sz="7300" b="1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179512" y="1628800"/>
            <a:ext cx="8783979" cy="2234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</a:t>
            </a:r>
            <a:r>
              <a:rPr lang="tr-TR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179512" y="4221088"/>
            <a:ext cx="8806218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"Index"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70235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 txBox="1">
            <a:spLocks/>
          </p:cNvSpPr>
          <p:nvPr/>
        </p:nvSpPr>
        <p:spPr>
          <a:xfrm>
            <a:off x="139980" y="2420888"/>
            <a:ext cx="8783979" cy="2234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Orphanage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</a:t>
            </a:r>
            <a:r>
              <a:rPr lang="tr-TR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defaults:new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Tümünü yakala (</a:t>
            </a:r>
            <a:r>
              <a:rPr lang="tr-TR" b="1" dirty="0" err="1" smtClean="0"/>
              <a:t>catch-all</a:t>
            </a:r>
            <a:r>
              <a:rPr lang="tr-TR" dirty="0" smtClean="0"/>
              <a:t>) şablonları</a:t>
            </a:r>
            <a:endParaRPr lang="tr-TR" sz="73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139980" y="4893061"/>
            <a:ext cx="8774812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solidFill>
                  <a:srgbClr val="00B0F0"/>
                </a:solidFill>
              </a:rPr>
              <a:t>class</a:t>
            </a:r>
            <a:r>
              <a:rPr lang="tr-TR" sz="2400" dirty="0" smtClean="0">
                <a:solidFill>
                  <a:srgbClr val="00B0F0"/>
                </a:solidFill>
              </a:rPr>
              <a:t> </a:t>
            </a:r>
            <a:r>
              <a:rPr lang="tr-T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tr-T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:Controller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</a:t>
            </a:r>
            <a:r>
              <a:rPr lang="tr-TR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400" dirty="0" smtClean="0"/>
              <a:t>   }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139980" y="1484784"/>
            <a:ext cx="878398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200" dirty="0"/>
              <a:t>Tümüyle eşleşen (</a:t>
            </a:r>
            <a:r>
              <a:rPr lang="tr-TR" sz="2200" b="1" dirty="0" err="1"/>
              <a:t>catch-all</a:t>
            </a:r>
            <a:r>
              <a:rPr lang="tr-TR" sz="2200" dirty="0" smtClean="0"/>
              <a:t>)  </a:t>
            </a:r>
            <a:r>
              <a:rPr lang="tr-TR" sz="2200" b="1" dirty="0"/>
              <a:t>yönlendirme </a:t>
            </a:r>
            <a:r>
              <a:rPr lang="tr-TR" sz="2200" b="1" dirty="0" smtClean="0"/>
              <a:t>şablon</a:t>
            </a:r>
            <a:r>
              <a:rPr lang="tr-TR" sz="2200" dirty="0" smtClean="0"/>
              <a:t>u </a:t>
            </a:r>
            <a:r>
              <a:rPr lang="tr-TR" sz="2200" b="1" dirty="0" err="1"/>
              <a:t>RoutingTable</a:t>
            </a:r>
            <a:r>
              <a:rPr lang="tr-TR" sz="2200" dirty="0" err="1"/>
              <a:t>’ın</a:t>
            </a:r>
            <a:r>
              <a:rPr lang="tr-TR" sz="2200" dirty="0"/>
              <a:t> en sonuna </a:t>
            </a:r>
            <a:r>
              <a:rPr lang="tr-TR" sz="2200" dirty="0" smtClean="0"/>
              <a:t>eklenir. Görevi eşleşmeyen </a:t>
            </a:r>
            <a:r>
              <a:rPr lang="tr-TR" sz="2200" b="1" dirty="0" smtClean="0"/>
              <a:t>URL</a:t>
            </a:r>
            <a:r>
              <a:rPr lang="tr-TR" sz="2200" dirty="0" smtClean="0"/>
              <a:t>’leri eşleşerek yakalamaktır.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91010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82292" y="3356991"/>
            <a:ext cx="8883332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"HtmlLinkTarget1"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 3", "HtmlLinkTarget1", "Test"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215008" y="1628800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endParaRPr lang="tr-TR" sz="3600" dirty="0"/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183876" y="4734317"/>
            <a:ext cx="8881747" cy="1655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 . .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800" dirty="0"/>
              <a:t>Yönlendirme (</a:t>
            </a:r>
            <a:r>
              <a:rPr lang="tr-TR" sz="4800" b="1" dirty="0"/>
              <a:t>Routing</a:t>
            </a:r>
            <a:r>
              <a:rPr lang="tr-TR" sz="4800" dirty="0" smtClean="0"/>
              <a:t>)</a:t>
            </a:r>
            <a:br>
              <a:rPr lang="tr-TR" sz="4800" dirty="0" smtClean="0"/>
            </a:br>
            <a:r>
              <a:rPr lang="tr-TR" sz="4800" dirty="0" smtClean="0"/>
              <a:t>giden </a:t>
            </a:r>
            <a:r>
              <a:rPr lang="tr-TR" sz="4800" dirty="0" err="1" smtClean="0"/>
              <a:t>url</a:t>
            </a:r>
            <a:r>
              <a:rPr lang="tr-TR" sz="4800" dirty="0" smtClean="0"/>
              <a:t> (</a:t>
            </a:r>
            <a:r>
              <a:rPr lang="tr-TR" sz="4800" b="1" dirty="0" err="1" smtClean="0"/>
              <a:t>outgoing</a:t>
            </a:r>
            <a:r>
              <a:rPr lang="tr-TR" sz="4800" b="1" dirty="0" smtClean="0"/>
              <a:t> </a:t>
            </a:r>
            <a:r>
              <a:rPr lang="tr-TR" sz="4800" b="1" dirty="0" err="1" smtClean="0"/>
              <a:t>url</a:t>
            </a:r>
            <a:r>
              <a:rPr lang="tr-TR" sz="4800" b="1" dirty="0" smtClean="0"/>
              <a:t>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29138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Alanlar - </a:t>
            </a:r>
            <a:r>
              <a:rPr lang="tr-TR" b="1" dirty="0" err="1" smtClean="0"/>
              <a:t>Areas</a:t>
            </a:r>
            <a:endParaRPr lang="tr-TR" b="1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15008" y="1844824"/>
            <a:ext cx="8928992" cy="1557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İçerik Yer Tutucusu 3"/>
          <p:cNvSpPr txBox="1">
            <a:spLocks/>
          </p:cNvSpPr>
          <p:nvPr/>
        </p:nvSpPr>
        <p:spPr>
          <a:xfrm>
            <a:off x="128038" y="3645024"/>
            <a:ext cx="8928992" cy="2923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dirty="0" smtClean="0">
                <a:solidFill>
                  <a:srgbClr val="FF0000"/>
                </a:solidFill>
              </a:rPr>
              <a:t>@</a:t>
            </a:r>
            <a:r>
              <a:rPr lang="tr-TR" sz="4000" dirty="0" err="1" smtClean="0">
                <a:solidFill>
                  <a:srgbClr val="00B0F0"/>
                </a:solidFill>
              </a:rPr>
              <a:t>Url</a:t>
            </a:r>
            <a:r>
              <a:rPr lang="tr-TR" sz="4000" dirty="0" err="1" smtClean="0"/>
              <a:t>.RouteUrl</a:t>
            </a:r>
            <a:r>
              <a:rPr lang="tr-TR" sz="4000" dirty="0" smtClean="0"/>
              <a:t>()</a:t>
            </a:r>
          </a:p>
          <a:p>
            <a:pPr marL="0" indent="0">
              <a:buNone/>
            </a:pPr>
            <a:r>
              <a:rPr lang="tr-TR" sz="4000" dirty="0" smtClean="0">
                <a:solidFill>
                  <a:srgbClr val="FF0000"/>
                </a:solidFill>
              </a:rPr>
              <a:t>@</a:t>
            </a:r>
            <a:r>
              <a:rPr lang="tr-TR" sz="4000" dirty="0" err="1" smtClean="0">
                <a:solidFill>
                  <a:srgbClr val="00B0F0"/>
                </a:solidFill>
              </a:rPr>
              <a:t>Url</a:t>
            </a:r>
            <a:r>
              <a:rPr lang="tr-TR" sz="4000" dirty="0" err="1" smtClean="0"/>
              <a:t>.HttpRouteUrl</a:t>
            </a:r>
            <a:r>
              <a:rPr lang="tr-TR" sz="4000" dirty="0"/>
              <a:t>()</a:t>
            </a:r>
          </a:p>
          <a:p>
            <a:pPr marL="0" indent="0">
              <a:buNone/>
            </a:pPr>
            <a:r>
              <a:rPr lang="tr-TR" sz="4000" dirty="0" smtClean="0">
                <a:solidFill>
                  <a:srgbClr val="FF0000"/>
                </a:solidFill>
              </a:rPr>
              <a:t>@</a:t>
            </a:r>
            <a:r>
              <a:rPr lang="tr-TR" sz="4000" dirty="0" err="1">
                <a:solidFill>
                  <a:srgbClr val="00B0F0"/>
                </a:solidFill>
              </a:rPr>
              <a:t>Html</a:t>
            </a:r>
            <a:r>
              <a:rPr lang="tr-TR" sz="4000" dirty="0" err="1"/>
              <a:t>.RouteLink</a:t>
            </a:r>
            <a:r>
              <a:rPr lang="tr-TR" sz="4000" dirty="0" smtClean="0"/>
              <a:t>()</a:t>
            </a:r>
          </a:p>
          <a:p>
            <a:pPr marL="0" indent="0">
              <a:buNone/>
            </a:pPr>
            <a:r>
              <a:rPr lang="tr-TR" sz="4000" dirty="0">
                <a:solidFill>
                  <a:srgbClr val="FF0000"/>
                </a:solidFill>
              </a:rPr>
              <a:t>@</a:t>
            </a:r>
            <a:r>
              <a:rPr lang="tr-TR" sz="4000" dirty="0" err="1" smtClean="0">
                <a:solidFill>
                  <a:srgbClr val="00B0F0"/>
                </a:solidFill>
              </a:rPr>
              <a:t>Html</a:t>
            </a:r>
            <a:r>
              <a:rPr lang="tr-TR" sz="4000" dirty="0" err="1" smtClean="0"/>
              <a:t>.BeginRouteForm</a:t>
            </a:r>
            <a:r>
              <a:rPr lang="tr-TR" sz="4000" dirty="0" smtClean="0"/>
              <a:t>()</a:t>
            </a:r>
          </a:p>
        </p:txBody>
      </p:sp>
      <p:sp>
        <p:nvSpPr>
          <p:cNvPr id="6" name="Sağ Ayraç 5"/>
          <p:cNvSpPr/>
          <p:nvPr/>
        </p:nvSpPr>
        <p:spPr>
          <a:xfrm>
            <a:off x="5580112" y="3889499"/>
            <a:ext cx="720080" cy="2923877"/>
          </a:xfrm>
          <a:prstGeom prst="rightBrace">
            <a:avLst>
              <a:gd name="adj1" fmla="val 54069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6372200" y="4797152"/>
            <a:ext cx="2513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routeName</a:t>
            </a:r>
            <a:endParaRPr lang="tr-TR" sz="3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1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0" y="3933056"/>
            <a:ext cx="9164629" cy="648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000" b="1" dirty="0" smtClean="0">
                <a:solidFill>
                  <a:srgbClr val="7030A0"/>
                </a:solidFill>
              </a:rPr>
              <a:t>http</a:t>
            </a:r>
            <a:r>
              <a:rPr lang="tr-TR" sz="4000" b="1" dirty="0" smtClean="0"/>
              <a:t>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4000" b="1" dirty="0" smtClean="0"/>
              <a:t>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/>
              <a:t>/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  <a:endParaRPr lang="tr-TR" sz="4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510019" y="1628800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6000" b="1" dirty="0" smtClean="0">
                <a:solidFill>
                  <a:srgbClr val="7030A0"/>
                </a:solidFill>
              </a:rPr>
              <a:t>protocol</a:t>
            </a:r>
            <a:r>
              <a:rPr lang="tr-TR" sz="6000" b="1" dirty="0" smtClean="0"/>
              <a:t>://</a:t>
            </a:r>
            <a:r>
              <a:rPr lang="tr-TR" sz="6000" b="1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6000" b="1" dirty="0" smtClean="0"/>
              <a:t>/</a:t>
            </a:r>
            <a:r>
              <a:rPr lang="tr-TR" sz="6000" b="1" dirty="0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</a:p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34238" y="2593504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b="1" dirty="0" smtClean="0">
                <a:solidFill>
                  <a:srgbClr val="7030A0"/>
                </a:solidFill>
              </a:rPr>
              <a:t>protokol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alan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yol</a:t>
            </a:r>
            <a:endParaRPr lang="tr-TR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5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0" y="3933056"/>
            <a:ext cx="9164629" cy="648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000" b="1" dirty="0" smtClean="0">
                <a:solidFill>
                  <a:srgbClr val="7030A0"/>
                </a:solidFill>
              </a:rPr>
              <a:t>http</a:t>
            </a:r>
            <a:r>
              <a:rPr lang="tr-TR" sz="4000" b="1" dirty="0" smtClean="0"/>
              <a:t>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4000" b="1" dirty="0" smtClean="0"/>
              <a:t>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/>
              <a:t>/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  <a:endParaRPr lang="tr-TR" sz="4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510019" y="1628800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6000" b="1" dirty="0" smtClean="0">
                <a:solidFill>
                  <a:srgbClr val="7030A0"/>
                </a:solidFill>
              </a:rPr>
              <a:t>protocol</a:t>
            </a:r>
            <a:r>
              <a:rPr lang="tr-TR" sz="6000" b="1" dirty="0" smtClean="0"/>
              <a:t>://</a:t>
            </a:r>
            <a:r>
              <a:rPr lang="tr-TR" sz="6000" b="1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6000" b="1" dirty="0" smtClean="0"/>
              <a:t>/</a:t>
            </a:r>
            <a:r>
              <a:rPr lang="tr-TR" sz="6000" b="1" dirty="0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</a:p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34238" y="2593504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b="1" dirty="0" smtClean="0">
                <a:solidFill>
                  <a:srgbClr val="7030A0"/>
                </a:solidFill>
              </a:rPr>
              <a:t>protokol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alan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yol</a:t>
            </a:r>
            <a:endParaRPr lang="tr-TR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Düz Bağlayıcı 6"/>
          <p:cNvCxnSpPr/>
          <p:nvPr/>
        </p:nvCxnSpPr>
        <p:spPr>
          <a:xfrm>
            <a:off x="323528" y="2111152"/>
            <a:ext cx="626469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395536" y="3140968"/>
            <a:ext cx="514549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22205" y="4314302"/>
            <a:ext cx="394573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İçerik Yer Tutucusu 2"/>
          <p:cNvSpPr txBox="1">
            <a:spLocks/>
          </p:cNvSpPr>
          <p:nvPr/>
        </p:nvSpPr>
        <p:spPr>
          <a:xfrm>
            <a:off x="152399" y="5229200"/>
            <a:ext cx="9164629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5400" b="1" dirty="0" smtClean="0"/>
              <a:t>~/</a:t>
            </a:r>
            <a:r>
              <a:rPr lang="tr-TR" sz="54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54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5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  <a:endParaRPr lang="tr-TR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5783" y="2348880"/>
            <a:ext cx="9164629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5400" b="1" dirty="0" smtClean="0"/>
              <a:t>~/</a:t>
            </a:r>
            <a:r>
              <a:rPr lang="tr-TR" sz="54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54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5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  <a:endParaRPr lang="tr-TR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Sağ Ayraç 5"/>
          <p:cNvSpPr/>
          <p:nvPr/>
        </p:nvSpPr>
        <p:spPr>
          <a:xfrm rot="5400000">
            <a:off x="2292133" y="2691365"/>
            <a:ext cx="624693" cy="1547279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Ayraç 6"/>
          <p:cNvSpPr/>
          <p:nvPr/>
        </p:nvSpPr>
        <p:spPr>
          <a:xfrm rot="5400000">
            <a:off x="5541017" y="1448986"/>
            <a:ext cx="755878" cy="4104456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346448" y="3807966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4800" b="1" dirty="0" err="1" smtClean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endParaRPr lang="tr-TR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010744" y="379600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err="1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tr-TR" sz="4800" dirty="0" smtClean="0">
                <a:solidFill>
                  <a:schemeClr val="accent6">
                    <a:lumMod val="75000"/>
                  </a:schemeClr>
                </a:solidFill>
              </a:rPr>
              <a:t> parametreleri</a:t>
            </a:r>
          </a:p>
          <a:p>
            <a:pPr algn="ctr"/>
            <a:r>
              <a:rPr lang="tr-TR" sz="4800" b="1" dirty="0" err="1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tr-TR" sz="4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4800" b="1" dirty="0" err="1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endParaRPr lang="tr-TR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341837" y="1180488"/>
            <a:ext cx="609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içerik yolu – 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content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4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Sağ Ayraç 10"/>
          <p:cNvSpPr/>
          <p:nvPr/>
        </p:nvSpPr>
        <p:spPr>
          <a:xfrm rot="16200000">
            <a:off x="2275186" y="1389960"/>
            <a:ext cx="624693" cy="1581177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324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0" y="2581178"/>
            <a:ext cx="80599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000" b="1" dirty="0" smtClean="0"/>
              <a:t>~/</a:t>
            </a:r>
            <a:r>
              <a:rPr lang="tr-TR" sz="6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6000" b="1" dirty="0" smtClean="0"/>
              <a:t>/</a:t>
            </a:r>
            <a:r>
              <a:rPr lang="tr-TR" sz="6000" b="1" dirty="0" err="1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6000" b="1" dirty="0" err="1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6000" b="1" dirty="0" err="1" smtClean="0">
                <a:solidFill>
                  <a:schemeClr val="accent6">
                    <a:lumMod val="75000"/>
                  </a:schemeClr>
                </a:solidFill>
              </a:rPr>
              <a:t>no</a:t>
            </a:r>
            <a:r>
              <a:rPr lang="tr-TR" sz="6000" b="1" dirty="0" smtClean="0">
                <a:solidFill>
                  <a:schemeClr val="accent6">
                    <a:lumMod val="75000"/>
                  </a:schemeClr>
                </a:solidFill>
              </a:rPr>
              <a:t>=12</a:t>
            </a:r>
            <a:endParaRPr lang="tr-TR" sz="6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Sağ Ayraç 5"/>
          <p:cNvSpPr/>
          <p:nvPr/>
        </p:nvSpPr>
        <p:spPr>
          <a:xfrm rot="5400000">
            <a:off x="1375979" y="2917521"/>
            <a:ext cx="624693" cy="168357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396045" y="4392175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Sağ Ayraç 9"/>
          <p:cNvSpPr/>
          <p:nvPr/>
        </p:nvSpPr>
        <p:spPr>
          <a:xfrm rot="5400000">
            <a:off x="5107056" y="1366352"/>
            <a:ext cx="624693" cy="478591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4130981" y="4392175"/>
            <a:ext cx="257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8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Sağ Ayraç 11"/>
          <p:cNvSpPr/>
          <p:nvPr/>
        </p:nvSpPr>
        <p:spPr>
          <a:xfrm rot="16200000">
            <a:off x="2878031" y="96579"/>
            <a:ext cx="624693" cy="4697249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217523" y="1424970"/>
            <a:ext cx="609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içerik yolu – 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content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4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6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18001" y="2093038"/>
            <a:ext cx="80599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600" b="1" dirty="0" smtClean="0"/>
              <a:t>~/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Sağ Ayraç 6"/>
          <p:cNvSpPr/>
          <p:nvPr/>
        </p:nvSpPr>
        <p:spPr>
          <a:xfrm rot="5400000">
            <a:off x="7177134" y="2878984"/>
            <a:ext cx="585597" cy="86829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089597" y="3528527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550397" y="3528527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6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Sağ Ayraç 9"/>
          <p:cNvSpPr/>
          <p:nvPr/>
        </p:nvSpPr>
        <p:spPr>
          <a:xfrm rot="5400000">
            <a:off x="4879978" y="1996665"/>
            <a:ext cx="624693" cy="2672018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3813969" y="3528527"/>
            <a:ext cx="257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5" name="Sağ Ayraç 14"/>
          <p:cNvSpPr/>
          <p:nvPr/>
        </p:nvSpPr>
        <p:spPr>
          <a:xfrm rot="5400000">
            <a:off x="2065695" y="2432577"/>
            <a:ext cx="624693" cy="180020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Ayraç 15"/>
          <p:cNvSpPr/>
          <p:nvPr/>
        </p:nvSpPr>
        <p:spPr>
          <a:xfrm rot="16200000">
            <a:off x="4414644" y="-1066260"/>
            <a:ext cx="423852" cy="6262411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1579891" y="1206688"/>
            <a:ext cx="60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3">
                    <a:lumMod val="75000"/>
                  </a:schemeClr>
                </a:solidFill>
              </a:rPr>
              <a:t>içerik yolu – 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content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36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7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3737</Words>
  <Application>Microsoft Office PowerPoint</Application>
  <PresentationFormat>Ekran Gösterisi (4:3)</PresentationFormat>
  <Paragraphs>851</Paragraphs>
  <Slides>40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1" baseType="lpstr">
      <vt:lpstr>Ofis Teması</vt:lpstr>
      <vt:lpstr>Yönlendirme (Routing)</vt:lpstr>
      <vt:lpstr>Yönlendirme (Routing) giden url (outgoing url)</vt:lpstr>
      <vt:lpstr>Yönlendirme (Routing) giden url (outgoing url)</vt:lpstr>
      <vt:lpstr>Yönlendirme (Routing) giden url (outgoing url)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 seçimlik (optional) değer</vt:lpstr>
      <vt:lpstr>Yönlendirme (Routing) varsayılan (default) değer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 *</vt:lpstr>
      <vt:lpstr>Yönlendirme (Routing)</vt:lpstr>
      <vt:lpstr>Yönlendirme (Routing) kısıtlamalar constraints</vt:lpstr>
      <vt:lpstr>Yönlendirme (Routing) kısıtlamalar constraints</vt:lpstr>
      <vt:lpstr>Yönlendirme (Routing) kısıtlamalar constraints</vt:lpstr>
      <vt:lpstr>Yönlendirme (Routing) adalanları namespaces</vt:lpstr>
      <vt:lpstr>Yönlendirme (Routing) adalanları namespaces</vt:lpstr>
      <vt:lpstr>Yönlendirme (Routing) adalanları namespaces</vt:lpstr>
      <vt:lpstr>Yönlendirme (Routing) sıra ve öncelik</vt:lpstr>
      <vt:lpstr>Yönlendirme (Routing) ilk eşleşen kazanır</vt:lpstr>
      <vt:lpstr>Yönlendirme (Routing) Tümünü yakala (catch-all) şablonları</vt:lpstr>
      <vt:lpstr>Yönlendirme (Routing) Alanlar -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154</cp:revision>
  <dcterms:created xsi:type="dcterms:W3CDTF">2015-05-05T17:19:47Z</dcterms:created>
  <dcterms:modified xsi:type="dcterms:W3CDTF">2015-05-15T21:10:56Z</dcterms:modified>
</cp:coreProperties>
</file>