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2" r:id="rId3"/>
    <p:sldId id="263" r:id="rId4"/>
    <p:sldId id="264" r:id="rId5"/>
    <p:sldId id="259" r:id="rId6"/>
    <p:sldId id="266" r:id="rId7"/>
    <p:sldId id="267" r:id="rId8"/>
    <p:sldId id="271" r:id="rId9"/>
    <p:sldId id="269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7371"/>
    <a:srgbClr val="C45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856" autoAdjust="0"/>
  </p:normalViewPr>
  <p:slideViewPr>
    <p:cSldViewPr>
      <p:cViewPr varScale="1">
        <p:scale>
          <a:sx n="83" d="100"/>
          <a:sy n="83" d="100"/>
        </p:scale>
        <p:origin x="-24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55D2D-59CF-4BBB-BD3B-BC44C21BF44E}" type="datetimeFigureOut">
              <a:rPr lang="tr-TR" smtClean="0"/>
              <a:t>22.5.2015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05AF9-BE5B-4DB2-802A-F4F6F231D6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542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!DOCTYPE tümü büyük harf.</a:t>
            </a:r>
            <a:r>
              <a:rPr lang="tr-TR" baseline="0" dirty="0" smtClean="0"/>
              <a:t> </a:t>
            </a:r>
          </a:p>
          <a:p>
            <a:r>
              <a:rPr lang="tr-TR" baseline="0" dirty="0" err="1" smtClean="0"/>
              <a:t>doctype</a:t>
            </a:r>
            <a:r>
              <a:rPr lang="tr-TR" baseline="0" dirty="0" smtClean="0"/>
              <a:t> html :  HTML5</a:t>
            </a:r>
          </a:p>
          <a:p>
            <a:r>
              <a:rPr lang="tr-TR" baseline="0" dirty="0" smtClean="0"/>
              <a:t>html, </a:t>
            </a:r>
            <a:r>
              <a:rPr lang="tr-TR" baseline="0" dirty="0" err="1" smtClean="0"/>
              <a:t>head</a:t>
            </a:r>
            <a:r>
              <a:rPr lang="tr-TR" baseline="0" dirty="0" smtClean="0"/>
              <a:t>, body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87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yüklenerek</a:t>
            </a:r>
            <a:r>
              <a:rPr lang="tr-TR" baseline="0" dirty="0" smtClean="0"/>
              <a:t> görüntülenen her html </a:t>
            </a:r>
            <a:r>
              <a:rPr lang="tr-TR" b="1" baseline="0" dirty="0" err="1" smtClean="0"/>
              <a:t>document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(</a:t>
            </a:r>
            <a:r>
              <a:rPr lang="tr-TR" b="1" baseline="0" dirty="0" smtClean="0"/>
              <a:t>doküman</a:t>
            </a:r>
            <a:r>
              <a:rPr lang="tr-TR" b="0" baseline="0" dirty="0" smtClean="0"/>
              <a:t>) halini alır.</a:t>
            </a:r>
          </a:p>
          <a:p>
            <a:r>
              <a:rPr lang="tr-TR" b="0" baseline="0" dirty="0" smtClean="0"/>
              <a:t>hiyerarşinin en üstü  </a:t>
            </a:r>
            <a:r>
              <a:rPr lang="tr-TR" b="1" baseline="0" dirty="0" err="1" smtClean="0"/>
              <a:t>window</a:t>
            </a:r>
            <a:r>
              <a:rPr lang="tr-TR" b="0" baseline="0" dirty="0" smtClean="0"/>
              <a:t> (</a:t>
            </a:r>
            <a:r>
              <a:rPr lang="tr-TR" b="1" baseline="0" dirty="0" smtClean="0"/>
              <a:t>pencere</a:t>
            </a:r>
            <a:r>
              <a:rPr lang="tr-TR" b="0" baseline="0" smtClean="0"/>
              <a:t>) nesnesidir.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718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Web sayfasının</a:t>
            </a:r>
            <a:r>
              <a:rPr lang="tr-TR" baseline="0" dirty="0" smtClean="0"/>
              <a:t> görüntülenebilmesi ve sayfa içeriği ile etkileşim sağlanması için </a:t>
            </a:r>
            <a:r>
              <a:rPr lang="tr-TR" b="1" baseline="0" dirty="0" err="1" smtClean="0"/>
              <a:t>bildirimsel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declarative</a:t>
            </a:r>
            <a:r>
              <a:rPr lang="tr-TR" baseline="0" dirty="0" smtClean="0"/>
              <a:t>) olarak ifade edilen </a:t>
            </a:r>
            <a:r>
              <a:rPr lang="tr-TR" b="1" baseline="0" dirty="0" smtClean="0"/>
              <a:t>sayfa içeriği</a:t>
            </a:r>
            <a:r>
              <a:rPr lang="tr-TR" baseline="0" dirty="0" smtClean="0"/>
              <a:t>nin (</a:t>
            </a:r>
            <a:r>
              <a:rPr lang="tr-TR" b="1" baseline="0" dirty="0" err="1" smtClean="0"/>
              <a:t>page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content</a:t>
            </a:r>
            <a:r>
              <a:rPr lang="tr-TR" baseline="0" dirty="0" smtClean="0"/>
              <a:t>) tarayıcının üzerinde çalışabileceği </a:t>
            </a:r>
            <a:r>
              <a:rPr lang="tr-TR" b="1" baseline="0" dirty="0" smtClean="0"/>
              <a:t>i</a:t>
            </a:r>
            <a:r>
              <a:rPr lang="tr-TR" b="1" dirty="0" smtClean="0"/>
              <a:t>çsel sunum</a:t>
            </a:r>
            <a:r>
              <a:rPr lang="tr-TR" dirty="0" smtClean="0"/>
              <a:t>a (</a:t>
            </a:r>
            <a:r>
              <a:rPr lang="tr-TR" b="1" dirty="0" err="1" smtClean="0"/>
              <a:t>internal</a:t>
            </a:r>
            <a:r>
              <a:rPr lang="tr-TR" b="1" dirty="0" smtClean="0"/>
              <a:t> </a:t>
            </a:r>
            <a:r>
              <a:rPr lang="tr-TR" b="1" dirty="0" err="1" smtClean="0"/>
              <a:t>representation</a:t>
            </a:r>
            <a:r>
              <a:rPr lang="tr-TR" dirty="0" smtClean="0"/>
              <a:t>) dönüştürülmüş</a:t>
            </a:r>
            <a:r>
              <a:rPr lang="tr-TR" baseline="0" dirty="0" smtClean="0"/>
              <a:t> halidir.</a:t>
            </a:r>
          </a:p>
          <a:p>
            <a:endParaRPr lang="tr-TR" baseline="0" dirty="0" smtClean="0"/>
          </a:p>
          <a:p>
            <a:r>
              <a:rPr lang="tr-TR" baseline="0" dirty="0" err="1" smtClean="0"/>
              <a:t>bildirimsel</a:t>
            </a:r>
            <a:r>
              <a:rPr lang="tr-TR" baseline="0" dirty="0" smtClean="0"/>
              <a:t> olarak ifade edilen DOM nesneleri (</a:t>
            </a:r>
            <a:r>
              <a:rPr lang="tr-TR" b="1" baseline="0" dirty="0" smtClean="0"/>
              <a:t>DOM </a:t>
            </a:r>
            <a:r>
              <a:rPr lang="tr-TR" b="1" baseline="0" dirty="0" err="1" smtClean="0"/>
              <a:t>objects</a:t>
            </a:r>
            <a:r>
              <a:rPr lang="tr-TR" baseline="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html elemanları ve </a:t>
            </a:r>
            <a:r>
              <a:rPr lang="tr-TR" baseline="0" dirty="0" err="1" smtClean="0"/>
              <a:t>style'lar</a:t>
            </a:r>
            <a:r>
              <a:rPr lang="tr-TR" baseline="0" dirty="0" smtClean="0"/>
              <a:t> (</a:t>
            </a:r>
            <a:r>
              <a:rPr lang="tr-TR" baseline="0" dirty="0" err="1" smtClean="0"/>
              <a:t>nod'lar</a:t>
            </a:r>
            <a:r>
              <a:rPr lang="tr-TR" baseline="0" dirty="0" smtClean="0"/>
              <a:t>: element, </a:t>
            </a:r>
            <a:r>
              <a:rPr lang="tr-TR" baseline="0" dirty="0" err="1" smtClean="0"/>
              <a:t>attribute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text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comment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event</a:t>
            </a:r>
            <a:r>
              <a:rPr lang="tr-TR" baseline="0" dirty="0" smtClean="0"/>
              <a:t>)</a:t>
            </a:r>
          </a:p>
          <a:p>
            <a:pPr marL="0" indent="0">
              <a:buFont typeface="Arial" charset="0"/>
              <a:buNone/>
            </a:pPr>
            <a:endParaRPr lang="tr-TR" baseline="0" dirty="0" smtClean="0"/>
          </a:p>
          <a:p>
            <a:endParaRPr lang="tr-TR" baseline="0" dirty="0" smtClean="0"/>
          </a:p>
          <a:p>
            <a:r>
              <a:rPr lang="tr-TR" baseline="0" dirty="0" smtClean="0"/>
              <a:t>DOM</a:t>
            </a:r>
          </a:p>
          <a:p>
            <a:r>
              <a:rPr lang="tr-TR" baseline="0" dirty="0" smtClean="0"/>
              <a:t>http://www.w3.org/DOM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122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http://www.tutorialspoint.com/javascript/javascript_html_dom.htm</a:t>
            </a:r>
          </a:p>
          <a:p>
            <a:r>
              <a:rPr lang="tr-TR" dirty="0" smtClean="0"/>
              <a:t>https://developer.mozilla.org/en-US/docs/Web/API/Document_Object_Model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137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http://www.tutorialspoint.com/javascript/javascript_html_dom.htm</a:t>
            </a:r>
          </a:p>
          <a:p>
            <a:r>
              <a:rPr lang="tr-TR" dirty="0" smtClean="0"/>
              <a:t>https://developer.mozilla.org/en-US/docs/Web/API/Document_Object_Model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13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http://www.tutorialspoint.com/javascript/javascript_html_dom.htm</a:t>
            </a:r>
          </a:p>
          <a:p>
            <a:r>
              <a:rPr lang="tr-TR" dirty="0" smtClean="0"/>
              <a:t>https://developer.mozilla.org/en-US/docs/Web/API/Document_Object_Model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137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6390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05AF9-BE5B-4DB2-802A-F4F6F231D690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639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22.5.2015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638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22.5.2015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74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22.5.2015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352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22.5.2015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94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22.5.2015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100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22.5.2015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730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22.5.2015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025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22.5.2015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09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22.5.2015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484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22.5.2015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931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BDD8-1597-4FFD-A740-152FF39E48FC}" type="datetimeFigureOut">
              <a:rPr lang="tr-TR" smtClean="0"/>
              <a:t>22.5.2015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889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BDD8-1597-4FFD-A740-152FF39E48FC}" type="datetimeFigureOut">
              <a:rPr lang="tr-TR" smtClean="0"/>
              <a:t>22.5.2015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279C-8303-4779-A28C-816DFF93B7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63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dirty="0" smtClean="0"/>
              <a:t>Html doküman yapısı</a:t>
            </a:r>
            <a:br>
              <a:rPr lang="tr-TR" sz="3600" dirty="0" smtClean="0"/>
            </a:br>
            <a:r>
              <a:rPr lang="tr-TR" sz="3600" b="1" dirty="0" err="1" smtClean="0"/>
              <a:t>document</a:t>
            </a:r>
            <a:endParaRPr lang="tr-TR" sz="36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484784"/>
            <a:ext cx="5112568" cy="714873"/>
          </a:xfr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4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lang="tr-TR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4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479264" y="2492896"/>
            <a:ext cx="5112568" cy="769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467544" y="3501008"/>
            <a:ext cx="5112568" cy="7694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44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467544" y="4581128"/>
            <a:ext cx="5092282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4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4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370282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düzeni yönetimi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Şablonlar (</a:t>
            </a:r>
            <a:r>
              <a:rPr lang="tr-TR" dirty="0" err="1" smtClean="0"/>
              <a:t>templates</a:t>
            </a:r>
            <a:r>
              <a:rPr lang="tr-TR" dirty="0" smtClean="0"/>
              <a:t>)   *.</a:t>
            </a:r>
            <a:r>
              <a:rPr lang="tr-TR" dirty="0" err="1" smtClean="0"/>
              <a:t>cshtml</a:t>
            </a:r>
            <a:endParaRPr lang="tr-TR" dirty="0" smtClean="0"/>
          </a:p>
          <a:p>
            <a:r>
              <a:rPr lang="tr-TR" dirty="0" smtClean="0"/>
              <a:t>Yerleşimler (</a:t>
            </a:r>
            <a:r>
              <a:rPr lang="tr-TR" dirty="0" err="1" smtClean="0"/>
              <a:t>layouts</a:t>
            </a:r>
            <a:r>
              <a:rPr lang="tr-TR" dirty="0" smtClean="0"/>
              <a:t>)   </a:t>
            </a:r>
            <a:r>
              <a:rPr lang="tr-TR" b="1" dirty="0" smtClean="0">
                <a:solidFill>
                  <a:srgbClr val="C00000"/>
                </a:solidFill>
              </a:rPr>
              <a:t>_</a:t>
            </a:r>
            <a:r>
              <a:rPr lang="tr-TR" dirty="0" smtClean="0"/>
              <a:t>*.</a:t>
            </a:r>
            <a:r>
              <a:rPr lang="tr-TR" dirty="0" err="1" smtClean="0"/>
              <a:t>cshtml</a:t>
            </a:r>
            <a:endParaRPr lang="tr-TR" dirty="0" smtClean="0"/>
          </a:p>
          <a:p>
            <a:r>
              <a:rPr lang="tr-TR" dirty="0" smtClean="0"/>
              <a:t>Parça görünümler </a:t>
            </a:r>
            <a:r>
              <a:rPr lang="tr-TR" dirty="0"/>
              <a:t>(</a:t>
            </a:r>
            <a:r>
              <a:rPr lang="tr-TR" dirty="0" err="1" smtClean="0"/>
              <a:t>partial</a:t>
            </a:r>
            <a:r>
              <a:rPr lang="tr-TR" dirty="0" smtClean="0"/>
              <a:t> </a:t>
            </a:r>
            <a:r>
              <a:rPr lang="tr-TR" dirty="0" err="1" smtClean="0"/>
              <a:t>views</a:t>
            </a:r>
            <a:r>
              <a:rPr lang="tr-TR" dirty="0" smtClean="0"/>
              <a:t>) </a:t>
            </a:r>
            <a:r>
              <a:rPr lang="tr-TR" b="1" dirty="0">
                <a:solidFill>
                  <a:srgbClr val="C00000"/>
                </a:solidFill>
              </a:rPr>
              <a:t>_</a:t>
            </a:r>
            <a:r>
              <a:rPr lang="tr-TR" dirty="0"/>
              <a:t>*.</a:t>
            </a:r>
            <a:r>
              <a:rPr lang="tr-TR" dirty="0" err="1" smtClean="0"/>
              <a:t>cshtml</a:t>
            </a:r>
            <a:endParaRPr lang="tr-TR" dirty="0" smtClean="0"/>
          </a:p>
          <a:p>
            <a:r>
              <a:rPr lang="tr-TR" dirty="0" smtClean="0"/>
              <a:t>Alt-eylemler (</a:t>
            </a:r>
            <a:r>
              <a:rPr lang="tr-TR" dirty="0" err="1" smtClean="0"/>
              <a:t>child</a:t>
            </a:r>
            <a:r>
              <a:rPr lang="tr-TR" dirty="0" smtClean="0"/>
              <a:t> </a:t>
            </a:r>
            <a:r>
              <a:rPr lang="tr-TR" dirty="0" err="1" smtClean="0"/>
              <a:t>actions</a:t>
            </a:r>
            <a:r>
              <a:rPr lang="tr-TR" dirty="0" smtClean="0"/>
              <a:t>)</a:t>
            </a:r>
          </a:p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helper</a:t>
            </a:r>
            <a:endParaRPr lang="tr-T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functions</a:t>
            </a:r>
            <a:endParaRPr lang="tr-T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dirty="0" err="1"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endParaRPr lang="tr-T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202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4400" dirty="0" smtClean="0"/>
              <a:t>_</a:t>
            </a:r>
            <a:r>
              <a:rPr lang="tr-TR" sz="4400" dirty="0" err="1" smtClean="0"/>
              <a:t>Layout.cshtml</a:t>
            </a:r>
            <a:endParaRPr lang="tr-TR" sz="4400" dirty="0" smtClean="0"/>
          </a:p>
          <a:p>
            <a:pPr marL="0" indent="0">
              <a:buNone/>
            </a:pPr>
            <a:r>
              <a:rPr lang="tr-TR" sz="4400" dirty="0"/>
              <a:t>_</a:t>
            </a:r>
            <a:r>
              <a:rPr lang="tr-TR" sz="4400" dirty="0" err="1" smtClean="0"/>
              <a:t>Layout.</a:t>
            </a:r>
            <a:r>
              <a:rPr lang="tr-TR" sz="4400" dirty="0" err="1" smtClean="0">
                <a:solidFill>
                  <a:srgbClr val="C00000"/>
                </a:solidFill>
              </a:rPr>
              <a:t>Mobile</a:t>
            </a:r>
            <a:r>
              <a:rPr lang="tr-TR" sz="4400" dirty="0" err="1" smtClean="0"/>
              <a:t>.cshtml</a:t>
            </a:r>
            <a:endParaRPr lang="tr-TR" sz="4400" dirty="0" smtClean="0"/>
          </a:p>
          <a:p>
            <a:pPr marL="0" indent="0">
              <a:buNone/>
            </a:pPr>
            <a:endParaRPr lang="tr-TR" sz="4400" dirty="0" smtClean="0"/>
          </a:p>
          <a:p>
            <a:pPr marL="0" indent="0">
              <a:buNone/>
            </a:pPr>
            <a:r>
              <a:rPr lang="tr-TR" sz="4400" dirty="0" err="1" smtClean="0"/>
              <a:t>Index.cshtml</a:t>
            </a:r>
            <a:endParaRPr lang="tr-TR" sz="4400" dirty="0"/>
          </a:p>
          <a:p>
            <a:pPr marL="0" indent="0">
              <a:buNone/>
            </a:pPr>
            <a:r>
              <a:rPr lang="tr-TR" sz="4400" dirty="0" err="1"/>
              <a:t>Index</a:t>
            </a:r>
            <a:r>
              <a:rPr lang="tr-TR" sz="4400" dirty="0" err="1" smtClean="0"/>
              <a:t>.</a:t>
            </a:r>
            <a:r>
              <a:rPr lang="tr-TR" sz="4400" dirty="0" err="1" smtClean="0">
                <a:solidFill>
                  <a:srgbClr val="C00000"/>
                </a:solidFill>
              </a:rPr>
              <a:t>Mobile</a:t>
            </a:r>
            <a:r>
              <a:rPr lang="tr-TR" sz="4400" dirty="0" err="1" smtClean="0"/>
              <a:t>.cshtml</a:t>
            </a:r>
            <a:endParaRPr lang="tr-TR" sz="4400" dirty="0"/>
          </a:p>
          <a:p>
            <a:pPr marL="0" indent="0">
              <a:buNone/>
            </a:pPr>
            <a:endParaRPr lang="tr-TR" sz="4400" dirty="0"/>
          </a:p>
          <a:p>
            <a:pPr marL="0" indent="0">
              <a:buNone/>
            </a:pPr>
            <a:endParaRPr lang="tr-TR" sz="4400" dirty="0" smtClean="0"/>
          </a:p>
        </p:txBody>
      </p:sp>
      <p:sp>
        <p:nvSpPr>
          <p:cNvPr id="4" name="Başlık 1"/>
          <p:cNvSpPr txBox="1">
            <a:spLocks/>
          </p:cNvSpPr>
          <p:nvPr/>
        </p:nvSpPr>
        <p:spPr>
          <a:xfrm>
            <a:off x="467544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Sayfa düzeni yönetimi</a:t>
            </a:r>
          </a:p>
          <a:p>
            <a:r>
              <a:rPr lang="tr-TR" dirty="0" smtClean="0"/>
              <a:t>otomatik yerleşim değiştirme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580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DisplayModeProvider</a:t>
            </a:r>
            <a:endParaRPr lang="tr-TR" sz="4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4400" dirty="0"/>
          </a:p>
          <a:p>
            <a:pPr marL="0" indent="0">
              <a:buNone/>
            </a:pPr>
            <a:endParaRPr lang="tr-TR" sz="4400" dirty="0" smtClean="0"/>
          </a:p>
        </p:txBody>
      </p:sp>
      <p:sp>
        <p:nvSpPr>
          <p:cNvPr id="4" name="Başlık 1"/>
          <p:cNvSpPr txBox="1">
            <a:spLocks/>
          </p:cNvSpPr>
          <p:nvPr/>
        </p:nvSpPr>
        <p:spPr>
          <a:xfrm>
            <a:off x="467544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Sayfa düzeni yönetimi</a:t>
            </a:r>
          </a:p>
          <a:p>
            <a:r>
              <a:rPr lang="tr-TR" dirty="0" smtClean="0"/>
              <a:t>Görünüm Kipleri - </a:t>
            </a:r>
            <a:r>
              <a:rPr lang="tr-TR" b="1" dirty="0" err="1" smtClean="0"/>
              <a:t>DisplayModes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38979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Html doküman yapısı</a:t>
            </a:r>
            <a:br>
              <a:rPr lang="tr-TR" dirty="0" smtClean="0"/>
            </a:br>
            <a:r>
              <a:rPr lang="tr-TR" b="1" dirty="0" smtClean="0"/>
              <a:t>&lt;html&gt;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594993"/>
            <a:ext cx="4752528" cy="604664"/>
          </a:xfr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lang="tr-TR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467544" y="2487689"/>
            <a:ext cx="4752528" cy="39703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tr-TR" sz="3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3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3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3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3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3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007604" y="3265859"/>
            <a:ext cx="3672408" cy="9541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tr-TR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8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999319" y="4653136"/>
            <a:ext cx="3672408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24675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etin kutusu 12"/>
          <p:cNvSpPr txBox="1"/>
          <p:nvPr/>
        </p:nvSpPr>
        <p:spPr>
          <a:xfrm>
            <a:off x="107504" y="1340768"/>
            <a:ext cx="8856984" cy="540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tr-TR" sz="3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Html doküman yapısı</a:t>
            </a:r>
            <a:br>
              <a:rPr lang="tr-TR" dirty="0" smtClean="0"/>
            </a:br>
            <a:r>
              <a:rPr lang="tr-TR" b="1" dirty="0" smtClean="0"/>
              <a:t>&lt;</a:t>
            </a:r>
            <a:r>
              <a:rPr lang="tr-TR" b="1" dirty="0" err="1" smtClean="0"/>
              <a:t>head</a:t>
            </a:r>
            <a:r>
              <a:rPr lang="tr-TR" b="1" dirty="0" smtClean="0"/>
              <a:t>&gt;</a:t>
            </a:r>
            <a:endParaRPr lang="tr-TR" b="1" dirty="0"/>
          </a:p>
        </p:txBody>
      </p:sp>
      <p:sp>
        <p:nvSpPr>
          <p:cNvPr id="5" name="Metin kutusu 4"/>
          <p:cNvSpPr txBox="1"/>
          <p:nvPr/>
        </p:nvSpPr>
        <p:spPr>
          <a:xfrm>
            <a:off x="251520" y="1628800"/>
            <a:ext cx="4968552" cy="4832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8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703923" y="2237303"/>
            <a:ext cx="424847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703923" y="2998033"/>
            <a:ext cx="424847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/>
          </a:p>
        </p:txBody>
      </p:sp>
      <p:sp>
        <p:nvSpPr>
          <p:cNvPr id="10" name="Metin kutusu 9"/>
          <p:cNvSpPr txBox="1"/>
          <p:nvPr/>
        </p:nvSpPr>
        <p:spPr>
          <a:xfrm>
            <a:off x="683568" y="3718113"/>
            <a:ext cx="424847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674933" y="4438193"/>
            <a:ext cx="424847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683568" y="5230281"/>
            <a:ext cx="424847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9076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kutusu 11"/>
          <p:cNvSpPr txBox="1"/>
          <p:nvPr/>
        </p:nvSpPr>
        <p:spPr>
          <a:xfrm>
            <a:off x="107504" y="1340768"/>
            <a:ext cx="8856984" cy="540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tr-TR" sz="3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Html doküman yapısı</a:t>
            </a:r>
            <a:br>
              <a:rPr lang="tr-TR" dirty="0" smtClean="0"/>
            </a:br>
            <a:r>
              <a:rPr lang="tr-TR" b="1" dirty="0" smtClean="0"/>
              <a:t>&lt;body&gt;</a:t>
            </a:r>
            <a:endParaRPr lang="tr-TR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251520" y="1700808"/>
            <a:ext cx="4824536" cy="4832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8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495115" y="2463279"/>
            <a:ext cx="424847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484340" y="3303838"/>
            <a:ext cx="424847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  <p:sp>
        <p:nvSpPr>
          <p:cNvPr id="10" name="Metin kutusu 9"/>
          <p:cNvSpPr txBox="1"/>
          <p:nvPr/>
        </p:nvSpPr>
        <p:spPr>
          <a:xfrm>
            <a:off x="495115" y="4202234"/>
            <a:ext cx="4248472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tr-TR" sz="24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sz="2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827584" y="4797152"/>
            <a:ext cx="3672408" cy="369332"/>
          </a:xfrm>
          <a:prstGeom prst="rect">
            <a:avLst/>
          </a:prstGeom>
          <a:solidFill>
            <a:srgbClr val="CD7371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884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doküman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DOM</a:t>
            </a:r>
            <a:r>
              <a:rPr lang="tr-TR" dirty="0" smtClean="0"/>
              <a:t>, tarayıcının işleyebileceği sayfa içsel sunumuna denir.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DOM</a:t>
            </a:r>
            <a:r>
              <a:rPr lang="tr-TR" dirty="0" smtClean="0"/>
              <a:t> :</a:t>
            </a:r>
          </a:p>
          <a:p>
            <a:pPr lvl="1"/>
            <a:r>
              <a:rPr lang="tr-TR" dirty="0" smtClean="0"/>
              <a:t>yapı, </a:t>
            </a:r>
          </a:p>
          <a:p>
            <a:pPr lvl="1"/>
            <a:r>
              <a:rPr lang="tr-TR" dirty="0" smtClean="0"/>
              <a:t>erişim, </a:t>
            </a:r>
          </a:p>
          <a:p>
            <a:pPr lvl="1"/>
            <a:r>
              <a:rPr lang="tr-TR" dirty="0" smtClean="0"/>
              <a:t>etkileşim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yöntemleri </a:t>
            </a:r>
            <a:r>
              <a:rPr lang="tr-TR" dirty="0"/>
              <a:t>standartlaştırılmıştır (</a:t>
            </a:r>
            <a:r>
              <a:rPr lang="tr-TR" b="1" dirty="0">
                <a:solidFill>
                  <a:srgbClr val="C00000"/>
                </a:solidFill>
              </a:rPr>
              <a:t>w3.org</a:t>
            </a:r>
            <a:r>
              <a:rPr lang="tr-TR" dirty="0"/>
              <a:t>).</a:t>
            </a: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Doküman Nesne Modeli</a:t>
            </a:r>
            <a:br>
              <a:rPr lang="tr-TR" dirty="0" smtClean="0"/>
            </a:br>
            <a:r>
              <a:rPr lang="tr-TR" b="1" dirty="0" err="1" smtClean="0">
                <a:solidFill>
                  <a:srgbClr val="C00000"/>
                </a:solidFill>
              </a:rPr>
              <a:t>D</a:t>
            </a:r>
            <a:r>
              <a:rPr lang="tr-TR" b="1" dirty="0" err="1" smtClean="0"/>
              <a:t>ocument</a:t>
            </a:r>
            <a:r>
              <a:rPr lang="tr-TR" b="1" dirty="0" smtClean="0"/>
              <a:t> </a:t>
            </a:r>
            <a:r>
              <a:rPr lang="tr-TR" b="1" dirty="0" smtClean="0">
                <a:solidFill>
                  <a:srgbClr val="C00000"/>
                </a:solidFill>
              </a:rPr>
              <a:t>O</a:t>
            </a:r>
            <a:r>
              <a:rPr lang="tr-TR" b="1" dirty="0" smtClean="0"/>
              <a:t>bject </a:t>
            </a:r>
            <a:r>
              <a:rPr lang="tr-TR" b="1" dirty="0" smtClean="0">
                <a:solidFill>
                  <a:srgbClr val="C00000"/>
                </a:solidFill>
              </a:rPr>
              <a:t>M</a:t>
            </a:r>
            <a:r>
              <a:rPr lang="tr-TR" b="1" dirty="0" smtClean="0"/>
              <a:t>odel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40902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3"/>
            <a:ext cx="8424936" cy="5186017"/>
          </a:xfrm>
        </p:spPr>
      </p:pic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Doküman Nesne Modeli - </a:t>
            </a:r>
            <a:r>
              <a:rPr lang="tr-TR" sz="2800" b="1" dirty="0" err="1" smtClean="0"/>
              <a:t>Document</a:t>
            </a:r>
            <a:r>
              <a:rPr lang="tr-TR" sz="2800" b="1" dirty="0" smtClean="0"/>
              <a:t> Object Model</a:t>
            </a:r>
            <a:br>
              <a:rPr lang="tr-TR" sz="2800" b="1" dirty="0" smtClean="0"/>
            </a:br>
            <a:r>
              <a:rPr lang="tr-TR" sz="2800" dirty="0" smtClean="0"/>
              <a:t>Yapı</a:t>
            </a:r>
            <a:r>
              <a:rPr lang="tr-TR" sz="2800" b="1" dirty="0" smtClean="0"/>
              <a:t> - </a:t>
            </a:r>
            <a:r>
              <a:rPr lang="tr-TR" sz="2800" b="1" dirty="0" err="1" smtClean="0"/>
              <a:t>structure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123576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Doküman Nesne Modeli - </a:t>
            </a:r>
            <a:r>
              <a:rPr lang="tr-TR" sz="2800" b="1" dirty="0" err="1" smtClean="0"/>
              <a:t>Document</a:t>
            </a:r>
            <a:r>
              <a:rPr lang="tr-TR" sz="2800" b="1" dirty="0" smtClean="0"/>
              <a:t> Object Model</a:t>
            </a:r>
            <a:br>
              <a:rPr lang="tr-TR" sz="2800" b="1" dirty="0" smtClean="0"/>
            </a:br>
            <a:r>
              <a:rPr lang="tr-TR" sz="2800" dirty="0" smtClean="0"/>
              <a:t>Erişim</a:t>
            </a:r>
            <a:r>
              <a:rPr lang="tr-TR" sz="2800" b="1" dirty="0" smtClean="0"/>
              <a:t> – </a:t>
            </a:r>
            <a:r>
              <a:rPr lang="tr-TR" sz="2800" b="1" dirty="0" smtClean="0">
                <a:solidFill>
                  <a:srgbClr val="C00000"/>
                </a:solidFill>
              </a:rPr>
              <a:t>U</a:t>
            </a:r>
            <a:r>
              <a:rPr lang="tr-TR" sz="2800" b="1" dirty="0" smtClean="0"/>
              <a:t>ygulama </a:t>
            </a:r>
            <a:r>
              <a:rPr lang="tr-TR" sz="2800" b="1" dirty="0" smtClean="0">
                <a:solidFill>
                  <a:srgbClr val="C00000"/>
                </a:solidFill>
              </a:rPr>
              <a:t>P</a:t>
            </a:r>
            <a:r>
              <a:rPr lang="tr-TR" sz="2800" b="1" dirty="0" smtClean="0"/>
              <a:t>rogramlama </a:t>
            </a:r>
            <a:r>
              <a:rPr lang="tr-TR" sz="2800" b="1" dirty="0" smtClean="0">
                <a:solidFill>
                  <a:srgbClr val="C00000"/>
                </a:solidFill>
              </a:rPr>
              <a:t>A</a:t>
            </a:r>
            <a:r>
              <a:rPr lang="tr-TR" sz="2800" b="1" dirty="0" smtClean="0"/>
              <a:t>rabirimi</a:t>
            </a:r>
            <a:endParaRPr lang="tr-TR" sz="2800" b="1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6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A</a:t>
            </a:r>
            <a:r>
              <a:rPr lang="tr-TR" sz="3600" dirty="0" smtClean="0">
                <a:latin typeface="+mj-lt"/>
                <a:cs typeface="Consolas" panose="020B0609020204030204" pitchFamily="49" charset="0"/>
              </a:rPr>
              <a:t>pplication </a:t>
            </a:r>
            <a:r>
              <a:rPr lang="tr-TR" sz="36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P</a:t>
            </a:r>
            <a:r>
              <a:rPr lang="tr-TR" sz="3600" dirty="0" smtClean="0">
                <a:latin typeface="+mj-lt"/>
                <a:cs typeface="Consolas" panose="020B0609020204030204" pitchFamily="49" charset="0"/>
              </a:rPr>
              <a:t>rogramming </a:t>
            </a:r>
            <a:r>
              <a:rPr lang="tr-TR" sz="3600" b="1" dirty="0" err="1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I</a:t>
            </a:r>
            <a:r>
              <a:rPr lang="tr-TR" sz="3600" dirty="0" err="1" smtClean="0">
                <a:latin typeface="+mj-lt"/>
                <a:cs typeface="Consolas" panose="020B0609020204030204" pitchFamily="49" charset="0"/>
              </a:rPr>
              <a:t>nterface</a:t>
            </a:r>
            <a:r>
              <a:rPr lang="tr-TR" sz="3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tr-TR" sz="3600" b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API</a:t>
            </a:r>
          </a:p>
          <a:p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window.document.body</a:t>
            </a:r>
            <a:endParaRPr lang="tr-TR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0" y="364502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solidFill>
                  <a:srgbClr val="C00000"/>
                </a:solidFill>
              </a:rPr>
              <a:t>https://</a:t>
            </a:r>
            <a:r>
              <a:rPr lang="tr-TR" sz="2000" b="1" dirty="0" smtClean="0">
                <a:solidFill>
                  <a:srgbClr val="C00000"/>
                </a:solidFill>
              </a:rPr>
              <a:t>developer.mozilla.org/en-US/docs/Web/API/Document_Object_Model</a:t>
            </a:r>
            <a:endParaRPr lang="tr-TR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Doküman Nesne Modeli - </a:t>
            </a:r>
            <a:r>
              <a:rPr lang="tr-TR" sz="2800" b="1" dirty="0" err="1" smtClean="0"/>
              <a:t>Document</a:t>
            </a:r>
            <a:r>
              <a:rPr lang="tr-TR" sz="2800" b="1" dirty="0" smtClean="0"/>
              <a:t> Object Model</a:t>
            </a:r>
            <a:br>
              <a:rPr lang="tr-TR" sz="2800" b="1" dirty="0" smtClean="0"/>
            </a:br>
            <a:r>
              <a:rPr lang="tr-TR" sz="2800" dirty="0" smtClean="0"/>
              <a:t>Etkileşim</a:t>
            </a:r>
            <a:r>
              <a:rPr lang="tr-TR" sz="2800" b="1" dirty="0" smtClean="0"/>
              <a:t> – </a:t>
            </a:r>
            <a:r>
              <a:rPr lang="tr-TR" sz="2800" b="1" dirty="0" err="1" smtClean="0"/>
              <a:t>Javascript</a:t>
            </a:r>
            <a:r>
              <a:rPr lang="tr-TR" sz="2800" b="1" dirty="0" smtClean="0"/>
              <a:t> + DOM </a:t>
            </a:r>
            <a:r>
              <a:rPr lang="tr-TR" sz="2800" b="1" dirty="0" err="1" smtClean="0"/>
              <a:t>Events</a:t>
            </a:r>
            <a:endParaRPr lang="tr-TR" sz="2800" b="1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&lt;p 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trg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()"&gt;tıkla&lt;/p&gt;</a:t>
            </a:r>
          </a:p>
          <a:p>
            <a:pPr marL="0" indent="0">
              <a:buNone/>
            </a:pPr>
            <a:endParaRPr lang="tr-TR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tr-TR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 = 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tr-TR" sz="2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trg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el.style.color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= "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b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tr-TR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69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394</Words>
  <Application>Microsoft Office PowerPoint</Application>
  <PresentationFormat>Ekran Gösterisi (4:3)</PresentationFormat>
  <Paragraphs>130</Paragraphs>
  <Slides>12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Ofis Teması</vt:lpstr>
      <vt:lpstr>Html doküman yapısı document</vt:lpstr>
      <vt:lpstr>Html doküman yapısı &lt;html&gt;</vt:lpstr>
      <vt:lpstr>Html doküman yapısı &lt;head&gt;</vt:lpstr>
      <vt:lpstr>Html doküman yapısı &lt;body&gt;</vt:lpstr>
      <vt:lpstr>Html doküman yapısı</vt:lpstr>
      <vt:lpstr>Doküman Nesne Modeli Document Object Model</vt:lpstr>
      <vt:lpstr>Doküman Nesne Modeli - Document Object Model Yapı - structure</vt:lpstr>
      <vt:lpstr>Doküman Nesne Modeli - Document Object Model Erişim – Uygulama Programlama Arabirimi</vt:lpstr>
      <vt:lpstr>Doküman Nesne Modeli - Document Object Model Etkileşim – Javascript + DOM Events</vt:lpstr>
      <vt:lpstr>Sayfa düzeni yönetimi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john</dc:creator>
  <cp:lastModifiedBy>john</cp:lastModifiedBy>
  <cp:revision>38</cp:revision>
  <dcterms:created xsi:type="dcterms:W3CDTF">2015-05-14T18:32:16Z</dcterms:created>
  <dcterms:modified xsi:type="dcterms:W3CDTF">2015-05-23T00:16:12Z</dcterms:modified>
</cp:coreProperties>
</file>