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2" r:id="rId3"/>
    <p:sldId id="263" r:id="rId4"/>
    <p:sldId id="264" r:id="rId5"/>
    <p:sldId id="259" r:id="rId6"/>
    <p:sldId id="273" r:id="rId7"/>
    <p:sldId id="272" r:id="rId8"/>
    <p:sldId id="275" r:id="rId9"/>
    <p:sldId id="274" r:id="rId10"/>
    <p:sldId id="276" r:id="rId11"/>
    <p:sldId id="277" r:id="rId12"/>
    <p:sldId id="278" r:id="rId13"/>
    <p:sldId id="279" r:id="rId14"/>
    <p:sldId id="280" r:id="rId15"/>
    <p:sldId id="266" r:id="rId16"/>
    <p:sldId id="267" r:id="rId17"/>
    <p:sldId id="271" r:id="rId18"/>
    <p:sldId id="269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7371"/>
    <a:srgbClr val="C45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856" autoAdjust="0"/>
  </p:normalViewPr>
  <p:slideViewPr>
    <p:cSldViewPr>
      <p:cViewPr varScale="1">
        <p:scale>
          <a:sx n="55" d="100"/>
          <a:sy n="55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55D2D-59CF-4BBB-BD3B-BC44C21BF44E}" type="datetimeFigureOut">
              <a:rPr lang="tr-TR" smtClean="0"/>
              <a:t>20.06.2015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05AF9-BE5B-4DB2-802A-F4F6F231D6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542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!DOCTYPE tümü büyük harf.</a:t>
            </a:r>
            <a:r>
              <a:rPr lang="tr-TR" baseline="0" dirty="0" smtClean="0"/>
              <a:t> </a:t>
            </a:r>
          </a:p>
          <a:p>
            <a:r>
              <a:rPr lang="tr-TR" baseline="0" dirty="0" err="1" smtClean="0"/>
              <a:t>doctype</a:t>
            </a:r>
            <a:r>
              <a:rPr lang="tr-TR" baseline="0" dirty="0" smtClean="0"/>
              <a:t> html :  HTML5</a:t>
            </a:r>
          </a:p>
          <a:p>
            <a:r>
              <a:rPr lang="tr-TR" baseline="0" dirty="0" smtClean="0"/>
              <a:t>html, </a:t>
            </a:r>
            <a:r>
              <a:rPr lang="tr-TR" baseline="0" dirty="0" err="1" smtClean="0"/>
              <a:t>head</a:t>
            </a:r>
            <a:r>
              <a:rPr lang="tr-TR" baseline="0" dirty="0" smtClean="0"/>
              <a:t>, body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87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yüklenerek</a:t>
            </a:r>
            <a:r>
              <a:rPr lang="tr-TR" baseline="0" dirty="0" smtClean="0"/>
              <a:t> görüntülenen her html </a:t>
            </a:r>
            <a:r>
              <a:rPr lang="tr-TR" b="1" baseline="0" dirty="0" err="1" smtClean="0"/>
              <a:t>document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(</a:t>
            </a:r>
            <a:r>
              <a:rPr lang="tr-TR" b="1" baseline="0" dirty="0" smtClean="0"/>
              <a:t>doküman</a:t>
            </a:r>
            <a:r>
              <a:rPr lang="tr-TR" b="0" baseline="0" dirty="0" smtClean="0"/>
              <a:t>) halini alır.</a:t>
            </a:r>
          </a:p>
          <a:p>
            <a:r>
              <a:rPr lang="tr-TR" b="0" baseline="0" dirty="0" smtClean="0"/>
              <a:t>hiyerarşinin en üstü  </a:t>
            </a:r>
            <a:r>
              <a:rPr lang="tr-TR" b="1" baseline="0" dirty="0" err="1" smtClean="0"/>
              <a:t>window</a:t>
            </a:r>
            <a:r>
              <a:rPr lang="tr-TR" b="0" baseline="0" dirty="0" smtClean="0"/>
              <a:t> (</a:t>
            </a:r>
            <a:r>
              <a:rPr lang="tr-TR" b="1" baseline="0" dirty="0" smtClean="0"/>
              <a:t>pencere</a:t>
            </a:r>
            <a:r>
              <a:rPr lang="tr-TR" b="0" baseline="0" smtClean="0"/>
              <a:t>) nesnesidir.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718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Karakter</a:t>
            </a:r>
            <a:r>
              <a:rPr lang="tr-TR" baseline="0" dirty="0" smtClean="0"/>
              <a:t> kodlama</a:t>
            </a:r>
            <a:endParaRPr lang="tr-TR" dirty="0" smtClean="0"/>
          </a:p>
          <a:p>
            <a:r>
              <a:rPr lang="en-US" dirty="0" smtClean="0"/>
              <a:t>Choosing &amp; applying a character encoding</a:t>
            </a:r>
          </a:p>
          <a:p>
            <a:r>
              <a:rPr lang="en-US" dirty="0" smtClean="0"/>
              <a:t>  https://www.w3.org/International/questions/qa-choosing-encodings</a:t>
            </a:r>
          </a:p>
          <a:p>
            <a:endParaRPr lang="en-US" dirty="0" smtClean="0"/>
          </a:p>
          <a:p>
            <a:r>
              <a:rPr lang="en-US" dirty="0" smtClean="0"/>
              <a:t>BOM (Byte Order Mark)  </a:t>
            </a:r>
          </a:p>
          <a:p>
            <a:r>
              <a:rPr lang="en-US" dirty="0" smtClean="0"/>
              <a:t>  http://www.w3.org/International/questions/qa-byte-order-mark.en.php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5711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Web sayfasının</a:t>
            </a:r>
            <a:r>
              <a:rPr lang="tr-TR" baseline="0" dirty="0" smtClean="0"/>
              <a:t> görüntülenebilmesi ve sayfa içeriği ile etkileşim sağlanması için </a:t>
            </a:r>
            <a:r>
              <a:rPr lang="tr-TR" b="1" baseline="0" dirty="0" err="1" smtClean="0"/>
              <a:t>bildirimsel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declarative</a:t>
            </a:r>
            <a:r>
              <a:rPr lang="tr-TR" baseline="0" dirty="0" smtClean="0"/>
              <a:t>) olarak ifade edilen </a:t>
            </a:r>
            <a:r>
              <a:rPr lang="tr-TR" b="1" baseline="0" dirty="0" smtClean="0"/>
              <a:t>sayfa içeriği</a:t>
            </a:r>
            <a:r>
              <a:rPr lang="tr-TR" baseline="0" dirty="0" smtClean="0"/>
              <a:t>nin (</a:t>
            </a:r>
            <a:r>
              <a:rPr lang="tr-TR" b="1" baseline="0" dirty="0" err="1" smtClean="0"/>
              <a:t>page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content</a:t>
            </a:r>
            <a:r>
              <a:rPr lang="tr-TR" baseline="0" dirty="0" smtClean="0"/>
              <a:t>) tarayıcının üzerinde çalışabileceği </a:t>
            </a:r>
            <a:r>
              <a:rPr lang="tr-TR" b="1" baseline="0" dirty="0" smtClean="0"/>
              <a:t>i</a:t>
            </a:r>
            <a:r>
              <a:rPr lang="tr-TR" b="1" dirty="0" smtClean="0"/>
              <a:t>çsel sunum</a:t>
            </a:r>
            <a:r>
              <a:rPr lang="tr-TR" dirty="0" smtClean="0"/>
              <a:t>a (</a:t>
            </a:r>
            <a:r>
              <a:rPr lang="tr-TR" b="1" dirty="0" err="1" smtClean="0"/>
              <a:t>internal</a:t>
            </a:r>
            <a:r>
              <a:rPr lang="tr-TR" b="1" dirty="0" smtClean="0"/>
              <a:t> </a:t>
            </a:r>
            <a:r>
              <a:rPr lang="tr-TR" b="1" dirty="0" err="1" smtClean="0"/>
              <a:t>representation</a:t>
            </a:r>
            <a:r>
              <a:rPr lang="tr-TR" dirty="0" smtClean="0"/>
              <a:t>) dönüştürülmüş</a:t>
            </a:r>
            <a:r>
              <a:rPr lang="tr-TR" baseline="0" dirty="0" smtClean="0"/>
              <a:t> halidir.</a:t>
            </a:r>
          </a:p>
          <a:p>
            <a:endParaRPr lang="tr-TR" baseline="0" dirty="0" smtClean="0"/>
          </a:p>
          <a:p>
            <a:r>
              <a:rPr lang="tr-TR" baseline="0" dirty="0" err="1" smtClean="0"/>
              <a:t>bildirimsel</a:t>
            </a:r>
            <a:r>
              <a:rPr lang="tr-TR" baseline="0" dirty="0" smtClean="0"/>
              <a:t> olarak ifade edilen DOM nesneleri (</a:t>
            </a:r>
            <a:r>
              <a:rPr lang="tr-TR" b="1" baseline="0" dirty="0" smtClean="0"/>
              <a:t>DOM </a:t>
            </a:r>
            <a:r>
              <a:rPr lang="tr-TR" b="1" baseline="0" dirty="0" err="1" smtClean="0"/>
              <a:t>objects</a:t>
            </a:r>
            <a:r>
              <a:rPr lang="tr-TR" baseline="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html elemanları ve </a:t>
            </a:r>
            <a:r>
              <a:rPr lang="tr-TR" baseline="0" dirty="0" err="1" smtClean="0"/>
              <a:t>style'lar</a:t>
            </a:r>
            <a:r>
              <a:rPr lang="tr-TR" baseline="0" dirty="0" smtClean="0"/>
              <a:t> (</a:t>
            </a:r>
            <a:r>
              <a:rPr lang="tr-TR" baseline="0" dirty="0" err="1" smtClean="0"/>
              <a:t>nod'lar</a:t>
            </a:r>
            <a:r>
              <a:rPr lang="tr-TR" baseline="0" dirty="0" smtClean="0"/>
              <a:t>: element, </a:t>
            </a:r>
            <a:r>
              <a:rPr lang="tr-TR" baseline="0" dirty="0" err="1" smtClean="0"/>
              <a:t>attribute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text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comment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event</a:t>
            </a:r>
            <a:r>
              <a:rPr lang="tr-TR" baseline="0" dirty="0" smtClean="0"/>
              <a:t>)</a:t>
            </a:r>
          </a:p>
          <a:p>
            <a:pPr marL="0" indent="0">
              <a:buFont typeface="Arial" charset="0"/>
              <a:buNone/>
            </a:pPr>
            <a:endParaRPr lang="tr-TR" baseline="0" dirty="0" smtClean="0"/>
          </a:p>
          <a:p>
            <a:endParaRPr lang="tr-TR" baseline="0" dirty="0" smtClean="0"/>
          </a:p>
          <a:p>
            <a:r>
              <a:rPr lang="tr-TR" baseline="0" dirty="0" smtClean="0"/>
              <a:t>DOM</a:t>
            </a:r>
          </a:p>
          <a:p>
            <a:r>
              <a:rPr lang="tr-TR" baseline="0" dirty="0" smtClean="0"/>
              <a:t>http://www.w3.org/DOM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12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http://www.tutorialspoint.com/javascript/javascript_html_dom.htm</a:t>
            </a:r>
          </a:p>
          <a:p>
            <a:r>
              <a:rPr lang="tr-TR" dirty="0" smtClean="0"/>
              <a:t>https://developer.mozilla.org/en-US/docs/Web/API/Document_Object_Model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313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http://www.tutorialspoint.com/javascript/javascript_html_dom.htm</a:t>
            </a:r>
          </a:p>
          <a:p>
            <a:r>
              <a:rPr lang="tr-TR" dirty="0" smtClean="0"/>
              <a:t>https://developer.mozilla.org/en-US/docs/Web/API/Document_Object_Model</a:t>
            </a:r>
          </a:p>
          <a:p>
            <a:r>
              <a:rPr lang="tr-TR" dirty="0" smtClean="0"/>
              <a:t>http://www.w3.org/DOM/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3137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http://www.tutorialspoint.com/javascript/javascript_html_dom.htm</a:t>
            </a:r>
          </a:p>
          <a:p>
            <a:r>
              <a:rPr lang="tr-TR" dirty="0" smtClean="0"/>
              <a:t>https://developer.mozilla.org/en-US/docs/Web/API/Document_Object_Model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313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20.06.2015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638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20.06.2015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74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20.06.2015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352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20.06.2015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94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20.06.2015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100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20.06.2015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730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20.06.2015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025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20.06.2015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09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20.06.2015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484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20.06.2015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931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20.06.2015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889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BDD8-1597-4FFD-A740-152FF39E48FC}" type="datetimeFigureOut">
              <a:rPr lang="tr-TR" smtClean="0"/>
              <a:t>20.06.2015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63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dirty="0" smtClean="0"/>
              <a:t>Html doküman yapısı</a:t>
            </a:r>
            <a:br>
              <a:rPr lang="tr-TR" sz="3600" dirty="0" smtClean="0"/>
            </a:br>
            <a:r>
              <a:rPr lang="tr-TR" sz="3600" b="1" dirty="0" err="1" smtClean="0"/>
              <a:t>document</a:t>
            </a:r>
            <a:endParaRPr lang="tr-TR" sz="36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484784"/>
            <a:ext cx="5112568" cy="714873"/>
          </a:xfr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4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4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!DOCTYPE</a:t>
            </a:r>
            <a:r>
              <a:rPr lang="tr-TR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4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479264" y="2492896"/>
            <a:ext cx="5112568" cy="769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4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467544" y="3501008"/>
            <a:ext cx="5112568" cy="7694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4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44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467544" y="4581128"/>
            <a:ext cx="5092282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4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370282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 txBox="1">
            <a:spLocks/>
          </p:cNvSpPr>
          <p:nvPr/>
        </p:nvSpPr>
        <p:spPr>
          <a:xfrm>
            <a:off x="457200" y="274638"/>
            <a:ext cx="8229600" cy="142617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adlandırılmış karakter başvurusu</a:t>
            </a:r>
          </a:p>
          <a:p>
            <a:r>
              <a:rPr lang="tr-TR" b="1" dirty="0" err="1" smtClean="0"/>
              <a:t>named</a:t>
            </a:r>
            <a:r>
              <a:rPr lang="tr-TR" b="1" dirty="0" smtClean="0"/>
              <a:t> </a:t>
            </a:r>
            <a:r>
              <a:rPr lang="tr-TR" b="1" dirty="0" err="1" smtClean="0"/>
              <a:t>character</a:t>
            </a:r>
            <a:r>
              <a:rPr lang="tr-TR" b="1" dirty="0" smtClean="0"/>
              <a:t> </a:t>
            </a:r>
            <a:r>
              <a:rPr lang="tr-TR" b="1" dirty="0" err="1" smtClean="0"/>
              <a:t>reference</a:t>
            </a:r>
            <a:endParaRPr lang="tr-TR" b="1" dirty="0" smtClean="0"/>
          </a:p>
          <a:p>
            <a:endParaRPr lang="tr-TR" b="1" dirty="0"/>
          </a:p>
        </p:txBody>
      </p:sp>
      <p:sp>
        <p:nvSpPr>
          <p:cNvPr id="4" name="İçerik Yer Tutucusu 1"/>
          <p:cNvSpPr txBox="1">
            <a:spLocks/>
          </p:cNvSpPr>
          <p:nvPr/>
        </p:nvSpPr>
        <p:spPr>
          <a:xfrm>
            <a:off x="457200" y="1600200"/>
            <a:ext cx="8579296" cy="50691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Html kaynak kodu içinde özel anlamı olan karakterlerin </a:t>
            </a:r>
            <a:r>
              <a:rPr lang="tr-T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içerik </a:t>
            </a:r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olarak gösterilmesini sağlarlar</a:t>
            </a:r>
          </a:p>
          <a:p>
            <a:pPr algn="just"/>
            <a:r>
              <a:rPr lang="en-US" sz="3600" b="1" dirty="0" smtClean="0">
                <a:solidFill>
                  <a:srgbClr val="00B050"/>
                </a:solidFill>
              </a:rPr>
              <a:t>&amp;</a:t>
            </a:r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gt</a:t>
            </a:r>
            <a:r>
              <a:rPr lang="en-US" sz="3600" b="1" dirty="0" smtClean="0">
                <a:solidFill>
                  <a:srgbClr val="00B050"/>
                </a:solidFill>
              </a:rPr>
              <a:t>;</a:t>
            </a:r>
            <a:r>
              <a:rPr lang="en-US" sz="3600" dirty="0" smtClean="0"/>
              <a:t> greater-than </a:t>
            </a:r>
            <a:r>
              <a:rPr lang="en-US" sz="5400" b="1" dirty="0" smtClean="0">
                <a:solidFill>
                  <a:srgbClr val="0070C0"/>
                </a:solidFill>
              </a:rPr>
              <a:t>&gt;</a:t>
            </a:r>
            <a:r>
              <a:rPr lang="tr-TR" sz="3600" dirty="0" smtClean="0"/>
              <a:t> </a:t>
            </a:r>
            <a:endParaRPr lang="en-US" sz="3600" dirty="0" smtClean="0"/>
          </a:p>
          <a:p>
            <a:r>
              <a:rPr lang="en-US" sz="3600" b="1" dirty="0" smtClean="0">
                <a:solidFill>
                  <a:srgbClr val="00B050"/>
                </a:solidFill>
              </a:rPr>
              <a:t>&amp;</a:t>
            </a:r>
            <a:r>
              <a:rPr lang="en-US" sz="3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lt</a:t>
            </a:r>
            <a:r>
              <a:rPr lang="en-US" sz="3600" b="1" dirty="0">
                <a:solidFill>
                  <a:srgbClr val="00B050"/>
                </a:solidFill>
              </a:rPr>
              <a:t>;</a:t>
            </a:r>
            <a:r>
              <a:rPr lang="en-US" sz="3600" dirty="0"/>
              <a:t> </a:t>
            </a:r>
            <a:r>
              <a:rPr lang="en-US" sz="3600" dirty="0" smtClean="0"/>
              <a:t>less-than </a:t>
            </a:r>
            <a:r>
              <a:rPr lang="en-US" sz="5400" b="1" dirty="0" smtClean="0">
                <a:solidFill>
                  <a:srgbClr val="0070C0"/>
                </a:solidFill>
              </a:rPr>
              <a:t>&lt;</a:t>
            </a:r>
            <a:endParaRPr lang="en-US" sz="5400" b="1" dirty="0">
              <a:solidFill>
                <a:srgbClr val="0070C0"/>
              </a:solidFill>
            </a:endParaRPr>
          </a:p>
          <a:p>
            <a:r>
              <a:rPr lang="en-US" sz="3600" b="1" dirty="0">
                <a:solidFill>
                  <a:srgbClr val="00B050"/>
                </a:solidFill>
              </a:rPr>
              <a:t>&amp;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amp</a:t>
            </a:r>
            <a:r>
              <a:rPr lang="en-US" sz="3600" b="1" dirty="0" smtClean="0">
                <a:solidFill>
                  <a:srgbClr val="00B050"/>
                </a:solidFill>
              </a:rPr>
              <a:t>; </a:t>
            </a:r>
            <a:r>
              <a:rPr lang="en-US" sz="3600" dirty="0" smtClean="0"/>
              <a:t>ampersand </a:t>
            </a:r>
            <a:r>
              <a:rPr lang="en-US" sz="5400" b="1" dirty="0" smtClean="0">
                <a:solidFill>
                  <a:srgbClr val="0070C0"/>
                </a:solidFill>
              </a:rPr>
              <a:t>&amp;</a:t>
            </a:r>
            <a:endParaRPr lang="en-US" sz="5400" b="1" dirty="0">
              <a:solidFill>
                <a:srgbClr val="0070C0"/>
              </a:solidFill>
            </a:endParaRPr>
          </a:p>
          <a:p>
            <a:r>
              <a:rPr lang="en-US" sz="3600" b="1" dirty="0">
                <a:solidFill>
                  <a:srgbClr val="00B050"/>
                </a:solidFill>
              </a:rPr>
              <a:t>&amp;</a:t>
            </a:r>
            <a:r>
              <a:rPr lang="en-US" sz="3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quot</a:t>
            </a:r>
            <a:r>
              <a:rPr lang="en-US" sz="3600" b="1" dirty="0">
                <a:solidFill>
                  <a:srgbClr val="00B050"/>
                </a:solidFill>
              </a:rPr>
              <a:t>;</a:t>
            </a:r>
            <a:r>
              <a:rPr lang="en-US" sz="3600" dirty="0"/>
              <a:t> </a:t>
            </a:r>
            <a:r>
              <a:rPr lang="en-US" sz="3600" dirty="0" smtClean="0"/>
              <a:t>double </a:t>
            </a:r>
            <a:r>
              <a:rPr lang="en-US" sz="3600" dirty="0"/>
              <a:t>quote </a:t>
            </a:r>
            <a:r>
              <a:rPr lang="en-US" sz="5400" b="1" dirty="0" smtClean="0">
                <a:solidFill>
                  <a:srgbClr val="0070C0"/>
                </a:solidFill>
              </a:rPr>
              <a:t>"</a:t>
            </a:r>
            <a:endParaRPr lang="en-US" sz="5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r-TR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07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0" y="2276872"/>
            <a:ext cx="8487872" cy="4320480"/>
          </a:xfrm>
          <a:prstGeom prst="rect">
            <a:avLst/>
          </a:prstGeom>
        </p:spPr>
      </p:pic>
      <p:sp>
        <p:nvSpPr>
          <p:cNvPr id="3" name="Başlık 1"/>
          <p:cNvSpPr txBox="1">
            <a:spLocks/>
          </p:cNvSpPr>
          <p:nvPr/>
        </p:nvSpPr>
        <p:spPr>
          <a:xfrm>
            <a:off x="457200" y="274638"/>
            <a:ext cx="8229600" cy="142617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 smtClean="0"/>
              <a:t>Byte</a:t>
            </a:r>
            <a:r>
              <a:rPr lang="tr-TR" dirty="0" smtClean="0"/>
              <a:t> Sıra Damgası</a:t>
            </a:r>
            <a:endParaRPr lang="tr-TR" dirty="0" smtClean="0"/>
          </a:p>
          <a:p>
            <a:r>
              <a:rPr lang="tr-TR" b="1" dirty="0" err="1" smtClean="0"/>
              <a:t>Byte</a:t>
            </a:r>
            <a:r>
              <a:rPr lang="tr-TR" b="1" dirty="0" smtClean="0"/>
              <a:t> </a:t>
            </a:r>
            <a:r>
              <a:rPr lang="tr-TR" b="1" dirty="0" err="1" smtClean="0"/>
              <a:t>Order</a:t>
            </a:r>
            <a:r>
              <a:rPr lang="tr-TR" b="1" dirty="0" smtClean="0"/>
              <a:t> Mark (BOM)</a:t>
            </a: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19164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 txBox="1">
            <a:spLocks/>
          </p:cNvSpPr>
          <p:nvPr/>
        </p:nvSpPr>
        <p:spPr>
          <a:xfrm>
            <a:off x="457200" y="274638"/>
            <a:ext cx="8229600" cy="142617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 smtClean="0"/>
              <a:t>Byte</a:t>
            </a:r>
            <a:r>
              <a:rPr lang="tr-TR" dirty="0" smtClean="0"/>
              <a:t> Sıra Damgası</a:t>
            </a:r>
            <a:endParaRPr lang="tr-TR" dirty="0" smtClean="0"/>
          </a:p>
          <a:p>
            <a:r>
              <a:rPr lang="tr-TR" b="1" dirty="0" err="1" smtClean="0"/>
              <a:t>Byte</a:t>
            </a:r>
            <a:r>
              <a:rPr lang="tr-TR" b="1" dirty="0" smtClean="0"/>
              <a:t> </a:t>
            </a:r>
            <a:r>
              <a:rPr lang="tr-TR" b="1" dirty="0" err="1" smtClean="0"/>
              <a:t>Order</a:t>
            </a:r>
            <a:r>
              <a:rPr lang="tr-TR" b="1" dirty="0" smtClean="0"/>
              <a:t> Mark (BOM)</a:t>
            </a:r>
            <a:endParaRPr lang="tr-TR" b="1" dirty="0" smtClean="0"/>
          </a:p>
          <a:p>
            <a:endParaRPr lang="tr-TR" b="1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0" y="1988840"/>
            <a:ext cx="9144000" cy="48691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HTML belgesi düzenlerken önerilen </a:t>
            </a:r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tr-TR" b="1" dirty="0" smtClean="0">
                <a:solidFill>
                  <a:schemeClr val="tx2">
                    <a:lumMod val="75000"/>
                  </a:schemeClr>
                </a:solidFill>
              </a:rPr>
              <a:t>ditör ayarları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tr-TR" sz="5400" dirty="0" smtClean="0"/>
              <a:t> Sıra damgasız  (</a:t>
            </a:r>
            <a:r>
              <a:rPr lang="tr-TR" sz="5400" b="1" dirty="0" err="1" smtClean="0"/>
              <a:t>BOM</a:t>
            </a:r>
            <a:r>
              <a:rPr lang="tr-TR" sz="5400" dirty="0" err="1" smtClean="0"/>
              <a:t>’suz</a:t>
            </a:r>
            <a:r>
              <a:rPr lang="tr-TR" sz="5400" dirty="0" smtClean="0"/>
              <a:t>)</a:t>
            </a:r>
          </a:p>
          <a:p>
            <a:r>
              <a:rPr lang="tr-TR" sz="5400" dirty="0" smtClean="0"/>
              <a:t> </a:t>
            </a:r>
            <a:r>
              <a:rPr lang="tr-TR" sz="5400" b="1" dirty="0" smtClean="0"/>
              <a:t>UTF-8 </a:t>
            </a:r>
            <a:r>
              <a:rPr lang="tr-TR" sz="5400" dirty="0" smtClean="0"/>
              <a:t>kodlama</a:t>
            </a:r>
            <a:endParaRPr lang="tr-TR" sz="5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82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4" y="1230574"/>
            <a:ext cx="9117461" cy="5638096"/>
          </a:xfrm>
          <a:prstGeom prst="rect">
            <a:avLst/>
          </a:prstGeom>
        </p:spPr>
      </p:pic>
      <p:sp>
        <p:nvSpPr>
          <p:cNvPr id="3" name="Başlık 1"/>
          <p:cNvSpPr txBox="1">
            <a:spLocks/>
          </p:cNvSpPr>
          <p:nvPr/>
        </p:nvSpPr>
        <p:spPr>
          <a:xfrm>
            <a:off x="457200" y="274638"/>
            <a:ext cx="8229600" cy="95593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 smtClean="0"/>
              <a:t>BOM</a:t>
            </a:r>
            <a:r>
              <a:rPr lang="tr-TR" dirty="0" err="1" smtClean="0"/>
              <a:t>’suz</a:t>
            </a:r>
            <a:r>
              <a:rPr lang="tr-TR" dirty="0" smtClean="0"/>
              <a:t> UTF-8</a:t>
            </a:r>
            <a:endParaRPr lang="tr-TR" dirty="0" smtClean="0"/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88002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 txBox="1">
            <a:spLocks/>
          </p:cNvSpPr>
          <p:nvPr/>
        </p:nvSpPr>
        <p:spPr>
          <a:xfrm>
            <a:off x="457200" y="274638"/>
            <a:ext cx="8229600" cy="95593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 smtClean="0"/>
              <a:t>BOM</a:t>
            </a:r>
            <a:r>
              <a:rPr lang="tr-TR" dirty="0" err="1" smtClean="0"/>
              <a:t>’suz</a:t>
            </a:r>
            <a:r>
              <a:rPr lang="tr-TR" dirty="0" smtClean="0"/>
              <a:t> UTF-8</a:t>
            </a:r>
          </a:p>
          <a:p>
            <a:r>
              <a:rPr lang="tr-TR" dirty="0" smtClean="0"/>
              <a:t>&lt;</a:t>
            </a:r>
            <a:r>
              <a:rPr lang="tr-TR" dirty="0" err="1" smtClean="0"/>
              <a:t>notepad</a:t>
            </a:r>
            <a:r>
              <a:rPr lang="tr-TR" dirty="0" smtClean="0"/>
              <a:t>++&gt;</a:t>
            </a:r>
            <a:endParaRPr lang="tr-TR" dirty="0" smtClean="0"/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88172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DOM</a:t>
            </a:r>
            <a:r>
              <a:rPr lang="tr-TR" dirty="0" smtClean="0"/>
              <a:t>, tarayıcının işleyebileceği sayfa içsel sunumuna denir.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DOM</a:t>
            </a:r>
            <a:r>
              <a:rPr lang="tr-TR" dirty="0" smtClean="0"/>
              <a:t> :</a:t>
            </a:r>
          </a:p>
          <a:p>
            <a:pPr lvl="1"/>
            <a:r>
              <a:rPr lang="tr-TR" dirty="0" smtClean="0"/>
              <a:t>yapı, </a:t>
            </a:r>
          </a:p>
          <a:p>
            <a:pPr lvl="1"/>
            <a:r>
              <a:rPr lang="tr-TR" dirty="0" smtClean="0"/>
              <a:t>erişim, </a:t>
            </a:r>
          </a:p>
          <a:p>
            <a:pPr lvl="1"/>
            <a:r>
              <a:rPr lang="tr-TR" dirty="0" smtClean="0"/>
              <a:t>etkileşim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yöntemleri </a:t>
            </a:r>
            <a:r>
              <a:rPr lang="tr-TR" dirty="0"/>
              <a:t>standartlaştırılmıştır (</a:t>
            </a:r>
            <a:r>
              <a:rPr lang="tr-TR" b="1" dirty="0">
                <a:solidFill>
                  <a:srgbClr val="C00000"/>
                </a:solidFill>
              </a:rPr>
              <a:t>w3.org</a:t>
            </a:r>
            <a:r>
              <a:rPr lang="tr-TR" dirty="0"/>
              <a:t>).</a:t>
            </a: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Doküman Nesne Modeli</a:t>
            </a:r>
            <a:br>
              <a:rPr lang="tr-TR" dirty="0" smtClean="0"/>
            </a:br>
            <a:r>
              <a:rPr lang="tr-TR" b="1" dirty="0" err="1" smtClean="0">
                <a:solidFill>
                  <a:srgbClr val="C00000"/>
                </a:solidFill>
              </a:rPr>
              <a:t>D</a:t>
            </a:r>
            <a:r>
              <a:rPr lang="tr-TR" b="1" dirty="0" err="1" smtClean="0"/>
              <a:t>ocument</a:t>
            </a:r>
            <a:r>
              <a:rPr lang="tr-TR" b="1" dirty="0" smtClean="0"/>
              <a:t> </a:t>
            </a:r>
            <a:r>
              <a:rPr lang="tr-TR" b="1" dirty="0" smtClean="0">
                <a:solidFill>
                  <a:srgbClr val="C00000"/>
                </a:solidFill>
              </a:rPr>
              <a:t>O</a:t>
            </a:r>
            <a:r>
              <a:rPr lang="tr-TR" b="1" dirty="0" smtClean="0"/>
              <a:t>bject </a:t>
            </a:r>
            <a:r>
              <a:rPr lang="tr-TR" b="1" dirty="0" smtClean="0">
                <a:solidFill>
                  <a:srgbClr val="C00000"/>
                </a:solidFill>
              </a:rPr>
              <a:t>M</a:t>
            </a:r>
            <a:r>
              <a:rPr lang="tr-TR" b="1" dirty="0" smtClean="0"/>
              <a:t>odel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40902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3"/>
            <a:ext cx="8424936" cy="5186017"/>
          </a:xfrm>
        </p:spPr>
      </p:pic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Doküman Nesne Modeli - </a:t>
            </a:r>
            <a:r>
              <a:rPr lang="tr-TR" sz="2800" b="1" dirty="0" err="1" smtClean="0"/>
              <a:t>Document</a:t>
            </a:r>
            <a:r>
              <a:rPr lang="tr-TR" sz="2800" b="1" dirty="0" smtClean="0"/>
              <a:t> Object Model</a:t>
            </a:r>
            <a:br>
              <a:rPr lang="tr-TR" sz="2800" b="1" dirty="0" smtClean="0"/>
            </a:br>
            <a:r>
              <a:rPr lang="tr-TR" sz="2800" dirty="0" smtClean="0"/>
              <a:t>Yapı</a:t>
            </a:r>
            <a:r>
              <a:rPr lang="tr-TR" sz="2800" b="1" dirty="0" smtClean="0"/>
              <a:t> - </a:t>
            </a:r>
            <a:r>
              <a:rPr lang="tr-TR" sz="2800" b="1" dirty="0" err="1" smtClean="0"/>
              <a:t>structure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123576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Doküman Nesne Modeli - </a:t>
            </a:r>
            <a:r>
              <a:rPr lang="tr-TR" sz="2800" b="1" dirty="0" err="1" smtClean="0"/>
              <a:t>Document</a:t>
            </a:r>
            <a:r>
              <a:rPr lang="tr-TR" sz="2800" b="1" dirty="0" smtClean="0"/>
              <a:t> Object Model</a:t>
            </a:r>
            <a:br>
              <a:rPr lang="tr-TR" sz="2800" b="1" dirty="0" smtClean="0"/>
            </a:br>
            <a:r>
              <a:rPr lang="tr-TR" sz="2800" dirty="0" smtClean="0"/>
              <a:t>Erişim</a:t>
            </a:r>
            <a:r>
              <a:rPr lang="tr-TR" sz="2800" b="1" dirty="0" smtClean="0"/>
              <a:t> – </a:t>
            </a:r>
            <a:r>
              <a:rPr lang="tr-TR" sz="2800" b="1" dirty="0" smtClean="0">
                <a:solidFill>
                  <a:srgbClr val="C00000"/>
                </a:solidFill>
              </a:rPr>
              <a:t>U</a:t>
            </a:r>
            <a:r>
              <a:rPr lang="tr-TR" sz="2800" b="1" dirty="0" smtClean="0"/>
              <a:t>ygulama </a:t>
            </a:r>
            <a:r>
              <a:rPr lang="tr-TR" sz="2800" b="1" dirty="0" smtClean="0">
                <a:solidFill>
                  <a:srgbClr val="C00000"/>
                </a:solidFill>
              </a:rPr>
              <a:t>P</a:t>
            </a:r>
            <a:r>
              <a:rPr lang="tr-TR" sz="2800" b="1" dirty="0" smtClean="0"/>
              <a:t>rogramlama </a:t>
            </a:r>
            <a:r>
              <a:rPr lang="tr-TR" sz="2800" b="1" dirty="0" smtClean="0">
                <a:solidFill>
                  <a:srgbClr val="C00000"/>
                </a:solidFill>
              </a:rPr>
              <a:t>A</a:t>
            </a:r>
            <a:r>
              <a:rPr lang="tr-TR" sz="2800" b="1" dirty="0" smtClean="0"/>
              <a:t>rabirimi</a:t>
            </a:r>
            <a:endParaRPr lang="tr-TR" sz="2800" b="1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6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A</a:t>
            </a:r>
            <a:r>
              <a:rPr lang="tr-TR" sz="3600" dirty="0" smtClean="0">
                <a:latin typeface="+mj-lt"/>
                <a:cs typeface="Consolas" panose="020B0609020204030204" pitchFamily="49" charset="0"/>
              </a:rPr>
              <a:t>pplication </a:t>
            </a:r>
            <a:r>
              <a:rPr lang="tr-TR" sz="36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P</a:t>
            </a:r>
            <a:r>
              <a:rPr lang="tr-TR" sz="3600" dirty="0" smtClean="0">
                <a:latin typeface="+mj-lt"/>
                <a:cs typeface="Consolas" panose="020B0609020204030204" pitchFamily="49" charset="0"/>
              </a:rPr>
              <a:t>rogramming </a:t>
            </a:r>
            <a:r>
              <a:rPr lang="tr-TR" sz="3600" b="1" dirty="0" err="1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I</a:t>
            </a:r>
            <a:r>
              <a:rPr lang="tr-TR" sz="3600" dirty="0" err="1" smtClean="0">
                <a:latin typeface="+mj-lt"/>
                <a:cs typeface="Consolas" panose="020B0609020204030204" pitchFamily="49" charset="0"/>
              </a:rPr>
              <a:t>nterface</a:t>
            </a:r>
            <a:r>
              <a:rPr lang="tr-TR" sz="3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tr-TR" sz="36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API</a:t>
            </a:r>
          </a:p>
          <a:p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window.document.body</a:t>
            </a:r>
            <a:endParaRPr lang="tr-TR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Doküman Nesne Modeli - </a:t>
            </a:r>
            <a:r>
              <a:rPr lang="tr-TR" sz="2800" b="1" dirty="0" err="1" smtClean="0"/>
              <a:t>Document</a:t>
            </a:r>
            <a:r>
              <a:rPr lang="tr-TR" sz="2800" b="1" dirty="0" smtClean="0"/>
              <a:t> Object Model</a:t>
            </a:r>
            <a:br>
              <a:rPr lang="tr-TR" sz="2800" b="1" dirty="0" smtClean="0"/>
            </a:br>
            <a:r>
              <a:rPr lang="tr-TR" sz="2800" dirty="0" smtClean="0"/>
              <a:t>Etkileşim</a:t>
            </a:r>
            <a:r>
              <a:rPr lang="tr-TR" sz="2800" b="1" dirty="0" smtClean="0"/>
              <a:t> – </a:t>
            </a:r>
            <a:r>
              <a:rPr lang="tr-TR" sz="2800" b="1" dirty="0" err="1" smtClean="0"/>
              <a:t>Javascript</a:t>
            </a:r>
            <a:r>
              <a:rPr lang="tr-TR" sz="2800" b="1" dirty="0" smtClean="0"/>
              <a:t> + DOM </a:t>
            </a:r>
            <a:r>
              <a:rPr lang="tr-TR" sz="2800" b="1" dirty="0" err="1" smtClean="0"/>
              <a:t>Events</a:t>
            </a:r>
            <a:endParaRPr lang="tr-TR" sz="2800" b="1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&lt;p 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trg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()"&gt;tıkla&lt;/p&gt;</a:t>
            </a:r>
          </a:p>
          <a:p>
            <a:pPr marL="0" indent="0">
              <a:buNone/>
            </a:pPr>
            <a:endParaRPr lang="tr-TR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tr-TR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 = 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tr-TR" sz="2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trg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el.style.color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= "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b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69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Html doküman yapısı</a:t>
            </a:r>
            <a:br>
              <a:rPr lang="tr-TR" dirty="0" smtClean="0"/>
            </a:br>
            <a:r>
              <a:rPr lang="tr-TR" b="1" dirty="0" smtClean="0"/>
              <a:t>&lt;html&gt;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594993"/>
            <a:ext cx="4752528" cy="604664"/>
          </a:xfr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3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!DOCTYPE</a:t>
            </a:r>
            <a:r>
              <a:rPr lang="tr-TR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467544" y="2487689"/>
            <a:ext cx="4752528" cy="39703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tr-TR" sz="3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36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3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36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3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007604" y="3265859"/>
            <a:ext cx="3672408" cy="9541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tr-TR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8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999319" y="4653136"/>
            <a:ext cx="3672408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24675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etin kutusu 12"/>
          <p:cNvSpPr txBox="1"/>
          <p:nvPr/>
        </p:nvSpPr>
        <p:spPr>
          <a:xfrm>
            <a:off x="107504" y="1340768"/>
            <a:ext cx="8856984" cy="540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tr-TR" sz="36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Html doküman yapısı</a:t>
            </a:r>
            <a:br>
              <a:rPr lang="tr-TR" dirty="0" smtClean="0"/>
            </a:br>
            <a:r>
              <a:rPr lang="tr-TR" b="1" dirty="0" smtClean="0"/>
              <a:t>&lt;</a:t>
            </a:r>
            <a:r>
              <a:rPr lang="tr-TR" b="1" dirty="0" err="1" smtClean="0"/>
              <a:t>head</a:t>
            </a:r>
            <a:r>
              <a:rPr lang="tr-TR" b="1" dirty="0" smtClean="0"/>
              <a:t>&gt;</a:t>
            </a:r>
            <a:endParaRPr lang="tr-TR" b="1" dirty="0"/>
          </a:p>
        </p:txBody>
      </p:sp>
      <p:sp>
        <p:nvSpPr>
          <p:cNvPr id="5" name="Metin kutusu 4"/>
          <p:cNvSpPr txBox="1"/>
          <p:nvPr/>
        </p:nvSpPr>
        <p:spPr>
          <a:xfrm>
            <a:off x="251520" y="1628800"/>
            <a:ext cx="4968552" cy="4832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8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703923" y="2237303"/>
            <a:ext cx="424847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703923" y="2998033"/>
            <a:ext cx="424847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/>
          </a:p>
        </p:txBody>
      </p:sp>
      <p:sp>
        <p:nvSpPr>
          <p:cNvPr id="10" name="Metin kutusu 9"/>
          <p:cNvSpPr txBox="1"/>
          <p:nvPr/>
        </p:nvSpPr>
        <p:spPr>
          <a:xfrm>
            <a:off x="683568" y="3718113"/>
            <a:ext cx="424847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674933" y="4438193"/>
            <a:ext cx="424847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683568" y="5230281"/>
            <a:ext cx="424847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9076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kutusu 11"/>
          <p:cNvSpPr txBox="1"/>
          <p:nvPr/>
        </p:nvSpPr>
        <p:spPr>
          <a:xfrm>
            <a:off x="107504" y="1340768"/>
            <a:ext cx="8856984" cy="540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tr-TR" sz="36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Html doküman yapısı</a:t>
            </a:r>
            <a:br>
              <a:rPr lang="tr-TR" dirty="0" smtClean="0"/>
            </a:br>
            <a:r>
              <a:rPr lang="tr-TR" b="1" dirty="0" smtClean="0"/>
              <a:t>&lt;body&gt;</a:t>
            </a:r>
            <a:endParaRPr lang="tr-TR" b="1" dirty="0"/>
          </a:p>
        </p:txBody>
      </p:sp>
      <p:sp>
        <p:nvSpPr>
          <p:cNvPr id="6" name="Metin kutusu 5"/>
          <p:cNvSpPr txBox="1"/>
          <p:nvPr/>
        </p:nvSpPr>
        <p:spPr>
          <a:xfrm>
            <a:off x="251520" y="1700808"/>
            <a:ext cx="4824536" cy="4832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8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495115" y="2463279"/>
            <a:ext cx="4248472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484340" y="3303838"/>
            <a:ext cx="424847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  <p:sp>
        <p:nvSpPr>
          <p:cNvPr id="10" name="Metin kutusu 9"/>
          <p:cNvSpPr txBox="1"/>
          <p:nvPr/>
        </p:nvSpPr>
        <p:spPr>
          <a:xfrm>
            <a:off x="495115" y="4202234"/>
            <a:ext cx="4248472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tr-TR" sz="24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827584" y="4797152"/>
            <a:ext cx="3672408" cy="369332"/>
          </a:xfrm>
          <a:prstGeom prst="rect">
            <a:avLst/>
          </a:prstGeom>
          <a:solidFill>
            <a:srgbClr val="CD7371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884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doküman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!DOCTYPE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0" y="2636912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33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tr-T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3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tr-TR" sz="33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3300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3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http://gazete.com</a:t>
            </a:r>
            <a:r>
              <a:rPr lang="tr-TR" sz="3300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3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sz="3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haber</a:t>
            </a:r>
            <a:r>
              <a:rPr lang="tr-TR" sz="33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33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/a</a:t>
            </a:r>
            <a:r>
              <a:rPr lang="tr-TR" sz="33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tr-TR" sz="3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ol Ayraç 2"/>
          <p:cNvSpPr/>
          <p:nvPr/>
        </p:nvSpPr>
        <p:spPr>
          <a:xfrm rot="5400000">
            <a:off x="3273105" y="-636701"/>
            <a:ext cx="437547" cy="6336704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2895192" y="1622816"/>
            <a:ext cx="1208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>
                <a:solidFill>
                  <a:srgbClr val="0070C0"/>
                </a:solidFill>
              </a:rPr>
              <a:t>açan etiket</a:t>
            </a:r>
          </a:p>
          <a:p>
            <a:pPr algn="ctr"/>
            <a:r>
              <a:rPr lang="tr-TR" b="1" dirty="0" smtClean="0">
                <a:solidFill>
                  <a:srgbClr val="0070C0"/>
                </a:solidFill>
              </a:rPr>
              <a:t>start </a:t>
            </a:r>
            <a:r>
              <a:rPr lang="tr-TR" b="1" dirty="0" err="1" smtClean="0">
                <a:solidFill>
                  <a:srgbClr val="0070C0"/>
                </a:solidFill>
              </a:rPr>
              <a:t>tag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7460052" y="1695291"/>
            <a:ext cx="180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0070C0"/>
                </a:solidFill>
              </a:rPr>
              <a:t>kapatan etiket</a:t>
            </a:r>
          </a:p>
          <a:p>
            <a:pPr algn="ctr"/>
            <a:r>
              <a:rPr lang="tr-TR" b="1" dirty="0" err="1" smtClean="0">
                <a:solidFill>
                  <a:srgbClr val="0070C0"/>
                </a:solidFill>
              </a:rPr>
              <a:t>end</a:t>
            </a:r>
            <a:r>
              <a:rPr lang="tr-TR" b="1" dirty="0" smtClean="0">
                <a:solidFill>
                  <a:srgbClr val="0070C0"/>
                </a:solidFill>
              </a:rPr>
              <a:t> </a:t>
            </a:r>
            <a:r>
              <a:rPr lang="tr-TR" b="1" dirty="0" err="1" smtClean="0">
                <a:solidFill>
                  <a:srgbClr val="0070C0"/>
                </a:solidFill>
              </a:rPr>
              <a:t>tag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6" name="Sağ Ayraç 5"/>
          <p:cNvSpPr/>
          <p:nvPr/>
        </p:nvSpPr>
        <p:spPr>
          <a:xfrm rot="5400000">
            <a:off x="7207607" y="2908465"/>
            <a:ext cx="313080" cy="1078741"/>
          </a:xfrm>
          <a:prstGeom prst="rightBrace">
            <a:avLst>
              <a:gd name="adj1" fmla="val 26515"/>
              <a:gd name="adj2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ol Ayraç 6"/>
          <p:cNvSpPr/>
          <p:nvPr/>
        </p:nvSpPr>
        <p:spPr>
          <a:xfrm rot="5400000">
            <a:off x="8141954" y="2143913"/>
            <a:ext cx="437547" cy="775472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6904822" y="3537080"/>
            <a:ext cx="918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içerik</a:t>
            </a:r>
          </a:p>
          <a:p>
            <a:pPr algn="ctr"/>
            <a:r>
              <a:rPr lang="tr-TR" b="1" dirty="0" err="1" smtClean="0"/>
              <a:t>content</a:t>
            </a:r>
            <a:endParaRPr lang="tr-TR" b="1" dirty="0"/>
          </a:p>
        </p:txBody>
      </p:sp>
      <p:sp>
        <p:nvSpPr>
          <p:cNvPr id="9" name="Sol Ayraç 8"/>
          <p:cNvSpPr/>
          <p:nvPr/>
        </p:nvSpPr>
        <p:spPr>
          <a:xfrm rot="16200000">
            <a:off x="3548584" y="1689717"/>
            <a:ext cx="437547" cy="5424937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/>
          <p:cNvSpPr txBox="1"/>
          <p:nvPr/>
        </p:nvSpPr>
        <p:spPr>
          <a:xfrm>
            <a:off x="3251639" y="4600503"/>
            <a:ext cx="1031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>
                <a:solidFill>
                  <a:srgbClr val="C00000"/>
                </a:solidFill>
              </a:rPr>
              <a:t>nitelik</a:t>
            </a:r>
          </a:p>
          <a:p>
            <a:pPr algn="ctr"/>
            <a:r>
              <a:rPr lang="tr-TR" b="1" dirty="0" err="1" smtClean="0">
                <a:solidFill>
                  <a:srgbClr val="C00000"/>
                </a:solidFill>
              </a:rPr>
              <a:t>attribute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12" name="Sol Ayraç 11"/>
          <p:cNvSpPr/>
          <p:nvPr/>
        </p:nvSpPr>
        <p:spPr>
          <a:xfrm rot="16200000">
            <a:off x="1337646" y="2940011"/>
            <a:ext cx="218775" cy="921346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513093" y="3510072"/>
            <a:ext cx="191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C00000"/>
                </a:solidFill>
              </a:rPr>
              <a:t>nitelik adı</a:t>
            </a:r>
          </a:p>
          <a:p>
            <a:pPr algn="ctr"/>
            <a:r>
              <a:rPr lang="tr-TR" b="1" dirty="0" err="1" smtClean="0">
                <a:solidFill>
                  <a:srgbClr val="C00000"/>
                </a:solidFill>
              </a:rPr>
              <a:t>attribute</a:t>
            </a:r>
            <a:r>
              <a:rPr lang="tr-TR" b="1" dirty="0" smtClean="0">
                <a:solidFill>
                  <a:srgbClr val="C00000"/>
                </a:solidFill>
              </a:rPr>
              <a:t> name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14" name="Sol Ayraç 13"/>
          <p:cNvSpPr/>
          <p:nvPr/>
        </p:nvSpPr>
        <p:spPr>
          <a:xfrm rot="16200000">
            <a:off x="4290504" y="1428373"/>
            <a:ext cx="218776" cy="3944621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Metin kutusu 14"/>
          <p:cNvSpPr txBox="1"/>
          <p:nvPr/>
        </p:nvSpPr>
        <p:spPr>
          <a:xfrm>
            <a:off x="3507405" y="3510072"/>
            <a:ext cx="1784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7030A0"/>
                </a:solidFill>
              </a:rPr>
              <a:t>nitelik değeri</a:t>
            </a:r>
          </a:p>
          <a:p>
            <a:pPr algn="ctr"/>
            <a:r>
              <a:rPr lang="tr-TR" b="1" dirty="0" err="1" smtClean="0">
                <a:solidFill>
                  <a:srgbClr val="7030A0"/>
                </a:solidFill>
              </a:rPr>
              <a:t>attribute</a:t>
            </a:r>
            <a:r>
              <a:rPr lang="tr-TR" b="1" dirty="0" smtClean="0">
                <a:solidFill>
                  <a:srgbClr val="7030A0"/>
                </a:solidFill>
              </a:rPr>
              <a:t> </a:t>
            </a:r>
            <a:r>
              <a:rPr lang="tr-TR" b="1" dirty="0" err="1" smtClean="0">
                <a:solidFill>
                  <a:srgbClr val="7030A0"/>
                </a:solidFill>
              </a:rPr>
              <a:t>value</a:t>
            </a:r>
            <a:endParaRPr lang="tr-TR" b="1" dirty="0">
              <a:solidFill>
                <a:srgbClr val="7030A0"/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4353227" y="1279131"/>
            <a:ext cx="437547" cy="8280920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etin kutusu 16"/>
          <p:cNvSpPr txBox="1"/>
          <p:nvPr/>
        </p:nvSpPr>
        <p:spPr>
          <a:xfrm>
            <a:off x="4083982" y="5655970"/>
            <a:ext cx="976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>
                <a:solidFill>
                  <a:srgbClr val="00B050"/>
                </a:solidFill>
              </a:rPr>
              <a:t>eleman</a:t>
            </a:r>
          </a:p>
          <a:p>
            <a:pPr algn="ctr"/>
            <a:r>
              <a:rPr lang="tr-TR" b="1" dirty="0" smtClean="0">
                <a:solidFill>
                  <a:srgbClr val="00B050"/>
                </a:solidFill>
              </a:rPr>
              <a:t>element</a:t>
            </a:r>
            <a:endParaRPr lang="tr-TR" b="1" dirty="0">
              <a:solidFill>
                <a:srgbClr val="00B050"/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697113" y="476672"/>
            <a:ext cx="318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>
                <a:solidFill>
                  <a:schemeClr val="accent6">
                    <a:lumMod val="50000"/>
                  </a:schemeClr>
                </a:solidFill>
              </a:rPr>
              <a:t>'  </a:t>
            </a:r>
            <a:r>
              <a:rPr lang="tr-TR" dirty="0" smtClean="0">
                <a:solidFill>
                  <a:schemeClr val="accent6">
                    <a:lumMod val="50000"/>
                  </a:schemeClr>
                </a:solidFill>
              </a:rPr>
              <a:t>veya</a:t>
            </a:r>
            <a:r>
              <a:rPr lang="tr-TR" sz="3200" b="1" dirty="0" smtClean="0">
                <a:solidFill>
                  <a:schemeClr val="accent6">
                    <a:lumMod val="50000"/>
                  </a:schemeClr>
                </a:solidFill>
              </a:rPr>
              <a:t> " </a:t>
            </a:r>
            <a:r>
              <a:rPr lang="tr-TR" dirty="0" smtClean="0">
                <a:solidFill>
                  <a:schemeClr val="accent6">
                    <a:lumMod val="50000"/>
                  </a:schemeClr>
                </a:solidFill>
              </a:rPr>
              <a:t>sınırlayıcı (</a:t>
            </a:r>
            <a:r>
              <a:rPr lang="tr-TR" b="1" dirty="0" err="1" smtClean="0">
                <a:solidFill>
                  <a:schemeClr val="accent6">
                    <a:lumMod val="50000"/>
                  </a:schemeClr>
                </a:solidFill>
              </a:rPr>
              <a:t>delimiter</a:t>
            </a:r>
            <a:r>
              <a:rPr lang="tr-T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666505" y="1038040"/>
            <a:ext cx="1991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3200" b="1" dirty="0" smtClean="0">
                <a:solidFill>
                  <a:srgbClr val="FF0000"/>
                </a:solidFill>
              </a:rPr>
              <a:t>=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ad -değer ayracı 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6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6913" y="2623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3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tr-TR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2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tr-TR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3200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3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images</a:t>
            </a:r>
            <a:r>
              <a:rPr lang="tr-TR" sz="3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/iz.png</a:t>
            </a:r>
            <a:r>
              <a:rPr lang="tr-TR" sz="3200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3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3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ol Ayraç 2"/>
          <p:cNvSpPr/>
          <p:nvPr/>
        </p:nvSpPr>
        <p:spPr>
          <a:xfrm rot="5400000">
            <a:off x="4454097" y="-1517538"/>
            <a:ext cx="437547" cy="6278977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1613982" y="1838494"/>
            <a:ext cx="70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rgbClr val="0070C0"/>
                </a:solidFill>
              </a:rPr>
              <a:t>açan</a:t>
            </a:r>
          </a:p>
          <a:p>
            <a:pPr algn="ctr"/>
            <a:r>
              <a:rPr lang="tr-TR" b="1" dirty="0" smtClean="0">
                <a:solidFill>
                  <a:srgbClr val="0070C0"/>
                </a:solidFill>
              </a:rPr>
              <a:t>parça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7" name="Sol Ayraç 6"/>
          <p:cNvSpPr/>
          <p:nvPr/>
        </p:nvSpPr>
        <p:spPr>
          <a:xfrm rot="5400000">
            <a:off x="1804540" y="2244565"/>
            <a:ext cx="294951" cy="775472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Sol Ayraç 8"/>
          <p:cNvSpPr/>
          <p:nvPr/>
        </p:nvSpPr>
        <p:spPr>
          <a:xfrm rot="16200000">
            <a:off x="4648875" y="2147387"/>
            <a:ext cx="437547" cy="4305253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/>
          <p:cNvSpPr txBox="1"/>
          <p:nvPr/>
        </p:nvSpPr>
        <p:spPr>
          <a:xfrm>
            <a:off x="4477764" y="4518787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nitelik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12" name="Sol Ayraç 11"/>
          <p:cNvSpPr/>
          <p:nvPr/>
        </p:nvSpPr>
        <p:spPr>
          <a:xfrm rot="16200000">
            <a:off x="2944196" y="2952731"/>
            <a:ext cx="201710" cy="660057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2636148" y="3434909"/>
            <a:ext cx="759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C00000"/>
                </a:solidFill>
              </a:rPr>
              <a:t>nitelik</a:t>
            </a:r>
          </a:p>
          <a:p>
            <a:pPr algn="ctr"/>
            <a:r>
              <a:rPr lang="tr-TR" dirty="0" smtClean="0">
                <a:solidFill>
                  <a:srgbClr val="C00000"/>
                </a:solidFill>
              </a:rPr>
              <a:t>adı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14" name="Sol Ayraç 13"/>
          <p:cNvSpPr/>
          <p:nvPr/>
        </p:nvSpPr>
        <p:spPr>
          <a:xfrm rot="16200000">
            <a:off x="5185962" y="1761868"/>
            <a:ext cx="218777" cy="3058855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Metin kutusu 14"/>
          <p:cNvSpPr txBox="1"/>
          <p:nvPr/>
        </p:nvSpPr>
        <p:spPr>
          <a:xfrm>
            <a:off x="4906621" y="3429520"/>
            <a:ext cx="77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7030A0"/>
                </a:solidFill>
              </a:rPr>
              <a:t>nitelik</a:t>
            </a:r>
          </a:p>
          <a:p>
            <a:pPr algn="ctr"/>
            <a:r>
              <a:rPr lang="tr-TR" dirty="0" smtClean="0">
                <a:solidFill>
                  <a:srgbClr val="7030A0"/>
                </a:solidFill>
              </a:rPr>
              <a:t>değeri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4388920" y="1709986"/>
            <a:ext cx="437547" cy="6408088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etin kutusu 16"/>
          <p:cNvSpPr txBox="1"/>
          <p:nvPr/>
        </p:nvSpPr>
        <p:spPr>
          <a:xfrm>
            <a:off x="4216978" y="513280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>
                <a:solidFill>
                  <a:srgbClr val="00B050"/>
                </a:solidFill>
              </a:rPr>
              <a:t>eleman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3555418" y="782235"/>
            <a:ext cx="2128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>
                <a:solidFill>
                  <a:srgbClr val="0070C0"/>
                </a:solidFill>
              </a:rPr>
              <a:t>kendi kapanan etiket</a:t>
            </a:r>
          </a:p>
          <a:p>
            <a:pPr algn="ctr"/>
            <a:r>
              <a:rPr lang="tr-TR" b="1" dirty="0" smtClean="0">
                <a:solidFill>
                  <a:srgbClr val="0070C0"/>
                </a:solidFill>
              </a:rPr>
              <a:t>self </a:t>
            </a:r>
            <a:r>
              <a:rPr lang="tr-TR" b="1" dirty="0" err="1" smtClean="0">
                <a:solidFill>
                  <a:srgbClr val="0070C0"/>
                </a:solidFill>
              </a:rPr>
              <a:t>closing</a:t>
            </a:r>
            <a:r>
              <a:rPr lang="tr-TR" b="1" dirty="0" smtClean="0">
                <a:solidFill>
                  <a:srgbClr val="0070C0"/>
                </a:solidFill>
              </a:rPr>
              <a:t> </a:t>
            </a:r>
            <a:r>
              <a:rPr lang="tr-TR" b="1" dirty="0" err="1" smtClean="0">
                <a:solidFill>
                  <a:srgbClr val="0070C0"/>
                </a:solidFill>
              </a:rPr>
              <a:t>tag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22" name="Metin kutusu 21"/>
          <p:cNvSpPr txBox="1"/>
          <p:nvPr/>
        </p:nvSpPr>
        <p:spPr>
          <a:xfrm>
            <a:off x="6855192" y="1854444"/>
            <a:ext cx="956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rgbClr val="0070C0"/>
                </a:solidFill>
              </a:rPr>
              <a:t>kapatan</a:t>
            </a:r>
          </a:p>
          <a:p>
            <a:pPr algn="ctr"/>
            <a:r>
              <a:rPr lang="tr-TR" b="1" dirty="0" smtClean="0">
                <a:solidFill>
                  <a:srgbClr val="0070C0"/>
                </a:solidFill>
              </a:rPr>
              <a:t>parça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23" name="Sol Ayraç 22"/>
          <p:cNvSpPr/>
          <p:nvPr/>
        </p:nvSpPr>
        <p:spPr>
          <a:xfrm rot="5400000">
            <a:off x="7196833" y="2324217"/>
            <a:ext cx="294951" cy="648069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813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191968" y="3350476"/>
            <a:ext cx="76612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4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4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!-–</a:t>
            </a:r>
            <a:r>
              <a:rPr lang="tr-TR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44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açıklamalar</a:t>
            </a:r>
          </a:p>
          <a:p>
            <a:pPr algn="just"/>
            <a:r>
              <a:rPr lang="tr-TR" sz="44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birden fazla </a:t>
            </a:r>
          </a:p>
          <a:p>
            <a:pPr algn="just"/>
            <a:r>
              <a:rPr lang="tr-TR" sz="44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satıra yayılabilir</a:t>
            </a:r>
            <a:r>
              <a:rPr lang="tr-TR" sz="44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4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tr-TR" sz="4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ol Ayraç 2"/>
          <p:cNvSpPr/>
          <p:nvPr/>
        </p:nvSpPr>
        <p:spPr>
          <a:xfrm rot="5400000">
            <a:off x="4353225" y="-998641"/>
            <a:ext cx="437547" cy="7056785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967255" y="2748525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rgbClr val="0070C0"/>
                </a:solidFill>
              </a:rPr>
              <a:t>açıklama başlangıcı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7" name="Sol Ayraç 6"/>
          <p:cNvSpPr/>
          <p:nvPr/>
        </p:nvSpPr>
        <p:spPr>
          <a:xfrm rot="5400000">
            <a:off x="1810642" y="2774412"/>
            <a:ext cx="294951" cy="1152127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Metin kutusu 19"/>
          <p:cNvSpPr txBox="1"/>
          <p:nvPr/>
        </p:nvSpPr>
        <p:spPr>
          <a:xfrm>
            <a:off x="3418509" y="1941646"/>
            <a:ext cx="23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>
                <a:solidFill>
                  <a:srgbClr val="0070C0"/>
                </a:solidFill>
              </a:rPr>
              <a:t>açıklamalar </a:t>
            </a:r>
            <a:r>
              <a:rPr lang="tr-TR" b="1" dirty="0" err="1" smtClean="0">
                <a:solidFill>
                  <a:srgbClr val="0070C0"/>
                </a:solidFill>
              </a:rPr>
              <a:t>comments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23" name="Sol Ayraç 22"/>
          <p:cNvSpPr/>
          <p:nvPr/>
        </p:nvSpPr>
        <p:spPr>
          <a:xfrm rot="16200000">
            <a:off x="7366626" y="5073900"/>
            <a:ext cx="294951" cy="800467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Metin kutusu 17"/>
          <p:cNvSpPr txBox="1"/>
          <p:nvPr/>
        </p:nvSpPr>
        <p:spPr>
          <a:xfrm>
            <a:off x="6739690" y="571700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rgbClr val="0070C0"/>
                </a:solidFill>
              </a:rPr>
              <a:t>açıklama bitişi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179512" y="260648"/>
            <a:ext cx="8673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Html </a:t>
            </a:r>
            <a:r>
              <a:rPr lang="tr-T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içeriğinde </a:t>
            </a:r>
            <a:r>
              <a:rPr lang="tr-T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yeralan</a:t>
            </a:r>
            <a:r>
              <a:rPr lang="tr-T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tr-TR" sz="3200" b="1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açıklamalar </a:t>
            </a:r>
            <a:r>
              <a:rPr lang="tr-T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tr-T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sayfa gösterimi</a:t>
            </a:r>
            <a:r>
              <a:rPr lang="tr-TR" sz="3200" dirty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 sırasında </a:t>
            </a:r>
            <a:r>
              <a:rPr lang="tr-TR" sz="3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gözardı</a:t>
            </a:r>
            <a:r>
              <a:rPr lang="tr-TR" sz="3200" dirty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 edilirler.</a:t>
            </a:r>
          </a:p>
          <a:p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35972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 txBox="1">
            <a:spLocks/>
          </p:cNvSpPr>
          <p:nvPr/>
        </p:nvSpPr>
        <p:spPr>
          <a:xfrm>
            <a:off x="457200" y="274638"/>
            <a:ext cx="8229600" cy="142617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beyaz boşluklar </a:t>
            </a:r>
          </a:p>
          <a:p>
            <a:r>
              <a:rPr lang="tr-TR" dirty="0" err="1" smtClean="0"/>
              <a:t>white</a:t>
            </a:r>
            <a:r>
              <a:rPr lang="tr-TR" dirty="0" smtClean="0"/>
              <a:t> </a:t>
            </a:r>
            <a:r>
              <a:rPr lang="tr-TR" dirty="0" err="1" smtClean="0"/>
              <a:t>spaces</a:t>
            </a:r>
            <a:endParaRPr lang="tr-TR" dirty="0"/>
          </a:p>
        </p:txBody>
      </p:sp>
      <p:sp>
        <p:nvSpPr>
          <p:cNvPr id="4" name="İçerik Yer Tutucusu 1"/>
          <p:cNvSpPr txBox="1">
            <a:spLocks/>
          </p:cNvSpPr>
          <p:nvPr/>
        </p:nvSpPr>
        <p:spPr>
          <a:xfrm>
            <a:off x="457200" y="1600200"/>
            <a:ext cx="8579296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Html </a:t>
            </a:r>
            <a:r>
              <a:rPr lang="tr-T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içeriğinde</a:t>
            </a:r>
            <a:r>
              <a:rPr lang="tr-T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tr-TR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yeralan</a:t>
            </a:r>
            <a:r>
              <a:rPr lang="tr-T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 aşağıdaki karakterler (beyaz boşluklar) </a:t>
            </a:r>
            <a:r>
              <a:rPr lang="tr-T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sayfa gösterimi</a:t>
            </a:r>
            <a:r>
              <a:rPr lang="tr-T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 sırasında </a:t>
            </a:r>
            <a:r>
              <a:rPr lang="tr-TR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gözardı</a:t>
            </a:r>
            <a:r>
              <a:rPr lang="tr-T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 edilirler.</a:t>
            </a:r>
          </a:p>
          <a:p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   (sekme)</a:t>
            </a:r>
          </a:p>
          <a:p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ENTER (satır sonu)</a:t>
            </a:r>
          </a:p>
          <a:p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SPACE (birden fazla boşluk)</a:t>
            </a:r>
          </a:p>
          <a:p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62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550</Words>
  <Application>Microsoft Office PowerPoint</Application>
  <PresentationFormat>Ekran Gösterisi (4:3)</PresentationFormat>
  <Paragraphs>177</Paragraphs>
  <Slides>18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Ofis Teması</vt:lpstr>
      <vt:lpstr>Html doküman yapısı document</vt:lpstr>
      <vt:lpstr>Html doküman yapısı &lt;html&gt;</vt:lpstr>
      <vt:lpstr>Html doküman yapısı &lt;head&gt;</vt:lpstr>
      <vt:lpstr>Html doküman yapısı &lt;body&gt;</vt:lpstr>
      <vt:lpstr>Html doküman yapısı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Doküman Nesne Modeli Document Object Model</vt:lpstr>
      <vt:lpstr>Doküman Nesne Modeli - Document Object Model Yapı - structure</vt:lpstr>
      <vt:lpstr>Doküman Nesne Modeli - Document Object Model Erişim – Uygulama Programlama Arabirimi</vt:lpstr>
      <vt:lpstr>Doküman Nesne Modeli - Document Object Model Etkileşim – Javascript + DOM Events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john</dc:creator>
  <cp:lastModifiedBy>burcu</cp:lastModifiedBy>
  <cp:revision>56</cp:revision>
  <dcterms:created xsi:type="dcterms:W3CDTF">2015-05-14T18:32:16Z</dcterms:created>
  <dcterms:modified xsi:type="dcterms:W3CDTF">2015-06-20T20:15:39Z</dcterms:modified>
</cp:coreProperties>
</file>