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59" r:id="rId5"/>
    <p:sldId id="266" r:id="rId6"/>
    <p:sldId id="261" r:id="rId7"/>
    <p:sldId id="263" r:id="rId8"/>
    <p:sldId id="262" r:id="rId9"/>
    <p:sldId id="264" r:id="rId10"/>
    <p:sldId id="267" r:id="rId11"/>
    <p:sldId id="265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74" autoAdjust="0"/>
  </p:normalViewPr>
  <p:slideViewPr>
    <p:cSldViewPr>
      <p:cViewPr>
        <p:scale>
          <a:sx n="150" d="100"/>
          <a:sy n="150" d="100"/>
        </p:scale>
        <p:origin x="-492" y="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806A5-E5A3-4649-8BFA-3FE63541A29B}" type="datetimeFigureOut">
              <a:rPr lang="tr-TR" smtClean="0"/>
              <a:t>18.4.2015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05281-1019-47E4-9489-2E7B9F0DE0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1401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link (</a:t>
            </a:r>
            <a:r>
              <a:rPr lang="tr-TR" b="1" dirty="0" err="1" smtClean="0"/>
              <a:t>hyperlink</a:t>
            </a:r>
            <a:r>
              <a:rPr lang="tr-TR" dirty="0" smtClean="0"/>
              <a:t>) </a:t>
            </a:r>
            <a:r>
              <a:rPr lang="tr-TR" b="1" dirty="0" smtClean="0"/>
              <a:t>URL </a:t>
            </a:r>
            <a:r>
              <a:rPr lang="tr-TR" b="0" dirty="0" smtClean="0"/>
              <a:t>biçimindedir (formatındadır)</a:t>
            </a: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05281-1019-47E4-9489-2E7B9F0DE05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2150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İstek (</a:t>
            </a:r>
            <a:r>
              <a:rPr lang="tr-TR" b="1" dirty="0" err="1" smtClean="0"/>
              <a:t>request</a:t>
            </a:r>
            <a:r>
              <a:rPr lang="tr-TR" dirty="0" smtClean="0"/>
              <a:t>) sonucunda içerik (</a:t>
            </a:r>
            <a:r>
              <a:rPr lang="tr-TR" b="1" dirty="0" err="1" smtClean="0"/>
              <a:t>content</a:t>
            </a:r>
            <a:r>
              <a:rPr lang="tr-TR" dirty="0" smtClean="0"/>
              <a:t>) döner.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05281-1019-47E4-9489-2E7B9F0DE054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0343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İstek (</a:t>
            </a:r>
            <a:r>
              <a:rPr lang="tr-TR" b="1" dirty="0" err="1" smtClean="0"/>
              <a:t>request</a:t>
            </a:r>
            <a:r>
              <a:rPr lang="tr-TR" dirty="0" smtClean="0"/>
              <a:t>) sonucunda içerik (</a:t>
            </a:r>
            <a:r>
              <a:rPr lang="tr-TR" b="1" dirty="0" err="1" smtClean="0"/>
              <a:t>content</a:t>
            </a:r>
            <a:r>
              <a:rPr lang="tr-TR" dirty="0" smtClean="0"/>
              <a:t>) döner.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05281-1019-47E4-9489-2E7B9F0DE054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516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/>
              <a:t>/</a:t>
            </a:r>
            <a:r>
              <a:rPr lang="tr-TR" b="1" dirty="0" err="1" smtClean="0"/>
              <a:t>static</a:t>
            </a:r>
            <a:r>
              <a:rPr lang="tr-TR" b="1" dirty="0" smtClean="0"/>
              <a:t>/bye.html</a:t>
            </a:r>
            <a:r>
              <a:rPr lang="tr-TR" dirty="0" smtClean="0"/>
              <a:t> : Kök-göreli yol (</a:t>
            </a:r>
            <a:r>
              <a:rPr lang="tr-TR" b="1" dirty="0" err="1" smtClean="0"/>
              <a:t>root</a:t>
            </a:r>
            <a:r>
              <a:rPr lang="tr-TR" b="1" dirty="0" smtClean="0"/>
              <a:t> </a:t>
            </a:r>
            <a:r>
              <a:rPr lang="tr-TR" b="1" dirty="0" err="1" smtClean="0"/>
              <a:t>relative</a:t>
            </a:r>
            <a:r>
              <a:rPr lang="tr-TR" b="1" dirty="0" smtClean="0"/>
              <a:t> </a:t>
            </a:r>
            <a:r>
              <a:rPr lang="tr-TR" b="1" dirty="0" err="1" smtClean="0"/>
              <a:t>path</a:t>
            </a:r>
            <a:r>
              <a:rPr lang="tr-TR" dirty="0" smtClean="0"/>
              <a:t>) </a:t>
            </a:r>
          </a:p>
          <a:p>
            <a:r>
              <a:rPr lang="tr-TR" b="1" dirty="0" err="1" smtClean="0"/>
              <a:t>href</a:t>
            </a:r>
            <a:r>
              <a:rPr lang="tr-TR" b="1" dirty="0" smtClean="0"/>
              <a:t>  </a:t>
            </a:r>
            <a:r>
              <a:rPr lang="tr-TR" b="1" dirty="0" err="1" smtClean="0"/>
              <a:t>h</a:t>
            </a:r>
            <a:r>
              <a:rPr lang="tr-TR" b="0" dirty="0" err="1" smtClean="0"/>
              <a:t>ypertext</a:t>
            </a:r>
            <a:r>
              <a:rPr lang="tr-TR" b="0" dirty="0" smtClean="0"/>
              <a:t> </a:t>
            </a:r>
            <a:r>
              <a:rPr lang="tr-TR" b="1" dirty="0" err="1" smtClean="0"/>
              <a:t>ref</a:t>
            </a:r>
            <a:r>
              <a:rPr lang="tr-TR" b="0" dirty="0" err="1" smtClean="0"/>
              <a:t>erence</a:t>
            </a:r>
            <a:r>
              <a:rPr lang="tr-TR" b="0" dirty="0" smtClean="0"/>
              <a:t> «</a:t>
            </a:r>
            <a:r>
              <a:rPr lang="tr-TR" b="0" dirty="0" err="1" smtClean="0"/>
              <a:t>üstmetin</a:t>
            </a:r>
            <a:r>
              <a:rPr lang="tr-TR" b="0" dirty="0" smtClean="0"/>
              <a:t> başvurusu»</a:t>
            </a:r>
          </a:p>
          <a:p>
            <a:endParaRPr lang="tr-TR" b="0" dirty="0" smtClean="0"/>
          </a:p>
          <a:p>
            <a:r>
              <a:rPr lang="tr-TR" b="1" dirty="0" err="1" smtClean="0"/>
              <a:t>href</a:t>
            </a:r>
            <a:r>
              <a:rPr lang="tr-TR" b="0" dirty="0" smtClean="0"/>
              <a:t> bir </a:t>
            </a:r>
            <a:r>
              <a:rPr lang="tr-TR" b="1" dirty="0" smtClean="0"/>
              <a:t>html</a:t>
            </a:r>
            <a:r>
              <a:rPr lang="tr-TR" b="0" dirty="0" smtClean="0"/>
              <a:t> </a:t>
            </a:r>
            <a:r>
              <a:rPr lang="tr-TR" b="0" baseline="0" dirty="0" smtClean="0"/>
              <a:t>özniteliğidir (</a:t>
            </a:r>
            <a:r>
              <a:rPr lang="tr-TR" b="1" baseline="0" dirty="0" smtClean="0"/>
              <a:t>html </a:t>
            </a:r>
            <a:r>
              <a:rPr lang="tr-TR" b="1" baseline="0" dirty="0" err="1" smtClean="0"/>
              <a:t>attribute</a:t>
            </a:r>
            <a:r>
              <a:rPr lang="tr-TR" b="0" baseline="0" dirty="0" smtClean="0"/>
              <a:t>) </a:t>
            </a:r>
          </a:p>
          <a:p>
            <a:r>
              <a:rPr lang="tr-TR" b="0" baseline="0" dirty="0" smtClean="0"/>
              <a:t>Html öznitelikleri genelde birden fazla html etiketinde kullanılır. Etikete ek anlamlar (ek nitelikler) kazandırırlar.</a:t>
            </a:r>
          </a:p>
          <a:p>
            <a:r>
              <a:rPr lang="tr-TR" b="1" baseline="0" dirty="0" err="1" smtClean="0"/>
              <a:t>href</a:t>
            </a:r>
            <a:r>
              <a:rPr lang="tr-TR" b="0" baseline="0" dirty="0" smtClean="0"/>
              <a:t> burada </a:t>
            </a:r>
            <a:r>
              <a:rPr lang="tr-TR" b="1" baseline="0" dirty="0" smtClean="0"/>
              <a:t>a</a:t>
            </a:r>
            <a:r>
              <a:rPr lang="tr-TR" b="0" baseline="0" dirty="0" smtClean="0"/>
              <a:t> (</a:t>
            </a:r>
            <a:r>
              <a:rPr lang="tr-TR" b="1" baseline="0" dirty="0" err="1" smtClean="0"/>
              <a:t>anchor</a:t>
            </a:r>
            <a:r>
              <a:rPr lang="tr-TR" b="0" baseline="0" dirty="0" smtClean="0"/>
              <a:t> - çıpa) </a:t>
            </a:r>
            <a:r>
              <a:rPr lang="tr-TR" b="1" baseline="0" dirty="0" smtClean="0"/>
              <a:t>html</a:t>
            </a:r>
            <a:r>
              <a:rPr lang="tr-TR" b="0" baseline="0" dirty="0" smtClean="0"/>
              <a:t> etiketinin (</a:t>
            </a:r>
            <a:r>
              <a:rPr lang="tr-TR" b="1" baseline="0" dirty="0" smtClean="0"/>
              <a:t>html element</a:t>
            </a:r>
            <a:r>
              <a:rPr lang="tr-TR" b="0" baseline="0" dirty="0" smtClean="0"/>
              <a:t>)  bir özniteliğidir (</a:t>
            </a:r>
            <a:r>
              <a:rPr lang="tr-TR" b="1" baseline="0" dirty="0" err="1" smtClean="0"/>
              <a:t>attribute</a:t>
            </a:r>
            <a:r>
              <a:rPr lang="tr-TR" b="0" baseline="0" dirty="0" smtClean="0"/>
              <a:t>)</a:t>
            </a:r>
            <a:endParaRPr lang="tr-TR" b="0" dirty="0" smtClean="0"/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05281-1019-47E4-9489-2E7B9F0DE05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1483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Hyperlink</a:t>
            </a:r>
            <a:r>
              <a:rPr lang="tr-TR" dirty="0" smtClean="0"/>
              <a:t> veya sadece link</a:t>
            </a:r>
          </a:p>
          <a:p>
            <a:pPr marL="171450" indent="-171450">
              <a:buFont typeface="Arial" charset="0"/>
              <a:buChar char="•"/>
            </a:pPr>
            <a:r>
              <a:rPr lang="tr-TR" dirty="0" err="1" smtClean="0"/>
              <a:t>href</a:t>
            </a:r>
            <a:endParaRPr lang="tr-TR" dirty="0" smtClean="0"/>
          </a:p>
          <a:p>
            <a:pPr marL="171450" indent="-171450">
              <a:buFont typeface="Arial" charset="0"/>
              <a:buChar char="•"/>
            </a:pPr>
            <a:r>
              <a:rPr lang="tr-TR" dirty="0" err="1" smtClean="0"/>
              <a:t>src</a:t>
            </a:r>
            <a:endParaRPr lang="tr-TR" dirty="0" smtClean="0"/>
          </a:p>
          <a:p>
            <a:pPr marL="0" indent="0">
              <a:buFont typeface="Arial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05281-1019-47E4-9489-2E7B9F0DE05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884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hyperlink</a:t>
            </a:r>
            <a:r>
              <a:rPr lang="tr-TR" dirty="0" smtClean="0"/>
              <a:t> içeren</a:t>
            </a:r>
            <a:r>
              <a:rPr lang="tr-TR" baseline="0" dirty="0" smtClean="0"/>
              <a:t> </a:t>
            </a:r>
            <a:r>
              <a:rPr lang="tr-TR" b="1" dirty="0" smtClean="0"/>
              <a:t>html elemanları</a:t>
            </a:r>
            <a:endParaRPr lang="tr-TR" baseline="0" dirty="0" smtClean="0"/>
          </a:p>
          <a:p>
            <a:endParaRPr lang="tr-TR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link (</a:t>
            </a:r>
            <a:r>
              <a:rPr lang="tr-TR" b="1" dirty="0" err="1" smtClean="0"/>
              <a:t>hyperlink</a:t>
            </a:r>
            <a:r>
              <a:rPr lang="tr-TR" dirty="0" smtClean="0"/>
              <a:t>) </a:t>
            </a:r>
            <a:r>
              <a:rPr lang="tr-TR" b="1" dirty="0" smtClean="0"/>
              <a:t>URL </a:t>
            </a:r>
            <a:r>
              <a:rPr lang="tr-TR" b="0" dirty="0" smtClean="0"/>
              <a:t>biçimindedir (formatındadır)</a:t>
            </a:r>
            <a:endParaRPr lang="tr-TR" b="1" dirty="0" smtClean="0"/>
          </a:p>
          <a:p>
            <a:endParaRPr lang="tr-TR" b="0" baseline="0" dirty="0" smtClean="0"/>
          </a:p>
          <a:p>
            <a:r>
              <a:rPr lang="tr-TR" b="0" baseline="0" dirty="0" err="1" smtClean="0"/>
              <a:t>src</a:t>
            </a:r>
            <a:r>
              <a:rPr lang="tr-TR" b="0" baseline="0" dirty="0" smtClean="0"/>
              <a:t>, </a:t>
            </a:r>
            <a:r>
              <a:rPr lang="tr-TR" b="0" baseline="0" dirty="0" err="1" smtClean="0"/>
              <a:t>href</a:t>
            </a:r>
            <a:r>
              <a:rPr lang="tr-TR" b="0" baseline="0" dirty="0" smtClean="0"/>
              <a:t>, link, </a:t>
            </a:r>
            <a:r>
              <a:rPr lang="tr-TR" b="0" baseline="0" dirty="0" err="1" smtClean="0"/>
              <a:t>action</a:t>
            </a:r>
            <a:endParaRPr lang="tr-TR" b="0" baseline="0" dirty="0" smtClean="0"/>
          </a:p>
          <a:p>
            <a:endParaRPr lang="tr-TR" b="0" baseline="0" dirty="0" smtClean="0"/>
          </a:p>
          <a:p>
            <a:r>
              <a:rPr lang="tr-TR" b="0" baseline="0" dirty="0" err="1" smtClean="0"/>
              <a:t>Xenu</a:t>
            </a:r>
            <a:r>
              <a:rPr lang="tr-TR" b="0" baseline="0" dirty="0" smtClean="0"/>
              <a:t>:</a:t>
            </a:r>
          </a:p>
          <a:p>
            <a:r>
              <a:rPr lang="tr-TR" b="0" dirty="0" smtClean="0"/>
              <a:t>http://home.snafu.de/tilman/xenulink.html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05281-1019-47E4-9489-2E7B9F0DE054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574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baseline="0" dirty="0" smtClean="0"/>
              <a:t>En sık kullanılan html eleman öznitelikleri (</a:t>
            </a:r>
            <a:r>
              <a:rPr lang="tr-TR" b="1" baseline="0" dirty="0" smtClean="0"/>
              <a:t>html </a:t>
            </a:r>
            <a:r>
              <a:rPr lang="tr-TR" b="1" baseline="0" dirty="0" err="1" smtClean="0"/>
              <a:t>attributes</a:t>
            </a:r>
            <a:r>
              <a:rPr lang="tr-TR" b="0" baseline="0" dirty="0" smtClean="0"/>
              <a:t>)</a:t>
            </a:r>
          </a:p>
          <a:p>
            <a:r>
              <a:rPr lang="tr-TR" b="0" baseline="0" dirty="0" err="1" smtClean="0"/>
              <a:t>src</a:t>
            </a:r>
            <a:r>
              <a:rPr lang="tr-TR" b="0" baseline="0" dirty="0" smtClean="0"/>
              <a:t>, </a:t>
            </a:r>
            <a:r>
              <a:rPr lang="tr-TR" b="0" baseline="0" dirty="0" err="1" smtClean="0"/>
              <a:t>href</a:t>
            </a:r>
            <a:r>
              <a:rPr lang="tr-TR" b="0" baseline="0" dirty="0" smtClean="0"/>
              <a:t>, link</a:t>
            </a:r>
          </a:p>
          <a:p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05281-1019-47E4-9489-2E7B9F0DE054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2204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hyperlink</a:t>
            </a:r>
            <a:r>
              <a:rPr lang="tr-TR" dirty="0" smtClean="0"/>
              <a:t> içeren</a:t>
            </a:r>
            <a:r>
              <a:rPr lang="tr-TR" baseline="0" dirty="0" smtClean="0"/>
              <a:t> </a:t>
            </a:r>
            <a:r>
              <a:rPr lang="tr-TR" b="1" dirty="0" smtClean="0"/>
              <a:t>html elemanları</a:t>
            </a:r>
            <a:endParaRPr lang="tr-TR" baseline="0" dirty="0" smtClean="0"/>
          </a:p>
          <a:p>
            <a:endParaRPr lang="tr-TR" dirty="0" smtClean="0"/>
          </a:p>
          <a:p>
            <a:r>
              <a:rPr lang="tr-TR" dirty="0" smtClean="0"/>
              <a:t>En yaygınlar için bazı örnekler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05281-1019-47E4-9489-2E7B9F0DE054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9489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hyperlink</a:t>
            </a:r>
            <a:r>
              <a:rPr lang="tr-TR" dirty="0" smtClean="0"/>
              <a:t> içeren</a:t>
            </a:r>
            <a:r>
              <a:rPr lang="tr-TR" baseline="0" dirty="0" smtClean="0"/>
              <a:t> </a:t>
            </a:r>
            <a:r>
              <a:rPr lang="tr-TR" b="1" dirty="0" smtClean="0"/>
              <a:t>html elemanları</a:t>
            </a:r>
            <a:endParaRPr lang="tr-TR" baseline="0" dirty="0" smtClean="0"/>
          </a:p>
          <a:p>
            <a:endParaRPr lang="tr-TR" dirty="0" smtClean="0"/>
          </a:p>
          <a:p>
            <a:r>
              <a:rPr lang="tr-TR" dirty="0" smtClean="0"/>
              <a:t>Otomatik olarak web tarayıcı tarafından sunucudan </a:t>
            </a:r>
            <a:r>
              <a:rPr lang="tr-TR" b="1" dirty="0" smtClean="0"/>
              <a:t>GET</a:t>
            </a:r>
            <a:r>
              <a:rPr lang="tr-TR" dirty="0" smtClean="0"/>
              <a:t> ile istenen bazı html eleman başvuruları.</a:t>
            </a:r>
          </a:p>
          <a:p>
            <a:r>
              <a:rPr lang="tr-TR" dirty="0" smtClean="0"/>
              <a:t>NOT:</a:t>
            </a:r>
            <a:r>
              <a:rPr lang="tr-TR" baseline="0" dirty="0" smtClean="0"/>
              <a:t> </a:t>
            </a:r>
            <a:r>
              <a:rPr lang="tr-TR" b="1" baseline="0" dirty="0" smtClean="0"/>
              <a:t>form </a:t>
            </a:r>
            <a:r>
              <a:rPr lang="tr-TR" b="0" baseline="0" dirty="0" smtClean="0"/>
              <a:t>elemanı </a:t>
            </a:r>
            <a:r>
              <a:rPr lang="tr-TR" b="1" baseline="0" dirty="0" err="1" smtClean="0"/>
              <a:t>action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özniteliğinde (</a:t>
            </a:r>
            <a:r>
              <a:rPr lang="tr-TR" b="1" baseline="0" dirty="0" err="1" smtClean="0"/>
              <a:t>attribute</a:t>
            </a:r>
            <a:r>
              <a:rPr lang="tr-TR" b="0" baseline="0" dirty="0" smtClean="0"/>
              <a:t>) </a:t>
            </a:r>
            <a:r>
              <a:rPr lang="tr-TR" b="0" baseline="0" dirty="0" err="1" smtClean="0"/>
              <a:t>yeralan</a:t>
            </a:r>
            <a:r>
              <a:rPr lang="tr-TR" b="0" baseline="0" dirty="0" smtClean="0"/>
              <a:t> başvurular web tarayıcı tarafından otomatik olarak istenmez. İstek kullanıcı tarafından etkileşimle başlatılır</a:t>
            </a:r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05281-1019-47E4-9489-2E7B9F0DE054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9489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GET : http eylemi (</a:t>
            </a:r>
            <a:r>
              <a:rPr lang="tr-TR" b="1" dirty="0" smtClean="0"/>
              <a:t>http </a:t>
            </a:r>
            <a:r>
              <a:rPr lang="tr-TR" b="1" dirty="0" err="1" smtClean="0"/>
              <a:t>verb</a:t>
            </a:r>
            <a:r>
              <a:rPr lang="tr-TR" dirty="0" smtClean="0"/>
              <a:t>)</a:t>
            </a:r>
          </a:p>
          <a:p>
            <a:r>
              <a:rPr lang="tr-TR" dirty="0" smtClean="0"/>
              <a:t>http isteği (</a:t>
            </a:r>
            <a:r>
              <a:rPr lang="tr-TR" b="1" dirty="0" smtClean="0"/>
              <a:t>http </a:t>
            </a:r>
            <a:r>
              <a:rPr lang="tr-TR" b="1" dirty="0" err="1" smtClean="0"/>
              <a:t>request</a:t>
            </a:r>
            <a:r>
              <a:rPr lang="tr-TR" dirty="0" smtClean="0"/>
              <a:t>)</a:t>
            </a:r>
          </a:p>
          <a:p>
            <a:endParaRPr lang="tr-TR" dirty="0" smtClean="0"/>
          </a:p>
          <a:p>
            <a:r>
              <a:rPr lang="tr-TR" dirty="0" smtClean="0"/>
              <a:t>Otomatik olarak web tarayıcı tarafından sunucudan </a:t>
            </a:r>
            <a:r>
              <a:rPr lang="tr-TR" b="1" dirty="0" smtClean="0"/>
              <a:t>GET</a:t>
            </a:r>
            <a:r>
              <a:rPr lang="tr-TR" dirty="0" smtClean="0"/>
              <a:t> ile istenen bazı html eleman başvuruları.</a:t>
            </a:r>
          </a:p>
          <a:p>
            <a:r>
              <a:rPr lang="tr-TR" dirty="0" smtClean="0"/>
              <a:t>NOT:</a:t>
            </a:r>
            <a:r>
              <a:rPr lang="tr-TR" baseline="0" dirty="0" smtClean="0"/>
              <a:t> </a:t>
            </a:r>
            <a:r>
              <a:rPr lang="tr-TR" b="1" baseline="0" dirty="0" smtClean="0"/>
              <a:t>form </a:t>
            </a:r>
            <a:r>
              <a:rPr lang="tr-TR" b="0" baseline="0" dirty="0" smtClean="0"/>
              <a:t>elemanı </a:t>
            </a:r>
            <a:r>
              <a:rPr lang="tr-TR" b="1" baseline="0" dirty="0" err="1" smtClean="0"/>
              <a:t>action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özniteliğinde (</a:t>
            </a:r>
            <a:r>
              <a:rPr lang="tr-TR" b="1" baseline="0" dirty="0" err="1" smtClean="0"/>
              <a:t>attribute</a:t>
            </a:r>
            <a:r>
              <a:rPr lang="tr-TR" b="0" baseline="0" dirty="0" smtClean="0"/>
              <a:t>) </a:t>
            </a:r>
            <a:r>
              <a:rPr lang="tr-TR" b="0" baseline="0" dirty="0" err="1" smtClean="0"/>
              <a:t>yeralan</a:t>
            </a:r>
            <a:r>
              <a:rPr lang="tr-TR" b="0" baseline="0" dirty="0" smtClean="0"/>
              <a:t> başvuru web tarayıcı tarafından otomatik olarak istenmez. İstek kullanıcı tarafından etkileşimle başlatılır.</a:t>
            </a:r>
            <a:endParaRPr lang="tr-TR" b="0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05281-1019-47E4-9489-2E7B9F0DE054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8189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İstek (</a:t>
            </a:r>
            <a:r>
              <a:rPr lang="tr-TR" b="1" dirty="0" err="1" smtClean="0"/>
              <a:t>request</a:t>
            </a:r>
            <a:r>
              <a:rPr lang="tr-TR" dirty="0" smtClean="0"/>
              <a:t>) sonucunda içerik (</a:t>
            </a:r>
            <a:r>
              <a:rPr lang="tr-TR" b="1" dirty="0" err="1" smtClean="0"/>
              <a:t>content</a:t>
            </a:r>
            <a:r>
              <a:rPr lang="tr-TR" dirty="0" smtClean="0"/>
              <a:t>) döner.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05281-1019-47E4-9489-2E7B9F0DE054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355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1E4-7665-4EB1-96F5-7B72ECBE35B2}" type="datetimeFigureOut">
              <a:rPr lang="tr-TR" smtClean="0"/>
              <a:t>18.4.2015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A0C1-0967-4366-AAE1-02C1B3F4E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864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1E4-7665-4EB1-96F5-7B72ECBE35B2}" type="datetimeFigureOut">
              <a:rPr lang="tr-TR" smtClean="0"/>
              <a:t>18.4.2015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A0C1-0967-4366-AAE1-02C1B3F4E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851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1E4-7665-4EB1-96F5-7B72ECBE35B2}" type="datetimeFigureOut">
              <a:rPr lang="tr-TR" smtClean="0"/>
              <a:t>18.4.2015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A0C1-0967-4366-AAE1-02C1B3F4E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540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1E4-7665-4EB1-96F5-7B72ECBE35B2}" type="datetimeFigureOut">
              <a:rPr lang="tr-TR" smtClean="0"/>
              <a:t>18.4.2015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A0C1-0967-4366-AAE1-02C1B3F4E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927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1E4-7665-4EB1-96F5-7B72ECBE35B2}" type="datetimeFigureOut">
              <a:rPr lang="tr-TR" smtClean="0"/>
              <a:t>18.4.2015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A0C1-0967-4366-AAE1-02C1B3F4E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01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1E4-7665-4EB1-96F5-7B72ECBE35B2}" type="datetimeFigureOut">
              <a:rPr lang="tr-TR" smtClean="0"/>
              <a:t>18.4.2015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A0C1-0967-4366-AAE1-02C1B3F4E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902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1E4-7665-4EB1-96F5-7B72ECBE35B2}" type="datetimeFigureOut">
              <a:rPr lang="tr-TR" smtClean="0"/>
              <a:t>18.4.2015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A0C1-0967-4366-AAE1-02C1B3F4E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865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1E4-7665-4EB1-96F5-7B72ECBE35B2}" type="datetimeFigureOut">
              <a:rPr lang="tr-TR" smtClean="0"/>
              <a:t>18.4.2015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A0C1-0967-4366-AAE1-02C1B3F4E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278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1E4-7665-4EB1-96F5-7B72ECBE35B2}" type="datetimeFigureOut">
              <a:rPr lang="tr-TR" smtClean="0"/>
              <a:t>18.4.2015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A0C1-0967-4366-AAE1-02C1B3F4E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343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1E4-7665-4EB1-96F5-7B72ECBE35B2}" type="datetimeFigureOut">
              <a:rPr lang="tr-TR" smtClean="0"/>
              <a:t>18.4.2015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A0C1-0967-4366-AAE1-02C1B3F4E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896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B1E4-7665-4EB1-96F5-7B72ECBE35B2}" type="datetimeFigureOut">
              <a:rPr lang="tr-TR" smtClean="0"/>
              <a:t>18.4.2015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A0C1-0967-4366-AAE1-02C1B3F4E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500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EB1E4-7665-4EB1-96F5-7B72ECBE35B2}" type="datetimeFigureOut">
              <a:rPr lang="tr-TR" smtClean="0"/>
              <a:t>18.4.2015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7A0C1-0967-4366-AAE1-02C1B3F4E4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003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URL ve link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556792"/>
            <a:ext cx="8568952" cy="3312368"/>
          </a:xfrm>
        </p:spPr>
      </p:pic>
    </p:spTree>
    <p:extLst>
      <p:ext uri="{BB962C8B-B14F-4D97-AF65-F5344CB8AC3E}">
        <p14:creationId xmlns:p14="http://schemas.microsoft.com/office/powerpoint/2010/main" val="22792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Resim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3" y="2204864"/>
            <a:ext cx="2223247" cy="936104"/>
          </a:xfrm>
          <a:prstGeom prst="rect">
            <a:avLst/>
          </a:prstGeom>
        </p:spPr>
      </p:pic>
      <p:pic>
        <p:nvPicPr>
          <p:cNvPr id="23" name="İçerik Yer Tutucusu 2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210808"/>
            <a:ext cx="1072229" cy="1643351"/>
          </a:xfrm>
        </p:spPr>
      </p:pic>
      <p:sp>
        <p:nvSpPr>
          <p:cNvPr id="11" name="Yuvarlatılmış Dikdörtgen 10"/>
          <p:cNvSpPr/>
          <p:nvPr/>
        </p:nvSpPr>
        <p:spPr>
          <a:xfrm>
            <a:off x="1348892" y="2841908"/>
            <a:ext cx="742719" cy="1446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/>
          <p:cNvSpPr txBox="1"/>
          <p:nvPr/>
        </p:nvSpPr>
        <p:spPr>
          <a:xfrm>
            <a:off x="348754" y="3492981"/>
            <a:ext cx="2842552" cy="261610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100" dirty="0"/>
              <a:t>GET</a:t>
            </a:r>
            <a:r>
              <a:rPr lang="tr-TR" sz="1100" dirty="0">
                <a:solidFill>
                  <a:srgbClr val="0070C0"/>
                </a:solidFill>
              </a:rPr>
              <a:t> </a:t>
            </a:r>
            <a:r>
              <a:rPr lang="tr-TR" sz="1100" b="1" dirty="0">
                <a:solidFill>
                  <a:srgbClr val="7030A0"/>
                </a:solidFill>
              </a:rPr>
              <a:t>http</a:t>
            </a:r>
            <a:r>
              <a:rPr lang="tr-TR" sz="1100" b="1" dirty="0"/>
              <a:t>://</a:t>
            </a:r>
            <a:r>
              <a:rPr lang="tr-TR" sz="1100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1100" b="1" dirty="0"/>
              <a:t>.</a:t>
            </a:r>
            <a:r>
              <a:rPr lang="tr-TR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1100" b="1" dirty="0"/>
              <a:t>/</a:t>
            </a:r>
            <a:r>
              <a:rPr lang="tr-TR" sz="1100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tr-TR" sz="1100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tr-TR" sz="1100" dirty="0" err="1" smtClean="0">
                <a:solidFill>
                  <a:schemeClr val="accent3">
                    <a:lumMod val="75000"/>
                  </a:schemeClr>
                </a:solidFill>
              </a:rPr>
              <a:t>smile</a:t>
            </a:r>
            <a:r>
              <a:rPr lang="en-US" sz="11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tr-TR" sz="1100" dirty="0" err="1" smtClean="0">
                <a:solidFill>
                  <a:schemeClr val="accent3">
                    <a:lumMod val="75000"/>
                  </a:schemeClr>
                </a:solidFill>
              </a:rPr>
              <a:t>jpg</a:t>
            </a:r>
            <a:endParaRPr lang="tr-TR" sz="1100" dirty="0">
              <a:solidFill>
                <a:srgbClr val="0070C0"/>
              </a:solidFill>
            </a:endParaRPr>
          </a:p>
        </p:txBody>
      </p:sp>
      <p:cxnSp>
        <p:nvCxnSpPr>
          <p:cNvPr id="16" name="Düz Ok Bağlayıcısı 15"/>
          <p:cNvCxnSpPr>
            <a:stCxn id="11" idx="2"/>
          </p:cNvCxnSpPr>
          <p:nvPr/>
        </p:nvCxnSpPr>
        <p:spPr>
          <a:xfrm flipH="1">
            <a:off x="1720066" y="2986548"/>
            <a:ext cx="186" cy="49873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>
            <a:off x="3223750" y="3623786"/>
            <a:ext cx="179068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/>
          <p:cNvCxnSpPr/>
          <p:nvPr/>
        </p:nvCxnSpPr>
        <p:spPr>
          <a:xfrm>
            <a:off x="4008298" y="2149132"/>
            <a:ext cx="72008" cy="3753118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etin kutusu 21"/>
          <p:cNvSpPr txBox="1"/>
          <p:nvPr/>
        </p:nvSpPr>
        <p:spPr>
          <a:xfrm>
            <a:off x="3609004" y="1677305"/>
            <a:ext cx="84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rgbClr val="7030A0"/>
                </a:solidFill>
              </a:rPr>
              <a:t>http</a:t>
            </a:r>
            <a:endParaRPr lang="tr-TR" sz="2400" b="1" dirty="0">
              <a:solidFill>
                <a:srgbClr val="7030A0"/>
              </a:solidFill>
            </a:endParaRPr>
          </a:p>
        </p:txBody>
      </p:sp>
      <p:sp>
        <p:nvSpPr>
          <p:cNvPr id="24" name="Metin kutusu 23"/>
          <p:cNvSpPr txBox="1"/>
          <p:nvPr/>
        </p:nvSpPr>
        <p:spPr>
          <a:xfrm>
            <a:off x="4823088" y="2728271"/>
            <a:ext cx="149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endParaRPr lang="tr-TR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Yuvarlatılmış Dikdörtgen 29"/>
          <p:cNvSpPr/>
          <p:nvPr/>
        </p:nvSpPr>
        <p:spPr>
          <a:xfrm>
            <a:off x="6307545" y="3515774"/>
            <a:ext cx="1576824" cy="115212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6212294" y="3189936"/>
            <a:ext cx="172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static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/smile.jpg</a:t>
            </a:r>
            <a:endParaRPr lang="tr-T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Yuvarlatılmış Dikdörtgen 36"/>
          <p:cNvSpPr/>
          <p:nvPr/>
        </p:nvSpPr>
        <p:spPr>
          <a:xfrm>
            <a:off x="558903" y="4199850"/>
            <a:ext cx="2572937" cy="1152128"/>
          </a:xfrm>
          <a:prstGeom prst="round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Metin kutusu 46"/>
          <p:cNvSpPr txBox="1"/>
          <p:nvPr/>
        </p:nvSpPr>
        <p:spPr>
          <a:xfrm>
            <a:off x="3223750" y="334678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err="1" smtClean="0">
                <a:solidFill>
                  <a:srgbClr val="7030A0"/>
                </a:solidFill>
              </a:rPr>
              <a:t>request</a:t>
            </a:r>
            <a:endParaRPr lang="tr-TR" sz="1200" b="1" dirty="0">
              <a:solidFill>
                <a:srgbClr val="7030A0"/>
              </a:solidFill>
            </a:endParaRPr>
          </a:p>
        </p:txBody>
      </p:sp>
      <p:sp>
        <p:nvSpPr>
          <p:cNvPr id="49" name="Metin kutusu 48"/>
          <p:cNvSpPr txBox="1"/>
          <p:nvPr/>
        </p:nvSpPr>
        <p:spPr>
          <a:xfrm>
            <a:off x="4082992" y="3953338"/>
            <a:ext cx="892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err="1" smtClean="0">
                <a:solidFill>
                  <a:srgbClr val="7030A0"/>
                </a:solidFill>
              </a:rPr>
              <a:t>response</a:t>
            </a:r>
            <a:endParaRPr lang="tr-TR" sz="1200" b="1" dirty="0">
              <a:solidFill>
                <a:srgbClr val="7030A0"/>
              </a:solidFill>
            </a:endParaRPr>
          </a:p>
        </p:txBody>
      </p:sp>
      <p:sp>
        <p:nvSpPr>
          <p:cNvPr id="53" name="Metin kutusu 52"/>
          <p:cNvSpPr txBox="1"/>
          <p:nvPr/>
        </p:nvSpPr>
        <p:spPr>
          <a:xfrm>
            <a:off x="5903106" y="1628800"/>
            <a:ext cx="1264064" cy="36933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endParaRPr lang="tr-TR" dirty="0"/>
          </a:p>
        </p:txBody>
      </p:sp>
      <p:cxnSp>
        <p:nvCxnSpPr>
          <p:cNvPr id="68" name="Düz Ok Bağlayıcısı 67"/>
          <p:cNvCxnSpPr/>
          <p:nvPr/>
        </p:nvCxnSpPr>
        <p:spPr>
          <a:xfrm flipH="1">
            <a:off x="3172792" y="4226488"/>
            <a:ext cx="178758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900" dirty="0" smtClean="0"/>
              <a:t>URL ve link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smtClean="0"/>
              <a:t>http</a:t>
            </a:r>
            <a:r>
              <a:rPr lang="tr-TR" dirty="0" smtClean="0"/>
              <a:t> </a:t>
            </a:r>
            <a:r>
              <a:rPr lang="tr-TR" b="1" dirty="0" smtClean="0"/>
              <a:t>GET</a:t>
            </a:r>
            <a:r>
              <a:rPr lang="tr-TR" dirty="0" smtClean="0"/>
              <a:t> isteği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313" y="3605270"/>
            <a:ext cx="1266802" cy="973135"/>
          </a:xfrm>
          <a:prstGeom prst="rect">
            <a:avLst/>
          </a:prstGeom>
        </p:spPr>
      </p:pic>
      <p:pic>
        <p:nvPicPr>
          <p:cNvPr id="26" name="Resim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556" y="3605270"/>
            <a:ext cx="1266802" cy="97313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88" y="4279615"/>
            <a:ext cx="992597" cy="99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Düz Bağlayıcı 19"/>
          <p:cNvCxnSpPr/>
          <p:nvPr/>
        </p:nvCxnSpPr>
        <p:spPr>
          <a:xfrm>
            <a:off x="4008298" y="2149132"/>
            <a:ext cx="72008" cy="3753118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9" y="1933041"/>
            <a:ext cx="2254860" cy="1345700"/>
          </a:xfrm>
          <a:prstGeom prst="rect">
            <a:avLst/>
          </a:prstGeom>
        </p:spPr>
      </p:pic>
      <p:pic>
        <p:nvPicPr>
          <p:cNvPr id="23" name="İçerik Yer Tutucusu 2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210808"/>
            <a:ext cx="1152128" cy="1765808"/>
          </a:xfrm>
        </p:spPr>
      </p:pic>
      <p:sp>
        <p:nvSpPr>
          <p:cNvPr id="11" name="Yuvarlatılmış Dikdörtgen 10"/>
          <p:cNvSpPr/>
          <p:nvPr/>
        </p:nvSpPr>
        <p:spPr>
          <a:xfrm>
            <a:off x="1500746" y="2478038"/>
            <a:ext cx="1296144" cy="148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/>
          <p:cNvSpPr txBox="1"/>
          <p:nvPr/>
        </p:nvSpPr>
        <p:spPr>
          <a:xfrm>
            <a:off x="348754" y="3575531"/>
            <a:ext cx="2999110" cy="261610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100" dirty="0" smtClean="0"/>
              <a:t>POST</a:t>
            </a:r>
            <a:r>
              <a:rPr lang="tr-TR" sz="1100" dirty="0" smtClean="0">
                <a:solidFill>
                  <a:srgbClr val="0070C0"/>
                </a:solidFill>
              </a:rPr>
              <a:t> </a:t>
            </a:r>
            <a:r>
              <a:rPr lang="tr-TR" sz="1100" b="1" dirty="0">
                <a:solidFill>
                  <a:srgbClr val="7030A0"/>
                </a:solidFill>
              </a:rPr>
              <a:t>http</a:t>
            </a:r>
            <a:r>
              <a:rPr lang="tr-TR" sz="1100" b="1" dirty="0"/>
              <a:t>://</a:t>
            </a:r>
            <a:r>
              <a:rPr lang="tr-TR" sz="11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1100" b="1" dirty="0" smtClean="0"/>
              <a:t>.</a:t>
            </a:r>
            <a:r>
              <a:rPr lang="tr-TR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1100" b="1" dirty="0" smtClean="0"/>
              <a:t>/</a:t>
            </a:r>
            <a:r>
              <a:rPr lang="tr-TR" sz="1100" dirty="0" smtClean="0">
                <a:solidFill>
                  <a:schemeClr val="accent3">
                    <a:lumMod val="75000"/>
                  </a:schemeClr>
                </a:solidFill>
              </a:rPr>
              <a:t>test/formadata</a:t>
            </a:r>
            <a:endParaRPr lang="tr-TR" sz="1100" dirty="0">
              <a:solidFill>
                <a:srgbClr val="0070C0"/>
              </a:solidFill>
            </a:endParaRPr>
          </a:p>
        </p:txBody>
      </p:sp>
      <p:cxnSp>
        <p:nvCxnSpPr>
          <p:cNvPr id="16" name="Düz Ok Bağlayıcısı 15"/>
          <p:cNvCxnSpPr/>
          <p:nvPr/>
        </p:nvCxnSpPr>
        <p:spPr>
          <a:xfrm>
            <a:off x="2147748" y="2627037"/>
            <a:ext cx="1070" cy="93411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>
            <a:off x="3419872" y="3687109"/>
            <a:ext cx="154373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etin kutusu 21"/>
          <p:cNvSpPr txBox="1"/>
          <p:nvPr/>
        </p:nvSpPr>
        <p:spPr>
          <a:xfrm>
            <a:off x="3609004" y="1677305"/>
            <a:ext cx="84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rgbClr val="7030A0"/>
                </a:solidFill>
              </a:rPr>
              <a:t>http</a:t>
            </a:r>
            <a:endParaRPr lang="tr-TR" sz="2400" b="1" dirty="0">
              <a:solidFill>
                <a:srgbClr val="7030A0"/>
              </a:solidFill>
            </a:endParaRPr>
          </a:p>
        </p:txBody>
      </p:sp>
      <p:sp>
        <p:nvSpPr>
          <p:cNvPr id="24" name="Metin kutusu 23"/>
          <p:cNvSpPr txBox="1"/>
          <p:nvPr/>
        </p:nvSpPr>
        <p:spPr>
          <a:xfrm>
            <a:off x="5143138" y="2665280"/>
            <a:ext cx="90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endParaRPr lang="tr-TR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Yuvarlatılmış Dikdörtgen 29"/>
          <p:cNvSpPr/>
          <p:nvPr/>
        </p:nvSpPr>
        <p:spPr>
          <a:xfrm>
            <a:off x="6732240" y="3311611"/>
            <a:ext cx="1804334" cy="115212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6699037" y="2957955"/>
            <a:ext cx="172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/test/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formdata</a:t>
            </a:r>
            <a:endParaRPr lang="tr-T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Yuvarlatılmış Dikdörtgen 36"/>
          <p:cNvSpPr/>
          <p:nvPr/>
        </p:nvSpPr>
        <p:spPr>
          <a:xfrm>
            <a:off x="342879" y="4149080"/>
            <a:ext cx="3004985" cy="1152128"/>
          </a:xfrm>
          <a:prstGeom prst="round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Metin kutusu 46"/>
          <p:cNvSpPr txBox="1"/>
          <p:nvPr/>
        </p:nvSpPr>
        <p:spPr>
          <a:xfrm>
            <a:off x="3279276" y="338504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err="1" smtClean="0">
                <a:solidFill>
                  <a:srgbClr val="7030A0"/>
                </a:solidFill>
              </a:rPr>
              <a:t>request</a:t>
            </a:r>
            <a:endParaRPr lang="tr-TR" sz="1200" b="1" dirty="0">
              <a:solidFill>
                <a:srgbClr val="7030A0"/>
              </a:solidFill>
            </a:endParaRPr>
          </a:p>
        </p:txBody>
      </p:sp>
      <p:sp>
        <p:nvSpPr>
          <p:cNvPr id="49" name="Metin kutusu 48"/>
          <p:cNvSpPr txBox="1"/>
          <p:nvPr/>
        </p:nvSpPr>
        <p:spPr>
          <a:xfrm>
            <a:off x="4071364" y="4463112"/>
            <a:ext cx="892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err="1" smtClean="0">
                <a:solidFill>
                  <a:srgbClr val="7030A0"/>
                </a:solidFill>
              </a:rPr>
              <a:t>response</a:t>
            </a:r>
            <a:endParaRPr lang="tr-TR" sz="1200" b="1" dirty="0">
              <a:solidFill>
                <a:srgbClr val="7030A0"/>
              </a:solidFill>
            </a:endParaRPr>
          </a:p>
        </p:txBody>
      </p:sp>
      <p:sp>
        <p:nvSpPr>
          <p:cNvPr id="53" name="Metin kutusu 52"/>
          <p:cNvSpPr txBox="1"/>
          <p:nvPr/>
        </p:nvSpPr>
        <p:spPr>
          <a:xfrm>
            <a:off x="5903106" y="1628800"/>
            <a:ext cx="1264064" cy="36933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endParaRPr lang="tr-TR" dirty="0"/>
          </a:p>
        </p:txBody>
      </p:sp>
      <p:cxnSp>
        <p:nvCxnSpPr>
          <p:cNvPr id="68" name="Düz Ok Bağlayıcısı 67"/>
          <p:cNvCxnSpPr/>
          <p:nvPr/>
        </p:nvCxnSpPr>
        <p:spPr>
          <a:xfrm flipH="1">
            <a:off x="3419872" y="4738187"/>
            <a:ext cx="1540508" cy="3849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900" dirty="0" smtClean="0"/>
              <a:t>URL ve link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smtClean="0"/>
              <a:t>http</a:t>
            </a:r>
            <a:r>
              <a:rPr lang="tr-TR" dirty="0" smtClean="0"/>
              <a:t> </a:t>
            </a:r>
            <a:r>
              <a:rPr lang="tr-TR" b="1" dirty="0" smtClean="0"/>
              <a:t>POST</a:t>
            </a:r>
            <a:r>
              <a:rPr lang="tr-TR" dirty="0" smtClean="0"/>
              <a:t> isteği</a:t>
            </a:r>
            <a:endParaRPr lang="tr-TR" dirty="0"/>
          </a:p>
        </p:txBody>
      </p:sp>
      <p:sp>
        <p:nvSpPr>
          <p:cNvPr id="28" name="Metin kutusu 27"/>
          <p:cNvSpPr txBox="1"/>
          <p:nvPr/>
        </p:nvSpPr>
        <p:spPr>
          <a:xfrm>
            <a:off x="3164238" y="3732517"/>
            <a:ext cx="197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00" b="1" dirty="0" smtClean="0">
                <a:solidFill>
                  <a:srgbClr val="7030A0"/>
                </a:solidFill>
              </a:rPr>
              <a:t>&amp;</a:t>
            </a:r>
            <a:r>
              <a:rPr lang="tr-TR" sz="1000" b="1" dirty="0" err="1" smtClean="0">
                <a:solidFill>
                  <a:srgbClr val="7030A0"/>
                </a:solidFill>
              </a:rPr>
              <a:t>firstname</a:t>
            </a:r>
            <a:r>
              <a:rPr lang="tr-TR" sz="1000" b="1" dirty="0" smtClean="0">
                <a:solidFill>
                  <a:srgbClr val="7030A0"/>
                </a:solidFill>
              </a:rPr>
              <a:t>=</a:t>
            </a:r>
            <a:r>
              <a:rPr lang="tr-TR" sz="1000" b="1" dirty="0" err="1" smtClean="0">
                <a:solidFill>
                  <a:srgbClr val="7030A0"/>
                </a:solidFill>
              </a:rPr>
              <a:t>ali&amp;number</a:t>
            </a:r>
            <a:r>
              <a:rPr lang="tr-TR" sz="1000" b="1" dirty="0" smtClean="0">
                <a:solidFill>
                  <a:srgbClr val="7030A0"/>
                </a:solidFill>
              </a:rPr>
              <a:t>=12</a:t>
            </a:r>
            <a:endParaRPr lang="tr-TR" sz="1000" b="1" dirty="0">
              <a:solidFill>
                <a:srgbClr val="7030A0"/>
              </a:solidFill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856" y="3667836"/>
            <a:ext cx="871726" cy="871726"/>
          </a:xfrm>
          <a:prstGeom prst="rect">
            <a:avLst/>
          </a:prstGeom>
        </p:spPr>
      </p:pic>
      <p:sp>
        <p:nvSpPr>
          <p:cNvPr id="32" name="Metin kutusu 31"/>
          <p:cNvSpPr txBox="1"/>
          <p:nvPr/>
        </p:nvSpPr>
        <p:spPr>
          <a:xfrm>
            <a:off x="6473729" y="3314928"/>
            <a:ext cx="197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00" b="1" dirty="0" err="1" smtClean="0">
                <a:solidFill>
                  <a:schemeClr val="accent3">
                    <a:lumMod val="75000"/>
                  </a:schemeClr>
                </a:solidFill>
              </a:rPr>
              <a:t>firstname:</a:t>
            </a:r>
            <a:r>
              <a:rPr lang="tr-TR" sz="1000" b="1" dirty="0" err="1" smtClean="0"/>
              <a:t>ali</a:t>
            </a:r>
            <a:r>
              <a:rPr lang="tr-TR" sz="1000" b="1" dirty="0" smtClean="0">
                <a:solidFill>
                  <a:schemeClr val="accent3">
                    <a:lumMod val="75000"/>
                  </a:schemeClr>
                </a:solidFill>
              </a:rPr>
              <a:t> number:</a:t>
            </a:r>
            <a:r>
              <a:rPr lang="tr-TR" sz="1000" b="1" dirty="0" smtClean="0"/>
              <a:t>12</a:t>
            </a:r>
            <a:endParaRPr lang="tr-TR" sz="1000" b="1" dirty="0"/>
          </a:p>
        </p:txBody>
      </p:sp>
      <p:cxnSp>
        <p:nvCxnSpPr>
          <p:cNvPr id="18" name="Dirsek Bağlayıcısı 17"/>
          <p:cNvCxnSpPr/>
          <p:nvPr/>
        </p:nvCxnSpPr>
        <p:spPr>
          <a:xfrm rot="10800000" flipV="1">
            <a:off x="5940154" y="4318367"/>
            <a:ext cx="1440158" cy="418444"/>
          </a:xfrm>
          <a:prstGeom prst="bentConnector3">
            <a:avLst>
              <a:gd name="adj1" fmla="val -265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Resim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257092"/>
            <a:ext cx="2260380" cy="959442"/>
          </a:xfrm>
          <a:prstGeom prst="rect">
            <a:avLst/>
          </a:prstGeom>
        </p:spPr>
      </p:pic>
      <p:cxnSp>
        <p:nvCxnSpPr>
          <p:cNvPr id="64" name="Düz Ok Bağlayıcısı 63"/>
          <p:cNvCxnSpPr/>
          <p:nvPr/>
        </p:nvCxnSpPr>
        <p:spPr>
          <a:xfrm>
            <a:off x="6162526" y="3699243"/>
            <a:ext cx="542861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Metin kutusu 73"/>
          <p:cNvSpPr txBox="1"/>
          <p:nvPr/>
        </p:nvSpPr>
        <p:spPr>
          <a:xfrm>
            <a:off x="7661915" y="378269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ction</a:t>
            </a:r>
            <a:endParaRPr lang="tr-TR" dirty="0"/>
          </a:p>
        </p:txBody>
      </p:sp>
      <p:sp>
        <p:nvSpPr>
          <p:cNvPr id="75" name="Metin kutusu 74"/>
          <p:cNvSpPr txBox="1"/>
          <p:nvPr/>
        </p:nvSpPr>
        <p:spPr>
          <a:xfrm>
            <a:off x="6137552" y="4471020"/>
            <a:ext cx="99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 err="1" smtClean="0">
                <a:solidFill>
                  <a:srgbClr val="7030A0"/>
                </a:solidFill>
              </a:rPr>
              <a:t>ActionResult</a:t>
            </a:r>
            <a:endParaRPr lang="tr-TR" sz="1200" dirty="0">
              <a:solidFill>
                <a:srgbClr val="7030A0"/>
              </a:solidFill>
            </a:endParaRPr>
          </a:p>
        </p:txBody>
      </p:sp>
      <p:cxnSp>
        <p:nvCxnSpPr>
          <p:cNvPr id="89" name="Düz Ok Bağlayıcısı 88"/>
          <p:cNvCxnSpPr/>
          <p:nvPr/>
        </p:nvCxnSpPr>
        <p:spPr>
          <a:xfrm>
            <a:off x="7359104" y="3543046"/>
            <a:ext cx="0" cy="30037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1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URL ve link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556792"/>
            <a:ext cx="8568952" cy="3312368"/>
          </a:xfrm>
        </p:spPr>
      </p:pic>
      <p:sp>
        <p:nvSpPr>
          <p:cNvPr id="5" name="Yuvarlatılmış Dikdörtgen 4"/>
          <p:cNvSpPr/>
          <p:nvPr/>
        </p:nvSpPr>
        <p:spPr>
          <a:xfrm>
            <a:off x="5004048" y="3645024"/>
            <a:ext cx="2520280" cy="576064"/>
          </a:xfrm>
          <a:prstGeom prst="round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irsek Bağlayıcısı 5"/>
          <p:cNvCxnSpPr/>
          <p:nvPr/>
        </p:nvCxnSpPr>
        <p:spPr>
          <a:xfrm>
            <a:off x="5148064" y="4221088"/>
            <a:ext cx="720080" cy="360040"/>
          </a:xfrm>
          <a:prstGeom prst="bentConnector3">
            <a:avLst/>
          </a:prstGeom>
          <a:ln w="57150">
            <a:solidFill>
              <a:schemeClr val="accent3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etin kutusu 6"/>
          <p:cNvSpPr txBox="1"/>
          <p:nvPr/>
        </p:nvSpPr>
        <p:spPr>
          <a:xfrm>
            <a:off x="5886400" y="4288740"/>
            <a:ext cx="1621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olidFill>
                  <a:schemeClr val="accent3">
                    <a:lumMod val="75000"/>
                  </a:schemeClr>
                </a:solidFill>
              </a:rPr>
              <a:t>yol (</a:t>
            </a:r>
            <a:r>
              <a:rPr lang="tr-TR" sz="28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tr-TR" sz="28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tr-TR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Yuvarlatılmış Dikdörtgen 7"/>
          <p:cNvSpPr/>
          <p:nvPr/>
        </p:nvSpPr>
        <p:spPr>
          <a:xfrm>
            <a:off x="4101562" y="3681028"/>
            <a:ext cx="686462" cy="5400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0" name="Dirsek Bağlayıcısı 9"/>
          <p:cNvCxnSpPr/>
          <p:nvPr/>
        </p:nvCxnSpPr>
        <p:spPr>
          <a:xfrm>
            <a:off x="4211960" y="4221088"/>
            <a:ext cx="1674440" cy="1080120"/>
          </a:xfrm>
          <a:prstGeom prst="bentConnector3">
            <a:avLst>
              <a:gd name="adj1" fmla="val 15111"/>
            </a:avLst>
          </a:prstGeom>
          <a:ln w="571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/>
          <p:cNvSpPr txBox="1"/>
          <p:nvPr/>
        </p:nvSpPr>
        <p:spPr>
          <a:xfrm>
            <a:off x="5886400" y="4941168"/>
            <a:ext cx="3229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 err="1" smtClean="0">
                <a:solidFill>
                  <a:srgbClr val="FF0000"/>
                </a:solidFill>
              </a:rPr>
              <a:t>h</a:t>
            </a:r>
            <a:r>
              <a:rPr lang="tr-T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ypertext</a:t>
            </a:r>
            <a:r>
              <a:rPr lang="tr-TR" sz="28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3200" b="1" dirty="0" err="1" smtClean="0">
                <a:solidFill>
                  <a:srgbClr val="FF0000"/>
                </a:solidFill>
              </a:rPr>
              <a:t>ref</a:t>
            </a:r>
            <a:r>
              <a:rPr lang="tr-T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erence</a:t>
            </a:r>
            <a:endParaRPr lang="tr-T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Yuvarlatılmış Dikdörtgen 14"/>
          <p:cNvSpPr/>
          <p:nvPr/>
        </p:nvSpPr>
        <p:spPr>
          <a:xfrm>
            <a:off x="3787005" y="3685886"/>
            <a:ext cx="235219" cy="540060"/>
          </a:xfrm>
          <a:prstGeom prst="round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Dirsek Bağlayıcısı 15"/>
          <p:cNvCxnSpPr>
            <a:stCxn id="15" idx="2"/>
          </p:cNvCxnSpPr>
          <p:nvPr/>
        </p:nvCxnSpPr>
        <p:spPr>
          <a:xfrm rot="16200000" flipH="1">
            <a:off x="4049397" y="4081163"/>
            <a:ext cx="1746196" cy="2035761"/>
          </a:xfrm>
          <a:prstGeom prst="bentConnector2">
            <a:avLst/>
          </a:prstGeom>
          <a:ln w="57150">
            <a:solidFill>
              <a:schemeClr val="accent2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etin kutusu 21"/>
          <p:cNvSpPr txBox="1"/>
          <p:nvPr/>
        </p:nvSpPr>
        <p:spPr>
          <a:xfrm>
            <a:off x="6022270" y="5636292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err="1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tr-TR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nchor</a:t>
            </a:r>
            <a:r>
              <a:rPr lang="tr-T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tr-T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27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2801166" cy="1008112"/>
          </a:xfr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60" y="3096012"/>
            <a:ext cx="2223247" cy="936104"/>
          </a:xfrm>
          <a:prstGeom prst="rect">
            <a:avLst/>
          </a:prstGeom>
        </p:spPr>
      </p:pic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/>
              <a:t>URL ve link</a:t>
            </a:r>
            <a:endParaRPr lang="tr-TR" dirty="0"/>
          </a:p>
        </p:txBody>
      </p:sp>
      <p:cxnSp>
        <p:nvCxnSpPr>
          <p:cNvPr id="15" name="Eğri Bağlayıcı 14"/>
          <p:cNvCxnSpPr/>
          <p:nvPr/>
        </p:nvCxnSpPr>
        <p:spPr>
          <a:xfrm>
            <a:off x="2843808" y="2266412"/>
            <a:ext cx="1008112" cy="829600"/>
          </a:xfrm>
          <a:prstGeom prst="curved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Yuvarlatılmış Dikdörtgen 19"/>
          <p:cNvSpPr/>
          <p:nvPr/>
        </p:nvSpPr>
        <p:spPr>
          <a:xfrm>
            <a:off x="2123728" y="2050388"/>
            <a:ext cx="86409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3" name="Eğri Bağlayıcı 22"/>
          <p:cNvCxnSpPr/>
          <p:nvPr/>
        </p:nvCxnSpPr>
        <p:spPr>
          <a:xfrm>
            <a:off x="5364088" y="3933056"/>
            <a:ext cx="1008112" cy="829600"/>
          </a:xfrm>
          <a:prstGeom prst="curved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Yuvarlatılmış Dikdörtgen 23"/>
          <p:cNvSpPr/>
          <p:nvPr/>
        </p:nvSpPr>
        <p:spPr>
          <a:xfrm>
            <a:off x="4666868" y="3717032"/>
            <a:ext cx="720080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5" name="Resim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66" y="4717733"/>
            <a:ext cx="924706" cy="924706"/>
          </a:xfrm>
          <a:prstGeom prst="rect">
            <a:avLst/>
          </a:prstGeom>
        </p:spPr>
      </p:pic>
      <p:sp>
        <p:nvSpPr>
          <p:cNvPr id="27" name="Yuvarlatılmış Dikdörtgen 26"/>
          <p:cNvSpPr/>
          <p:nvPr/>
        </p:nvSpPr>
        <p:spPr>
          <a:xfrm>
            <a:off x="539552" y="1340768"/>
            <a:ext cx="2880320" cy="115212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Yuvarlatılmış Dikdörtgen 27"/>
          <p:cNvSpPr/>
          <p:nvPr/>
        </p:nvSpPr>
        <p:spPr>
          <a:xfrm>
            <a:off x="3851920" y="2988000"/>
            <a:ext cx="2301719" cy="115212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Yuvarlatılmış Dikdörtgen 28"/>
          <p:cNvSpPr/>
          <p:nvPr/>
        </p:nvSpPr>
        <p:spPr>
          <a:xfrm>
            <a:off x="6357123" y="4726137"/>
            <a:ext cx="1041858" cy="863103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Metin kutusu 29"/>
          <p:cNvSpPr txBox="1"/>
          <p:nvPr/>
        </p:nvSpPr>
        <p:spPr>
          <a:xfrm>
            <a:off x="505312" y="10328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hello.html</a:t>
            </a:r>
            <a:endParaRPr lang="tr-T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Metin kutusu 30"/>
          <p:cNvSpPr txBox="1"/>
          <p:nvPr/>
        </p:nvSpPr>
        <p:spPr>
          <a:xfrm>
            <a:off x="3851920" y="26812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bye.html</a:t>
            </a:r>
            <a:endParaRPr lang="tr-T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Metin kutusu 31"/>
          <p:cNvSpPr txBox="1"/>
          <p:nvPr/>
        </p:nvSpPr>
        <p:spPr>
          <a:xfrm>
            <a:off x="6287968" y="44130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smile.jpg</a:t>
            </a:r>
            <a:endParaRPr lang="tr-T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Metin kutusu 32"/>
          <p:cNvSpPr txBox="1"/>
          <p:nvPr/>
        </p:nvSpPr>
        <p:spPr>
          <a:xfrm>
            <a:off x="2601496" y="266739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hyperlink</a:t>
            </a:r>
            <a:endParaRPr lang="tr-T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Metin kutusu 33"/>
          <p:cNvSpPr txBox="1"/>
          <p:nvPr/>
        </p:nvSpPr>
        <p:spPr>
          <a:xfrm>
            <a:off x="5117584" y="434137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hyperlink</a:t>
            </a:r>
            <a:endParaRPr lang="tr-T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5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sz="4900" dirty="0" smtClean="0"/>
              <a:t>URL ve link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err="1" smtClean="0"/>
              <a:t>hyperlink</a:t>
            </a:r>
            <a:r>
              <a:rPr lang="tr-TR" b="1" dirty="0" smtClean="0"/>
              <a:t> </a:t>
            </a:r>
            <a:r>
              <a:rPr lang="tr-TR" dirty="0" smtClean="0"/>
              <a:t>taşıyan html elemanları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tr-TR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endParaRPr lang="tr-T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tr-T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tr-TR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endParaRPr lang="tr-TR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tr-TR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cript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 </a:t>
            </a:r>
            <a:r>
              <a:rPr lang="tr-TR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tr-T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tr-TR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tr-TR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tr-TR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tr-TR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area</a:t>
            </a:r>
            <a:endParaRPr lang="tr-TR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b="1" i="1" dirty="0" err="1" smtClean="0">
                <a:cs typeface="Consolas" panose="020B0609020204030204" pitchFamily="49" charset="0"/>
              </a:rPr>
              <a:t>Cascaded</a:t>
            </a:r>
            <a:r>
              <a:rPr lang="tr-TR" b="1" i="1" dirty="0" smtClean="0">
                <a:cs typeface="Consolas" panose="020B0609020204030204" pitchFamily="49" charset="0"/>
              </a:rPr>
              <a:t> Style </a:t>
            </a:r>
            <a:r>
              <a:rPr lang="tr-TR" b="1" i="1" dirty="0" err="1" smtClean="0">
                <a:cs typeface="Consolas" panose="020B0609020204030204" pitchFamily="49" charset="0"/>
              </a:rPr>
              <a:t>Sheets</a:t>
            </a:r>
            <a:r>
              <a:rPr lang="tr-TR" b="1" i="1" dirty="0" smtClean="0">
                <a:cs typeface="Consolas" panose="020B0609020204030204" pitchFamily="49" charset="0"/>
              </a:rPr>
              <a:t> (CSS)</a:t>
            </a:r>
            <a:endParaRPr lang="tr-TR" i="1" dirty="0" smtClean="0"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08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1556792"/>
            <a:ext cx="6779096" cy="4525963"/>
          </a:xfrm>
        </p:spPr>
        <p:txBody>
          <a:bodyPr>
            <a:noAutofit/>
          </a:bodyPr>
          <a:lstStyle/>
          <a:p>
            <a:r>
              <a:rPr lang="tr-TR" sz="8800" dirty="0" smtClean="0">
                <a:solidFill>
                  <a:srgbClr val="FF0000"/>
                </a:solidFill>
              </a:rPr>
              <a:t>h</a:t>
            </a:r>
            <a:r>
              <a:rPr lang="en-US" sz="8800" dirty="0" smtClean="0">
                <a:solidFill>
                  <a:srgbClr val="FF0000"/>
                </a:solidFill>
              </a:rPr>
              <a:t>ref</a:t>
            </a:r>
            <a:endParaRPr lang="tr-TR" sz="8800" dirty="0" smtClean="0">
              <a:solidFill>
                <a:srgbClr val="FF0000"/>
              </a:solidFill>
            </a:endParaRPr>
          </a:p>
          <a:p>
            <a:r>
              <a:rPr lang="tr-TR" sz="8800" dirty="0" err="1" smtClean="0">
                <a:solidFill>
                  <a:srgbClr val="FF0000"/>
                </a:solidFill>
              </a:rPr>
              <a:t>src</a:t>
            </a:r>
            <a:endParaRPr lang="tr-TR" sz="8800" dirty="0" smtClean="0">
              <a:solidFill>
                <a:srgbClr val="FF0000"/>
              </a:solidFill>
            </a:endParaRPr>
          </a:p>
          <a:p>
            <a:r>
              <a:rPr lang="tr-TR" sz="8800" dirty="0" smtClean="0">
                <a:solidFill>
                  <a:srgbClr val="FF0000"/>
                </a:solidFill>
              </a:rPr>
              <a:t>link</a:t>
            </a:r>
            <a:endParaRPr lang="tr-TR" sz="8800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900" dirty="0" smtClean="0"/>
              <a:t>URL ve link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err="1" smtClean="0"/>
              <a:t>hyperlink</a:t>
            </a:r>
            <a:r>
              <a:rPr lang="tr-TR" b="1" dirty="0" smtClean="0"/>
              <a:t> </a:t>
            </a:r>
            <a:r>
              <a:rPr lang="tr-TR" dirty="0" smtClean="0"/>
              <a:t>taşıyan html öznitelikleri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05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bye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html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tr-TR" dirty="0" err="1" smtClean="0"/>
              <a:t>exit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tr-TR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</a:rPr>
              <a:t>img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smile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jpg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tr-TR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link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/site.css" </a:t>
            </a:r>
            <a:r>
              <a:rPr lang="en-US" dirty="0" err="1">
                <a:solidFill>
                  <a:srgbClr val="FF0000"/>
                </a:solidFill>
              </a:rPr>
              <a:t>rel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"stylesheet"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/&gt;</a:t>
            </a:r>
            <a:endParaRPr lang="tr-TR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</a:rPr>
              <a:t>script</a:t>
            </a:r>
            <a:r>
              <a:rPr lang="en-US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static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/main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js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 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tr-TR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form</a:t>
            </a:r>
            <a:r>
              <a:rPr lang="en-US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action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params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 </a:t>
            </a:r>
            <a:r>
              <a:rPr lang="tr-TR" dirty="0" err="1" smtClean="0">
                <a:solidFill>
                  <a:srgbClr val="FF0000"/>
                </a:solidFill>
              </a:rPr>
              <a:t>method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POST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tr-TR" dirty="0">
              <a:solidFill>
                <a:srgbClr val="0070C0"/>
              </a:solidFill>
            </a:endParaRPr>
          </a:p>
          <a:p>
            <a:endParaRPr lang="tr-TR" dirty="0">
              <a:solidFill>
                <a:srgbClr val="0070C0"/>
              </a:solidFill>
            </a:endParaRPr>
          </a:p>
          <a:p>
            <a:endParaRPr lang="tr-TR" dirty="0" smtClean="0">
              <a:solidFill>
                <a:srgbClr val="0070C0"/>
              </a:solidFill>
            </a:endParaRPr>
          </a:p>
          <a:p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sz="4900" dirty="0" smtClean="0"/>
              <a:t>URL ve link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err="1" smtClean="0"/>
              <a:t>hyperlink</a:t>
            </a:r>
            <a:r>
              <a:rPr lang="tr-TR" b="1" dirty="0" smtClean="0"/>
              <a:t> </a:t>
            </a:r>
            <a:r>
              <a:rPr lang="tr-TR" dirty="0" smtClean="0"/>
              <a:t>taşıyan html elemanları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22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bye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html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tr-TR" dirty="0" err="1" smtClean="0"/>
              <a:t>exit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tr-TR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</a:rPr>
              <a:t>img</a:t>
            </a:r>
            <a:r>
              <a:rPr lang="tr-TR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smile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jpg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tr-TR" dirty="0" smtClean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link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/site.css" </a:t>
            </a:r>
            <a:r>
              <a:rPr lang="en-US" dirty="0" err="1">
                <a:solidFill>
                  <a:srgbClr val="FF0000"/>
                </a:solidFill>
              </a:rPr>
              <a:t>rel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"stylesheet"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tr-TR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tr-TR" dirty="0" err="1" smtClean="0">
                <a:solidFill>
                  <a:schemeClr val="accent2">
                    <a:lumMod val="50000"/>
                  </a:schemeClr>
                </a:solidFill>
              </a:rPr>
              <a:t>script</a:t>
            </a:r>
            <a:r>
              <a:rPr lang="en-US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"/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/site.css" </a:t>
            </a:r>
            <a:r>
              <a:rPr lang="en-US" dirty="0" smtClean="0">
                <a:solidFill>
                  <a:srgbClr val="0070C0"/>
                </a:solidFill>
              </a:rPr>
              <a:t>/&gt;</a:t>
            </a:r>
            <a:endParaRPr lang="tr-TR" dirty="0">
              <a:solidFill>
                <a:srgbClr val="0070C0"/>
              </a:solidFill>
            </a:endParaRPr>
          </a:p>
          <a:p>
            <a:r>
              <a:rPr lang="en-US" strike="sngStrike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tr-TR" strike="sngStrik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trike="sngStrik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tr-TR" strike="sngStrike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action</a:t>
            </a:r>
            <a:r>
              <a:rPr lang="en-US" strike="sngStrik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="/</a:t>
            </a:r>
            <a:r>
              <a:rPr lang="tr-TR" strike="sngStrike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params</a:t>
            </a:r>
            <a:r>
              <a:rPr lang="en-US" strike="sngStrik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tr-TR" strike="sngStrike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method</a:t>
            </a:r>
            <a:r>
              <a:rPr lang="en-US" strike="sngStrik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="</a:t>
            </a:r>
            <a:r>
              <a:rPr lang="tr-TR" strike="sngStrik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POST</a:t>
            </a:r>
            <a:r>
              <a:rPr lang="en-US" strike="sngStrik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"/&gt;</a:t>
            </a:r>
            <a:endParaRPr lang="tr-TR" strike="sngStrik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tr-TR" dirty="0">
              <a:solidFill>
                <a:srgbClr val="0070C0"/>
              </a:solidFill>
            </a:endParaRPr>
          </a:p>
          <a:p>
            <a:endParaRPr lang="tr-TR" dirty="0">
              <a:solidFill>
                <a:srgbClr val="0070C0"/>
              </a:solidFill>
            </a:endParaRPr>
          </a:p>
          <a:p>
            <a:endParaRPr lang="tr-TR" dirty="0" smtClean="0">
              <a:solidFill>
                <a:srgbClr val="0070C0"/>
              </a:solidFill>
            </a:endParaRPr>
          </a:p>
          <a:p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sz="4900" dirty="0" smtClean="0"/>
              <a:t>URL ve link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err="1" smtClean="0"/>
              <a:t>hyperlink</a:t>
            </a:r>
            <a:r>
              <a:rPr lang="tr-TR" b="1" dirty="0" smtClean="0"/>
              <a:t> </a:t>
            </a:r>
            <a:r>
              <a:rPr lang="tr-TR" dirty="0" smtClean="0"/>
              <a:t>http</a:t>
            </a:r>
            <a:r>
              <a:rPr lang="tr-TR" b="1" dirty="0" smtClean="0"/>
              <a:t> GET </a:t>
            </a:r>
            <a:r>
              <a:rPr lang="tr-TR" dirty="0" smtClean="0"/>
              <a:t>isteği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45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>
              <a:solidFill>
                <a:srgbClr val="0070C0"/>
              </a:solidFill>
            </a:endParaRPr>
          </a:p>
          <a:p>
            <a:r>
              <a:rPr lang="tr-TR" dirty="0"/>
              <a:t>GET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b="1" dirty="0">
                <a:solidFill>
                  <a:srgbClr val="7030A0"/>
                </a:solidFill>
              </a:rPr>
              <a:t>http</a:t>
            </a:r>
            <a:r>
              <a:rPr lang="tr-TR" b="1" dirty="0"/>
              <a:t>://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b="1" dirty="0"/>
              <a:t>.</a:t>
            </a:r>
            <a:r>
              <a:rPr lang="tr-T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b="1" dirty="0"/>
              <a:t>/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bye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html</a:t>
            </a:r>
            <a:endParaRPr lang="tr-TR" dirty="0">
              <a:solidFill>
                <a:srgbClr val="0070C0"/>
              </a:solidFill>
            </a:endParaRPr>
          </a:p>
          <a:p>
            <a:r>
              <a:rPr lang="tr-TR" dirty="0"/>
              <a:t>GET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b="1" dirty="0">
                <a:solidFill>
                  <a:srgbClr val="7030A0"/>
                </a:solidFill>
              </a:rPr>
              <a:t>http</a:t>
            </a:r>
            <a:r>
              <a:rPr lang="tr-TR" b="1" dirty="0"/>
              <a:t>://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b="1" dirty="0"/>
              <a:t>.</a:t>
            </a:r>
            <a:r>
              <a:rPr lang="tr-T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b="1" dirty="0"/>
              <a:t>/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smile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jpg</a:t>
            </a:r>
            <a:endParaRPr lang="tr-TR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tr-TR" dirty="0" smtClean="0"/>
              <a:t>GET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b="1" dirty="0" smtClean="0">
                <a:solidFill>
                  <a:srgbClr val="7030A0"/>
                </a:solidFill>
              </a:rPr>
              <a:t>http</a:t>
            </a:r>
            <a:r>
              <a:rPr lang="tr-TR" b="1" dirty="0" smtClean="0"/>
              <a:t>://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b="1" dirty="0" smtClean="0"/>
              <a:t>.</a:t>
            </a: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b="1" dirty="0" smtClean="0"/>
              <a:t>/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/site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css</a:t>
            </a:r>
            <a:endParaRPr lang="tr-TR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tr-TR" dirty="0"/>
              <a:t>GET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b="1" dirty="0">
                <a:solidFill>
                  <a:srgbClr val="7030A0"/>
                </a:solidFill>
              </a:rPr>
              <a:t>http</a:t>
            </a:r>
            <a:r>
              <a:rPr lang="tr-TR" b="1" dirty="0"/>
              <a:t>://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b="1" dirty="0"/>
              <a:t>.</a:t>
            </a:r>
            <a:r>
              <a:rPr lang="tr-T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b="1" dirty="0"/>
              <a:t>/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/main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js</a:t>
            </a:r>
            <a:endParaRPr lang="tr-TR" dirty="0">
              <a:solidFill>
                <a:srgbClr val="0070C0"/>
              </a:solidFill>
            </a:endParaRPr>
          </a:p>
          <a:p>
            <a:endParaRPr lang="tr-TR" dirty="0" smtClean="0">
              <a:solidFill>
                <a:srgbClr val="0070C0"/>
              </a:solidFill>
            </a:endParaRPr>
          </a:p>
          <a:p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sz="4900" dirty="0" smtClean="0"/>
              <a:t>URL ve link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smtClean="0"/>
              <a:t>http</a:t>
            </a:r>
            <a:r>
              <a:rPr lang="tr-TR" dirty="0" smtClean="0"/>
              <a:t> </a:t>
            </a:r>
            <a:r>
              <a:rPr lang="tr-TR" b="1" dirty="0" smtClean="0"/>
              <a:t>GET</a:t>
            </a:r>
            <a:r>
              <a:rPr lang="tr-TR" dirty="0" smtClean="0"/>
              <a:t> isteği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70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İçerik Yer Tutucusu 2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210808"/>
            <a:ext cx="1072229" cy="1643351"/>
          </a:xfrm>
        </p:spPr>
      </p:pic>
      <p:pic>
        <p:nvPicPr>
          <p:cNvPr id="9" name="İçerik Yer Tutucusu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00" y="2124154"/>
            <a:ext cx="2801166" cy="1008112"/>
          </a:xfrm>
          <a:prstGeom prst="rect">
            <a:avLst/>
          </a:prstGeom>
        </p:spPr>
      </p:pic>
      <p:sp>
        <p:nvSpPr>
          <p:cNvPr id="11" name="Yuvarlatılmış Dikdörtgen 10"/>
          <p:cNvSpPr/>
          <p:nvPr/>
        </p:nvSpPr>
        <p:spPr>
          <a:xfrm>
            <a:off x="2157968" y="2761766"/>
            <a:ext cx="864096" cy="216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/>
          <p:cNvSpPr txBox="1"/>
          <p:nvPr/>
        </p:nvSpPr>
        <p:spPr>
          <a:xfrm>
            <a:off x="348754" y="3492981"/>
            <a:ext cx="2842552" cy="261610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1100" dirty="0"/>
              <a:t>GET</a:t>
            </a:r>
            <a:r>
              <a:rPr lang="tr-TR" sz="1100" dirty="0">
                <a:solidFill>
                  <a:srgbClr val="0070C0"/>
                </a:solidFill>
              </a:rPr>
              <a:t> </a:t>
            </a:r>
            <a:r>
              <a:rPr lang="tr-TR" sz="1100" b="1" dirty="0">
                <a:solidFill>
                  <a:srgbClr val="7030A0"/>
                </a:solidFill>
              </a:rPr>
              <a:t>http</a:t>
            </a:r>
            <a:r>
              <a:rPr lang="tr-TR" sz="1100" b="1" dirty="0"/>
              <a:t>://</a:t>
            </a:r>
            <a:r>
              <a:rPr lang="tr-TR" sz="1100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1100" b="1" dirty="0"/>
              <a:t>.</a:t>
            </a:r>
            <a:r>
              <a:rPr lang="tr-TR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1100" b="1" dirty="0"/>
              <a:t>/</a:t>
            </a:r>
            <a:r>
              <a:rPr lang="tr-TR" sz="1100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sz="1100" dirty="0" err="1">
                <a:solidFill>
                  <a:schemeClr val="accent3">
                    <a:lumMod val="75000"/>
                  </a:schemeClr>
                </a:solidFill>
              </a:rPr>
              <a:t>tatic</a:t>
            </a:r>
            <a:r>
              <a:rPr lang="tr-TR" sz="11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tr-TR" sz="1100" dirty="0" err="1">
                <a:solidFill>
                  <a:schemeClr val="accent3">
                    <a:lumMod val="75000"/>
                  </a:schemeClr>
                </a:solidFill>
              </a:rPr>
              <a:t>bye</a:t>
            </a:r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tr-TR" sz="1100" dirty="0">
                <a:solidFill>
                  <a:schemeClr val="accent3">
                    <a:lumMod val="75000"/>
                  </a:schemeClr>
                </a:solidFill>
              </a:rPr>
              <a:t>html</a:t>
            </a:r>
            <a:endParaRPr lang="tr-TR" sz="1100" dirty="0">
              <a:solidFill>
                <a:srgbClr val="0070C0"/>
              </a:solidFill>
            </a:endParaRPr>
          </a:p>
        </p:txBody>
      </p:sp>
      <p:cxnSp>
        <p:nvCxnSpPr>
          <p:cNvPr id="16" name="Düz Ok Bağlayıcısı 15"/>
          <p:cNvCxnSpPr>
            <a:stCxn id="11" idx="2"/>
          </p:cNvCxnSpPr>
          <p:nvPr/>
        </p:nvCxnSpPr>
        <p:spPr>
          <a:xfrm>
            <a:off x="2590016" y="2977790"/>
            <a:ext cx="0" cy="4915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>
            <a:off x="3223750" y="3623786"/>
            <a:ext cx="179068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/>
          <p:cNvCxnSpPr/>
          <p:nvPr/>
        </p:nvCxnSpPr>
        <p:spPr>
          <a:xfrm>
            <a:off x="4008298" y="2149132"/>
            <a:ext cx="72008" cy="3753118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etin kutusu 21"/>
          <p:cNvSpPr txBox="1"/>
          <p:nvPr/>
        </p:nvSpPr>
        <p:spPr>
          <a:xfrm>
            <a:off x="3609004" y="1677305"/>
            <a:ext cx="843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rgbClr val="7030A0"/>
                </a:solidFill>
              </a:rPr>
              <a:t>http</a:t>
            </a:r>
            <a:endParaRPr lang="tr-TR" sz="2400" b="1" dirty="0">
              <a:solidFill>
                <a:srgbClr val="7030A0"/>
              </a:solidFill>
            </a:endParaRPr>
          </a:p>
        </p:txBody>
      </p:sp>
      <p:sp>
        <p:nvSpPr>
          <p:cNvPr id="24" name="Metin kutusu 23"/>
          <p:cNvSpPr txBox="1"/>
          <p:nvPr/>
        </p:nvSpPr>
        <p:spPr>
          <a:xfrm>
            <a:off x="4823088" y="2728271"/>
            <a:ext cx="149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endParaRPr lang="tr-TR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9" name="Resim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084" y="3623786"/>
            <a:ext cx="2223247" cy="936104"/>
          </a:xfrm>
          <a:prstGeom prst="rect">
            <a:avLst/>
          </a:prstGeom>
        </p:spPr>
      </p:pic>
      <p:sp>
        <p:nvSpPr>
          <p:cNvPr id="30" name="Yuvarlatılmış Dikdörtgen 29"/>
          <p:cNvSpPr/>
          <p:nvPr/>
        </p:nvSpPr>
        <p:spPr>
          <a:xfrm>
            <a:off x="6307544" y="3515774"/>
            <a:ext cx="2301719" cy="115212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Metin kutusu 30"/>
          <p:cNvSpPr txBox="1"/>
          <p:nvPr/>
        </p:nvSpPr>
        <p:spPr>
          <a:xfrm>
            <a:off x="6212294" y="3189936"/>
            <a:ext cx="172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tr-TR" dirty="0" err="1" smtClean="0">
                <a:solidFill>
                  <a:schemeClr val="accent3">
                    <a:lumMod val="75000"/>
                  </a:schemeClr>
                </a:solidFill>
              </a:rPr>
              <a:t>static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/bye.html</a:t>
            </a:r>
            <a:endParaRPr lang="tr-T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6" name="Resim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3" y="4307862"/>
            <a:ext cx="2223247" cy="936104"/>
          </a:xfrm>
          <a:prstGeom prst="rect">
            <a:avLst/>
          </a:prstGeom>
        </p:spPr>
      </p:pic>
      <p:sp>
        <p:nvSpPr>
          <p:cNvPr id="37" name="Yuvarlatılmış Dikdörtgen 36"/>
          <p:cNvSpPr/>
          <p:nvPr/>
        </p:nvSpPr>
        <p:spPr>
          <a:xfrm>
            <a:off x="558903" y="4199850"/>
            <a:ext cx="2572937" cy="1152128"/>
          </a:xfrm>
          <a:prstGeom prst="round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Metin kutusu 46"/>
          <p:cNvSpPr txBox="1"/>
          <p:nvPr/>
        </p:nvSpPr>
        <p:spPr>
          <a:xfrm>
            <a:off x="3223750" y="334678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err="1" smtClean="0">
                <a:solidFill>
                  <a:srgbClr val="7030A0"/>
                </a:solidFill>
              </a:rPr>
              <a:t>request</a:t>
            </a:r>
            <a:endParaRPr lang="tr-TR" sz="1200" b="1" dirty="0">
              <a:solidFill>
                <a:srgbClr val="7030A0"/>
              </a:solidFill>
            </a:endParaRPr>
          </a:p>
        </p:txBody>
      </p:sp>
      <p:sp>
        <p:nvSpPr>
          <p:cNvPr id="49" name="Metin kutusu 48"/>
          <p:cNvSpPr txBox="1"/>
          <p:nvPr/>
        </p:nvSpPr>
        <p:spPr>
          <a:xfrm>
            <a:off x="4082992" y="3953338"/>
            <a:ext cx="892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err="1" smtClean="0">
                <a:solidFill>
                  <a:srgbClr val="7030A0"/>
                </a:solidFill>
              </a:rPr>
              <a:t>response</a:t>
            </a:r>
            <a:endParaRPr lang="tr-TR" sz="1200" b="1" dirty="0">
              <a:solidFill>
                <a:srgbClr val="7030A0"/>
              </a:solidFill>
            </a:endParaRPr>
          </a:p>
        </p:txBody>
      </p:sp>
      <p:sp>
        <p:nvSpPr>
          <p:cNvPr id="53" name="Metin kutusu 52"/>
          <p:cNvSpPr txBox="1"/>
          <p:nvPr/>
        </p:nvSpPr>
        <p:spPr>
          <a:xfrm>
            <a:off x="5903106" y="1628800"/>
            <a:ext cx="1264064" cy="369332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endParaRPr lang="tr-TR" dirty="0"/>
          </a:p>
        </p:txBody>
      </p:sp>
      <p:cxnSp>
        <p:nvCxnSpPr>
          <p:cNvPr id="68" name="Düz Ok Bağlayıcısı 67"/>
          <p:cNvCxnSpPr/>
          <p:nvPr/>
        </p:nvCxnSpPr>
        <p:spPr>
          <a:xfrm flipH="1">
            <a:off x="3172792" y="4226488"/>
            <a:ext cx="1787587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900" dirty="0" smtClean="0"/>
              <a:t>URL ve link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smtClean="0"/>
              <a:t>http</a:t>
            </a:r>
            <a:r>
              <a:rPr lang="tr-TR" dirty="0" smtClean="0"/>
              <a:t> </a:t>
            </a:r>
            <a:r>
              <a:rPr lang="tr-TR" b="1" dirty="0" smtClean="0"/>
              <a:t>GET</a:t>
            </a:r>
            <a:r>
              <a:rPr lang="tr-TR" dirty="0" smtClean="0"/>
              <a:t> isteği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61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501</Words>
  <Application>Microsoft Office PowerPoint</Application>
  <PresentationFormat>Ekran Gösterisi (4:3)</PresentationFormat>
  <Paragraphs>120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Ofis Teması</vt:lpstr>
      <vt:lpstr>URL ve link</vt:lpstr>
      <vt:lpstr>URL ve link</vt:lpstr>
      <vt:lpstr>URL ve link</vt:lpstr>
      <vt:lpstr>URL ve link  hyperlink taşıyan html elemanları</vt:lpstr>
      <vt:lpstr>URL ve link  hyperlink taşıyan html öznitelikleri</vt:lpstr>
      <vt:lpstr>URL ve link  hyperlink taşıyan html elemanları</vt:lpstr>
      <vt:lpstr>URL ve link  hyperlink http GET isteği</vt:lpstr>
      <vt:lpstr>URL ve link  http GET isteği</vt:lpstr>
      <vt:lpstr>URL ve link  http GET isteği</vt:lpstr>
      <vt:lpstr>URL ve link  http GET isteği</vt:lpstr>
      <vt:lpstr>URL ve link  http POST isteği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john</dc:creator>
  <cp:lastModifiedBy>john</cp:lastModifiedBy>
  <cp:revision>66</cp:revision>
  <dcterms:created xsi:type="dcterms:W3CDTF">2015-04-16T20:14:46Z</dcterms:created>
  <dcterms:modified xsi:type="dcterms:W3CDTF">2015-04-17T23:24:32Z</dcterms:modified>
</cp:coreProperties>
</file>