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3030"/>
    <a:srgbClr val="5C0F8C"/>
    <a:srgbClr val="A8A8AA"/>
    <a:srgbClr val="B85195"/>
    <a:srgbClr val="F08A00"/>
    <a:srgbClr val="2C74B5"/>
    <a:srgbClr val="BB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45"/>
  </p:normalViewPr>
  <p:slideViewPr>
    <p:cSldViewPr>
      <p:cViewPr>
        <p:scale>
          <a:sx n="80" d="100"/>
          <a:sy n="80" d="100"/>
        </p:scale>
        <p:origin x="2024" y="6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EA2898-1380-F540-9B1D-B668A3A44941}" type="doc">
      <dgm:prSet loTypeId="urn:microsoft.com/office/officeart/2009/3/layout/StepUpProcess" loCatId="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fr-FR"/>
        </a:p>
      </dgm:t>
    </dgm:pt>
    <dgm:pt modelId="{C0690903-29D4-544C-A17A-5D429BE58FEF}">
      <dgm:prSet phldrT="[Texte]" custT="1"/>
      <dgm:spPr>
        <a:xfrm>
          <a:off x="149438" y="3092321"/>
          <a:ext cx="1219559" cy="106901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 rtl="0"/>
          <a:r>
            <a:rPr lang="fr-FR" sz="11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Arial"/>
            </a:rPr>
            <a:t>R&amp;D </a:t>
          </a:r>
        </a:p>
        <a:p>
          <a:pPr algn="ctr" rtl="0"/>
          <a:r>
            <a:rPr lang="fr-FR" sz="11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Arial"/>
            </a:rPr>
            <a:t>sans application commerciale immédiate</a:t>
          </a:r>
          <a:endParaRPr lang="fr-FR" sz="11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Arial"/>
          </a:endParaRPr>
        </a:p>
      </dgm:t>
    </dgm:pt>
    <dgm:pt modelId="{39B1556B-C005-A544-9FC9-CF0F6D4825D3}" type="parTrans" cxnId="{807C54E2-C0BE-B941-BE83-83D82E713779}">
      <dgm:prSet/>
      <dgm:spPr/>
      <dgm:t>
        <a:bodyPr/>
        <a:lstStyle/>
        <a:p>
          <a:endParaRPr lang="fr-FR"/>
        </a:p>
      </dgm:t>
    </dgm:pt>
    <dgm:pt modelId="{8B4407C9-5204-2947-B285-C63CA8C08896}" type="sibTrans" cxnId="{807C54E2-C0BE-B941-BE83-83D82E713779}">
      <dgm:prSet/>
      <dgm:spPr/>
      <dgm:t>
        <a:bodyPr/>
        <a:lstStyle/>
        <a:p>
          <a:endParaRPr lang="fr-FR"/>
        </a:p>
      </dgm:t>
    </dgm:pt>
    <dgm:pt modelId="{CF0A12CA-50C7-394C-BEBA-730714DB57C9}">
      <dgm:prSet phldrT="[Texte]" custT="1"/>
      <dgm:spPr>
        <a:xfrm>
          <a:off x="6121523" y="1595279"/>
          <a:ext cx="1219559" cy="106901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r>
            <a:rPr lang="fr-FR" sz="11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Arial"/>
            </a:rPr>
            <a:t>Moyens de calcul ou équipement</a:t>
          </a:r>
        </a:p>
        <a:p>
          <a:pPr algn="ctr"/>
          <a:r>
            <a:rPr lang="fr-FR" sz="11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Arial"/>
            </a:rPr>
            <a:t>Dimension, choix et accès</a:t>
          </a:r>
          <a:endParaRPr lang="fr-FR" sz="11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Arial"/>
          </a:endParaRPr>
        </a:p>
      </dgm:t>
    </dgm:pt>
    <dgm:pt modelId="{E7CE74B3-0EE5-4B4F-AF87-22DD7CA5B715}" type="parTrans" cxnId="{6CF7546C-40F1-674E-A165-49BA376D6F20}">
      <dgm:prSet/>
      <dgm:spPr/>
      <dgm:t>
        <a:bodyPr/>
        <a:lstStyle/>
        <a:p>
          <a:endParaRPr lang="fr-FR"/>
        </a:p>
      </dgm:t>
    </dgm:pt>
    <dgm:pt modelId="{2959DB58-4471-1B4C-BD62-AAAAF8B2F5EF}" type="sibTrans" cxnId="{6CF7546C-40F1-674E-A165-49BA376D6F20}">
      <dgm:prSet/>
      <dgm:spPr/>
      <dgm:t>
        <a:bodyPr/>
        <a:lstStyle/>
        <a:p>
          <a:endParaRPr lang="fr-FR"/>
        </a:p>
      </dgm:t>
    </dgm:pt>
    <dgm:pt modelId="{88B4F3C5-7A21-EA48-BE63-63C8463EBCC1}">
      <dgm:prSet phldrT="[Texte]" custT="1"/>
      <dgm:spPr>
        <a:xfrm>
          <a:off x="4609361" y="2027331"/>
          <a:ext cx="1219559" cy="106901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 rtl="0"/>
          <a:r>
            <a:rPr lang="fr-FR" sz="11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Arial"/>
            </a:rPr>
            <a:t>Passage à l'échelle</a:t>
          </a:r>
        </a:p>
        <a:p>
          <a:pPr algn="ctr" rtl="0"/>
          <a:r>
            <a:rPr lang="fr-FR" sz="11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Arial"/>
            </a:rPr>
            <a:t>D’un logiciel sur un cluster de calcul</a:t>
          </a:r>
          <a:endParaRPr lang="fr-FR" sz="11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Arial"/>
          </a:endParaRPr>
        </a:p>
      </dgm:t>
    </dgm:pt>
    <dgm:pt modelId="{8D3C7E20-FF3A-A24A-80DD-94B703B89FA6}" type="parTrans" cxnId="{414E1584-B58B-3546-A2F5-258DAC62D552}">
      <dgm:prSet/>
      <dgm:spPr/>
      <dgm:t>
        <a:bodyPr/>
        <a:lstStyle/>
        <a:p>
          <a:endParaRPr lang="fr-FR"/>
        </a:p>
      </dgm:t>
    </dgm:pt>
    <dgm:pt modelId="{54C7F7DE-199C-B640-A9C6-C59F22F2E169}" type="sibTrans" cxnId="{414E1584-B58B-3546-A2F5-258DAC62D552}">
      <dgm:prSet/>
      <dgm:spPr/>
      <dgm:t>
        <a:bodyPr/>
        <a:lstStyle/>
        <a:p>
          <a:endParaRPr lang="fr-FR"/>
        </a:p>
      </dgm:t>
    </dgm:pt>
    <dgm:pt modelId="{D5B7CFF9-C6E9-AE4D-9896-7687E1A4A3C3}">
      <dgm:prSet phldrT="[Texte]" custT="1"/>
      <dgm:spPr>
        <a:xfrm>
          <a:off x="3097186" y="2376266"/>
          <a:ext cx="1352027" cy="106901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 rtl="0"/>
          <a:r>
            <a:rPr lang="fr-FR" sz="11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Arial"/>
            </a:rPr>
            <a:t>Co- Développement</a:t>
          </a:r>
        </a:p>
        <a:p>
          <a:pPr algn="ctr" rtl="0"/>
          <a:r>
            <a:rPr lang="fr-FR" sz="11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Arial"/>
            </a:rPr>
            <a:t>en partenariat avec un laboratoire de recherche </a:t>
          </a:r>
          <a:endParaRPr lang="fr-FR" sz="11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Arial"/>
          </a:endParaRPr>
        </a:p>
      </dgm:t>
    </dgm:pt>
    <dgm:pt modelId="{1A4B59DE-51A9-AB41-B1D1-845972B5D4D3}" type="parTrans" cxnId="{E32E12A1-32E3-9D42-92BF-CD9AFAEA240E}">
      <dgm:prSet/>
      <dgm:spPr/>
      <dgm:t>
        <a:bodyPr/>
        <a:lstStyle/>
        <a:p>
          <a:endParaRPr lang="fr-FR"/>
        </a:p>
      </dgm:t>
    </dgm:pt>
    <dgm:pt modelId="{BAA9F517-450D-FF4F-B41A-0B4221F74A35}" type="sibTrans" cxnId="{E32E12A1-32E3-9D42-92BF-CD9AFAEA240E}">
      <dgm:prSet/>
      <dgm:spPr/>
      <dgm:t>
        <a:bodyPr/>
        <a:lstStyle/>
        <a:p>
          <a:endParaRPr lang="fr-FR"/>
        </a:p>
      </dgm:t>
    </dgm:pt>
    <dgm:pt modelId="{1E6E56C3-A8CD-334D-8C94-E61A706310AB}">
      <dgm:prSet phldrT="[Texte]" custT="1"/>
      <dgm:spPr>
        <a:xfrm>
          <a:off x="1585018" y="2747405"/>
          <a:ext cx="1365625" cy="106901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r>
            <a:rPr lang="fr-FR" sz="11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Arial"/>
            </a:rPr>
            <a:t>Prise en compte du HPC en tant que nouvelle méthodologie</a:t>
          </a:r>
        </a:p>
      </dgm:t>
    </dgm:pt>
    <dgm:pt modelId="{14D208C5-30D0-F94A-9DDB-BFD06E85EF7E}" type="parTrans" cxnId="{5B348C1E-7485-C14C-8AF3-8802D3CF9AD9}">
      <dgm:prSet/>
      <dgm:spPr/>
      <dgm:t>
        <a:bodyPr/>
        <a:lstStyle/>
        <a:p>
          <a:endParaRPr lang="fr-FR"/>
        </a:p>
      </dgm:t>
    </dgm:pt>
    <dgm:pt modelId="{AF3EF6E4-1B44-8E4B-84B4-8EDED36C4E7B}" type="sibTrans" cxnId="{5B348C1E-7485-C14C-8AF3-8802D3CF9AD9}">
      <dgm:prSet/>
      <dgm:spPr/>
      <dgm:t>
        <a:bodyPr/>
        <a:lstStyle/>
        <a:p>
          <a:endParaRPr lang="fr-FR"/>
        </a:p>
      </dgm:t>
    </dgm:pt>
    <dgm:pt modelId="{A8D0A4D8-89AE-D440-98DF-F8A0E95D1FF2}">
      <dgm:prSet phldrT="[Texte]" custT="1"/>
      <dgm:spPr>
        <a:xfrm>
          <a:off x="7626758" y="1307246"/>
          <a:ext cx="1013697" cy="106901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 rtl="0"/>
          <a:r>
            <a:rPr lang="fr-FR" sz="11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Arial"/>
            </a:rPr>
            <a:t>Heures de calcul « nues »</a:t>
          </a:r>
          <a:endParaRPr lang="fr-FR" sz="1100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Arial"/>
          </a:endParaRPr>
        </a:p>
      </dgm:t>
    </dgm:pt>
    <dgm:pt modelId="{34C1E8A2-AC5F-FA47-BABB-3A182C33013D}" type="parTrans" cxnId="{579CF4A5-F863-6743-9808-A7315C42B51B}">
      <dgm:prSet/>
      <dgm:spPr/>
      <dgm:t>
        <a:bodyPr/>
        <a:lstStyle/>
        <a:p>
          <a:endParaRPr lang="fr-FR"/>
        </a:p>
      </dgm:t>
    </dgm:pt>
    <dgm:pt modelId="{8FAAE3D4-8D0F-1248-9163-CC2BDFAABD2D}" type="sibTrans" cxnId="{579CF4A5-F863-6743-9808-A7315C42B51B}">
      <dgm:prSet/>
      <dgm:spPr/>
      <dgm:t>
        <a:bodyPr/>
        <a:lstStyle/>
        <a:p>
          <a:endParaRPr lang="fr-FR"/>
        </a:p>
      </dgm:t>
    </dgm:pt>
    <dgm:pt modelId="{E4E0FE51-284A-8F41-B793-03801FE968E6}" type="pres">
      <dgm:prSet presAssocID="{1EEA2898-1380-F540-9B1D-B668A3A4494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FE054D4E-E1E6-0B4E-9747-6EA73EE5CD96}" type="pres">
      <dgm:prSet presAssocID="{C0690903-29D4-544C-A17A-5D429BE58FEF}" presName="composite" presStyleCnt="0"/>
      <dgm:spPr/>
    </dgm:pt>
    <dgm:pt modelId="{F383BF55-CE02-0F42-9080-FA7CAE4B69AB}" type="pres">
      <dgm:prSet presAssocID="{C0690903-29D4-544C-A17A-5D429BE58FEF}" presName="LShape" presStyleLbl="alignNode1" presStyleIdx="0" presStyleCnt="11"/>
      <dgm:spPr>
        <a:xfrm rot="5400000">
          <a:off x="271878" y="2644812"/>
          <a:ext cx="811822" cy="1350854"/>
        </a:xfrm>
        <a:prstGeom prst="corner">
          <a:avLst>
            <a:gd name="adj1" fmla="val 16120"/>
            <a:gd name="adj2" fmla="val 16110"/>
          </a:avLst>
        </a:prstGeom>
        <a:solidFill>
          <a:srgbClr val="4BACC6">
            <a:lumMod val="20000"/>
            <a:lumOff val="80000"/>
          </a:srgbClr>
        </a:solidFill>
        <a:ln w="9525" cap="flat" cmpd="sng" algn="ctr">
          <a:solidFill>
            <a:srgbClr val="4BACC6">
              <a:shade val="5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fr-FR"/>
        </a:p>
      </dgm:t>
    </dgm:pt>
    <dgm:pt modelId="{4D11F89B-3D1B-D446-86BE-0C313A84C299}" type="pres">
      <dgm:prSet presAssocID="{C0690903-29D4-544C-A17A-5D429BE58FEF}" presName="ParentText" presStyleLbl="revTx" presStyleIdx="0" presStyleCnt="6" custLinFactNeighborX="1072" custLinFactNeighborY="41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C54A4D-0FF1-CE4C-8944-2B71D6CEEF97}" type="pres">
      <dgm:prSet presAssocID="{C0690903-29D4-544C-A17A-5D429BE58FEF}" presName="Triangle" presStyleLbl="alignNode1" presStyleIdx="1" presStyleCnt="11"/>
      <dgm:spPr>
        <a:xfrm>
          <a:off x="1125818" y="2545361"/>
          <a:ext cx="230105" cy="230105"/>
        </a:xfrm>
        <a:prstGeom prst="triangle">
          <a:avLst>
            <a:gd name="adj" fmla="val 100000"/>
          </a:avLst>
        </a:prstGeom>
        <a:gradFill rotWithShape="0">
          <a:gsLst>
            <a:gs pos="0">
              <a:srgbClr val="4BACC6">
                <a:shade val="50000"/>
                <a:hueOff val="45995"/>
                <a:satOff val="-1017"/>
                <a:lumOff val="7634"/>
                <a:alphaOff val="0"/>
                <a:shade val="51000"/>
                <a:satMod val="130000"/>
              </a:srgbClr>
            </a:gs>
            <a:gs pos="80000">
              <a:srgbClr val="4BACC6">
                <a:shade val="50000"/>
                <a:hueOff val="45995"/>
                <a:satOff val="-1017"/>
                <a:lumOff val="7634"/>
                <a:alphaOff val="0"/>
                <a:shade val="93000"/>
                <a:satMod val="130000"/>
              </a:srgbClr>
            </a:gs>
            <a:gs pos="100000">
              <a:srgbClr val="4BACC6">
                <a:shade val="50000"/>
                <a:hueOff val="45995"/>
                <a:satOff val="-1017"/>
                <a:lumOff val="7634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BACC6">
              <a:shade val="50000"/>
              <a:hueOff val="45995"/>
              <a:satOff val="-1017"/>
              <a:lumOff val="7634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fr-FR"/>
        </a:p>
      </dgm:t>
    </dgm:pt>
    <dgm:pt modelId="{DD639770-E9D7-7B44-B9AD-07790B94A971}" type="pres">
      <dgm:prSet presAssocID="{8B4407C9-5204-2947-B285-C63CA8C08896}" presName="sibTrans" presStyleCnt="0"/>
      <dgm:spPr/>
    </dgm:pt>
    <dgm:pt modelId="{BD12D072-D2E6-6149-8559-560579610EEA}" type="pres">
      <dgm:prSet presAssocID="{8B4407C9-5204-2947-B285-C63CA8C08896}" presName="space" presStyleCnt="0"/>
      <dgm:spPr/>
    </dgm:pt>
    <dgm:pt modelId="{0A78F065-0FF7-4E47-B0C0-04247EE42A74}" type="pres">
      <dgm:prSet presAssocID="{1E6E56C3-A8CD-334D-8C94-E61A706310AB}" presName="composite" presStyleCnt="0"/>
      <dgm:spPr/>
    </dgm:pt>
    <dgm:pt modelId="{CC940BED-2130-C441-BBEA-3ABB67009E11}" type="pres">
      <dgm:prSet presAssocID="{1E6E56C3-A8CD-334D-8C94-E61A706310AB}" presName="LShape" presStyleLbl="alignNode1" presStyleIdx="2" presStyleCnt="11"/>
      <dgm:spPr>
        <a:xfrm rot="5400000">
          <a:off x="1764856" y="2275373"/>
          <a:ext cx="811822" cy="135085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rgbClr val="4BACC6">
                <a:shade val="50000"/>
                <a:hueOff val="91990"/>
                <a:satOff val="-2035"/>
                <a:lumOff val="15268"/>
                <a:alphaOff val="0"/>
                <a:shade val="51000"/>
                <a:satMod val="130000"/>
              </a:srgbClr>
            </a:gs>
            <a:gs pos="80000">
              <a:srgbClr val="4BACC6">
                <a:shade val="50000"/>
                <a:hueOff val="91990"/>
                <a:satOff val="-2035"/>
                <a:lumOff val="15268"/>
                <a:alphaOff val="0"/>
                <a:shade val="93000"/>
                <a:satMod val="130000"/>
              </a:srgbClr>
            </a:gs>
            <a:gs pos="100000">
              <a:srgbClr val="4BACC6">
                <a:shade val="50000"/>
                <a:hueOff val="91990"/>
                <a:satOff val="-2035"/>
                <a:lumOff val="15268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BACC6">
              <a:shade val="50000"/>
              <a:hueOff val="91990"/>
              <a:satOff val="-2035"/>
              <a:lumOff val="1526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fr-FR"/>
        </a:p>
      </dgm:t>
    </dgm:pt>
    <dgm:pt modelId="{48C0BB2D-75CE-B248-9D98-557161EDA2CF}" type="pres">
      <dgm:prSet presAssocID="{1E6E56C3-A8CD-334D-8C94-E61A706310AB}" presName="ParentText" presStyleLbl="revTx" presStyleIdx="1" presStyleCnt="6" custScaleX="111977" custLinFactNeighborX="2354" custLinFactNeighborY="64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AC0B6C-10EA-B148-BE1A-A9BC1A0A1F4F}" type="pres">
      <dgm:prSet presAssocID="{1E6E56C3-A8CD-334D-8C94-E61A706310AB}" presName="Triangle" presStyleLbl="alignNode1" presStyleIdx="3" presStyleCnt="11"/>
      <dgm:spPr>
        <a:xfrm>
          <a:off x="2618797" y="2175922"/>
          <a:ext cx="230105" cy="230105"/>
        </a:xfrm>
        <a:prstGeom prst="triangle">
          <a:avLst>
            <a:gd name="adj" fmla="val 100000"/>
          </a:avLst>
        </a:prstGeom>
        <a:gradFill rotWithShape="0">
          <a:gsLst>
            <a:gs pos="0">
              <a:srgbClr val="4BACC6">
                <a:shade val="50000"/>
                <a:hueOff val="137985"/>
                <a:satOff val="-3052"/>
                <a:lumOff val="22902"/>
                <a:alphaOff val="0"/>
                <a:shade val="51000"/>
                <a:satMod val="130000"/>
              </a:srgbClr>
            </a:gs>
            <a:gs pos="80000">
              <a:srgbClr val="4BACC6">
                <a:shade val="50000"/>
                <a:hueOff val="137985"/>
                <a:satOff val="-3052"/>
                <a:lumOff val="22902"/>
                <a:alphaOff val="0"/>
                <a:shade val="93000"/>
                <a:satMod val="130000"/>
              </a:srgbClr>
            </a:gs>
            <a:gs pos="100000">
              <a:srgbClr val="4BACC6">
                <a:shade val="50000"/>
                <a:hueOff val="137985"/>
                <a:satOff val="-3052"/>
                <a:lumOff val="22902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BACC6">
              <a:shade val="50000"/>
              <a:hueOff val="137985"/>
              <a:satOff val="-3052"/>
              <a:lumOff val="22902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fr-FR"/>
        </a:p>
      </dgm:t>
    </dgm:pt>
    <dgm:pt modelId="{2A615D8E-6E59-B94E-8401-940F949A737B}" type="pres">
      <dgm:prSet presAssocID="{AF3EF6E4-1B44-8E4B-84B4-8EDED36C4E7B}" presName="sibTrans" presStyleCnt="0"/>
      <dgm:spPr/>
    </dgm:pt>
    <dgm:pt modelId="{96CC8E0B-3417-B044-86FE-182F3924C90C}" type="pres">
      <dgm:prSet presAssocID="{AF3EF6E4-1B44-8E4B-84B4-8EDED36C4E7B}" presName="space" presStyleCnt="0"/>
      <dgm:spPr/>
    </dgm:pt>
    <dgm:pt modelId="{361BC724-BB67-EE4D-86AF-1CF2119E6B3E}" type="pres">
      <dgm:prSet presAssocID="{D5B7CFF9-C6E9-AE4D-9896-7687E1A4A3C3}" presName="composite" presStyleCnt="0"/>
      <dgm:spPr/>
    </dgm:pt>
    <dgm:pt modelId="{6DD9D4F9-E16A-0649-9A83-4FE7E7C1374E}" type="pres">
      <dgm:prSet presAssocID="{D5B7CFF9-C6E9-AE4D-9896-7687E1A4A3C3}" presName="LShape" presStyleLbl="alignNode1" presStyleIdx="4" presStyleCnt="11"/>
      <dgm:spPr>
        <a:xfrm rot="5400000">
          <a:off x="3257835" y="1905934"/>
          <a:ext cx="811822" cy="135085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rgbClr val="4BACC6">
                <a:shade val="50000"/>
                <a:hueOff val="183980"/>
                <a:satOff val="-4069"/>
                <a:lumOff val="30536"/>
                <a:alphaOff val="0"/>
                <a:shade val="51000"/>
                <a:satMod val="130000"/>
              </a:srgbClr>
            </a:gs>
            <a:gs pos="80000">
              <a:srgbClr val="4BACC6">
                <a:shade val="50000"/>
                <a:hueOff val="183980"/>
                <a:satOff val="-4069"/>
                <a:lumOff val="30536"/>
                <a:alphaOff val="0"/>
                <a:shade val="93000"/>
                <a:satMod val="130000"/>
              </a:srgbClr>
            </a:gs>
            <a:gs pos="100000">
              <a:srgbClr val="4BACC6">
                <a:shade val="50000"/>
                <a:hueOff val="183980"/>
                <a:satOff val="-4069"/>
                <a:lumOff val="30536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BACC6">
              <a:shade val="50000"/>
              <a:hueOff val="183980"/>
              <a:satOff val="-4069"/>
              <a:lumOff val="30536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fr-FR"/>
        </a:p>
      </dgm:t>
    </dgm:pt>
    <dgm:pt modelId="{069F7A5A-3886-1C42-80E6-408D207C871E}" type="pres">
      <dgm:prSet presAssocID="{D5B7CFF9-C6E9-AE4D-9896-7687E1A4A3C3}" presName="ParentText" presStyleLbl="revTx" presStyleIdx="2" presStyleCnt="6" custScaleX="110862" custLinFactNeighborX="3370" custLinFactNeighborY="62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372294-B03C-5149-AAC7-3AE52BC546E0}" type="pres">
      <dgm:prSet presAssocID="{D5B7CFF9-C6E9-AE4D-9896-7687E1A4A3C3}" presName="Triangle" presStyleLbl="alignNode1" presStyleIdx="5" presStyleCnt="11"/>
      <dgm:spPr>
        <a:xfrm>
          <a:off x="4111775" y="1806483"/>
          <a:ext cx="230105" cy="230105"/>
        </a:xfrm>
        <a:prstGeom prst="triangle">
          <a:avLst>
            <a:gd name="adj" fmla="val 100000"/>
          </a:avLst>
        </a:prstGeom>
        <a:gradFill rotWithShape="0">
          <a:gsLst>
            <a:gs pos="0">
              <a:srgbClr val="4BACC6">
                <a:shade val="50000"/>
                <a:hueOff val="229975"/>
                <a:satOff val="-5086"/>
                <a:lumOff val="38170"/>
                <a:alphaOff val="0"/>
                <a:shade val="51000"/>
                <a:satMod val="130000"/>
              </a:srgbClr>
            </a:gs>
            <a:gs pos="80000">
              <a:srgbClr val="4BACC6">
                <a:shade val="50000"/>
                <a:hueOff val="229975"/>
                <a:satOff val="-5086"/>
                <a:lumOff val="38170"/>
                <a:alphaOff val="0"/>
                <a:shade val="93000"/>
                <a:satMod val="130000"/>
              </a:srgbClr>
            </a:gs>
            <a:gs pos="100000">
              <a:srgbClr val="4BACC6">
                <a:shade val="50000"/>
                <a:hueOff val="229975"/>
                <a:satOff val="-5086"/>
                <a:lumOff val="3817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BACC6">
              <a:shade val="50000"/>
              <a:hueOff val="229975"/>
              <a:satOff val="-5086"/>
              <a:lumOff val="3817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fr-FR"/>
        </a:p>
      </dgm:t>
    </dgm:pt>
    <dgm:pt modelId="{06020FEC-21E8-434A-9142-B92BF6E3BE0A}" type="pres">
      <dgm:prSet presAssocID="{BAA9F517-450D-FF4F-B41A-0B4221F74A35}" presName="sibTrans" presStyleCnt="0"/>
      <dgm:spPr/>
    </dgm:pt>
    <dgm:pt modelId="{32F4F185-98FC-6849-92E1-887AE11BD7E1}" type="pres">
      <dgm:prSet presAssocID="{BAA9F517-450D-FF4F-B41A-0B4221F74A35}" presName="space" presStyleCnt="0"/>
      <dgm:spPr/>
    </dgm:pt>
    <dgm:pt modelId="{F682C0CB-F5E5-9448-B6A4-444BDDE0CE36}" type="pres">
      <dgm:prSet presAssocID="{88B4F3C5-7A21-EA48-BE63-63C8463EBCC1}" presName="composite" presStyleCnt="0"/>
      <dgm:spPr/>
    </dgm:pt>
    <dgm:pt modelId="{A9EDED5B-4EBF-0D47-925C-780B9E8F193C}" type="pres">
      <dgm:prSet presAssocID="{88B4F3C5-7A21-EA48-BE63-63C8463EBCC1}" presName="LShape" presStyleLbl="alignNode1" presStyleIdx="6" presStyleCnt="11"/>
      <dgm:spPr>
        <a:xfrm rot="5400000">
          <a:off x="4750813" y="1536495"/>
          <a:ext cx="811822" cy="135085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rgbClr val="4BACC6">
                <a:shade val="50000"/>
                <a:hueOff val="229975"/>
                <a:satOff val="-5086"/>
                <a:lumOff val="38170"/>
                <a:alphaOff val="0"/>
                <a:shade val="51000"/>
                <a:satMod val="130000"/>
              </a:srgbClr>
            </a:gs>
            <a:gs pos="80000">
              <a:srgbClr val="4BACC6">
                <a:shade val="50000"/>
                <a:hueOff val="229975"/>
                <a:satOff val="-5086"/>
                <a:lumOff val="38170"/>
                <a:alphaOff val="0"/>
                <a:shade val="93000"/>
                <a:satMod val="130000"/>
              </a:srgbClr>
            </a:gs>
            <a:gs pos="100000">
              <a:srgbClr val="4BACC6">
                <a:shade val="50000"/>
                <a:hueOff val="229975"/>
                <a:satOff val="-5086"/>
                <a:lumOff val="3817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BACC6">
              <a:shade val="50000"/>
              <a:hueOff val="229975"/>
              <a:satOff val="-5086"/>
              <a:lumOff val="3817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fr-FR"/>
        </a:p>
      </dgm:t>
    </dgm:pt>
    <dgm:pt modelId="{4651A9AA-7028-FB4C-9822-C9ECD2207669}" type="pres">
      <dgm:prSet presAssocID="{88B4F3C5-7A21-EA48-BE63-63C8463EBCC1}" presName="ParentText" presStyleLbl="revTx" presStyleIdx="3" presStyleCnt="6" custLinFactNeighborX="-487" custLinFactNeighborY="81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351A9D-5139-414D-8113-468B377CC77B}" type="pres">
      <dgm:prSet presAssocID="{88B4F3C5-7A21-EA48-BE63-63C8463EBCC1}" presName="Triangle" presStyleLbl="alignNode1" presStyleIdx="7" presStyleCnt="11"/>
      <dgm:spPr>
        <a:xfrm>
          <a:off x="5604754" y="1437044"/>
          <a:ext cx="230105" cy="230105"/>
        </a:xfrm>
        <a:prstGeom prst="triangle">
          <a:avLst>
            <a:gd name="adj" fmla="val 100000"/>
          </a:avLst>
        </a:prstGeom>
        <a:gradFill rotWithShape="0">
          <a:gsLst>
            <a:gs pos="0">
              <a:srgbClr val="4BACC6">
                <a:shade val="50000"/>
                <a:hueOff val="183980"/>
                <a:satOff val="-4069"/>
                <a:lumOff val="30536"/>
                <a:alphaOff val="0"/>
                <a:shade val="51000"/>
                <a:satMod val="130000"/>
              </a:srgbClr>
            </a:gs>
            <a:gs pos="80000">
              <a:srgbClr val="4BACC6">
                <a:shade val="50000"/>
                <a:hueOff val="183980"/>
                <a:satOff val="-4069"/>
                <a:lumOff val="30536"/>
                <a:alphaOff val="0"/>
                <a:shade val="93000"/>
                <a:satMod val="130000"/>
              </a:srgbClr>
            </a:gs>
            <a:gs pos="100000">
              <a:srgbClr val="4BACC6">
                <a:shade val="50000"/>
                <a:hueOff val="183980"/>
                <a:satOff val="-4069"/>
                <a:lumOff val="30536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BACC6">
              <a:shade val="50000"/>
              <a:hueOff val="183980"/>
              <a:satOff val="-4069"/>
              <a:lumOff val="30536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fr-FR"/>
        </a:p>
      </dgm:t>
    </dgm:pt>
    <dgm:pt modelId="{0675AC5F-4BCC-1C4E-A69B-AD2BB825855B}" type="pres">
      <dgm:prSet presAssocID="{54C7F7DE-199C-B640-A9C6-C59F22F2E169}" presName="sibTrans" presStyleCnt="0"/>
      <dgm:spPr/>
    </dgm:pt>
    <dgm:pt modelId="{990D3940-E49F-744A-93C8-70F2E189E764}" type="pres">
      <dgm:prSet presAssocID="{54C7F7DE-199C-B640-A9C6-C59F22F2E169}" presName="space" presStyleCnt="0"/>
      <dgm:spPr/>
    </dgm:pt>
    <dgm:pt modelId="{21ED40DF-6CE6-E942-AA58-A91BA1D78D95}" type="pres">
      <dgm:prSet presAssocID="{CF0A12CA-50C7-394C-BEBA-730714DB57C9}" presName="composite" presStyleCnt="0"/>
      <dgm:spPr/>
    </dgm:pt>
    <dgm:pt modelId="{545B4F67-095B-6C4C-8DA8-6E6E892CD870}" type="pres">
      <dgm:prSet presAssocID="{CF0A12CA-50C7-394C-BEBA-730714DB57C9}" presName="LShape" presStyleLbl="alignNode1" presStyleIdx="8" presStyleCnt="11"/>
      <dgm:spPr>
        <a:xfrm rot="5400000">
          <a:off x="6243792" y="1167056"/>
          <a:ext cx="811822" cy="135085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rgbClr val="4BACC6">
                <a:shade val="50000"/>
                <a:hueOff val="137985"/>
                <a:satOff val="-3052"/>
                <a:lumOff val="22902"/>
                <a:alphaOff val="0"/>
                <a:shade val="51000"/>
                <a:satMod val="130000"/>
              </a:srgbClr>
            </a:gs>
            <a:gs pos="80000">
              <a:srgbClr val="4BACC6">
                <a:shade val="50000"/>
                <a:hueOff val="137985"/>
                <a:satOff val="-3052"/>
                <a:lumOff val="22902"/>
                <a:alphaOff val="0"/>
                <a:shade val="93000"/>
                <a:satMod val="130000"/>
              </a:srgbClr>
            </a:gs>
            <a:gs pos="100000">
              <a:srgbClr val="4BACC6">
                <a:shade val="50000"/>
                <a:hueOff val="137985"/>
                <a:satOff val="-3052"/>
                <a:lumOff val="22902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BACC6">
              <a:shade val="50000"/>
              <a:hueOff val="137985"/>
              <a:satOff val="-3052"/>
              <a:lumOff val="22902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fr-FR"/>
        </a:p>
      </dgm:t>
    </dgm:pt>
    <dgm:pt modelId="{E1FBBF73-F5AC-2547-9FD7-1DC4CD4BCE7F}" type="pres">
      <dgm:prSet presAssocID="{CF0A12CA-50C7-394C-BEBA-730714DB57C9}" presName="ParentText" presStyleLbl="revTx" presStyleIdx="4" presStyleCnt="6" custLinFactNeighborX="1086" custLinFactNeighborY="23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BC23A5-C77D-E542-814A-CFF6D351DFD5}" type="pres">
      <dgm:prSet presAssocID="{CF0A12CA-50C7-394C-BEBA-730714DB57C9}" presName="Triangle" presStyleLbl="alignNode1" presStyleIdx="9" presStyleCnt="11"/>
      <dgm:spPr>
        <a:xfrm>
          <a:off x="7097732" y="1067605"/>
          <a:ext cx="230105" cy="230105"/>
        </a:xfrm>
        <a:prstGeom prst="triangle">
          <a:avLst>
            <a:gd name="adj" fmla="val 100000"/>
          </a:avLst>
        </a:prstGeom>
        <a:gradFill rotWithShape="0">
          <a:gsLst>
            <a:gs pos="0">
              <a:srgbClr val="4BACC6">
                <a:shade val="50000"/>
                <a:hueOff val="91990"/>
                <a:satOff val="-2035"/>
                <a:lumOff val="15268"/>
                <a:alphaOff val="0"/>
                <a:shade val="51000"/>
                <a:satMod val="130000"/>
              </a:srgbClr>
            </a:gs>
            <a:gs pos="80000">
              <a:srgbClr val="4BACC6">
                <a:shade val="50000"/>
                <a:hueOff val="91990"/>
                <a:satOff val="-2035"/>
                <a:lumOff val="15268"/>
                <a:alphaOff val="0"/>
                <a:shade val="93000"/>
                <a:satMod val="130000"/>
              </a:srgbClr>
            </a:gs>
            <a:gs pos="100000">
              <a:srgbClr val="4BACC6">
                <a:shade val="50000"/>
                <a:hueOff val="91990"/>
                <a:satOff val="-2035"/>
                <a:lumOff val="15268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BACC6">
              <a:shade val="50000"/>
              <a:hueOff val="91990"/>
              <a:satOff val="-2035"/>
              <a:lumOff val="1526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fr-FR"/>
        </a:p>
      </dgm:t>
    </dgm:pt>
    <dgm:pt modelId="{F8B15F5E-BEBE-924D-8408-B529063B67DD}" type="pres">
      <dgm:prSet presAssocID="{2959DB58-4471-1B4C-BD62-AAAAF8B2F5EF}" presName="sibTrans" presStyleCnt="0"/>
      <dgm:spPr/>
    </dgm:pt>
    <dgm:pt modelId="{7B6ECF75-BBDD-B643-BB6E-412DB715EBBE}" type="pres">
      <dgm:prSet presAssocID="{2959DB58-4471-1B4C-BD62-AAAAF8B2F5EF}" presName="space" presStyleCnt="0"/>
      <dgm:spPr/>
    </dgm:pt>
    <dgm:pt modelId="{6CAB4E5C-3C98-7E45-B98D-98FEBE50A8C8}" type="pres">
      <dgm:prSet presAssocID="{A8D0A4D8-89AE-D440-98DF-F8A0E95D1FF2}" presName="composite" presStyleCnt="0"/>
      <dgm:spPr/>
    </dgm:pt>
    <dgm:pt modelId="{C6F6A0A8-9F9D-E749-964F-67C49DC83CD8}" type="pres">
      <dgm:prSet presAssocID="{A8D0A4D8-89AE-D440-98DF-F8A0E95D1FF2}" presName="LShape" presStyleLbl="alignNode1" presStyleIdx="10" presStyleCnt="11" custLinFactNeighborX="2940"/>
      <dgm:spPr>
        <a:xfrm rot="5400000">
          <a:off x="7776486" y="797617"/>
          <a:ext cx="811822" cy="1350854"/>
        </a:xfrm>
        <a:prstGeom prst="corner">
          <a:avLst>
            <a:gd name="adj1" fmla="val 16120"/>
            <a:gd name="adj2" fmla="val 16110"/>
          </a:avLst>
        </a:prstGeom>
        <a:solidFill>
          <a:srgbClr val="4BACC6">
            <a:lumMod val="20000"/>
            <a:lumOff val="80000"/>
          </a:srgbClr>
        </a:solidFill>
        <a:ln w="9525" cap="flat" cmpd="sng" algn="ctr">
          <a:solidFill>
            <a:srgbClr val="4BACC6">
              <a:shade val="50000"/>
              <a:hueOff val="45995"/>
              <a:satOff val="-1017"/>
              <a:lumOff val="7634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fr-FR"/>
        </a:p>
      </dgm:t>
    </dgm:pt>
    <dgm:pt modelId="{A11F7A9D-1BFD-DC43-B088-67506C10C587}" type="pres">
      <dgm:prSet presAssocID="{A8D0A4D8-89AE-D440-98DF-F8A0E95D1FF2}" presName="ParentText" presStyleLbl="revTx" presStyleIdx="5" presStyleCnt="6" custScaleX="83120" custLinFactNeighborX="-6349" custLinFactNeighborY="99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F7546C-40F1-674E-A165-49BA376D6F20}" srcId="{1EEA2898-1380-F540-9B1D-B668A3A44941}" destId="{CF0A12CA-50C7-394C-BEBA-730714DB57C9}" srcOrd="4" destOrd="0" parTransId="{E7CE74B3-0EE5-4B4F-AF87-22DD7CA5B715}" sibTransId="{2959DB58-4471-1B4C-BD62-AAAAF8B2F5EF}"/>
    <dgm:cxn modelId="{C5C1124F-BE16-405C-97D4-F21A09191C5B}" type="presOf" srcId="{A8D0A4D8-89AE-D440-98DF-F8A0E95D1FF2}" destId="{A11F7A9D-1BFD-DC43-B088-67506C10C587}" srcOrd="0" destOrd="0" presId="urn:microsoft.com/office/officeart/2009/3/layout/StepUpProcess"/>
    <dgm:cxn modelId="{7951B7A4-B770-4D9B-ABE1-3B05777804BA}" type="presOf" srcId="{CF0A12CA-50C7-394C-BEBA-730714DB57C9}" destId="{E1FBBF73-F5AC-2547-9FD7-1DC4CD4BCE7F}" srcOrd="0" destOrd="0" presId="urn:microsoft.com/office/officeart/2009/3/layout/StepUpProcess"/>
    <dgm:cxn modelId="{DEB1892C-ABDA-4D58-96A3-89D48CAAC401}" type="presOf" srcId="{88B4F3C5-7A21-EA48-BE63-63C8463EBCC1}" destId="{4651A9AA-7028-FB4C-9822-C9ECD2207669}" srcOrd="0" destOrd="0" presId="urn:microsoft.com/office/officeart/2009/3/layout/StepUpProcess"/>
    <dgm:cxn modelId="{E32E12A1-32E3-9D42-92BF-CD9AFAEA240E}" srcId="{1EEA2898-1380-F540-9B1D-B668A3A44941}" destId="{D5B7CFF9-C6E9-AE4D-9896-7687E1A4A3C3}" srcOrd="2" destOrd="0" parTransId="{1A4B59DE-51A9-AB41-B1D1-845972B5D4D3}" sibTransId="{BAA9F517-450D-FF4F-B41A-0B4221F74A35}"/>
    <dgm:cxn modelId="{092C4AB6-EA8B-4C49-94C4-63B8F268F87A}" type="presOf" srcId="{1EEA2898-1380-F540-9B1D-B668A3A44941}" destId="{E4E0FE51-284A-8F41-B793-03801FE968E6}" srcOrd="0" destOrd="0" presId="urn:microsoft.com/office/officeart/2009/3/layout/StepUpProcess"/>
    <dgm:cxn modelId="{7C15B156-AA92-4214-A14A-D6DA08318414}" type="presOf" srcId="{1E6E56C3-A8CD-334D-8C94-E61A706310AB}" destId="{48C0BB2D-75CE-B248-9D98-557161EDA2CF}" srcOrd="0" destOrd="0" presId="urn:microsoft.com/office/officeart/2009/3/layout/StepUpProcess"/>
    <dgm:cxn modelId="{676A3BEC-D29F-4EBB-9C84-E0998303DF35}" type="presOf" srcId="{C0690903-29D4-544C-A17A-5D429BE58FEF}" destId="{4D11F89B-3D1B-D446-86BE-0C313A84C299}" srcOrd="0" destOrd="0" presId="urn:microsoft.com/office/officeart/2009/3/layout/StepUpProcess"/>
    <dgm:cxn modelId="{5B348C1E-7485-C14C-8AF3-8802D3CF9AD9}" srcId="{1EEA2898-1380-F540-9B1D-B668A3A44941}" destId="{1E6E56C3-A8CD-334D-8C94-E61A706310AB}" srcOrd="1" destOrd="0" parTransId="{14D208C5-30D0-F94A-9DDB-BFD06E85EF7E}" sibTransId="{AF3EF6E4-1B44-8E4B-84B4-8EDED36C4E7B}"/>
    <dgm:cxn modelId="{9FA664EA-74C8-4DA5-AF59-6750686C961B}" type="presOf" srcId="{D5B7CFF9-C6E9-AE4D-9896-7687E1A4A3C3}" destId="{069F7A5A-3886-1C42-80E6-408D207C871E}" srcOrd="0" destOrd="0" presId="urn:microsoft.com/office/officeart/2009/3/layout/StepUpProcess"/>
    <dgm:cxn modelId="{579CF4A5-F863-6743-9808-A7315C42B51B}" srcId="{1EEA2898-1380-F540-9B1D-B668A3A44941}" destId="{A8D0A4D8-89AE-D440-98DF-F8A0E95D1FF2}" srcOrd="5" destOrd="0" parTransId="{34C1E8A2-AC5F-FA47-BABB-3A182C33013D}" sibTransId="{8FAAE3D4-8D0F-1248-9163-CC2BDFAABD2D}"/>
    <dgm:cxn modelId="{807C54E2-C0BE-B941-BE83-83D82E713779}" srcId="{1EEA2898-1380-F540-9B1D-B668A3A44941}" destId="{C0690903-29D4-544C-A17A-5D429BE58FEF}" srcOrd="0" destOrd="0" parTransId="{39B1556B-C005-A544-9FC9-CF0F6D4825D3}" sibTransId="{8B4407C9-5204-2947-B285-C63CA8C08896}"/>
    <dgm:cxn modelId="{414E1584-B58B-3546-A2F5-258DAC62D552}" srcId="{1EEA2898-1380-F540-9B1D-B668A3A44941}" destId="{88B4F3C5-7A21-EA48-BE63-63C8463EBCC1}" srcOrd="3" destOrd="0" parTransId="{8D3C7E20-FF3A-A24A-80DD-94B703B89FA6}" sibTransId="{54C7F7DE-199C-B640-A9C6-C59F22F2E169}"/>
    <dgm:cxn modelId="{44B02B7D-8322-43B4-9190-322350BFA2EB}" type="presParOf" srcId="{E4E0FE51-284A-8F41-B793-03801FE968E6}" destId="{FE054D4E-E1E6-0B4E-9747-6EA73EE5CD96}" srcOrd="0" destOrd="0" presId="urn:microsoft.com/office/officeart/2009/3/layout/StepUpProcess"/>
    <dgm:cxn modelId="{9A6826CB-48AE-41A7-8D95-B7AFBE8B41A9}" type="presParOf" srcId="{FE054D4E-E1E6-0B4E-9747-6EA73EE5CD96}" destId="{F383BF55-CE02-0F42-9080-FA7CAE4B69AB}" srcOrd="0" destOrd="0" presId="urn:microsoft.com/office/officeart/2009/3/layout/StepUpProcess"/>
    <dgm:cxn modelId="{F485C2F5-B001-44FD-94DE-9049A753FD6D}" type="presParOf" srcId="{FE054D4E-E1E6-0B4E-9747-6EA73EE5CD96}" destId="{4D11F89B-3D1B-D446-86BE-0C313A84C299}" srcOrd="1" destOrd="0" presId="urn:microsoft.com/office/officeart/2009/3/layout/StepUpProcess"/>
    <dgm:cxn modelId="{2BDA66AA-7688-4447-9A85-DC4793F39963}" type="presParOf" srcId="{FE054D4E-E1E6-0B4E-9747-6EA73EE5CD96}" destId="{97C54A4D-0FF1-CE4C-8944-2B71D6CEEF97}" srcOrd="2" destOrd="0" presId="urn:microsoft.com/office/officeart/2009/3/layout/StepUpProcess"/>
    <dgm:cxn modelId="{A6369450-9C45-40FF-8077-FF2B480209C1}" type="presParOf" srcId="{E4E0FE51-284A-8F41-B793-03801FE968E6}" destId="{DD639770-E9D7-7B44-B9AD-07790B94A971}" srcOrd="1" destOrd="0" presId="urn:microsoft.com/office/officeart/2009/3/layout/StepUpProcess"/>
    <dgm:cxn modelId="{924F5798-ABD4-47F9-BA39-5B983BD399DB}" type="presParOf" srcId="{DD639770-E9D7-7B44-B9AD-07790B94A971}" destId="{BD12D072-D2E6-6149-8559-560579610EEA}" srcOrd="0" destOrd="0" presId="urn:microsoft.com/office/officeart/2009/3/layout/StepUpProcess"/>
    <dgm:cxn modelId="{4BB5532B-A47A-42FF-903C-041C50DF19D4}" type="presParOf" srcId="{E4E0FE51-284A-8F41-B793-03801FE968E6}" destId="{0A78F065-0FF7-4E47-B0C0-04247EE42A74}" srcOrd="2" destOrd="0" presId="urn:microsoft.com/office/officeart/2009/3/layout/StepUpProcess"/>
    <dgm:cxn modelId="{CDC4141D-ECB8-43EA-92FF-18193EBD5646}" type="presParOf" srcId="{0A78F065-0FF7-4E47-B0C0-04247EE42A74}" destId="{CC940BED-2130-C441-BBEA-3ABB67009E11}" srcOrd="0" destOrd="0" presId="urn:microsoft.com/office/officeart/2009/3/layout/StepUpProcess"/>
    <dgm:cxn modelId="{C607F668-48A9-4DE7-A032-2BB402B8B6A1}" type="presParOf" srcId="{0A78F065-0FF7-4E47-B0C0-04247EE42A74}" destId="{48C0BB2D-75CE-B248-9D98-557161EDA2CF}" srcOrd="1" destOrd="0" presId="urn:microsoft.com/office/officeart/2009/3/layout/StepUpProcess"/>
    <dgm:cxn modelId="{17C20BFF-EC4D-423C-A0F8-E4E807DE83BF}" type="presParOf" srcId="{0A78F065-0FF7-4E47-B0C0-04247EE42A74}" destId="{CDAC0B6C-10EA-B148-BE1A-A9BC1A0A1F4F}" srcOrd="2" destOrd="0" presId="urn:microsoft.com/office/officeart/2009/3/layout/StepUpProcess"/>
    <dgm:cxn modelId="{8B7C12B2-1D62-4AE5-A637-A0BEE2209856}" type="presParOf" srcId="{E4E0FE51-284A-8F41-B793-03801FE968E6}" destId="{2A615D8E-6E59-B94E-8401-940F949A737B}" srcOrd="3" destOrd="0" presId="urn:microsoft.com/office/officeart/2009/3/layout/StepUpProcess"/>
    <dgm:cxn modelId="{97A80E04-3B4C-42F0-8BC0-1C2D98BAFA8E}" type="presParOf" srcId="{2A615D8E-6E59-B94E-8401-940F949A737B}" destId="{96CC8E0B-3417-B044-86FE-182F3924C90C}" srcOrd="0" destOrd="0" presId="urn:microsoft.com/office/officeart/2009/3/layout/StepUpProcess"/>
    <dgm:cxn modelId="{6EC46493-5170-414D-ACFE-D20C5D9B8B04}" type="presParOf" srcId="{E4E0FE51-284A-8F41-B793-03801FE968E6}" destId="{361BC724-BB67-EE4D-86AF-1CF2119E6B3E}" srcOrd="4" destOrd="0" presId="urn:microsoft.com/office/officeart/2009/3/layout/StepUpProcess"/>
    <dgm:cxn modelId="{929E19C4-6898-48C7-A750-884A68189A46}" type="presParOf" srcId="{361BC724-BB67-EE4D-86AF-1CF2119E6B3E}" destId="{6DD9D4F9-E16A-0649-9A83-4FE7E7C1374E}" srcOrd="0" destOrd="0" presId="urn:microsoft.com/office/officeart/2009/3/layout/StepUpProcess"/>
    <dgm:cxn modelId="{F62D3229-773D-44C1-9000-F5D5A2BB9653}" type="presParOf" srcId="{361BC724-BB67-EE4D-86AF-1CF2119E6B3E}" destId="{069F7A5A-3886-1C42-80E6-408D207C871E}" srcOrd="1" destOrd="0" presId="urn:microsoft.com/office/officeart/2009/3/layout/StepUpProcess"/>
    <dgm:cxn modelId="{2DB49778-E933-4E2C-BF42-8AE14A1B5811}" type="presParOf" srcId="{361BC724-BB67-EE4D-86AF-1CF2119E6B3E}" destId="{2F372294-B03C-5149-AAC7-3AE52BC546E0}" srcOrd="2" destOrd="0" presId="urn:microsoft.com/office/officeart/2009/3/layout/StepUpProcess"/>
    <dgm:cxn modelId="{82893C15-21B1-469E-BDB4-C371611D3BB7}" type="presParOf" srcId="{E4E0FE51-284A-8F41-B793-03801FE968E6}" destId="{06020FEC-21E8-434A-9142-B92BF6E3BE0A}" srcOrd="5" destOrd="0" presId="urn:microsoft.com/office/officeart/2009/3/layout/StepUpProcess"/>
    <dgm:cxn modelId="{73A735F6-F140-4C0A-BB3F-B473DF7BF5D4}" type="presParOf" srcId="{06020FEC-21E8-434A-9142-B92BF6E3BE0A}" destId="{32F4F185-98FC-6849-92E1-887AE11BD7E1}" srcOrd="0" destOrd="0" presId="urn:microsoft.com/office/officeart/2009/3/layout/StepUpProcess"/>
    <dgm:cxn modelId="{AE9ED22B-D937-4608-B999-3D0BCA7FC770}" type="presParOf" srcId="{E4E0FE51-284A-8F41-B793-03801FE968E6}" destId="{F682C0CB-F5E5-9448-B6A4-444BDDE0CE36}" srcOrd="6" destOrd="0" presId="urn:microsoft.com/office/officeart/2009/3/layout/StepUpProcess"/>
    <dgm:cxn modelId="{C78822BC-8841-4AA6-A8DE-DDFF1183FFF9}" type="presParOf" srcId="{F682C0CB-F5E5-9448-B6A4-444BDDE0CE36}" destId="{A9EDED5B-4EBF-0D47-925C-780B9E8F193C}" srcOrd="0" destOrd="0" presId="urn:microsoft.com/office/officeart/2009/3/layout/StepUpProcess"/>
    <dgm:cxn modelId="{14DFBA62-B64C-4F31-98F9-DAFB14074FA0}" type="presParOf" srcId="{F682C0CB-F5E5-9448-B6A4-444BDDE0CE36}" destId="{4651A9AA-7028-FB4C-9822-C9ECD2207669}" srcOrd="1" destOrd="0" presId="urn:microsoft.com/office/officeart/2009/3/layout/StepUpProcess"/>
    <dgm:cxn modelId="{E0850B8F-108C-48D5-9F9D-23E3FB974DDF}" type="presParOf" srcId="{F682C0CB-F5E5-9448-B6A4-444BDDE0CE36}" destId="{52351A9D-5139-414D-8113-468B377CC77B}" srcOrd="2" destOrd="0" presId="urn:microsoft.com/office/officeart/2009/3/layout/StepUpProcess"/>
    <dgm:cxn modelId="{BD1C7F61-0436-4BEB-BFB4-EB0F14154DD3}" type="presParOf" srcId="{E4E0FE51-284A-8F41-B793-03801FE968E6}" destId="{0675AC5F-4BCC-1C4E-A69B-AD2BB825855B}" srcOrd="7" destOrd="0" presId="urn:microsoft.com/office/officeart/2009/3/layout/StepUpProcess"/>
    <dgm:cxn modelId="{F755D57C-7854-4152-BA0E-77604243E73F}" type="presParOf" srcId="{0675AC5F-4BCC-1C4E-A69B-AD2BB825855B}" destId="{990D3940-E49F-744A-93C8-70F2E189E764}" srcOrd="0" destOrd="0" presId="urn:microsoft.com/office/officeart/2009/3/layout/StepUpProcess"/>
    <dgm:cxn modelId="{510F46EE-A251-49FA-AB76-456A75B93124}" type="presParOf" srcId="{E4E0FE51-284A-8F41-B793-03801FE968E6}" destId="{21ED40DF-6CE6-E942-AA58-A91BA1D78D95}" srcOrd="8" destOrd="0" presId="urn:microsoft.com/office/officeart/2009/3/layout/StepUpProcess"/>
    <dgm:cxn modelId="{B7A63891-A600-4C6A-878A-97E30BC045F3}" type="presParOf" srcId="{21ED40DF-6CE6-E942-AA58-A91BA1D78D95}" destId="{545B4F67-095B-6C4C-8DA8-6E6E892CD870}" srcOrd="0" destOrd="0" presId="urn:microsoft.com/office/officeart/2009/3/layout/StepUpProcess"/>
    <dgm:cxn modelId="{6B90D2F4-6A5A-4B6A-B7B7-5C32B25A71D4}" type="presParOf" srcId="{21ED40DF-6CE6-E942-AA58-A91BA1D78D95}" destId="{E1FBBF73-F5AC-2547-9FD7-1DC4CD4BCE7F}" srcOrd="1" destOrd="0" presId="urn:microsoft.com/office/officeart/2009/3/layout/StepUpProcess"/>
    <dgm:cxn modelId="{84F3A28F-E344-45EF-80DD-2F1359BF5CF7}" type="presParOf" srcId="{21ED40DF-6CE6-E942-AA58-A91BA1D78D95}" destId="{2ABC23A5-C77D-E542-814A-CFF6D351DFD5}" srcOrd="2" destOrd="0" presId="urn:microsoft.com/office/officeart/2009/3/layout/StepUpProcess"/>
    <dgm:cxn modelId="{6118B32F-79A2-4D43-B948-9F99FFE900F2}" type="presParOf" srcId="{E4E0FE51-284A-8F41-B793-03801FE968E6}" destId="{F8B15F5E-BEBE-924D-8408-B529063B67DD}" srcOrd="9" destOrd="0" presId="urn:microsoft.com/office/officeart/2009/3/layout/StepUpProcess"/>
    <dgm:cxn modelId="{D970B762-997C-42D1-8262-6BB7E67A3D18}" type="presParOf" srcId="{F8B15F5E-BEBE-924D-8408-B529063B67DD}" destId="{7B6ECF75-BBDD-B643-BB6E-412DB715EBBE}" srcOrd="0" destOrd="0" presId="urn:microsoft.com/office/officeart/2009/3/layout/StepUpProcess"/>
    <dgm:cxn modelId="{714F53BC-FA11-4259-9994-0BBFB755FD49}" type="presParOf" srcId="{E4E0FE51-284A-8F41-B793-03801FE968E6}" destId="{6CAB4E5C-3C98-7E45-B98D-98FEBE50A8C8}" srcOrd="10" destOrd="0" presId="urn:microsoft.com/office/officeart/2009/3/layout/StepUpProcess"/>
    <dgm:cxn modelId="{4F3419AC-8A1A-4BEB-BF41-B2FA567FB4AC}" type="presParOf" srcId="{6CAB4E5C-3C98-7E45-B98D-98FEBE50A8C8}" destId="{C6F6A0A8-9F9D-E749-964F-67C49DC83CD8}" srcOrd="0" destOrd="0" presId="urn:microsoft.com/office/officeart/2009/3/layout/StepUpProcess"/>
    <dgm:cxn modelId="{CD045D88-0D6E-46A9-A895-49745256113C}" type="presParOf" srcId="{6CAB4E5C-3C98-7E45-B98D-98FEBE50A8C8}" destId="{A11F7A9D-1BFD-DC43-B088-67506C10C58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3BF55-CE02-0F42-9080-FA7CAE4B69AB}">
      <dsp:nvSpPr>
        <dsp:cNvPr id="0" name=""/>
        <dsp:cNvSpPr/>
      </dsp:nvSpPr>
      <dsp:spPr>
        <a:xfrm rot="5400000">
          <a:off x="274852" y="2645235"/>
          <a:ext cx="818358" cy="1361730"/>
        </a:xfrm>
        <a:prstGeom prst="corner">
          <a:avLst>
            <a:gd name="adj1" fmla="val 16120"/>
            <a:gd name="adj2" fmla="val 16110"/>
          </a:avLst>
        </a:prstGeom>
        <a:solidFill>
          <a:srgbClr val="4BACC6">
            <a:lumMod val="20000"/>
            <a:lumOff val="80000"/>
          </a:srgbClr>
        </a:solidFill>
        <a:ln w="9525" cap="flat" cmpd="sng" algn="ctr">
          <a:solidFill>
            <a:srgbClr val="4BACC6">
              <a:shade val="5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11F89B-3D1B-D446-86BE-0C313A84C299}">
      <dsp:nvSpPr>
        <dsp:cNvPr id="0" name=""/>
        <dsp:cNvSpPr/>
      </dsp:nvSpPr>
      <dsp:spPr>
        <a:xfrm>
          <a:off x="151427" y="3096347"/>
          <a:ext cx="1229378" cy="1077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Arial"/>
            </a:rPr>
            <a:t>R&amp;D 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Arial"/>
            </a:rPr>
            <a:t>sans application commerciale immédiate</a:t>
          </a:r>
          <a:endParaRPr lang="fr-FR" sz="11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Arial"/>
          </a:endParaRPr>
        </a:p>
      </dsp:txBody>
      <dsp:txXfrm>
        <a:off x="151427" y="3096347"/>
        <a:ext cx="1229378" cy="1077622"/>
      </dsp:txXfrm>
    </dsp:sp>
    <dsp:sp modelId="{97C54A4D-0FF1-CE4C-8944-2B71D6CEEF97}">
      <dsp:nvSpPr>
        <dsp:cNvPr id="0" name=""/>
        <dsp:cNvSpPr/>
      </dsp:nvSpPr>
      <dsp:spPr>
        <a:xfrm>
          <a:off x="1135668" y="2544983"/>
          <a:ext cx="231958" cy="231958"/>
        </a:xfrm>
        <a:prstGeom prst="triangle">
          <a:avLst>
            <a:gd name="adj" fmla="val 100000"/>
          </a:avLst>
        </a:prstGeom>
        <a:gradFill rotWithShape="0">
          <a:gsLst>
            <a:gs pos="0">
              <a:srgbClr val="4BACC6">
                <a:shade val="50000"/>
                <a:hueOff val="45995"/>
                <a:satOff val="-1017"/>
                <a:lumOff val="7634"/>
                <a:alphaOff val="0"/>
                <a:shade val="51000"/>
                <a:satMod val="130000"/>
              </a:srgbClr>
            </a:gs>
            <a:gs pos="80000">
              <a:srgbClr val="4BACC6">
                <a:shade val="50000"/>
                <a:hueOff val="45995"/>
                <a:satOff val="-1017"/>
                <a:lumOff val="7634"/>
                <a:alphaOff val="0"/>
                <a:shade val="93000"/>
                <a:satMod val="130000"/>
              </a:srgbClr>
            </a:gs>
            <a:gs pos="100000">
              <a:srgbClr val="4BACC6">
                <a:shade val="50000"/>
                <a:hueOff val="45995"/>
                <a:satOff val="-1017"/>
                <a:lumOff val="7634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BACC6">
              <a:shade val="50000"/>
              <a:hueOff val="45995"/>
              <a:satOff val="-1017"/>
              <a:lumOff val="7634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940BED-2130-C441-BBEA-3ABB67009E11}">
      <dsp:nvSpPr>
        <dsp:cNvPr id="0" name=""/>
        <dsp:cNvSpPr/>
      </dsp:nvSpPr>
      <dsp:spPr>
        <a:xfrm rot="5400000">
          <a:off x="1779852" y="2272822"/>
          <a:ext cx="818358" cy="136173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rgbClr val="4BACC6">
                <a:shade val="50000"/>
                <a:hueOff val="91990"/>
                <a:satOff val="-2035"/>
                <a:lumOff val="15268"/>
                <a:alphaOff val="0"/>
                <a:shade val="51000"/>
                <a:satMod val="130000"/>
              </a:srgbClr>
            </a:gs>
            <a:gs pos="80000">
              <a:srgbClr val="4BACC6">
                <a:shade val="50000"/>
                <a:hueOff val="91990"/>
                <a:satOff val="-2035"/>
                <a:lumOff val="15268"/>
                <a:alphaOff val="0"/>
                <a:shade val="93000"/>
                <a:satMod val="130000"/>
              </a:srgbClr>
            </a:gs>
            <a:gs pos="100000">
              <a:srgbClr val="4BACC6">
                <a:shade val="50000"/>
                <a:hueOff val="91990"/>
                <a:satOff val="-2035"/>
                <a:lumOff val="15268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BACC6">
              <a:shade val="50000"/>
              <a:hueOff val="91990"/>
              <a:satOff val="-2035"/>
              <a:lumOff val="1526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C0BB2D-75CE-B248-9D98-557161EDA2CF}">
      <dsp:nvSpPr>
        <dsp:cNvPr id="0" name=""/>
        <dsp:cNvSpPr/>
      </dsp:nvSpPr>
      <dsp:spPr>
        <a:xfrm>
          <a:off x="1598565" y="2748654"/>
          <a:ext cx="1376621" cy="1077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Arial"/>
            </a:rPr>
            <a:t>Prise en compte du HPC en tant que nouvelle méthodologie</a:t>
          </a:r>
        </a:p>
      </dsp:txBody>
      <dsp:txXfrm>
        <a:off x="1598565" y="2748654"/>
        <a:ext cx="1376621" cy="1077622"/>
      </dsp:txXfrm>
    </dsp:sp>
    <dsp:sp modelId="{CDAC0B6C-10EA-B148-BE1A-A9BC1A0A1F4F}">
      <dsp:nvSpPr>
        <dsp:cNvPr id="0" name=""/>
        <dsp:cNvSpPr/>
      </dsp:nvSpPr>
      <dsp:spPr>
        <a:xfrm>
          <a:off x="2640667" y="2172569"/>
          <a:ext cx="231958" cy="231958"/>
        </a:xfrm>
        <a:prstGeom prst="triangle">
          <a:avLst>
            <a:gd name="adj" fmla="val 100000"/>
          </a:avLst>
        </a:prstGeom>
        <a:gradFill rotWithShape="0">
          <a:gsLst>
            <a:gs pos="0">
              <a:srgbClr val="4BACC6">
                <a:shade val="50000"/>
                <a:hueOff val="137985"/>
                <a:satOff val="-3052"/>
                <a:lumOff val="22902"/>
                <a:alphaOff val="0"/>
                <a:shade val="51000"/>
                <a:satMod val="130000"/>
              </a:srgbClr>
            </a:gs>
            <a:gs pos="80000">
              <a:srgbClr val="4BACC6">
                <a:shade val="50000"/>
                <a:hueOff val="137985"/>
                <a:satOff val="-3052"/>
                <a:lumOff val="22902"/>
                <a:alphaOff val="0"/>
                <a:shade val="93000"/>
                <a:satMod val="130000"/>
              </a:srgbClr>
            </a:gs>
            <a:gs pos="100000">
              <a:srgbClr val="4BACC6">
                <a:shade val="50000"/>
                <a:hueOff val="137985"/>
                <a:satOff val="-3052"/>
                <a:lumOff val="22902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BACC6">
              <a:shade val="50000"/>
              <a:hueOff val="137985"/>
              <a:satOff val="-3052"/>
              <a:lumOff val="22902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D9D4F9-E16A-0649-9A83-4FE7E7C1374E}">
      <dsp:nvSpPr>
        <dsp:cNvPr id="0" name=""/>
        <dsp:cNvSpPr/>
      </dsp:nvSpPr>
      <dsp:spPr>
        <a:xfrm rot="5400000">
          <a:off x="3284851" y="1900408"/>
          <a:ext cx="818358" cy="136173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rgbClr val="4BACC6">
                <a:shade val="50000"/>
                <a:hueOff val="183980"/>
                <a:satOff val="-4069"/>
                <a:lumOff val="30536"/>
                <a:alphaOff val="0"/>
                <a:shade val="51000"/>
                <a:satMod val="130000"/>
              </a:srgbClr>
            </a:gs>
            <a:gs pos="80000">
              <a:srgbClr val="4BACC6">
                <a:shade val="50000"/>
                <a:hueOff val="183980"/>
                <a:satOff val="-4069"/>
                <a:lumOff val="30536"/>
                <a:alphaOff val="0"/>
                <a:shade val="93000"/>
                <a:satMod val="130000"/>
              </a:srgbClr>
            </a:gs>
            <a:gs pos="100000">
              <a:srgbClr val="4BACC6">
                <a:shade val="50000"/>
                <a:hueOff val="183980"/>
                <a:satOff val="-4069"/>
                <a:lumOff val="30536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BACC6">
              <a:shade val="50000"/>
              <a:hueOff val="183980"/>
              <a:satOff val="-4069"/>
              <a:lumOff val="30536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9F7A5A-3886-1C42-80E6-408D207C871E}">
      <dsp:nvSpPr>
        <dsp:cNvPr id="0" name=""/>
        <dsp:cNvSpPr/>
      </dsp:nvSpPr>
      <dsp:spPr>
        <a:xfrm>
          <a:off x="3122909" y="2374527"/>
          <a:ext cx="1362913" cy="1077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Arial"/>
            </a:rPr>
            <a:t>Co- Développement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Arial"/>
            </a:rPr>
            <a:t>en partenariat avec un laboratoire de recherche </a:t>
          </a:r>
          <a:endParaRPr lang="fr-FR" sz="11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Arial"/>
          </a:endParaRPr>
        </a:p>
      </dsp:txBody>
      <dsp:txXfrm>
        <a:off x="3122909" y="2374527"/>
        <a:ext cx="1362913" cy="1077622"/>
      </dsp:txXfrm>
    </dsp:sp>
    <dsp:sp modelId="{2F372294-B03C-5149-AAC7-3AE52BC546E0}">
      <dsp:nvSpPr>
        <dsp:cNvPr id="0" name=""/>
        <dsp:cNvSpPr/>
      </dsp:nvSpPr>
      <dsp:spPr>
        <a:xfrm>
          <a:off x="4145667" y="1800156"/>
          <a:ext cx="231958" cy="231958"/>
        </a:xfrm>
        <a:prstGeom prst="triangle">
          <a:avLst>
            <a:gd name="adj" fmla="val 100000"/>
          </a:avLst>
        </a:prstGeom>
        <a:gradFill rotWithShape="0">
          <a:gsLst>
            <a:gs pos="0">
              <a:srgbClr val="4BACC6">
                <a:shade val="50000"/>
                <a:hueOff val="229975"/>
                <a:satOff val="-5086"/>
                <a:lumOff val="38170"/>
                <a:alphaOff val="0"/>
                <a:shade val="51000"/>
                <a:satMod val="130000"/>
              </a:srgbClr>
            </a:gs>
            <a:gs pos="80000">
              <a:srgbClr val="4BACC6">
                <a:shade val="50000"/>
                <a:hueOff val="229975"/>
                <a:satOff val="-5086"/>
                <a:lumOff val="38170"/>
                <a:alphaOff val="0"/>
                <a:shade val="93000"/>
                <a:satMod val="130000"/>
              </a:srgbClr>
            </a:gs>
            <a:gs pos="100000">
              <a:srgbClr val="4BACC6">
                <a:shade val="50000"/>
                <a:hueOff val="229975"/>
                <a:satOff val="-5086"/>
                <a:lumOff val="3817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BACC6">
              <a:shade val="50000"/>
              <a:hueOff val="229975"/>
              <a:satOff val="-5086"/>
              <a:lumOff val="3817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EDED5B-4EBF-0D47-925C-780B9E8F193C}">
      <dsp:nvSpPr>
        <dsp:cNvPr id="0" name=""/>
        <dsp:cNvSpPr/>
      </dsp:nvSpPr>
      <dsp:spPr>
        <a:xfrm rot="5400000">
          <a:off x="4789850" y="1527995"/>
          <a:ext cx="818358" cy="136173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rgbClr val="4BACC6">
                <a:shade val="50000"/>
                <a:hueOff val="229975"/>
                <a:satOff val="-5086"/>
                <a:lumOff val="38170"/>
                <a:alphaOff val="0"/>
                <a:shade val="51000"/>
                <a:satMod val="130000"/>
              </a:srgbClr>
            </a:gs>
            <a:gs pos="80000">
              <a:srgbClr val="4BACC6">
                <a:shade val="50000"/>
                <a:hueOff val="229975"/>
                <a:satOff val="-5086"/>
                <a:lumOff val="38170"/>
                <a:alphaOff val="0"/>
                <a:shade val="93000"/>
                <a:satMod val="130000"/>
              </a:srgbClr>
            </a:gs>
            <a:gs pos="100000">
              <a:srgbClr val="4BACC6">
                <a:shade val="50000"/>
                <a:hueOff val="229975"/>
                <a:satOff val="-5086"/>
                <a:lumOff val="3817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BACC6">
              <a:shade val="50000"/>
              <a:hueOff val="229975"/>
              <a:satOff val="-5086"/>
              <a:lumOff val="3817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51A9AA-7028-FB4C-9822-C9ECD2207669}">
      <dsp:nvSpPr>
        <dsp:cNvPr id="0" name=""/>
        <dsp:cNvSpPr/>
      </dsp:nvSpPr>
      <dsp:spPr>
        <a:xfrm>
          <a:off x="4647259" y="2022782"/>
          <a:ext cx="1229378" cy="1077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Arial"/>
            </a:rPr>
            <a:t>Passage à l'échelle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Arial"/>
            </a:rPr>
            <a:t>D’un logiciel sur un cluster de calcul</a:t>
          </a:r>
          <a:endParaRPr lang="fr-FR" sz="11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Arial"/>
          </a:endParaRPr>
        </a:p>
      </dsp:txBody>
      <dsp:txXfrm>
        <a:off x="4647259" y="2022782"/>
        <a:ext cx="1229378" cy="1077622"/>
      </dsp:txXfrm>
    </dsp:sp>
    <dsp:sp modelId="{52351A9D-5139-414D-8113-468B377CC77B}">
      <dsp:nvSpPr>
        <dsp:cNvPr id="0" name=""/>
        <dsp:cNvSpPr/>
      </dsp:nvSpPr>
      <dsp:spPr>
        <a:xfrm>
          <a:off x="5650666" y="1427742"/>
          <a:ext cx="231958" cy="231958"/>
        </a:xfrm>
        <a:prstGeom prst="triangle">
          <a:avLst>
            <a:gd name="adj" fmla="val 100000"/>
          </a:avLst>
        </a:prstGeom>
        <a:gradFill rotWithShape="0">
          <a:gsLst>
            <a:gs pos="0">
              <a:srgbClr val="4BACC6">
                <a:shade val="50000"/>
                <a:hueOff val="183980"/>
                <a:satOff val="-4069"/>
                <a:lumOff val="30536"/>
                <a:alphaOff val="0"/>
                <a:shade val="51000"/>
                <a:satMod val="130000"/>
              </a:srgbClr>
            </a:gs>
            <a:gs pos="80000">
              <a:srgbClr val="4BACC6">
                <a:shade val="50000"/>
                <a:hueOff val="183980"/>
                <a:satOff val="-4069"/>
                <a:lumOff val="30536"/>
                <a:alphaOff val="0"/>
                <a:shade val="93000"/>
                <a:satMod val="130000"/>
              </a:srgbClr>
            </a:gs>
            <a:gs pos="100000">
              <a:srgbClr val="4BACC6">
                <a:shade val="50000"/>
                <a:hueOff val="183980"/>
                <a:satOff val="-4069"/>
                <a:lumOff val="30536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BACC6">
              <a:shade val="50000"/>
              <a:hueOff val="183980"/>
              <a:satOff val="-4069"/>
              <a:lumOff val="30536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5B4F67-095B-6C4C-8DA8-6E6E892CD870}">
      <dsp:nvSpPr>
        <dsp:cNvPr id="0" name=""/>
        <dsp:cNvSpPr/>
      </dsp:nvSpPr>
      <dsp:spPr>
        <a:xfrm rot="5400000">
          <a:off x="6294849" y="1155581"/>
          <a:ext cx="818358" cy="136173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rgbClr val="4BACC6">
                <a:shade val="50000"/>
                <a:hueOff val="137985"/>
                <a:satOff val="-3052"/>
                <a:lumOff val="22902"/>
                <a:alphaOff val="0"/>
                <a:shade val="51000"/>
                <a:satMod val="130000"/>
              </a:srgbClr>
            </a:gs>
            <a:gs pos="80000">
              <a:srgbClr val="4BACC6">
                <a:shade val="50000"/>
                <a:hueOff val="137985"/>
                <a:satOff val="-3052"/>
                <a:lumOff val="22902"/>
                <a:alphaOff val="0"/>
                <a:shade val="93000"/>
                <a:satMod val="130000"/>
              </a:srgbClr>
            </a:gs>
            <a:gs pos="100000">
              <a:srgbClr val="4BACC6">
                <a:shade val="50000"/>
                <a:hueOff val="137985"/>
                <a:satOff val="-3052"/>
                <a:lumOff val="22902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BACC6">
              <a:shade val="50000"/>
              <a:hueOff val="137985"/>
              <a:satOff val="-3052"/>
              <a:lumOff val="22902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FBBF73-F5AC-2547-9FD7-1DC4CD4BCE7F}">
      <dsp:nvSpPr>
        <dsp:cNvPr id="0" name=""/>
        <dsp:cNvSpPr/>
      </dsp:nvSpPr>
      <dsp:spPr>
        <a:xfrm>
          <a:off x="6171596" y="1587252"/>
          <a:ext cx="1229378" cy="1077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Arial"/>
            </a:rPr>
            <a:t>Moyens de calcul ou équipement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Arial"/>
            </a:rPr>
            <a:t>Dimension, choix et accès</a:t>
          </a:r>
          <a:endParaRPr lang="fr-FR" sz="11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Arial"/>
          </a:endParaRPr>
        </a:p>
      </dsp:txBody>
      <dsp:txXfrm>
        <a:off x="6171596" y="1587252"/>
        <a:ext cx="1229378" cy="1077622"/>
      </dsp:txXfrm>
    </dsp:sp>
    <dsp:sp modelId="{2ABC23A5-C77D-E542-814A-CFF6D351DFD5}">
      <dsp:nvSpPr>
        <dsp:cNvPr id="0" name=""/>
        <dsp:cNvSpPr/>
      </dsp:nvSpPr>
      <dsp:spPr>
        <a:xfrm>
          <a:off x="7155665" y="1055329"/>
          <a:ext cx="231958" cy="231958"/>
        </a:xfrm>
        <a:prstGeom prst="triangle">
          <a:avLst>
            <a:gd name="adj" fmla="val 100000"/>
          </a:avLst>
        </a:prstGeom>
        <a:gradFill rotWithShape="0">
          <a:gsLst>
            <a:gs pos="0">
              <a:srgbClr val="4BACC6">
                <a:shade val="50000"/>
                <a:hueOff val="91990"/>
                <a:satOff val="-2035"/>
                <a:lumOff val="15268"/>
                <a:alphaOff val="0"/>
                <a:shade val="51000"/>
                <a:satMod val="130000"/>
              </a:srgbClr>
            </a:gs>
            <a:gs pos="80000">
              <a:srgbClr val="4BACC6">
                <a:shade val="50000"/>
                <a:hueOff val="91990"/>
                <a:satOff val="-2035"/>
                <a:lumOff val="15268"/>
                <a:alphaOff val="0"/>
                <a:shade val="93000"/>
                <a:satMod val="130000"/>
              </a:srgbClr>
            </a:gs>
            <a:gs pos="100000">
              <a:srgbClr val="4BACC6">
                <a:shade val="50000"/>
                <a:hueOff val="91990"/>
                <a:satOff val="-2035"/>
                <a:lumOff val="15268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4BACC6">
              <a:shade val="50000"/>
              <a:hueOff val="91990"/>
              <a:satOff val="-2035"/>
              <a:lumOff val="1526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F6A0A8-9F9D-E749-964F-67C49DC83CD8}">
      <dsp:nvSpPr>
        <dsp:cNvPr id="0" name=""/>
        <dsp:cNvSpPr/>
      </dsp:nvSpPr>
      <dsp:spPr>
        <a:xfrm rot="5400000">
          <a:off x="7839884" y="783167"/>
          <a:ext cx="818358" cy="1361730"/>
        </a:xfrm>
        <a:prstGeom prst="corner">
          <a:avLst>
            <a:gd name="adj1" fmla="val 16120"/>
            <a:gd name="adj2" fmla="val 16110"/>
          </a:avLst>
        </a:prstGeom>
        <a:solidFill>
          <a:srgbClr val="4BACC6">
            <a:lumMod val="20000"/>
            <a:lumOff val="80000"/>
          </a:srgbClr>
        </a:solidFill>
        <a:ln w="9525" cap="flat" cmpd="sng" algn="ctr">
          <a:solidFill>
            <a:srgbClr val="4BACC6">
              <a:shade val="50000"/>
              <a:hueOff val="45995"/>
              <a:satOff val="-1017"/>
              <a:lumOff val="7634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1F7A9D-1BFD-DC43-B088-67506C10C587}">
      <dsp:nvSpPr>
        <dsp:cNvPr id="0" name=""/>
        <dsp:cNvSpPr/>
      </dsp:nvSpPr>
      <dsp:spPr>
        <a:xfrm>
          <a:off x="7688951" y="1296899"/>
          <a:ext cx="1021859" cy="1077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Arial"/>
            </a:rPr>
            <a:t>Heures de calcul « nues »</a:t>
          </a:r>
          <a:endParaRPr lang="fr-FR" sz="11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Arial"/>
          </a:endParaRPr>
        </a:p>
      </dsp:txBody>
      <dsp:txXfrm>
        <a:off x="7688951" y="1296899"/>
        <a:ext cx="1021859" cy="1077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CFDAB-9E6E-4318-8E04-DBF1BC56C120}" type="datetimeFigureOut">
              <a:rPr lang="fr-FR" smtClean="0"/>
              <a:pPr/>
              <a:t>22/06/2015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F3F8A-4ABC-400B-911C-BE23FCCDAD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22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F3F8A-4ABC-400B-911C-BE23FCCDAD46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51520" y="2924944"/>
            <a:ext cx="8640960" cy="1137941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>
              <a:defRPr sz="4000" b="1">
                <a:solidFill>
                  <a:srgbClr val="A8A8AA"/>
                </a:solidFill>
                <a:latin typeface="Helvetica Neue" panose="02000503000000020004" pitchFamily="2"/>
              </a:defRPr>
            </a:lvl1pPr>
          </a:lstStyle>
          <a:p>
            <a:r>
              <a:rPr lang="fr-FR" dirty="0" smtClean="0"/>
              <a:t>Cliquez pour taper un titre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2" y="50320"/>
            <a:ext cx="5977128" cy="1353312"/>
          </a:xfrm>
          <a:prstGeom prst="rect">
            <a:avLst/>
          </a:prstGeom>
        </p:spPr>
      </p:pic>
      <p:cxnSp>
        <p:nvCxnSpPr>
          <p:cNvPr id="9" name="Connecteur droit 8"/>
          <p:cNvCxnSpPr/>
          <p:nvPr userDrawn="1"/>
        </p:nvCxnSpPr>
        <p:spPr>
          <a:xfrm>
            <a:off x="-9080" y="6093296"/>
            <a:ext cx="9153080" cy="0"/>
          </a:xfrm>
          <a:prstGeom prst="line">
            <a:avLst/>
          </a:prstGeom>
          <a:ln w="127000">
            <a:solidFill>
              <a:srgbClr val="5C0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 userDrawn="1"/>
        </p:nvCxnSpPr>
        <p:spPr>
          <a:xfrm>
            <a:off x="5877669" y="6328370"/>
            <a:ext cx="0" cy="360040"/>
          </a:xfrm>
          <a:prstGeom prst="line">
            <a:avLst/>
          </a:prstGeom>
          <a:ln w="19050">
            <a:solidFill>
              <a:srgbClr val="A8A8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740643" y="6256362"/>
            <a:ext cx="5112643" cy="441301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000" baseline="0">
                <a:solidFill>
                  <a:schemeClr val="tx1"/>
                </a:solidFill>
                <a:latin typeface="Helvetica Neue" pitchFamily="50"/>
              </a:defRPr>
            </a:lvl1pPr>
          </a:lstStyle>
          <a:p>
            <a:pPr lvl="0"/>
            <a:r>
              <a:rPr lang="fr-FR" dirty="0" smtClean="0"/>
              <a:t>Indiquez l’objet de la réunion</a:t>
            </a:r>
            <a:endParaRPr lang="fr-FR" dirty="0"/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5902052" y="6462860"/>
            <a:ext cx="2702396" cy="225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>
                <a:solidFill>
                  <a:schemeClr val="tx1"/>
                </a:solidFill>
                <a:latin typeface="Helvetica Neue" pitchFamily="50"/>
              </a:defRPr>
            </a:lvl1pPr>
          </a:lstStyle>
          <a:p>
            <a:pPr lvl="0"/>
            <a:r>
              <a:rPr lang="fr-FR" dirty="0" smtClean="0"/>
              <a:t>Tapez la date au format JJ mois 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523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7779" y="6479340"/>
            <a:ext cx="554305" cy="196131"/>
          </a:xfrm>
          <a:prstGeom prst="rect">
            <a:avLst/>
          </a:prstGeom>
        </p:spPr>
        <p:txBody>
          <a:bodyPr wrap="none"/>
          <a:lstStyle>
            <a:lvl1pPr algn="ctr">
              <a:defRPr sz="70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r>
              <a:rPr lang="fr-FR" smtClean="0"/>
              <a:t>22/06/15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96333" y="6479340"/>
            <a:ext cx="7116652" cy="196131"/>
          </a:xfrm>
          <a:prstGeom prst="rect">
            <a:avLst/>
          </a:prstGeom>
        </p:spPr>
        <p:txBody>
          <a:bodyPr wrap="none" rIns="0"/>
          <a:lstStyle>
            <a:lvl1pPr algn="r">
              <a:defRPr sz="700" cap="all" baseline="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r>
              <a:rPr lang="fr-FR" smtClean="0"/>
              <a:t>19ème Rencontres mathématiques - industrie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03667" y="6479340"/>
            <a:ext cx="147666" cy="196131"/>
          </a:xfrm>
          <a:prstGeom prst="rect">
            <a:avLst/>
          </a:prstGeom>
        </p:spPr>
        <p:txBody>
          <a:bodyPr wrap="none" lIns="0" rIns="0"/>
          <a:lstStyle>
            <a:lvl1pPr algn="l">
              <a:defRPr sz="70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fld id="{029F7B68-FC32-4E35-9CDA-1CB03524C245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37" name="Connecteur droit 36"/>
          <p:cNvCxnSpPr/>
          <p:nvPr userDrawn="1"/>
        </p:nvCxnSpPr>
        <p:spPr>
          <a:xfrm flipH="1">
            <a:off x="1475656" y="507528"/>
            <a:ext cx="7416824" cy="0"/>
          </a:xfrm>
          <a:prstGeom prst="line">
            <a:avLst/>
          </a:prstGeom>
          <a:ln w="25400">
            <a:solidFill>
              <a:srgbClr val="5C0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re 1"/>
          <p:cNvSpPr>
            <a:spLocks noGrp="1"/>
          </p:cNvSpPr>
          <p:nvPr>
            <p:ph type="title" hasCustomPrompt="1"/>
          </p:nvPr>
        </p:nvSpPr>
        <p:spPr>
          <a:xfrm>
            <a:off x="1269920" y="185173"/>
            <a:ext cx="3923856" cy="461665"/>
          </a:xfrm>
          <a:prstGeom prst="rect">
            <a:avLst/>
          </a:prstGeom>
          <a:solidFill>
            <a:schemeClr val="bg1"/>
          </a:solidFill>
        </p:spPr>
        <p:txBody>
          <a:bodyPr wrap="none" rIns="54000">
            <a:spAutoFit/>
          </a:bodyPr>
          <a:lstStyle>
            <a:lvl1pPr algn="l">
              <a:defRPr sz="2400" b="1" cap="all" baseline="0">
                <a:solidFill>
                  <a:srgbClr val="5C0F8C"/>
                </a:solidFill>
                <a:latin typeface="Helvetica Neue" pitchFamily="50"/>
              </a:defRPr>
            </a:lvl1pPr>
          </a:lstStyle>
          <a:p>
            <a:r>
              <a:rPr lang="fr-FR" dirty="0" smtClean="0"/>
              <a:t>CLIQUEZ POUR TAPER UN TITRE</a:t>
            </a:r>
            <a:endParaRPr lang="fr-FR" dirty="0"/>
          </a:p>
        </p:txBody>
      </p:sp>
      <p:sp>
        <p:nvSpPr>
          <p:cNvPr id="39" name="Espace réservé du texte 28"/>
          <p:cNvSpPr>
            <a:spLocks noGrp="1"/>
          </p:cNvSpPr>
          <p:nvPr>
            <p:ph type="body" sz="quarter" idx="13" hasCustomPrompt="1"/>
          </p:nvPr>
        </p:nvSpPr>
        <p:spPr>
          <a:xfrm>
            <a:off x="1278255" y="572823"/>
            <a:ext cx="3413114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pitchFamily="50"/>
              </a:defRPr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Cliquez pour taper un sous-titre</a:t>
            </a:r>
          </a:p>
        </p:txBody>
      </p:sp>
      <p:sp>
        <p:nvSpPr>
          <p:cNvPr id="45" name="Espace réservé du texte 44"/>
          <p:cNvSpPr>
            <a:spLocks noGrp="1"/>
          </p:cNvSpPr>
          <p:nvPr>
            <p:ph type="body" sz="quarter" idx="16" hasCustomPrompt="1"/>
          </p:nvPr>
        </p:nvSpPr>
        <p:spPr>
          <a:xfrm>
            <a:off x="539824" y="1196752"/>
            <a:ext cx="8352656" cy="4824536"/>
          </a:xfrm>
          <a:prstGeom prst="rect">
            <a:avLst/>
          </a:prstGeo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q"/>
              <a:defRPr sz="2000" baseline="0">
                <a:solidFill>
                  <a:srgbClr val="5C0F8C"/>
                </a:solidFill>
                <a:latin typeface="Helvetica" panose="020B0604020202030204" pitchFamily="34" charset="0"/>
              </a:defRPr>
            </a:lvl1pPr>
            <a:lvl2pPr marL="447675" indent="-182563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Helvetica" panose="020B0604020202030204" pitchFamily="34" charset="0"/>
              </a:defRPr>
            </a:lvl2pPr>
            <a:lvl3pPr marL="804863" indent="-174625">
              <a:defRPr sz="1600">
                <a:solidFill>
                  <a:srgbClr val="2C74B5"/>
                </a:solidFill>
                <a:latin typeface="Helvetica" panose="020B0604020202030204" pitchFamily="34" charset="0"/>
              </a:defRPr>
            </a:lvl3pPr>
          </a:lstStyle>
          <a:p>
            <a:pPr lvl="0"/>
            <a:r>
              <a:rPr lang="fr-FR" dirty="0" smtClean="0"/>
              <a:t> 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46" name="ZoneTexte 45"/>
          <p:cNvSpPr txBox="1"/>
          <p:nvPr userDrawn="1"/>
        </p:nvSpPr>
        <p:spPr>
          <a:xfrm>
            <a:off x="8069159" y="6461989"/>
            <a:ext cx="2103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5C0F8C"/>
                </a:solidFill>
                <a:latin typeface="Helvetica" panose="020B0604020202030204" pitchFamily="34" charset="0"/>
              </a:rPr>
              <a:t>l</a:t>
            </a:r>
            <a:endParaRPr lang="fr-FR" sz="900" dirty="0">
              <a:solidFill>
                <a:srgbClr val="5C0F8C"/>
              </a:solidFill>
              <a:latin typeface="Helvetica" panose="020B0604020202030204" pitchFamily="34" charset="0"/>
            </a:endParaRPr>
          </a:p>
        </p:txBody>
      </p:sp>
      <p:sp>
        <p:nvSpPr>
          <p:cNvPr id="47" name="ZoneTexte 46"/>
          <p:cNvSpPr txBox="1"/>
          <p:nvPr userDrawn="1"/>
        </p:nvSpPr>
        <p:spPr>
          <a:xfrm>
            <a:off x="8640617" y="6461989"/>
            <a:ext cx="2103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5C0F8C"/>
                </a:solidFill>
                <a:latin typeface="Helvetica" panose="020B0604020202030204" pitchFamily="34" charset="0"/>
              </a:rPr>
              <a:t>l</a:t>
            </a:r>
            <a:endParaRPr lang="fr-FR" sz="900" dirty="0">
              <a:solidFill>
                <a:srgbClr val="5C0F8C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756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44"/>
          <p:cNvSpPr>
            <a:spLocks noGrp="1"/>
          </p:cNvSpPr>
          <p:nvPr>
            <p:ph type="body" sz="quarter" idx="16" hasCustomPrompt="1"/>
          </p:nvPr>
        </p:nvSpPr>
        <p:spPr>
          <a:xfrm>
            <a:off x="539824" y="1196752"/>
            <a:ext cx="3888160" cy="4824536"/>
          </a:xfrm>
          <a:prstGeom prst="rect">
            <a:avLst/>
          </a:prstGeo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q"/>
              <a:defRPr sz="2000" baseline="0">
                <a:solidFill>
                  <a:srgbClr val="5C0F8C"/>
                </a:solidFill>
                <a:latin typeface="Helvetica" panose="020B0604020202030204" pitchFamily="34" charset="0"/>
              </a:defRPr>
            </a:lvl1pPr>
            <a:lvl2pPr marL="447675" indent="-182563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Helvetica" panose="020B0604020202030204" pitchFamily="34" charset="0"/>
              </a:defRPr>
            </a:lvl2pPr>
            <a:lvl3pPr marL="804863" indent="-174625">
              <a:defRPr sz="1600">
                <a:solidFill>
                  <a:srgbClr val="2C74B5"/>
                </a:solidFill>
                <a:latin typeface="Helvetica" panose="020B0604020202030204" pitchFamily="34" charset="0"/>
              </a:defRPr>
            </a:lvl3pPr>
          </a:lstStyle>
          <a:p>
            <a:pPr lvl="0"/>
            <a:r>
              <a:rPr lang="fr-FR" dirty="0" smtClean="0"/>
              <a:t> 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9" name="Espace réservé du texte 44"/>
          <p:cNvSpPr>
            <a:spLocks noGrp="1"/>
          </p:cNvSpPr>
          <p:nvPr>
            <p:ph type="body" sz="quarter" idx="17" hasCustomPrompt="1"/>
          </p:nvPr>
        </p:nvSpPr>
        <p:spPr>
          <a:xfrm>
            <a:off x="4788024" y="1196752"/>
            <a:ext cx="4032176" cy="4824536"/>
          </a:xfrm>
          <a:prstGeom prst="rect">
            <a:avLst/>
          </a:prstGeo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q"/>
              <a:defRPr sz="2000" baseline="0">
                <a:solidFill>
                  <a:srgbClr val="5C0F8C"/>
                </a:solidFill>
                <a:latin typeface="Helvetica" panose="020B0604020202030204" pitchFamily="34" charset="0"/>
              </a:defRPr>
            </a:lvl1pPr>
            <a:lvl2pPr marL="447675" indent="-182563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Helvetica" panose="020B0604020202030204" pitchFamily="34" charset="0"/>
              </a:defRPr>
            </a:lvl2pPr>
            <a:lvl3pPr marL="804863" indent="-174625">
              <a:defRPr sz="1600">
                <a:solidFill>
                  <a:srgbClr val="2C74B5"/>
                </a:solidFill>
                <a:latin typeface="Helvetica" panose="020B0604020202030204" pitchFamily="34" charset="0"/>
              </a:defRPr>
            </a:lvl3pPr>
          </a:lstStyle>
          <a:p>
            <a:pPr lvl="0"/>
            <a:r>
              <a:rPr lang="fr-FR" dirty="0" smtClean="0"/>
              <a:t> 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4615433" y="1196752"/>
            <a:ext cx="0" cy="4824536"/>
          </a:xfrm>
          <a:prstGeom prst="line">
            <a:avLst/>
          </a:prstGeom>
          <a:ln>
            <a:solidFill>
              <a:srgbClr val="A8A8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7779" y="6479340"/>
            <a:ext cx="554305" cy="196131"/>
          </a:xfrm>
          <a:prstGeom prst="rect">
            <a:avLst/>
          </a:prstGeom>
        </p:spPr>
        <p:txBody>
          <a:bodyPr wrap="none"/>
          <a:lstStyle>
            <a:lvl1pPr algn="ctr">
              <a:defRPr sz="70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r>
              <a:rPr lang="fr-FR" smtClean="0"/>
              <a:t>22/06/15</a:t>
            </a:r>
            <a:endParaRPr lang="fr-FR"/>
          </a:p>
        </p:txBody>
      </p:sp>
      <p:sp>
        <p:nvSpPr>
          <p:cNvPr id="2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96333" y="6479340"/>
            <a:ext cx="7116652" cy="196131"/>
          </a:xfrm>
          <a:prstGeom prst="rect">
            <a:avLst/>
          </a:prstGeom>
        </p:spPr>
        <p:txBody>
          <a:bodyPr wrap="none" rIns="0"/>
          <a:lstStyle>
            <a:lvl1pPr algn="r">
              <a:defRPr sz="700" cap="all" baseline="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r>
              <a:rPr lang="fr-FR" smtClean="0"/>
              <a:t>19ème Rencontres mathématiques - industrie</a:t>
            </a:r>
            <a:endParaRPr lang="fr-FR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03667" y="6479340"/>
            <a:ext cx="147666" cy="196131"/>
          </a:xfrm>
          <a:prstGeom prst="rect">
            <a:avLst/>
          </a:prstGeom>
        </p:spPr>
        <p:txBody>
          <a:bodyPr wrap="none" lIns="0" rIns="0"/>
          <a:lstStyle>
            <a:lvl1pPr algn="l">
              <a:defRPr sz="70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fld id="{029F7B68-FC32-4E35-9CDA-1CB03524C245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2" name="ZoneTexte 21"/>
          <p:cNvSpPr txBox="1"/>
          <p:nvPr userDrawn="1"/>
        </p:nvSpPr>
        <p:spPr>
          <a:xfrm>
            <a:off x="8069159" y="6461989"/>
            <a:ext cx="2103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5C0F8C"/>
                </a:solidFill>
                <a:latin typeface="Helvetica" panose="020B0604020202030204" pitchFamily="34" charset="0"/>
              </a:rPr>
              <a:t>l</a:t>
            </a:r>
            <a:endParaRPr lang="fr-FR" sz="900" dirty="0">
              <a:solidFill>
                <a:srgbClr val="5C0F8C"/>
              </a:solidFill>
              <a:latin typeface="Helvetica" panose="020B0604020202030204" pitchFamily="34" charset="0"/>
            </a:endParaRPr>
          </a:p>
        </p:txBody>
      </p:sp>
      <p:sp>
        <p:nvSpPr>
          <p:cNvPr id="23" name="ZoneTexte 22"/>
          <p:cNvSpPr txBox="1"/>
          <p:nvPr userDrawn="1"/>
        </p:nvSpPr>
        <p:spPr>
          <a:xfrm>
            <a:off x="8640617" y="6461989"/>
            <a:ext cx="2103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5C0F8C"/>
                </a:solidFill>
                <a:latin typeface="Helvetica" panose="020B0604020202030204" pitchFamily="34" charset="0"/>
              </a:rPr>
              <a:t>l</a:t>
            </a:r>
            <a:endParaRPr lang="fr-FR" sz="900" dirty="0">
              <a:solidFill>
                <a:srgbClr val="5C0F8C"/>
              </a:solidFill>
              <a:latin typeface="Helvetica" panose="020B0604020202030204" pitchFamily="34" charset="0"/>
            </a:endParaRPr>
          </a:p>
        </p:txBody>
      </p:sp>
      <p:cxnSp>
        <p:nvCxnSpPr>
          <p:cNvPr id="14" name="Connecteur droit 13"/>
          <p:cNvCxnSpPr/>
          <p:nvPr userDrawn="1"/>
        </p:nvCxnSpPr>
        <p:spPr>
          <a:xfrm flipH="1">
            <a:off x="1475656" y="507528"/>
            <a:ext cx="7416824" cy="0"/>
          </a:xfrm>
          <a:prstGeom prst="line">
            <a:avLst/>
          </a:prstGeom>
          <a:ln w="25400">
            <a:solidFill>
              <a:srgbClr val="5C0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re 1"/>
          <p:cNvSpPr>
            <a:spLocks noGrp="1"/>
          </p:cNvSpPr>
          <p:nvPr>
            <p:ph type="title" hasCustomPrompt="1"/>
          </p:nvPr>
        </p:nvSpPr>
        <p:spPr>
          <a:xfrm>
            <a:off x="1269920" y="185173"/>
            <a:ext cx="3923856" cy="461665"/>
          </a:xfrm>
          <a:prstGeom prst="rect">
            <a:avLst/>
          </a:prstGeom>
          <a:solidFill>
            <a:schemeClr val="bg1"/>
          </a:solidFill>
        </p:spPr>
        <p:txBody>
          <a:bodyPr wrap="none" rIns="54000">
            <a:spAutoFit/>
          </a:bodyPr>
          <a:lstStyle>
            <a:lvl1pPr algn="l">
              <a:defRPr sz="2400" b="1" cap="all" baseline="0">
                <a:solidFill>
                  <a:srgbClr val="5C0F8C"/>
                </a:solidFill>
                <a:latin typeface="Helvetica Neue" pitchFamily="50"/>
              </a:defRPr>
            </a:lvl1pPr>
          </a:lstStyle>
          <a:p>
            <a:r>
              <a:rPr lang="fr-FR" dirty="0" smtClean="0"/>
              <a:t>CLIQUEZ POUR TAPER UN TITRE</a:t>
            </a:r>
            <a:endParaRPr lang="fr-FR" dirty="0"/>
          </a:p>
        </p:txBody>
      </p:sp>
      <p:sp>
        <p:nvSpPr>
          <p:cNvPr id="16" name="Espace réservé du texte 28"/>
          <p:cNvSpPr>
            <a:spLocks noGrp="1"/>
          </p:cNvSpPr>
          <p:nvPr>
            <p:ph type="body" sz="quarter" idx="13" hasCustomPrompt="1"/>
          </p:nvPr>
        </p:nvSpPr>
        <p:spPr>
          <a:xfrm>
            <a:off x="1278255" y="572823"/>
            <a:ext cx="3413114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pitchFamily="50"/>
              </a:defRPr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Cliquez pour taper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82030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u texte + 2 blocs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44"/>
          <p:cNvSpPr>
            <a:spLocks noGrp="1"/>
          </p:cNvSpPr>
          <p:nvPr>
            <p:ph type="body" sz="quarter" idx="16" hasCustomPrompt="1"/>
          </p:nvPr>
        </p:nvSpPr>
        <p:spPr>
          <a:xfrm>
            <a:off x="539824" y="1196752"/>
            <a:ext cx="3888160" cy="4824536"/>
          </a:xfrm>
          <a:prstGeom prst="rect">
            <a:avLst/>
          </a:prstGeo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q"/>
              <a:defRPr sz="2000" baseline="0">
                <a:solidFill>
                  <a:srgbClr val="5C0F8C"/>
                </a:solidFill>
                <a:latin typeface="Helvetica" panose="020B0604020202030204" pitchFamily="34" charset="0"/>
              </a:defRPr>
            </a:lvl1pPr>
            <a:lvl2pPr marL="447675" indent="-182563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Helvetica" panose="020B0604020202030204" pitchFamily="34" charset="0"/>
              </a:defRPr>
            </a:lvl2pPr>
            <a:lvl3pPr marL="804863" indent="-174625">
              <a:defRPr sz="1600">
                <a:solidFill>
                  <a:srgbClr val="2C74B5"/>
                </a:solidFill>
                <a:latin typeface="Helvetica" panose="020B0604020202030204" pitchFamily="34" charset="0"/>
              </a:defRPr>
            </a:lvl3pPr>
          </a:lstStyle>
          <a:p>
            <a:pPr lvl="0"/>
            <a:r>
              <a:rPr lang="fr-FR" dirty="0" smtClean="0"/>
              <a:t> Premier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9" name="Espace réservé du texte 44"/>
          <p:cNvSpPr>
            <a:spLocks noGrp="1"/>
          </p:cNvSpPr>
          <p:nvPr>
            <p:ph type="body" sz="quarter" idx="17" hasCustomPrompt="1"/>
          </p:nvPr>
        </p:nvSpPr>
        <p:spPr>
          <a:xfrm>
            <a:off x="4710683" y="1206277"/>
            <a:ext cx="4009968" cy="21602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Font typeface="Helvetica" panose="020B0604020202030204" pitchFamily="34" charset="0"/>
              <a:buNone/>
              <a:defRPr sz="2000" baseline="0">
                <a:solidFill>
                  <a:schemeClr val="bg1"/>
                </a:solidFill>
                <a:latin typeface="Helvetica" panose="020B0604020202030204" pitchFamily="34" charset="0"/>
              </a:defRPr>
            </a:lvl1pPr>
            <a:lvl2pPr marL="447675" indent="-182563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Helvetica" panose="020B0604020202030204" pitchFamily="34" charset="0"/>
              </a:defRPr>
            </a:lvl2pPr>
            <a:lvl3pPr marL="804863" indent="-174625">
              <a:defRPr sz="1600">
                <a:solidFill>
                  <a:srgbClr val="2C74B5"/>
                </a:solidFill>
                <a:latin typeface="Helvetica" panose="020B0604020202030204" pitchFamily="34" charset="0"/>
              </a:defRPr>
            </a:lvl3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20" name="Espace réservé du texte 44"/>
          <p:cNvSpPr>
            <a:spLocks noGrp="1"/>
          </p:cNvSpPr>
          <p:nvPr>
            <p:ph type="body" sz="quarter" idx="18" hasCustomPrompt="1"/>
          </p:nvPr>
        </p:nvSpPr>
        <p:spPr>
          <a:xfrm>
            <a:off x="4720208" y="3851523"/>
            <a:ext cx="4009968" cy="21602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Font typeface="Helvetica" panose="020B0604020202030204" pitchFamily="34" charset="0"/>
              <a:buNone/>
              <a:defRPr sz="2000" baseline="0">
                <a:solidFill>
                  <a:schemeClr val="bg1"/>
                </a:solidFill>
                <a:latin typeface="Helvetica" panose="020B0604020202030204" pitchFamily="34" charset="0"/>
              </a:defRPr>
            </a:lvl1pPr>
            <a:lvl2pPr marL="447675" indent="-182563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Helvetica" panose="020B0604020202030204" pitchFamily="34" charset="0"/>
              </a:defRPr>
            </a:lvl2pPr>
            <a:lvl3pPr marL="804863" indent="-174625">
              <a:defRPr sz="1600">
                <a:solidFill>
                  <a:srgbClr val="2C74B5"/>
                </a:solidFill>
                <a:latin typeface="Helvetica" panose="020B0604020202030204" pitchFamily="34" charset="0"/>
              </a:defRPr>
            </a:lvl3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7779" y="6479340"/>
            <a:ext cx="554305" cy="196131"/>
          </a:xfrm>
          <a:prstGeom prst="rect">
            <a:avLst/>
          </a:prstGeom>
        </p:spPr>
        <p:txBody>
          <a:bodyPr wrap="none"/>
          <a:lstStyle>
            <a:lvl1pPr algn="ctr">
              <a:defRPr sz="70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r>
              <a:rPr lang="fr-FR" smtClean="0"/>
              <a:t>22/06/15</a:t>
            </a:r>
            <a:endParaRPr lang="fr-FR"/>
          </a:p>
        </p:txBody>
      </p:sp>
      <p:sp>
        <p:nvSpPr>
          <p:cNvPr id="2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96333" y="6479340"/>
            <a:ext cx="7116652" cy="196131"/>
          </a:xfrm>
          <a:prstGeom prst="rect">
            <a:avLst/>
          </a:prstGeom>
        </p:spPr>
        <p:txBody>
          <a:bodyPr wrap="none" rIns="0"/>
          <a:lstStyle>
            <a:lvl1pPr algn="r">
              <a:defRPr sz="700" cap="all" baseline="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r>
              <a:rPr lang="fr-FR" smtClean="0"/>
              <a:t>19ème Rencontres mathématiques - industrie</a:t>
            </a:r>
            <a:endParaRPr lang="fr-FR" dirty="0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03667" y="6479340"/>
            <a:ext cx="147666" cy="196131"/>
          </a:xfrm>
          <a:prstGeom prst="rect">
            <a:avLst/>
          </a:prstGeom>
        </p:spPr>
        <p:txBody>
          <a:bodyPr wrap="none" lIns="0" rIns="0"/>
          <a:lstStyle>
            <a:lvl1pPr algn="l">
              <a:defRPr sz="70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fld id="{029F7B68-FC32-4E35-9CDA-1CB03524C245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4" name="ZoneTexte 23"/>
          <p:cNvSpPr txBox="1"/>
          <p:nvPr userDrawn="1"/>
        </p:nvSpPr>
        <p:spPr>
          <a:xfrm>
            <a:off x="8069159" y="6461989"/>
            <a:ext cx="2103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5C0F8C"/>
                </a:solidFill>
                <a:latin typeface="Helvetica" panose="020B0604020202030204" pitchFamily="34" charset="0"/>
              </a:rPr>
              <a:t>l</a:t>
            </a:r>
            <a:endParaRPr lang="fr-FR" sz="900" dirty="0">
              <a:solidFill>
                <a:srgbClr val="5C0F8C"/>
              </a:solidFill>
              <a:latin typeface="Helvetica" panose="020B0604020202030204" pitchFamily="34" charset="0"/>
            </a:endParaRPr>
          </a:p>
        </p:txBody>
      </p:sp>
      <p:sp>
        <p:nvSpPr>
          <p:cNvPr id="25" name="ZoneTexte 24"/>
          <p:cNvSpPr txBox="1"/>
          <p:nvPr userDrawn="1"/>
        </p:nvSpPr>
        <p:spPr>
          <a:xfrm>
            <a:off x="8640617" y="6461989"/>
            <a:ext cx="2103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5C0F8C"/>
                </a:solidFill>
                <a:latin typeface="Helvetica" panose="020B0604020202030204" pitchFamily="34" charset="0"/>
              </a:rPr>
              <a:t>l</a:t>
            </a:r>
            <a:endParaRPr lang="fr-FR" sz="900" dirty="0">
              <a:solidFill>
                <a:srgbClr val="5C0F8C"/>
              </a:solidFill>
              <a:latin typeface="Helvetica" panose="020B0604020202030204" pitchFamily="34" charset="0"/>
            </a:endParaRPr>
          </a:p>
        </p:txBody>
      </p:sp>
      <p:cxnSp>
        <p:nvCxnSpPr>
          <p:cNvPr id="14" name="Connecteur droit 13"/>
          <p:cNvCxnSpPr/>
          <p:nvPr userDrawn="1"/>
        </p:nvCxnSpPr>
        <p:spPr>
          <a:xfrm flipH="1">
            <a:off x="1475656" y="507528"/>
            <a:ext cx="7416824" cy="0"/>
          </a:xfrm>
          <a:prstGeom prst="line">
            <a:avLst/>
          </a:prstGeom>
          <a:ln w="25400">
            <a:solidFill>
              <a:srgbClr val="5C0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re 1"/>
          <p:cNvSpPr>
            <a:spLocks noGrp="1"/>
          </p:cNvSpPr>
          <p:nvPr>
            <p:ph type="title" hasCustomPrompt="1"/>
          </p:nvPr>
        </p:nvSpPr>
        <p:spPr>
          <a:xfrm>
            <a:off x="1269920" y="185173"/>
            <a:ext cx="3923856" cy="461665"/>
          </a:xfrm>
          <a:prstGeom prst="rect">
            <a:avLst/>
          </a:prstGeom>
          <a:solidFill>
            <a:schemeClr val="bg1"/>
          </a:solidFill>
        </p:spPr>
        <p:txBody>
          <a:bodyPr wrap="none" rIns="54000">
            <a:spAutoFit/>
          </a:bodyPr>
          <a:lstStyle>
            <a:lvl1pPr algn="l">
              <a:defRPr sz="2400" b="1" cap="all" baseline="0">
                <a:solidFill>
                  <a:srgbClr val="5C0F8C"/>
                </a:solidFill>
                <a:latin typeface="Helvetica Neue" pitchFamily="50"/>
              </a:defRPr>
            </a:lvl1pPr>
          </a:lstStyle>
          <a:p>
            <a:r>
              <a:rPr lang="fr-FR" dirty="0" smtClean="0"/>
              <a:t>CLIQUEZ POUR TAPER UN TITRE</a:t>
            </a:r>
            <a:endParaRPr lang="fr-FR" dirty="0"/>
          </a:p>
        </p:txBody>
      </p:sp>
      <p:sp>
        <p:nvSpPr>
          <p:cNvPr id="16" name="Espace réservé du texte 28"/>
          <p:cNvSpPr>
            <a:spLocks noGrp="1"/>
          </p:cNvSpPr>
          <p:nvPr>
            <p:ph type="body" sz="quarter" idx="13" hasCustomPrompt="1"/>
          </p:nvPr>
        </p:nvSpPr>
        <p:spPr>
          <a:xfrm>
            <a:off x="1278255" y="572823"/>
            <a:ext cx="3413114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pitchFamily="50"/>
              </a:defRPr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Cliquez pour taper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2471100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s 4 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44"/>
          <p:cNvSpPr>
            <a:spLocks noGrp="1"/>
          </p:cNvSpPr>
          <p:nvPr>
            <p:ph type="body" sz="quarter" idx="16" hasCustomPrompt="1"/>
          </p:nvPr>
        </p:nvSpPr>
        <p:spPr>
          <a:xfrm>
            <a:off x="719000" y="1340768"/>
            <a:ext cx="3654120" cy="2160240"/>
          </a:xfrm>
          <a:prstGeom prst="rect">
            <a:avLst/>
          </a:prstGeom>
          <a:gradFill flip="none" rotWithShape="1">
            <a:gsLst>
              <a:gs pos="0">
                <a:srgbClr val="5C0F8C">
                  <a:shade val="30000"/>
                  <a:satMod val="115000"/>
                </a:srgbClr>
              </a:gs>
              <a:gs pos="50000">
                <a:srgbClr val="5C0F8C">
                  <a:shade val="67500"/>
                  <a:satMod val="115000"/>
                </a:srgbClr>
              </a:gs>
              <a:gs pos="100000">
                <a:srgbClr val="5C0F8C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Font typeface="Helvetica" panose="020B0604020202030204" pitchFamily="34" charset="0"/>
              <a:buNone/>
              <a:defRPr sz="2000" baseline="0">
                <a:solidFill>
                  <a:schemeClr val="bg1"/>
                </a:solidFill>
                <a:latin typeface="Helvetica" panose="020B0604020202030204" pitchFamily="34" charset="0"/>
              </a:defRPr>
            </a:lvl1pPr>
            <a:lvl2pPr marL="447675" indent="-182563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Helvetica" panose="020B0604020202030204" pitchFamily="34" charset="0"/>
              </a:defRPr>
            </a:lvl2pPr>
            <a:lvl3pPr marL="804863" indent="-174625">
              <a:defRPr sz="1600">
                <a:solidFill>
                  <a:srgbClr val="2C74B5"/>
                </a:solidFill>
                <a:latin typeface="Helvetica" panose="020B0604020202030204" pitchFamily="34" charset="0"/>
              </a:defRPr>
            </a:lvl3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3" name="Espace réservé du texte 44"/>
          <p:cNvSpPr>
            <a:spLocks noGrp="1"/>
          </p:cNvSpPr>
          <p:nvPr>
            <p:ph type="body" sz="quarter" idx="17" hasCustomPrompt="1"/>
          </p:nvPr>
        </p:nvSpPr>
        <p:spPr>
          <a:xfrm>
            <a:off x="4734304" y="1340768"/>
            <a:ext cx="3654120" cy="2160240"/>
          </a:xfrm>
          <a:prstGeom prst="rect">
            <a:avLst/>
          </a:prstGeom>
          <a:gradFill flip="none" rotWithShape="1">
            <a:gsLst>
              <a:gs pos="0">
                <a:srgbClr val="BBD050">
                  <a:shade val="30000"/>
                  <a:satMod val="115000"/>
                </a:srgbClr>
              </a:gs>
              <a:gs pos="50000">
                <a:srgbClr val="BBD050">
                  <a:shade val="67500"/>
                  <a:satMod val="115000"/>
                </a:srgbClr>
              </a:gs>
              <a:gs pos="100000">
                <a:srgbClr val="BBD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Font typeface="Helvetica" panose="020B0604020202030204" pitchFamily="34" charset="0"/>
              <a:buNone/>
              <a:defRPr sz="2000" baseline="0">
                <a:solidFill>
                  <a:schemeClr val="bg1"/>
                </a:solidFill>
                <a:latin typeface="Helvetica" panose="020B0604020202030204" pitchFamily="34" charset="0"/>
              </a:defRPr>
            </a:lvl1pPr>
            <a:lvl2pPr marL="447675" indent="-182563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Helvetica" panose="020B0604020202030204" pitchFamily="34" charset="0"/>
              </a:defRPr>
            </a:lvl2pPr>
            <a:lvl3pPr marL="804863" indent="-174625">
              <a:defRPr sz="1600">
                <a:solidFill>
                  <a:srgbClr val="2C74B5"/>
                </a:solidFill>
                <a:latin typeface="Helvetica" panose="020B0604020202030204" pitchFamily="34" charset="0"/>
              </a:defRPr>
            </a:lvl3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4" name="Espace réservé du texte 44"/>
          <p:cNvSpPr>
            <a:spLocks noGrp="1"/>
          </p:cNvSpPr>
          <p:nvPr>
            <p:ph type="body" sz="quarter" idx="18" hasCustomPrompt="1"/>
          </p:nvPr>
        </p:nvSpPr>
        <p:spPr>
          <a:xfrm>
            <a:off x="718728" y="3833616"/>
            <a:ext cx="3654120" cy="2160240"/>
          </a:xfrm>
          <a:prstGeom prst="rect">
            <a:avLst/>
          </a:prstGeom>
          <a:gradFill flip="none" rotWithShape="1">
            <a:gsLst>
              <a:gs pos="0">
                <a:srgbClr val="F08A00">
                  <a:shade val="30000"/>
                  <a:satMod val="115000"/>
                </a:srgbClr>
              </a:gs>
              <a:gs pos="50000">
                <a:srgbClr val="F08A00">
                  <a:shade val="67500"/>
                  <a:satMod val="115000"/>
                </a:srgbClr>
              </a:gs>
              <a:gs pos="100000">
                <a:srgbClr val="F08A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Font typeface="Helvetica" panose="020B0604020202030204" pitchFamily="34" charset="0"/>
              <a:buNone/>
              <a:defRPr sz="2000" baseline="0">
                <a:solidFill>
                  <a:schemeClr val="bg1"/>
                </a:solidFill>
                <a:latin typeface="Helvetica" panose="020B0604020202030204" pitchFamily="34" charset="0"/>
              </a:defRPr>
            </a:lvl1pPr>
            <a:lvl2pPr marL="447675" indent="-182563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Helvetica" panose="020B0604020202030204" pitchFamily="34" charset="0"/>
              </a:defRPr>
            </a:lvl2pPr>
            <a:lvl3pPr marL="804863" indent="-174625">
              <a:defRPr sz="1600">
                <a:solidFill>
                  <a:srgbClr val="2C74B5"/>
                </a:solidFill>
                <a:latin typeface="Helvetica" panose="020B0604020202030204" pitchFamily="34" charset="0"/>
              </a:defRPr>
            </a:lvl3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5" name="Espace réservé du texte 44"/>
          <p:cNvSpPr>
            <a:spLocks noGrp="1"/>
          </p:cNvSpPr>
          <p:nvPr>
            <p:ph type="body" sz="quarter" idx="19" hasCustomPrompt="1"/>
          </p:nvPr>
        </p:nvSpPr>
        <p:spPr>
          <a:xfrm>
            <a:off x="4734032" y="3833616"/>
            <a:ext cx="3654120" cy="2160240"/>
          </a:xfrm>
          <a:prstGeom prst="rect">
            <a:avLst/>
          </a:prstGeom>
          <a:gradFill flip="none" rotWithShape="1">
            <a:gsLst>
              <a:gs pos="0">
                <a:srgbClr val="2C74B5">
                  <a:shade val="30000"/>
                  <a:satMod val="115000"/>
                </a:srgbClr>
              </a:gs>
              <a:gs pos="50000">
                <a:srgbClr val="2C74B5">
                  <a:shade val="67500"/>
                  <a:satMod val="115000"/>
                </a:srgbClr>
              </a:gs>
              <a:gs pos="100000">
                <a:srgbClr val="2C74B5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Font typeface="Helvetica" panose="020B0604020202030204" pitchFamily="34" charset="0"/>
              <a:buNone/>
              <a:defRPr sz="2000" baseline="0">
                <a:solidFill>
                  <a:schemeClr val="bg1"/>
                </a:solidFill>
                <a:latin typeface="Helvetica" panose="020B0604020202030204" pitchFamily="34" charset="0"/>
              </a:defRPr>
            </a:lvl1pPr>
            <a:lvl2pPr marL="447675" indent="-182563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Helvetica" panose="020B0604020202030204" pitchFamily="34" charset="0"/>
              </a:defRPr>
            </a:lvl2pPr>
            <a:lvl3pPr marL="804863" indent="-174625">
              <a:defRPr sz="1600">
                <a:solidFill>
                  <a:srgbClr val="2C74B5"/>
                </a:solidFill>
                <a:latin typeface="Helvetica" panose="020B0604020202030204" pitchFamily="34" charset="0"/>
              </a:defRPr>
            </a:lvl3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7779" y="6479340"/>
            <a:ext cx="554305" cy="196131"/>
          </a:xfrm>
          <a:prstGeom prst="rect">
            <a:avLst/>
          </a:prstGeom>
        </p:spPr>
        <p:txBody>
          <a:bodyPr wrap="none"/>
          <a:lstStyle>
            <a:lvl1pPr algn="ctr">
              <a:defRPr sz="70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r>
              <a:rPr lang="fr-FR" smtClean="0"/>
              <a:t>22/06/15</a:t>
            </a:r>
            <a:endParaRPr lang="fr-FR"/>
          </a:p>
        </p:txBody>
      </p:sp>
      <p:sp>
        <p:nvSpPr>
          <p:cNvPr id="2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96333" y="6479340"/>
            <a:ext cx="7116652" cy="196131"/>
          </a:xfrm>
          <a:prstGeom prst="rect">
            <a:avLst/>
          </a:prstGeom>
        </p:spPr>
        <p:txBody>
          <a:bodyPr wrap="none" rIns="0"/>
          <a:lstStyle>
            <a:lvl1pPr algn="r">
              <a:defRPr sz="700" cap="all" baseline="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r>
              <a:rPr lang="fr-FR" smtClean="0"/>
              <a:t>19ème Rencontres mathématiques - industrie</a:t>
            </a:r>
            <a:endParaRPr lang="fr-FR" dirty="0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03667" y="6479340"/>
            <a:ext cx="147666" cy="196131"/>
          </a:xfrm>
          <a:prstGeom prst="rect">
            <a:avLst/>
          </a:prstGeom>
        </p:spPr>
        <p:txBody>
          <a:bodyPr wrap="none" lIns="0" rIns="0"/>
          <a:lstStyle>
            <a:lvl1pPr algn="l">
              <a:defRPr sz="70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fld id="{029F7B68-FC32-4E35-9CDA-1CB03524C245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4" name="ZoneTexte 23"/>
          <p:cNvSpPr txBox="1"/>
          <p:nvPr userDrawn="1"/>
        </p:nvSpPr>
        <p:spPr>
          <a:xfrm>
            <a:off x="8069159" y="6461989"/>
            <a:ext cx="2103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5C0F8C"/>
                </a:solidFill>
                <a:latin typeface="Helvetica" panose="020B0604020202030204" pitchFamily="34" charset="0"/>
              </a:rPr>
              <a:t>l</a:t>
            </a:r>
            <a:endParaRPr lang="fr-FR" sz="900" dirty="0">
              <a:solidFill>
                <a:srgbClr val="5C0F8C"/>
              </a:solidFill>
              <a:latin typeface="Helvetica" panose="020B0604020202030204" pitchFamily="34" charset="0"/>
            </a:endParaRPr>
          </a:p>
        </p:txBody>
      </p:sp>
      <p:sp>
        <p:nvSpPr>
          <p:cNvPr id="25" name="ZoneTexte 24"/>
          <p:cNvSpPr txBox="1"/>
          <p:nvPr userDrawn="1"/>
        </p:nvSpPr>
        <p:spPr>
          <a:xfrm>
            <a:off x="8640617" y="6461989"/>
            <a:ext cx="2103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5C0F8C"/>
                </a:solidFill>
                <a:latin typeface="Helvetica" panose="020B0604020202030204" pitchFamily="34" charset="0"/>
              </a:rPr>
              <a:t>l</a:t>
            </a:r>
            <a:endParaRPr lang="fr-FR" sz="900" dirty="0">
              <a:solidFill>
                <a:srgbClr val="5C0F8C"/>
              </a:solidFill>
              <a:latin typeface="Helvetica" panose="020B0604020202030204" pitchFamily="34" charset="0"/>
            </a:endParaRPr>
          </a:p>
        </p:txBody>
      </p:sp>
      <p:cxnSp>
        <p:nvCxnSpPr>
          <p:cNvPr id="16" name="Connecteur droit 15"/>
          <p:cNvCxnSpPr/>
          <p:nvPr userDrawn="1"/>
        </p:nvCxnSpPr>
        <p:spPr>
          <a:xfrm flipH="1">
            <a:off x="1475656" y="507528"/>
            <a:ext cx="7416824" cy="0"/>
          </a:xfrm>
          <a:prstGeom prst="line">
            <a:avLst/>
          </a:prstGeom>
          <a:ln w="25400">
            <a:solidFill>
              <a:srgbClr val="5C0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1269920" y="185173"/>
            <a:ext cx="3923856" cy="461665"/>
          </a:xfrm>
          <a:prstGeom prst="rect">
            <a:avLst/>
          </a:prstGeom>
          <a:solidFill>
            <a:schemeClr val="bg1"/>
          </a:solidFill>
        </p:spPr>
        <p:txBody>
          <a:bodyPr wrap="none" rIns="54000">
            <a:spAutoFit/>
          </a:bodyPr>
          <a:lstStyle>
            <a:lvl1pPr algn="l">
              <a:defRPr sz="2400" b="1" cap="all" baseline="0">
                <a:solidFill>
                  <a:srgbClr val="5C0F8C"/>
                </a:solidFill>
                <a:latin typeface="Helvetica Neue" pitchFamily="50"/>
              </a:defRPr>
            </a:lvl1pPr>
          </a:lstStyle>
          <a:p>
            <a:r>
              <a:rPr lang="fr-FR" dirty="0" smtClean="0"/>
              <a:t>CLIQUEZ POUR TAPER UN TITRE</a:t>
            </a:r>
            <a:endParaRPr lang="fr-FR" dirty="0"/>
          </a:p>
        </p:txBody>
      </p:sp>
      <p:sp>
        <p:nvSpPr>
          <p:cNvPr id="18" name="Espace réservé du texte 28"/>
          <p:cNvSpPr>
            <a:spLocks noGrp="1"/>
          </p:cNvSpPr>
          <p:nvPr>
            <p:ph type="body" sz="quarter" idx="13" hasCustomPrompt="1"/>
          </p:nvPr>
        </p:nvSpPr>
        <p:spPr>
          <a:xfrm>
            <a:off x="1278255" y="572823"/>
            <a:ext cx="3413114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pitchFamily="50"/>
              </a:defRPr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Cliquez pour taper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3032405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ndeaux 4 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44"/>
          <p:cNvSpPr>
            <a:spLocks noGrp="1"/>
          </p:cNvSpPr>
          <p:nvPr>
            <p:ph type="body" sz="quarter" idx="16" hasCustomPrompt="1"/>
          </p:nvPr>
        </p:nvSpPr>
        <p:spPr>
          <a:xfrm>
            <a:off x="719000" y="1556792"/>
            <a:ext cx="7669424" cy="648072"/>
          </a:xfrm>
          <a:prstGeom prst="rect">
            <a:avLst/>
          </a:prstGeom>
          <a:gradFill flip="none" rotWithShape="1">
            <a:gsLst>
              <a:gs pos="0">
                <a:srgbClr val="5C0F8C">
                  <a:shade val="30000"/>
                  <a:satMod val="115000"/>
                </a:srgbClr>
              </a:gs>
              <a:gs pos="50000">
                <a:srgbClr val="5C0F8C">
                  <a:shade val="67500"/>
                  <a:satMod val="115000"/>
                </a:srgbClr>
              </a:gs>
              <a:gs pos="100000">
                <a:srgbClr val="5C0F8C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buFont typeface="Helvetica" panose="020B0604020202030204" pitchFamily="34" charset="0"/>
              <a:buNone/>
              <a:defRPr sz="2000" baseline="0">
                <a:solidFill>
                  <a:schemeClr val="bg1"/>
                </a:solidFill>
                <a:latin typeface="Helvetica" panose="020B0604020202030204" pitchFamily="34" charset="0"/>
              </a:defRPr>
            </a:lvl1pPr>
            <a:lvl2pPr marL="447675" indent="-182563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Helvetica" panose="020B0604020202030204" pitchFamily="34" charset="0"/>
              </a:defRPr>
            </a:lvl2pPr>
            <a:lvl3pPr marL="804863" indent="-174625">
              <a:defRPr sz="1600">
                <a:solidFill>
                  <a:srgbClr val="2C74B5"/>
                </a:solidFill>
                <a:latin typeface="Helvetica" panose="020B0604020202030204" pitchFamily="34" charset="0"/>
              </a:defRPr>
            </a:lvl3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3" name="Espace réservé du texte 44"/>
          <p:cNvSpPr>
            <a:spLocks noGrp="1"/>
          </p:cNvSpPr>
          <p:nvPr>
            <p:ph type="body" sz="quarter" idx="17" hasCustomPrompt="1"/>
          </p:nvPr>
        </p:nvSpPr>
        <p:spPr>
          <a:xfrm>
            <a:off x="719000" y="2708920"/>
            <a:ext cx="7669424" cy="648072"/>
          </a:xfrm>
          <a:prstGeom prst="rect">
            <a:avLst/>
          </a:prstGeom>
          <a:gradFill flip="none" rotWithShape="1">
            <a:gsLst>
              <a:gs pos="0">
                <a:srgbClr val="BBD050">
                  <a:shade val="30000"/>
                  <a:satMod val="115000"/>
                </a:srgbClr>
              </a:gs>
              <a:gs pos="50000">
                <a:srgbClr val="BBD050">
                  <a:shade val="67500"/>
                  <a:satMod val="115000"/>
                </a:srgbClr>
              </a:gs>
              <a:gs pos="100000">
                <a:srgbClr val="BBD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buFont typeface="Helvetica" panose="020B0604020202030204" pitchFamily="34" charset="0"/>
              <a:buNone/>
              <a:defRPr sz="2000" baseline="0">
                <a:solidFill>
                  <a:schemeClr val="bg1"/>
                </a:solidFill>
                <a:latin typeface="Helvetica" panose="020B0604020202030204" pitchFamily="34" charset="0"/>
              </a:defRPr>
            </a:lvl1pPr>
            <a:lvl2pPr marL="447675" indent="-182563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Helvetica" panose="020B0604020202030204" pitchFamily="34" charset="0"/>
              </a:defRPr>
            </a:lvl2pPr>
            <a:lvl3pPr marL="804863" indent="-174625">
              <a:defRPr sz="1600">
                <a:solidFill>
                  <a:srgbClr val="2C74B5"/>
                </a:solidFill>
                <a:latin typeface="Helvetica" panose="020B0604020202030204" pitchFamily="34" charset="0"/>
              </a:defRPr>
            </a:lvl3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4" name="Espace réservé du texte 44"/>
          <p:cNvSpPr>
            <a:spLocks noGrp="1"/>
          </p:cNvSpPr>
          <p:nvPr>
            <p:ph type="body" sz="quarter" idx="18" hasCustomPrompt="1"/>
          </p:nvPr>
        </p:nvSpPr>
        <p:spPr>
          <a:xfrm>
            <a:off x="719000" y="5013176"/>
            <a:ext cx="7669424" cy="648072"/>
          </a:xfrm>
          <a:prstGeom prst="rect">
            <a:avLst/>
          </a:prstGeom>
          <a:gradFill flip="none" rotWithShape="1">
            <a:gsLst>
              <a:gs pos="0">
                <a:srgbClr val="F08A00">
                  <a:shade val="30000"/>
                  <a:satMod val="115000"/>
                </a:srgbClr>
              </a:gs>
              <a:gs pos="50000">
                <a:srgbClr val="F08A00">
                  <a:shade val="67500"/>
                  <a:satMod val="115000"/>
                </a:srgbClr>
              </a:gs>
              <a:gs pos="100000">
                <a:srgbClr val="F08A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buFont typeface="Helvetica" panose="020B0604020202030204" pitchFamily="34" charset="0"/>
              <a:buNone/>
              <a:defRPr sz="2000" baseline="0">
                <a:solidFill>
                  <a:schemeClr val="bg1"/>
                </a:solidFill>
                <a:latin typeface="Helvetica" panose="020B0604020202030204" pitchFamily="34" charset="0"/>
              </a:defRPr>
            </a:lvl1pPr>
            <a:lvl2pPr marL="447675" indent="-182563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Helvetica" panose="020B0604020202030204" pitchFamily="34" charset="0"/>
              </a:defRPr>
            </a:lvl2pPr>
            <a:lvl3pPr marL="804863" indent="-174625">
              <a:defRPr sz="1600">
                <a:solidFill>
                  <a:srgbClr val="2C74B5"/>
                </a:solidFill>
                <a:latin typeface="Helvetica" panose="020B0604020202030204" pitchFamily="34" charset="0"/>
              </a:defRPr>
            </a:lvl3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5" name="Espace réservé du texte 44"/>
          <p:cNvSpPr>
            <a:spLocks noGrp="1"/>
          </p:cNvSpPr>
          <p:nvPr>
            <p:ph type="body" sz="quarter" idx="19" hasCustomPrompt="1"/>
          </p:nvPr>
        </p:nvSpPr>
        <p:spPr>
          <a:xfrm>
            <a:off x="719000" y="3861048"/>
            <a:ext cx="7669424" cy="648072"/>
          </a:xfrm>
          <a:prstGeom prst="rect">
            <a:avLst/>
          </a:prstGeom>
          <a:gradFill flip="none" rotWithShape="1">
            <a:gsLst>
              <a:gs pos="0">
                <a:srgbClr val="2C74B5">
                  <a:shade val="30000"/>
                  <a:satMod val="115000"/>
                </a:srgbClr>
              </a:gs>
              <a:gs pos="50000">
                <a:srgbClr val="2C74B5">
                  <a:shade val="67500"/>
                  <a:satMod val="115000"/>
                </a:srgbClr>
              </a:gs>
              <a:gs pos="100000">
                <a:srgbClr val="2C74B5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buFont typeface="Helvetica" panose="020B0604020202030204" pitchFamily="34" charset="0"/>
              <a:buNone/>
              <a:defRPr sz="2000" baseline="0">
                <a:solidFill>
                  <a:schemeClr val="bg1"/>
                </a:solidFill>
                <a:latin typeface="Helvetica" panose="020B0604020202030204" pitchFamily="34" charset="0"/>
              </a:defRPr>
            </a:lvl1pPr>
            <a:lvl2pPr marL="447675" indent="-182563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Helvetica" panose="020B0604020202030204" pitchFamily="34" charset="0"/>
              </a:defRPr>
            </a:lvl2pPr>
            <a:lvl3pPr marL="804863" indent="-174625">
              <a:defRPr sz="1600">
                <a:solidFill>
                  <a:srgbClr val="2C74B5"/>
                </a:solidFill>
                <a:latin typeface="Helvetica" panose="020B0604020202030204" pitchFamily="34" charset="0"/>
              </a:defRPr>
            </a:lvl3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7779" y="6479340"/>
            <a:ext cx="554305" cy="196131"/>
          </a:xfrm>
          <a:prstGeom prst="rect">
            <a:avLst/>
          </a:prstGeom>
        </p:spPr>
        <p:txBody>
          <a:bodyPr wrap="none"/>
          <a:lstStyle>
            <a:lvl1pPr algn="ctr">
              <a:defRPr sz="70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r>
              <a:rPr lang="fr-FR" smtClean="0"/>
              <a:t>22/06/15</a:t>
            </a:r>
            <a:endParaRPr lang="fr-FR"/>
          </a:p>
        </p:txBody>
      </p:sp>
      <p:sp>
        <p:nvSpPr>
          <p:cNvPr id="2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96333" y="6479340"/>
            <a:ext cx="7116652" cy="196131"/>
          </a:xfrm>
          <a:prstGeom prst="rect">
            <a:avLst/>
          </a:prstGeom>
        </p:spPr>
        <p:txBody>
          <a:bodyPr wrap="none" rIns="0"/>
          <a:lstStyle>
            <a:lvl1pPr algn="r">
              <a:defRPr sz="700" cap="all" baseline="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r>
              <a:rPr lang="fr-FR" smtClean="0"/>
              <a:t>19ème Rencontres mathématiques - industrie</a:t>
            </a:r>
            <a:endParaRPr lang="fr-FR" dirty="0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03667" y="6479340"/>
            <a:ext cx="147666" cy="196131"/>
          </a:xfrm>
          <a:prstGeom prst="rect">
            <a:avLst/>
          </a:prstGeom>
        </p:spPr>
        <p:txBody>
          <a:bodyPr wrap="none" lIns="0" rIns="0"/>
          <a:lstStyle>
            <a:lvl1pPr algn="l">
              <a:defRPr sz="70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fld id="{029F7B68-FC32-4E35-9CDA-1CB03524C245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4" name="ZoneTexte 23"/>
          <p:cNvSpPr txBox="1"/>
          <p:nvPr userDrawn="1"/>
        </p:nvSpPr>
        <p:spPr>
          <a:xfrm>
            <a:off x="8069159" y="6461989"/>
            <a:ext cx="2103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5C0F8C"/>
                </a:solidFill>
                <a:latin typeface="Helvetica" panose="020B0604020202030204" pitchFamily="34" charset="0"/>
              </a:rPr>
              <a:t>l</a:t>
            </a:r>
            <a:endParaRPr lang="fr-FR" sz="900" dirty="0">
              <a:solidFill>
                <a:srgbClr val="5C0F8C"/>
              </a:solidFill>
              <a:latin typeface="Helvetica" panose="020B0604020202030204" pitchFamily="34" charset="0"/>
            </a:endParaRPr>
          </a:p>
        </p:txBody>
      </p:sp>
      <p:sp>
        <p:nvSpPr>
          <p:cNvPr id="25" name="ZoneTexte 24"/>
          <p:cNvSpPr txBox="1"/>
          <p:nvPr userDrawn="1"/>
        </p:nvSpPr>
        <p:spPr>
          <a:xfrm>
            <a:off x="8640617" y="6461989"/>
            <a:ext cx="2103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5C0F8C"/>
                </a:solidFill>
                <a:latin typeface="Helvetica" panose="020B0604020202030204" pitchFamily="34" charset="0"/>
              </a:rPr>
              <a:t>l</a:t>
            </a:r>
            <a:endParaRPr lang="fr-FR" sz="900" dirty="0">
              <a:solidFill>
                <a:srgbClr val="5C0F8C"/>
              </a:solidFill>
              <a:latin typeface="Helvetica" panose="020B0604020202030204" pitchFamily="34" charset="0"/>
            </a:endParaRPr>
          </a:p>
        </p:txBody>
      </p:sp>
      <p:cxnSp>
        <p:nvCxnSpPr>
          <p:cNvPr id="16" name="Connecteur droit 15"/>
          <p:cNvCxnSpPr/>
          <p:nvPr userDrawn="1"/>
        </p:nvCxnSpPr>
        <p:spPr>
          <a:xfrm flipH="1">
            <a:off x="1475656" y="507528"/>
            <a:ext cx="7416824" cy="0"/>
          </a:xfrm>
          <a:prstGeom prst="line">
            <a:avLst/>
          </a:prstGeom>
          <a:ln w="25400">
            <a:solidFill>
              <a:srgbClr val="5C0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1269920" y="185173"/>
            <a:ext cx="3923856" cy="461665"/>
          </a:xfrm>
          <a:prstGeom prst="rect">
            <a:avLst/>
          </a:prstGeom>
          <a:solidFill>
            <a:schemeClr val="bg1"/>
          </a:solidFill>
        </p:spPr>
        <p:txBody>
          <a:bodyPr wrap="none" rIns="54000">
            <a:spAutoFit/>
          </a:bodyPr>
          <a:lstStyle>
            <a:lvl1pPr algn="l">
              <a:defRPr sz="2400" b="1" cap="all" baseline="0">
                <a:solidFill>
                  <a:srgbClr val="5C0F8C"/>
                </a:solidFill>
                <a:latin typeface="Helvetica Neue" pitchFamily="50"/>
              </a:defRPr>
            </a:lvl1pPr>
          </a:lstStyle>
          <a:p>
            <a:r>
              <a:rPr lang="fr-FR" dirty="0" smtClean="0"/>
              <a:t>CLIQUEZ POUR TAPER UN TITRE</a:t>
            </a:r>
            <a:endParaRPr lang="fr-FR" dirty="0"/>
          </a:p>
        </p:txBody>
      </p:sp>
      <p:sp>
        <p:nvSpPr>
          <p:cNvPr id="18" name="Espace réservé du texte 28"/>
          <p:cNvSpPr>
            <a:spLocks noGrp="1"/>
          </p:cNvSpPr>
          <p:nvPr>
            <p:ph type="body" sz="quarter" idx="13" hasCustomPrompt="1"/>
          </p:nvPr>
        </p:nvSpPr>
        <p:spPr>
          <a:xfrm>
            <a:off x="1278255" y="572823"/>
            <a:ext cx="3413114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pitchFamily="50"/>
              </a:defRPr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Cliquez pour taper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199561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loc gris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693093" y="1566317"/>
            <a:ext cx="7701426" cy="4104456"/>
          </a:xfrm>
          <a:prstGeom prst="rect">
            <a:avLst/>
          </a:prstGeom>
          <a:gradFill flip="none" rotWithShape="1">
            <a:gsLst>
              <a:gs pos="0">
                <a:srgbClr val="A8A8AA">
                  <a:shade val="30000"/>
                  <a:satMod val="115000"/>
                </a:srgbClr>
              </a:gs>
              <a:gs pos="50000">
                <a:srgbClr val="A8A8AA">
                  <a:shade val="67500"/>
                  <a:satMod val="115000"/>
                </a:srgbClr>
              </a:gs>
              <a:gs pos="100000">
                <a:srgbClr val="A8A8AA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7779" y="6479340"/>
            <a:ext cx="554305" cy="196131"/>
          </a:xfrm>
          <a:prstGeom prst="rect">
            <a:avLst/>
          </a:prstGeom>
        </p:spPr>
        <p:txBody>
          <a:bodyPr wrap="none"/>
          <a:lstStyle>
            <a:lvl1pPr algn="ctr">
              <a:defRPr sz="70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r>
              <a:rPr lang="fr-FR" smtClean="0"/>
              <a:t>22/06/15</a:t>
            </a:r>
            <a:endParaRPr lang="fr-FR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96333" y="6479340"/>
            <a:ext cx="7116652" cy="196131"/>
          </a:xfrm>
          <a:prstGeom prst="rect">
            <a:avLst/>
          </a:prstGeom>
        </p:spPr>
        <p:txBody>
          <a:bodyPr wrap="none" rIns="0"/>
          <a:lstStyle>
            <a:lvl1pPr algn="r">
              <a:defRPr sz="700" cap="all" baseline="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r>
              <a:rPr lang="fr-FR" smtClean="0"/>
              <a:t>19ème Rencontres mathématiques - industrie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03667" y="6479340"/>
            <a:ext cx="147666" cy="196131"/>
          </a:xfrm>
          <a:prstGeom prst="rect">
            <a:avLst/>
          </a:prstGeom>
        </p:spPr>
        <p:txBody>
          <a:bodyPr wrap="none" lIns="0" rIns="0"/>
          <a:lstStyle>
            <a:lvl1pPr algn="l">
              <a:defRPr sz="70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fld id="{029F7B68-FC32-4E35-9CDA-1CB03524C245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8069159" y="6461989"/>
            <a:ext cx="2103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5C0F8C"/>
                </a:solidFill>
                <a:latin typeface="Helvetica" panose="020B0604020202030204" pitchFamily="34" charset="0"/>
              </a:rPr>
              <a:t>l</a:t>
            </a:r>
            <a:endParaRPr lang="fr-FR" sz="900" dirty="0">
              <a:solidFill>
                <a:srgbClr val="5C0F8C"/>
              </a:solidFill>
              <a:latin typeface="Helvetica" panose="020B0604020202030204" pitchFamily="34" charset="0"/>
            </a:endParaRPr>
          </a:p>
        </p:txBody>
      </p:sp>
      <p:sp>
        <p:nvSpPr>
          <p:cNvPr id="22" name="ZoneTexte 21"/>
          <p:cNvSpPr txBox="1"/>
          <p:nvPr userDrawn="1"/>
        </p:nvSpPr>
        <p:spPr>
          <a:xfrm>
            <a:off x="8640617" y="6461989"/>
            <a:ext cx="2103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5C0F8C"/>
                </a:solidFill>
                <a:latin typeface="Helvetica" panose="020B0604020202030204" pitchFamily="34" charset="0"/>
              </a:rPr>
              <a:t>l</a:t>
            </a:r>
            <a:endParaRPr lang="fr-FR" sz="900" dirty="0">
              <a:solidFill>
                <a:srgbClr val="5C0F8C"/>
              </a:solidFill>
              <a:latin typeface="Helvetica" panose="020B0604020202030204" pitchFamily="34" charset="0"/>
            </a:endParaRPr>
          </a:p>
        </p:txBody>
      </p:sp>
      <p:cxnSp>
        <p:nvCxnSpPr>
          <p:cNvPr id="16" name="Connecteur droit 15"/>
          <p:cNvCxnSpPr/>
          <p:nvPr userDrawn="1"/>
        </p:nvCxnSpPr>
        <p:spPr>
          <a:xfrm flipH="1">
            <a:off x="1475656" y="507528"/>
            <a:ext cx="7416824" cy="0"/>
          </a:xfrm>
          <a:prstGeom prst="line">
            <a:avLst/>
          </a:prstGeom>
          <a:ln w="25400">
            <a:solidFill>
              <a:srgbClr val="5C0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1269920" y="185173"/>
            <a:ext cx="3923856" cy="461665"/>
          </a:xfrm>
          <a:prstGeom prst="rect">
            <a:avLst/>
          </a:prstGeom>
          <a:solidFill>
            <a:schemeClr val="bg1"/>
          </a:solidFill>
        </p:spPr>
        <p:txBody>
          <a:bodyPr wrap="none" rIns="54000">
            <a:spAutoFit/>
          </a:bodyPr>
          <a:lstStyle>
            <a:lvl1pPr algn="l">
              <a:defRPr sz="2400" b="1" cap="all" baseline="0">
                <a:solidFill>
                  <a:srgbClr val="5C0F8C"/>
                </a:solidFill>
                <a:latin typeface="Helvetica Neue" pitchFamily="50"/>
              </a:defRPr>
            </a:lvl1pPr>
          </a:lstStyle>
          <a:p>
            <a:r>
              <a:rPr lang="fr-FR" dirty="0" smtClean="0"/>
              <a:t>CLIQUEZ POUR TAPER UN TITRE</a:t>
            </a:r>
            <a:endParaRPr lang="fr-FR" dirty="0"/>
          </a:p>
        </p:txBody>
      </p:sp>
      <p:sp>
        <p:nvSpPr>
          <p:cNvPr id="18" name="Espace réservé du texte 28"/>
          <p:cNvSpPr>
            <a:spLocks noGrp="1"/>
          </p:cNvSpPr>
          <p:nvPr>
            <p:ph type="body" sz="quarter" idx="13" hasCustomPrompt="1"/>
          </p:nvPr>
        </p:nvSpPr>
        <p:spPr>
          <a:xfrm>
            <a:off x="1278255" y="572823"/>
            <a:ext cx="3413114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pitchFamily="50"/>
              </a:defRPr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Cliquez pour taper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3580781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7779" y="6479340"/>
            <a:ext cx="554305" cy="196131"/>
          </a:xfrm>
          <a:prstGeom prst="rect">
            <a:avLst/>
          </a:prstGeom>
        </p:spPr>
        <p:txBody>
          <a:bodyPr wrap="none"/>
          <a:lstStyle>
            <a:lvl1pPr algn="ctr">
              <a:defRPr sz="70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r>
              <a:rPr lang="fr-FR" smtClean="0"/>
              <a:t>22/06/15</a:t>
            </a:r>
            <a:endParaRPr lang="fr-FR"/>
          </a:p>
        </p:txBody>
      </p:sp>
      <p:sp>
        <p:nvSpPr>
          <p:cNvPr id="1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96333" y="6479340"/>
            <a:ext cx="7116652" cy="196131"/>
          </a:xfrm>
          <a:prstGeom prst="rect">
            <a:avLst/>
          </a:prstGeom>
        </p:spPr>
        <p:txBody>
          <a:bodyPr wrap="none" rIns="0"/>
          <a:lstStyle>
            <a:lvl1pPr algn="r">
              <a:defRPr sz="700" cap="all" baseline="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r>
              <a:rPr lang="fr-FR" smtClean="0"/>
              <a:t>19ème Rencontres mathématiques - industrie</a:t>
            </a:r>
            <a:endParaRPr lang="fr-FR" dirty="0"/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03667" y="6479340"/>
            <a:ext cx="147666" cy="196131"/>
          </a:xfrm>
          <a:prstGeom prst="rect">
            <a:avLst/>
          </a:prstGeom>
        </p:spPr>
        <p:txBody>
          <a:bodyPr wrap="none" lIns="0" rIns="0"/>
          <a:lstStyle>
            <a:lvl1pPr algn="l">
              <a:defRPr sz="70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fld id="{029F7B68-FC32-4E35-9CDA-1CB03524C245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8069159" y="6461989"/>
            <a:ext cx="2103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5C0F8C"/>
                </a:solidFill>
                <a:latin typeface="Helvetica" panose="020B0604020202030204" pitchFamily="34" charset="0"/>
              </a:rPr>
              <a:t>l</a:t>
            </a:r>
            <a:endParaRPr lang="fr-FR" sz="900" dirty="0">
              <a:solidFill>
                <a:srgbClr val="5C0F8C"/>
              </a:solidFill>
              <a:latin typeface="Helvetica" panose="020B0604020202030204" pitchFamily="34" charset="0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8640617" y="6461989"/>
            <a:ext cx="2103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5C0F8C"/>
                </a:solidFill>
                <a:latin typeface="Helvetica" panose="020B0604020202030204" pitchFamily="34" charset="0"/>
              </a:rPr>
              <a:t>l</a:t>
            </a:r>
            <a:endParaRPr lang="fr-FR" sz="900" dirty="0">
              <a:solidFill>
                <a:srgbClr val="5C0F8C"/>
              </a:solidFill>
              <a:latin typeface="Helvetica" panose="020B0604020202030204" pitchFamily="34" charset="0"/>
            </a:endParaRPr>
          </a:p>
        </p:txBody>
      </p:sp>
      <p:cxnSp>
        <p:nvCxnSpPr>
          <p:cNvPr id="11" name="Connecteur droit 10"/>
          <p:cNvCxnSpPr/>
          <p:nvPr userDrawn="1"/>
        </p:nvCxnSpPr>
        <p:spPr>
          <a:xfrm flipH="1">
            <a:off x="1475656" y="507528"/>
            <a:ext cx="7416824" cy="0"/>
          </a:xfrm>
          <a:prstGeom prst="line">
            <a:avLst/>
          </a:prstGeom>
          <a:ln w="25400">
            <a:solidFill>
              <a:srgbClr val="5C0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1269920" y="185173"/>
            <a:ext cx="3923856" cy="461665"/>
          </a:xfrm>
          <a:prstGeom prst="rect">
            <a:avLst/>
          </a:prstGeom>
          <a:solidFill>
            <a:schemeClr val="bg1"/>
          </a:solidFill>
        </p:spPr>
        <p:txBody>
          <a:bodyPr wrap="none" rIns="54000">
            <a:spAutoFit/>
          </a:bodyPr>
          <a:lstStyle>
            <a:lvl1pPr algn="l">
              <a:defRPr sz="2400" b="1" cap="all" baseline="0">
                <a:solidFill>
                  <a:srgbClr val="5C0F8C"/>
                </a:solidFill>
                <a:latin typeface="Helvetica Neue" pitchFamily="50"/>
              </a:defRPr>
            </a:lvl1pPr>
          </a:lstStyle>
          <a:p>
            <a:r>
              <a:rPr lang="fr-FR" dirty="0" smtClean="0"/>
              <a:t>CLIQUEZ POUR TAPER UN TITRE</a:t>
            </a:r>
            <a:endParaRPr lang="fr-FR" dirty="0"/>
          </a:p>
        </p:txBody>
      </p:sp>
      <p:sp>
        <p:nvSpPr>
          <p:cNvPr id="13" name="Espace réservé du texte 28"/>
          <p:cNvSpPr>
            <a:spLocks noGrp="1"/>
          </p:cNvSpPr>
          <p:nvPr>
            <p:ph type="body" sz="quarter" idx="13" hasCustomPrompt="1"/>
          </p:nvPr>
        </p:nvSpPr>
        <p:spPr>
          <a:xfrm>
            <a:off x="1278255" y="572823"/>
            <a:ext cx="3413114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pitchFamily="50"/>
              </a:defRPr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Cliquez pour taper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2467420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7779" y="6479340"/>
            <a:ext cx="554305" cy="196131"/>
          </a:xfrm>
          <a:prstGeom prst="rect">
            <a:avLst/>
          </a:prstGeom>
        </p:spPr>
        <p:txBody>
          <a:bodyPr wrap="none"/>
          <a:lstStyle>
            <a:lvl1pPr algn="ctr">
              <a:defRPr sz="70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r>
              <a:rPr lang="fr-FR" smtClean="0"/>
              <a:t>22/06/15</a:t>
            </a:r>
            <a:endParaRPr lang="fr-FR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96333" y="6479340"/>
            <a:ext cx="7116652" cy="196131"/>
          </a:xfrm>
          <a:prstGeom prst="rect">
            <a:avLst/>
          </a:prstGeom>
        </p:spPr>
        <p:txBody>
          <a:bodyPr wrap="none" rIns="0"/>
          <a:lstStyle>
            <a:lvl1pPr algn="r">
              <a:defRPr sz="700" cap="all" baseline="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r>
              <a:rPr lang="fr-FR" smtClean="0"/>
              <a:t>19ème Rencontres mathématiques - industrie</a:t>
            </a:r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03667" y="6479340"/>
            <a:ext cx="147666" cy="196131"/>
          </a:xfrm>
          <a:prstGeom prst="rect">
            <a:avLst/>
          </a:prstGeom>
        </p:spPr>
        <p:txBody>
          <a:bodyPr wrap="none" lIns="0" rIns="0"/>
          <a:lstStyle>
            <a:lvl1pPr algn="l">
              <a:defRPr sz="700">
                <a:solidFill>
                  <a:srgbClr val="5C0F8C"/>
                </a:solidFill>
                <a:latin typeface="Helvetica" panose="020B0604020202030204" pitchFamily="34" charset="0"/>
              </a:defRPr>
            </a:lvl1pPr>
          </a:lstStyle>
          <a:p>
            <a:fld id="{029F7B68-FC32-4E35-9CDA-1CB03524C245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8069159" y="6461989"/>
            <a:ext cx="2103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5C0F8C"/>
                </a:solidFill>
                <a:latin typeface="Helvetica" panose="020B0604020202030204" pitchFamily="34" charset="0"/>
              </a:rPr>
              <a:t>l</a:t>
            </a:r>
            <a:endParaRPr lang="fr-FR" sz="900" dirty="0">
              <a:solidFill>
                <a:srgbClr val="5C0F8C"/>
              </a:solidFill>
              <a:latin typeface="Helvetica" panose="020B0604020202030204" pitchFamily="34" charset="0"/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8640617" y="6461989"/>
            <a:ext cx="2103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 smtClean="0">
                <a:solidFill>
                  <a:srgbClr val="5C0F8C"/>
                </a:solidFill>
                <a:latin typeface="Helvetica" panose="020B0604020202030204" pitchFamily="34" charset="0"/>
              </a:rPr>
              <a:t>l</a:t>
            </a:r>
            <a:endParaRPr lang="fr-FR" sz="900" dirty="0">
              <a:solidFill>
                <a:srgbClr val="5C0F8C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26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4" y="41184"/>
            <a:ext cx="1224136" cy="98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1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8" r:id="rId4"/>
    <p:sldLayoutId id="2147483656" r:id="rId5"/>
    <p:sldLayoutId id="2147483657" r:id="rId6"/>
    <p:sldLayoutId id="2147483659" r:id="rId7"/>
    <p:sldLayoutId id="2147483654" r:id="rId8"/>
    <p:sldLayoutId id="2147483655" r:id="rId9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gif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3.jpeg"/><Relationship Id="rId7" Type="http://schemas.openxmlformats.org/officeDocument/2006/relationships/image" Target="../media/image2.jpeg"/><Relationship Id="rId8" Type="http://schemas.openxmlformats.org/officeDocument/2006/relationships/image" Target="../media/image4.jpeg"/><Relationship Id="rId9" Type="http://schemas.openxmlformats.org/officeDocument/2006/relationships/image" Target="../media/image5.jpe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wmf"/><Relationship Id="rId5" Type="http://schemas.openxmlformats.org/officeDocument/2006/relationships/image" Target="../media/image17.gif"/><Relationship Id="rId6" Type="http://schemas.openxmlformats.org/officeDocument/2006/relationships/image" Target="../media/image18.jpe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600" dirty="0" smtClean="0">
                <a:latin typeface="Helvetica" pitchFamily="34" charset="0"/>
                <a:cs typeface="Helvetica" pitchFamily="34" charset="0"/>
              </a:rPr>
              <a:t>Initiative HPC-PME</a:t>
            </a:r>
            <a:br>
              <a:rPr lang="fr-FR" sz="3600" dirty="0" smtClean="0">
                <a:latin typeface="Helvetica" pitchFamily="34" charset="0"/>
                <a:cs typeface="Helvetica" pitchFamily="34" charset="0"/>
              </a:rPr>
            </a:br>
            <a:r>
              <a:rPr lang="fr-FR" sz="3600" dirty="0" smtClean="0">
                <a:latin typeface="Helvetica" pitchFamily="34" charset="0"/>
                <a:cs typeface="Helvetica" pitchFamily="34" charset="0"/>
              </a:rPr>
              <a:t/>
            </a:r>
            <a:br>
              <a:rPr lang="fr-FR" sz="3600" dirty="0" smtClean="0">
                <a:latin typeface="Helvetica" pitchFamily="34" charset="0"/>
                <a:cs typeface="Helvetica" pitchFamily="34" charset="0"/>
              </a:rPr>
            </a:br>
            <a:r>
              <a:rPr lang="fr-FR" sz="2800" dirty="0" smtClean="0">
                <a:latin typeface="Helvetica" pitchFamily="34" charset="0"/>
                <a:cs typeface="Helvetica" pitchFamily="34" charset="0"/>
              </a:rPr>
              <a:t>Stéphane Requena, </a:t>
            </a:r>
            <a:r>
              <a:rPr lang="fr-FR" sz="2800" dirty="0" smtClean="0">
                <a:latin typeface="Helvetica" pitchFamily="34" charset="0"/>
                <a:cs typeface="Helvetica" pitchFamily="34" charset="0"/>
              </a:rPr>
              <a:t>GENCI</a:t>
            </a:r>
            <a:br>
              <a:rPr lang="fr-FR" sz="2800" dirty="0" smtClean="0">
                <a:latin typeface="Helvetica" pitchFamily="34" charset="0"/>
                <a:cs typeface="Helvetica" pitchFamily="34" charset="0"/>
              </a:rPr>
            </a:br>
            <a:r>
              <a:rPr lang="fr-FR" sz="2800" dirty="0">
                <a:latin typeface="Helvetica" pitchFamily="34" charset="0"/>
                <a:cs typeface="Helvetica" pitchFamily="34" charset="0"/>
              </a:rPr>
              <a:t/>
            </a:r>
            <a:br>
              <a:rPr lang="fr-FR" sz="2800" dirty="0">
                <a:latin typeface="Helvetica" pitchFamily="34" charset="0"/>
                <a:cs typeface="Helvetica" pitchFamily="34" charset="0"/>
              </a:rPr>
            </a:br>
            <a:r>
              <a:rPr lang="fr-FR" sz="2800" dirty="0" smtClean="0">
                <a:latin typeface="Helvetica" pitchFamily="34" charset="0"/>
                <a:cs typeface="Helvetica" pitchFamily="34" charset="0"/>
              </a:rPr>
              <a:t/>
            </a:r>
            <a:br>
              <a:rPr lang="fr-FR" sz="2800" dirty="0" smtClean="0">
                <a:latin typeface="Helvetica" pitchFamily="34" charset="0"/>
                <a:cs typeface="Helvetica" pitchFamily="34" charset="0"/>
              </a:rPr>
            </a:br>
            <a:r>
              <a:rPr lang="fr-FR" sz="2800" dirty="0">
                <a:latin typeface="Helvetica" pitchFamily="34" charset="0"/>
                <a:cs typeface="Helvetica" pitchFamily="34" charset="0"/>
              </a:rPr>
              <a:t/>
            </a:r>
            <a:br>
              <a:rPr lang="fr-FR" sz="2800" dirty="0">
                <a:latin typeface="Helvetica" pitchFamily="34" charset="0"/>
                <a:cs typeface="Helvetica" pitchFamily="34" charset="0"/>
              </a:rPr>
            </a:br>
            <a:r>
              <a:rPr lang="fr-FR" sz="2800" dirty="0">
                <a:latin typeface="Helvetica" pitchFamily="34" charset="0"/>
                <a:cs typeface="Helvetica" pitchFamily="34" charset="0"/>
              </a:rPr>
              <a:t/>
            </a:r>
            <a:br>
              <a:rPr lang="fr-FR" sz="2800" dirty="0">
                <a:latin typeface="Helvetica" pitchFamily="34" charset="0"/>
                <a:cs typeface="Helvetica" pitchFamily="34" charset="0"/>
              </a:rPr>
            </a:br>
            <a:r>
              <a:rPr lang="fr-FR" sz="2800" dirty="0" err="1" smtClean="0">
                <a:solidFill>
                  <a:schemeClr val="accent1"/>
                </a:solidFill>
                <a:latin typeface="Helvetica" pitchFamily="34" charset="0"/>
                <a:cs typeface="Helvetica" pitchFamily="34" charset="0"/>
              </a:rPr>
              <a:t>www.initiative-hpc-pme.org</a:t>
            </a:r>
            <a:endParaRPr lang="fr-FR" sz="2800" dirty="0">
              <a:solidFill>
                <a:schemeClr val="accent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>
                <a:latin typeface="Helvetica" pitchFamily="34" charset="0"/>
                <a:cs typeface="Helvetica" pitchFamily="34" charset="0"/>
              </a:rPr>
              <a:t>19</a:t>
            </a:r>
            <a:r>
              <a:rPr lang="fr-FR" baseline="30000" dirty="0" smtClean="0">
                <a:latin typeface="Helvetica" pitchFamily="34" charset="0"/>
                <a:cs typeface="Helvetica" pitchFamily="34" charset="0"/>
              </a:rPr>
              <a:t>ème</a:t>
            </a:r>
            <a:r>
              <a:rPr lang="fr-FR" dirty="0" smtClean="0">
                <a:latin typeface="Helvetica" pitchFamily="34" charset="0"/>
                <a:cs typeface="Helvetica" pitchFamily="34" charset="0"/>
              </a:rPr>
              <a:t> Rencontres </a:t>
            </a:r>
            <a:r>
              <a:rPr lang="fr-FR" dirty="0" smtClean="0">
                <a:latin typeface="Helvetica" pitchFamily="34" charset="0"/>
                <a:cs typeface="Helvetica" pitchFamily="34" charset="0"/>
              </a:rPr>
              <a:t>Mathématiques - Industrie</a:t>
            </a:r>
            <a:endParaRPr lang="fr-FR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>
                <a:latin typeface="Helvetica" pitchFamily="34" charset="0"/>
                <a:cs typeface="Helvetica" pitchFamily="34" charset="0"/>
              </a:rPr>
              <a:t>22 juin 2015</a:t>
            </a:r>
            <a:endParaRPr lang="fr-FR" dirty="0">
              <a:latin typeface="Helvetica" pitchFamily="34" charset="0"/>
              <a:cs typeface="Helvetica" pitchFamily="34" charset="0"/>
            </a:endParaRPr>
          </a:p>
        </p:txBody>
      </p:sp>
      <p:grpSp>
        <p:nvGrpSpPr>
          <p:cNvPr id="5" name="Groupe 18"/>
          <p:cNvGrpSpPr/>
          <p:nvPr/>
        </p:nvGrpSpPr>
        <p:grpSpPr>
          <a:xfrm>
            <a:off x="2987824" y="3429000"/>
            <a:ext cx="3312368" cy="1245216"/>
            <a:chOff x="6311632" y="1553639"/>
            <a:chExt cx="2832368" cy="1023041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1632" y="1628800"/>
              <a:ext cx="1584176" cy="885404"/>
            </a:xfrm>
            <a:prstGeom prst="rect">
              <a:avLst/>
            </a:prstGeom>
          </p:spPr>
        </p:pic>
        <p:pic>
          <p:nvPicPr>
            <p:cNvPr id="7" name="Image 6" descr="LogoGenciHorizontal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0637" y="1945892"/>
              <a:ext cx="1109552" cy="251219"/>
            </a:xfrm>
            <a:prstGeom prst="rect">
              <a:avLst/>
            </a:prstGeom>
          </p:spPr>
        </p:pic>
        <p:pic>
          <p:nvPicPr>
            <p:cNvPr id="8" name="Image 7" descr="INRIA_CHERCHEURS_FR_RV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4870" y="2251754"/>
              <a:ext cx="902062" cy="324926"/>
            </a:xfrm>
            <a:prstGeom prst="rect">
              <a:avLst/>
            </a:prstGeom>
          </p:spPr>
        </p:pic>
        <p:pic>
          <p:nvPicPr>
            <p:cNvPr id="9" name="Image 8" descr="bpifrance.jpg"/>
            <p:cNvPicPr>
              <a:picLocks noChangeAspect="1"/>
            </p:cNvPicPr>
            <p:nvPr/>
          </p:nvPicPr>
          <p:blipFill>
            <a:blip r:embed="rId5" cstate="print"/>
            <a:srcRect t="22115" b="31410"/>
            <a:stretch>
              <a:fillRect/>
            </a:stretch>
          </p:blipFill>
          <p:spPr>
            <a:xfrm>
              <a:off x="7991872" y="1553639"/>
              <a:ext cx="1152128" cy="386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16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710555"/>
            <a:ext cx="1368152" cy="662661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22/06/15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19ème Rencontres mathématiques - industrie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7B68-FC32-4E35-9CDA-1CB03524C245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269920" y="185173"/>
            <a:ext cx="3918342" cy="461665"/>
          </a:xfrm>
        </p:spPr>
        <p:txBody>
          <a:bodyPr/>
          <a:lstStyle/>
          <a:p>
            <a:r>
              <a:rPr lang="fr-FR" dirty="0" smtClean="0">
                <a:latin typeface="Helvetica" pitchFamily="34" charset="0"/>
                <a:cs typeface="Helvetica" pitchFamily="34" charset="0"/>
              </a:rPr>
              <a:t>Initiative HPC-PME (1/2)</a:t>
            </a:r>
            <a:endParaRPr lang="fr-FR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1278255" y="572823"/>
            <a:ext cx="4394152" cy="400110"/>
          </a:xfrm>
        </p:spPr>
        <p:txBody>
          <a:bodyPr/>
          <a:lstStyle/>
          <a:p>
            <a:r>
              <a:rPr lang="fr-FR" dirty="0" smtClean="0"/>
              <a:t>Présentation générale et résultats 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539824" y="1152000"/>
            <a:ext cx="8352656" cy="4824536"/>
          </a:xfrm>
        </p:spPr>
        <p:txBody>
          <a:bodyPr/>
          <a:lstStyle/>
          <a:p>
            <a:r>
              <a:rPr lang="fr-FR" sz="1400" dirty="0" smtClean="0"/>
              <a:t> HPC-PME : favoriser l’utilisation de la simulation et du HPC par les PME</a:t>
            </a:r>
          </a:p>
          <a:p>
            <a:endParaRPr lang="fr-FR" sz="1400" dirty="0" smtClean="0"/>
          </a:p>
          <a:p>
            <a:endParaRPr lang="fr-FR" dirty="0" smtClean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dirty="0" smtClean="0"/>
          </a:p>
          <a:p>
            <a:r>
              <a:rPr lang="fr-FR" sz="1400" dirty="0" smtClean="0"/>
              <a:t> Quelques résultats</a:t>
            </a:r>
          </a:p>
          <a:p>
            <a:endParaRPr lang="fr-FR" sz="1400" dirty="0"/>
          </a:p>
        </p:txBody>
      </p:sp>
      <p:grpSp>
        <p:nvGrpSpPr>
          <p:cNvPr id="18" name="Groupe 17"/>
          <p:cNvGrpSpPr/>
          <p:nvPr/>
        </p:nvGrpSpPr>
        <p:grpSpPr>
          <a:xfrm>
            <a:off x="323529" y="1429066"/>
            <a:ext cx="5904655" cy="2432957"/>
            <a:chOff x="251520" y="1628800"/>
            <a:chExt cx="6077049" cy="250399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1520" y="1628800"/>
              <a:ext cx="6077049" cy="2503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11760" y="2852936"/>
              <a:ext cx="1800200" cy="1244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ZoneTexte 11"/>
            <p:cNvSpPr txBox="1"/>
            <p:nvPr/>
          </p:nvSpPr>
          <p:spPr>
            <a:xfrm>
              <a:off x="2376008" y="2736000"/>
              <a:ext cx="9989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 smtClean="0">
                  <a:solidFill>
                    <a:schemeClr val="accent1"/>
                  </a:solidFill>
                </a:rPr>
                <a:t>En</a:t>
              </a:r>
              <a:r>
                <a:rPr lang="fr-FR" sz="700" b="1" dirty="0" smtClean="0">
                  <a:solidFill>
                    <a:schemeClr val="accent1"/>
                  </a:solidFill>
                </a:rPr>
                <a:t> partenariat </a:t>
              </a:r>
              <a:r>
                <a:rPr lang="fr-FR" sz="700" dirty="0" smtClean="0">
                  <a:solidFill>
                    <a:schemeClr val="accent1"/>
                  </a:solidFill>
                </a:rPr>
                <a:t>avec</a:t>
              </a:r>
              <a:endParaRPr lang="fr-FR" sz="7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376008" y="3390684"/>
              <a:ext cx="1165704" cy="205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>
                  <a:solidFill>
                    <a:schemeClr val="accent1"/>
                  </a:solidFill>
                </a:rPr>
                <a:t>Avec le</a:t>
              </a:r>
              <a:r>
                <a:rPr lang="fr-FR" sz="700" b="1" dirty="0" smtClean="0">
                  <a:solidFill>
                    <a:schemeClr val="accent1"/>
                  </a:solidFill>
                </a:rPr>
                <a:t> soutien </a:t>
              </a:r>
              <a:r>
                <a:rPr lang="fr-FR" sz="700" dirty="0" smtClean="0">
                  <a:solidFill>
                    <a:schemeClr val="accent1"/>
                  </a:solidFill>
                </a:rPr>
                <a:t>de</a:t>
              </a:r>
              <a:endParaRPr lang="fr-FR" sz="7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300192" y="1532805"/>
            <a:ext cx="2520280" cy="840400"/>
            <a:chOff x="6311632" y="1553639"/>
            <a:chExt cx="2832368" cy="1023041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1632" y="1628800"/>
              <a:ext cx="1584176" cy="885404"/>
            </a:xfrm>
            <a:prstGeom prst="rect">
              <a:avLst/>
            </a:prstGeom>
          </p:spPr>
        </p:pic>
        <p:pic>
          <p:nvPicPr>
            <p:cNvPr id="15" name="Image 14" descr="LogoGenciHorizontal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70637" y="1945892"/>
              <a:ext cx="1109552" cy="251219"/>
            </a:xfrm>
            <a:prstGeom prst="rect">
              <a:avLst/>
            </a:prstGeom>
          </p:spPr>
        </p:pic>
        <p:pic>
          <p:nvPicPr>
            <p:cNvPr id="16" name="Image 15" descr="INRIA_CHERCHEURS_FR_RVB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94870" y="2251754"/>
              <a:ext cx="902062" cy="324926"/>
            </a:xfrm>
            <a:prstGeom prst="rect">
              <a:avLst/>
            </a:prstGeom>
          </p:spPr>
        </p:pic>
        <p:pic>
          <p:nvPicPr>
            <p:cNvPr id="17" name="Image 16" descr="bpifrance.jpg"/>
            <p:cNvPicPr>
              <a:picLocks noChangeAspect="1"/>
            </p:cNvPicPr>
            <p:nvPr/>
          </p:nvPicPr>
          <p:blipFill>
            <a:blip r:embed="rId9" cstate="print"/>
            <a:srcRect t="22115" b="31410"/>
            <a:stretch>
              <a:fillRect/>
            </a:stretch>
          </p:blipFill>
          <p:spPr>
            <a:xfrm>
              <a:off x="7991872" y="1553639"/>
              <a:ext cx="1152128" cy="386995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6169665" y="2924944"/>
            <a:ext cx="3010847" cy="83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900" dirty="0" smtClean="0">
                <a:solidFill>
                  <a:srgbClr val="F08A00"/>
                </a:solidFill>
              </a:rPr>
              <a:t>Aider les PME à </a:t>
            </a:r>
          </a:p>
          <a:p>
            <a:pPr lvl="0"/>
            <a:r>
              <a:rPr lang="en-US" sz="1000" b="1" dirty="0" err="1" smtClean="0">
                <a:solidFill>
                  <a:srgbClr val="F08A00"/>
                </a:solidFill>
              </a:rPr>
              <a:t>démontrer</a:t>
            </a:r>
            <a:r>
              <a:rPr lang="en-US" sz="1000" b="1" dirty="0" smtClean="0">
                <a:solidFill>
                  <a:srgbClr val="F08A00"/>
                </a:solidFill>
              </a:rPr>
              <a:t> le gain de </a:t>
            </a:r>
            <a:r>
              <a:rPr lang="en-US" sz="1000" b="1" dirty="0" err="1" smtClean="0">
                <a:solidFill>
                  <a:srgbClr val="F08A00"/>
                </a:solidFill>
              </a:rPr>
              <a:t>compétitivité</a:t>
            </a:r>
            <a:r>
              <a:rPr lang="en-US" sz="900" b="1" dirty="0" smtClean="0">
                <a:solidFill>
                  <a:srgbClr val="F08A00"/>
                </a:solidFill>
              </a:rPr>
              <a:t> </a:t>
            </a:r>
          </a:p>
          <a:p>
            <a:pPr lvl="0"/>
            <a:r>
              <a:rPr lang="en-US" sz="900" dirty="0" err="1" smtClean="0">
                <a:solidFill>
                  <a:srgbClr val="F08A00"/>
                </a:solidFill>
              </a:rPr>
              <a:t>obtenu</a:t>
            </a:r>
            <a:r>
              <a:rPr lang="en-US" sz="900" dirty="0" smtClean="0">
                <a:solidFill>
                  <a:srgbClr val="F08A00"/>
                </a:solidFill>
              </a:rPr>
              <a:t> avec usage du HPC</a:t>
            </a:r>
          </a:p>
          <a:p>
            <a:r>
              <a:rPr lang="en-US" sz="1000" b="1" dirty="0" smtClean="0">
                <a:solidFill>
                  <a:srgbClr val="F08A00"/>
                </a:solidFill>
              </a:rPr>
              <a:t>Plus de 50 PME </a:t>
            </a:r>
            <a:r>
              <a:rPr lang="en-US" sz="900" dirty="0" smtClean="0">
                <a:solidFill>
                  <a:srgbClr val="F08A00"/>
                </a:solidFill>
              </a:rPr>
              <a:t>de </a:t>
            </a:r>
            <a:r>
              <a:rPr lang="en-US" sz="1000" b="1" dirty="0" err="1" smtClean="0">
                <a:solidFill>
                  <a:srgbClr val="F08A00"/>
                </a:solidFill>
              </a:rPr>
              <a:t>tous</a:t>
            </a:r>
            <a:r>
              <a:rPr lang="en-US" sz="1000" b="1" dirty="0" smtClean="0">
                <a:solidFill>
                  <a:srgbClr val="F08A00"/>
                </a:solidFill>
              </a:rPr>
              <a:t> </a:t>
            </a:r>
            <a:r>
              <a:rPr lang="en-US" sz="1000" b="1" dirty="0" err="1" smtClean="0">
                <a:solidFill>
                  <a:srgbClr val="F08A00"/>
                </a:solidFill>
              </a:rPr>
              <a:t>domaines</a:t>
            </a:r>
            <a:r>
              <a:rPr lang="en-US" sz="1000" b="1" dirty="0" smtClean="0">
                <a:solidFill>
                  <a:srgbClr val="F08A00"/>
                </a:solidFill>
              </a:rPr>
              <a:t> </a:t>
            </a:r>
            <a:r>
              <a:rPr lang="en-US" sz="900" dirty="0" smtClean="0">
                <a:solidFill>
                  <a:srgbClr val="F08A00"/>
                </a:solidFill>
              </a:rPr>
              <a:t>et</a:t>
            </a:r>
          </a:p>
          <a:p>
            <a:r>
              <a:rPr lang="en-US" sz="900" dirty="0" err="1" smtClean="0">
                <a:solidFill>
                  <a:srgbClr val="F08A00"/>
                </a:solidFill>
              </a:rPr>
              <a:t>dans</a:t>
            </a:r>
            <a:r>
              <a:rPr lang="en-US" sz="900" dirty="0" smtClean="0">
                <a:solidFill>
                  <a:srgbClr val="F08A00"/>
                </a:solidFill>
              </a:rPr>
              <a:t> </a:t>
            </a:r>
            <a:r>
              <a:rPr lang="en-US" sz="900" dirty="0" err="1" smtClean="0">
                <a:solidFill>
                  <a:srgbClr val="F08A00"/>
                </a:solidFill>
              </a:rPr>
              <a:t>toute</a:t>
            </a:r>
            <a:r>
              <a:rPr lang="en-US" sz="900" dirty="0" smtClean="0">
                <a:solidFill>
                  <a:srgbClr val="F08A00"/>
                </a:solidFill>
              </a:rPr>
              <a:t> la France</a:t>
            </a:r>
            <a:endParaRPr lang="en-US" sz="900" dirty="0">
              <a:solidFill>
                <a:srgbClr val="F08A00"/>
              </a:solidFill>
            </a:endParaRPr>
          </a:p>
        </p:txBody>
      </p:sp>
      <p:grpSp>
        <p:nvGrpSpPr>
          <p:cNvPr id="42" name="Groupe 41"/>
          <p:cNvGrpSpPr/>
          <p:nvPr/>
        </p:nvGrpSpPr>
        <p:grpSpPr>
          <a:xfrm>
            <a:off x="5944025" y="4252060"/>
            <a:ext cx="3812551" cy="1265172"/>
            <a:chOff x="7132299" y="4332823"/>
            <a:chExt cx="3461953" cy="1148828"/>
          </a:xfrm>
        </p:grpSpPr>
        <p:pic>
          <p:nvPicPr>
            <p:cNvPr id="27" name="Image 26" descr="cartePME.png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2299" y="4332823"/>
              <a:ext cx="1696527" cy="1148828"/>
            </a:xfrm>
            <a:prstGeom prst="rect">
              <a:avLst/>
            </a:prstGeom>
          </p:spPr>
        </p:pic>
        <p:sp>
          <p:nvSpPr>
            <p:cNvPr id="28" name="ZoneTexte 27"/>
            <p:cNvSpPr txBox="1"/>
            <p:nvPr/>
          </p:nvSpPr>
          <p:spPr>
            <a:xfrm>
              <a:off x="8109575" y="4829019"/>
              <a:ext cx="2484677" cy="41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 smtClean="0"/>
                <a:t>Répartition des PME </a:t>
              </a:r>
            </a:p>
            <a:p>
              <a:pPr algn="ctr"/>
              <a:r>
                <a:rPr lang="fr-FR" sz="800" b="1" dirty="0" smtClean="0"/>
                <a:t>par région et par taille</a:t>
              </a:r>
            </a:p>
            <a:p>
              <a:pPr algn="ctr"/>
              <a:r>
                <a:rPr lang="fr-FR" sz="800" b="1" dirty="0" smtClean="0"/>
                <a:t>(février 2015)</a:t>
              </a:r>
              <a:endParaRPr lang="fr-FR" sz="800" b="1" dirty="0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179512" y="4443912"/>
            <a:ext cx="6095299" cy="2318361"/>
            <a:chOff x="270997" y="4515920"/>
            <a:chExt cx="6095299" cy="2318361"/>
          </a:xfrm>
        </p:grpSpPr>
        <p:grpSp>
          <p:nvGrpSpPr>
            <p:cNvPr id="40" name="Groupe 39"/>
            <p:cNvGrpSpPr/>
            <p:nvPr/>
          </p:nvGrpSpPr>
          <p:grpSpPr>
            <a:xfrm>
              <a:off x="1195339" y="5622025"/>
              <a:ext cx="4384773" cy="1212256"/>
              <a:chOff x="2123728" y="3963253"/>
              <a:chExt cx="3960440" cy="121225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145113" y="4014580"/>
                <a:ext cx="3685866" cy="102879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123728" y="4206013"/>
                <a:ext cx="3960440" cy="969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lvl="0" indent="-171450">
                  <a:buFont typeface="Wingdings" panose="05000000000000000000" pitchFamily="2" charset="2"/>
                  <a:buChar char="§"/>
                </a:pPr>
                <a:r>
                  <a:rPr lang="en-US" sz="700" dirty="0" err="1" smtClean="0">
                    <a:solidFill>
                      <a:srgbClr val="000000"/>
                    </a:solidFill>
                  </a:rPr>
                  <a:t>Editeur</a:t>
                </a:r>
                <a:r>
                  <a:rPr lang="en-US" sz="700" dirty="0" smtClean="0">
                    <a:solidFill>
                      <a:srgbClr val="000000"/>
                    </a:solidFill>
                  </a:rPr>
                  <a:t> de </a:t>
                </a:r>
                <a:r>
                  <a:rPr lang="en-US" sz="700" dirty="0" err="1" smtClean="0">
                    <a:solidFill>
                      <a:srgbClr val="000000"/>
                    </a:solidFill>
                  </a:rPr>
                  <a:t>logiciel</a:t>
                </a:r>
                <a:r>
                  <a:rPr lang="en-US" sz="700" dirty="0" smtClean="0">
                    <a:solidFill>
                      <a:srgbClr val="000000"/>
                    </a:solidFill>
                  </a:rPr>
                  <a:t> de simulation de </a:t>
                </a:r>
                <a:r>
                  <a:rPr lang="en-US" sz="700" dirty="0" err="1" smtClean="0">
                    <a:solidFill>
                      <a:srgbClr val="000000"/>
                    </a:solidFill>
                  </a:rPr>
                  <a:t>phénomènes</a:t>
                </a:r>
                <a:r>
                  <a:rPr lang="en-US" sz="7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700" dirty="0" err="1" smtClean="0">
                    <a:solidFill>
                      <a:srgbClr val="000000"/>
                    </a:solidFill>
                  </a:rPr>
                  <a:t>électromagnétiques</a:t>
                </a:r>
                <a:endParaRPr lang="en-US" sz="700" dirty="0" smtClean="0">
                  <a:solidFill>
                    <a:srgbClr val="000000"/>
                  </a:solidFill>
                </a:endParaRPr>
              </a:p>
              <a:p>
                <a:pPr marL="628650" lvl="1" indent="-171450">
                  <a:buFont typeface="Calibri" panose="020F0502020204030204" pitchFamily="34" charset="0"/>
                  <a:buChar char="→"/>
                </a:pPr>
                <a:r>
                  <a:rPr lang="en-US" sz="700" dirty="0" smtClean="0">
                    <a:solidFill>
                      <a:srgbClr val="5C0F8C"/>
                    </a:solidFill>
                  </a:rPr>
                  <a:t>Passage à </a:t>
                </a:r>
                <a:r>
                  <a:rPr lang="en-US" sz="700" dirty="0" err="1" smtClean="0">
                    <a:solidFill>
                      <a:srgbClr val="5C0F8C"/>
                    </a:solidFill>
                  </a:rPr>
                  <a:t>l’échelle</a:t>
                </a:r>
                <a:r>
                  <a:rPr lang="en-US" sz="700" dirty="0" smtClean="0">
                    <a:solidFill>
                      <a:srgbClr val="5C0F8C"/>
                    </a:solidFill>
                  </a:rPr>
                  <a:t> du </a:t>
                </a:r>
                <a:r>
                  <a:rPr lang="en-US" sz="700" dirty="0" err="1" smtClean="0">
                    <a:solidFill>
                      <a:srgbClr val="5C0F8C"/>
                    </a:solidFill>
                  </a:rPr>
                  <a:t>logiciel</a:t>
                </a:r>
                <a:r>
                  <a:rPr lang="en-US" sz="700" dirty="0" smtClean="0">
                    <a:solidFill>
                      <a:srgbClr val="5C0F8C"/>
                    </a:solidFill>
                  </a:rPr>
                  <a:t> CAPITOLE-EM</a:t>
                </a:r>
              </a:p>
              <a:p>
                <a:pPr marL="171450" lvl="0" indent="-171450">
                  <a:buFont typeface="Wingdings" panose="05000000000000000000" pitchFamily="2" charset="2"/>
                  <a:buChar char="§"/>
                </a:pPr>
                <a:r>
                  <a:rPr lang="en-US" sz="700" dirty="0" smtClean="0">
                    <a:solidFill>
                      <a:srgbClr val="000000"/>
                    </a:solidFill>
                  </a:rPr>
                  <a:t>Avec HPC-PME : collaboration avec le </a:t>
                </a:r>
                <a:r>
                  <a:rPr lang="en-US" sz="700" dirty="0" err="1" smtClean="0">
                    <a:solidFill>
                      <a:srgbClr val="000000"/>
                    </a:solidFill>
                  </a:rPr>
                  <a:t>laboratoire</a:t>
                </a:r>
                <a:r>
                  <a:rPr lang="en-US" sz="700" dirty="0" smtClean="0">
                    <a:solidFill>
                      <a:srgbClr val="000000"/>
                    </a:solidFill>
                  </a:rPr>
                  <a:t> IRIT (ENSEEIHT) et </a:t>
                </a:r>
                <a:r>
                  <a:rPr lang="en-US" sz="700" dirty="0" err="1" smtClean="0">
                    <a:solidFill>
                      <a:srgbClr val="000000"/>
                    </a:solidFill>
                  </a:rPr>
                  <a:t>accès</a:t>
                </a:r>
                <a:r>
                  <a:rPr lang="en-US" sz="700" dirty="0" smtClean="0">
                    <a:solidFill>
                      <a:srgbClr val="000000"/>
                    </a:solidFill>
                  </a:rPr>
                  <a:t> aux </a:t>
                </a:r>
                <a:r>
                  <a:rPr lang="en-US" sz="700" dirty="0" err="1" smtClean="0">
                    <a:solidFill>
                      <a:srgbClr val="000000"/>
                    </a:solidFill>
                  </a:rPr>
                  <a:t>ressources</a:t>
                </a:r>
                <a:r>
                  <a:rPr lang="en-US" sz="700" dirty="0" smtClean="0">
                    <a:solidFill>
                      <a:srgbClr val="000000"/>
                    </a:solidFill>
                  </a:rPr>
                  <a:t> du CALMIP (</a:t>
                </a:r>
                <a:r>
                  <a:rPr lang="en-US" sz="700" dirty="0" smtClean="0">
                    <a:solidFill>
                      <a:srgbClr val="000000"/>
                    </a:solidFill>
                    <a:sym typeface="Symbol"/>
                  </a:rPr>
                  <a:t></a:t>
                </a:r>
                <a:r>
                  <a:rPr lang="en-US" sz="700" dirty="0" smtClean="0">
                    <a:solidFill>
                      <a:srgbClr val="000000"/>
                    </a:solidFill>
                  </a:rPr>
                  <a:t>30 000 </a:t>
                </a:r>
                <a:r>
                  <a:rPr lang="en-US" sz="700" dirty="0" err="1" smtClean="0">
                    <a:solidFill>
                      <a:srgbClr val="000000"/>
                    </a:solidFill>
                  </a:rPr>
                  <a:t>heures</a:t>
                </a:r>
                <a:r>
                  <a:rPr lang="en-US" sz="700" dirty="0" smtClean="0">
                    <a:solidFill>
                      <a:srgbClr val="000000"/>
                    </a:solidFill>
                  </a:rPr>
                  <a:t>)</a:t>
                </a:r>
              </a:p>
              <a:p>
                <a:pPr marL="742950" lvl="1" indent="-285750">
                  <a:buFont typeface="Calibri" panose="020F0502020204030204" pitchFamily="34" charset="0"/>
                  <a:buChar char="→"/>
                </a:pPr>
                <a:r>
                  <a:rPr lang="en-US" sz="700" b="1" dirty="0" smtClean="0">
                    <a:solidFill>
                      <a:srgbClr val="5C0F8C"/>
                    </a:solidFill>
                  </a:rPr>
                  <a:t>2 nouveaux </a:t>
                </a:r>
                <a:r>
                  <a:rPr lang="en-US" sz="700" b="1" dirty="0" err="1" smtClean="0">
                    <a:solidFill>
                      <a:srgbClr val="5C0F8C"/>
                    </a:solidFill>
                  </a:rPr>
                  <a:t>contrats</a:t>
                </a:r>
                <a:r>
                  <a:rPr lang="en-US" sz="700" b="1" dirty="0" smtClean="0">
                    <a:solidFill>
                      <a:srgbClr val="5C0F8C"/>
                    </a:solidFill>
                  </a:rPr>
                  <a:t> au </a:t>
                </a:r>
                <a:r>
                  <a:rPr lang="en-US" sz="700" b="1" dirty="0" err="1" smtClean="0">
                    <a:solidFill>
                      <a:srgbClr val="5C0F8C"/>
                    </a:solidFill>
                  </a:rPr>
                  <a:t>Japon</a:t>
                </a:r>
                <a:endParaRPr lang="en-US" sz="700" b="1" dirty="0" smtClean="0">
                  <a:solidFill>
                    <a:srgbClr val="5C0F8C"/>
                  </a:solidFill>
                </a:endParaRPr>
              </a:p>
              <a:p>
                <a:pPr marL="742950" lvl="1" indent="-285750">
                  <a:buFont typeface="Calibri" panose="020F0502020204030204" pitchFamily="34" charset="0"/>
                  <a:buChar char="→"/>
                </a:pPr>
                <a:r>
                  <a:rPr lang="en-US" sz="700" dirty="0" err="1" smtClean="0">
                    <a:solidFill>
                      <a:srgbClr val="5C0F8C"/>
                    </a:solidFill>
                  </a:rPr>
                  <a:t>Visibilité</a:t>
                </a:r>
                <a:r>
                  <a:rPr lang="en-US" sz="700" dirty="0" smtClean="0">
                    <a:solidFill>
                      <a:srgbClr val="5C0F8C"/>
                    </a:solidFill>
                  </a:rPr>
                  <a:t> </a:t>
                </a:r>
                <a:r>
                  <a:rPr lang="en-US" sz="700" dirty="0" err="1" smtClean="0">
                    <a:solidFill>
                      <a:srgbClr val="5C0F8C"/>
                    </a:solidFill>
                  </a:rPr>
                  <a:t>européenne</a:t>
                </a:r>
                <a:r>
                  <a:rPr lang="en-US" sz="700" dirty="0" smtClean="0">
                    <a:solidFill>
                      <a:srgbClr val="5C0F8C"/>
                    </a:solidFill>
                  </a:rPr>
                  <a:t> : </a:t>
                </a:r>
                <a:r>
                  <a:rPr lang="en-US" sz="700" dirty="0" err="1" smtClean="0">
                    <a:solidFill>
                      <a:srgbClr val="5C0F8C"/>
                    </a:solidFill>
                  </a:rPr>
                  <a:t>sélection</a:t>
                </a:r>
                <a:r>
                  <a:rPr lang="en-US" sz="700" dirty="0" smtClean="0">
                    <a:solidFill>
                      <a:srgbClr val="5C0F8C"/>
                    </a:solidFill>
                  </a:rPr>
                  <a:t> par les </a:t>
                </a:r>
                <a:r>
                  <a:rPr lang="en-US" sz="700" dirty="0" err="1" smtClean="0">
                    <a:solidFill>
                      <a:srgbClr val="5C0F8C"/>
                    </a:solidFill>
                  </a:rPr>
                  <a:t>programmes</a:t>
                </a:r>
                <a:r>
                  <a:rPr lang="en-US" sz="700" dirty="0" smtClean="0">
                    <a:solidFill>
                      <a:srgbClr val="5C0F8C"/>
                    </a:solidFill>
                  </a:rPr>
                  <a:t> SHAPE (Preparatory Access PRACE avec expertise) et Fortissimo (</a:t>
                </a:r>
                <a:r>
                  <a:rPr lang="en-US" sz="700" dirty="0" err="1" smtClean="0">
                    <a:solidFill>
                      <a:srgbClr val="5C0F8C"/>
                    </a:solidFill>
                  </a:rPr>
                  <a:t>plateforme</a:t>
                </a:r>
                <a:r>
                  <a:rPr lang="en-US" sz="700" dirty="0" smtClean="0">
                    <a:solidFill>
                      <a:srgbClr val="5C0F8C"/>
                    </a:solidFill>
                  </a:rPr>
                  <a:t> cloud HPC </a:t>
                </a:r>
                <a:r>
                  <a:rPr lang="en-US" sz="700" dirty="0" err="1" smtClean="0">
                    <a:solidFill>
                      <a:srgbClr val="5C0F8C"/>
                    </a:solidFill>
                  </a:rPr>
                  <a:t>commerciale</a:t>
                </a:r>
                <a:r>
                  <a:rPr lang="en-US" sz="700" dirty="0" smtClean="0">
                    <a:solidFill>
                      <a:srgbClr val="5C0F8C"/>
                    </a:solidFill>
                  </a:rPr>
                  <a:t>)</a:t>
                </a:r>
              </a:p>
              <a:p>
                <a:pPr marL="85725" indent="-85725">
                  <a:buFont typeface="Arial"/>
                  <a:buChar char="•"/>
                </a:pPr>
                <a:endParaRPr lang="en-US" sz="8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735779" y="4020453"/>
                <a:ext cx="216023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900" b="1" dirty="0" smtClean="0"/>
                  <a:t>30 000 heures au CALMIP à Toulouse</a:t>
                </a:r>
                <a:endParaRPr lang="fr-FR" sz="900" b="1" dirty="0"/>
              </a:p>
            </p:txBody>
          </p:sp>
          <p:pic>
            <p:nvPicPr>
              <p:cNvPr id="33" name="Image 3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5736" y="3963253"/>
                <a:ext cx="1553979" cy="303026"/>
              </a:xfrm>
              <a:prstGeom prst="rect">
                <a:avLst/>
              </a:prstGeom>
            </p:spPr>
          </p:pic>
        </p:grpSp>
        <p:pic>
          <p:nvPicPr>
            <p:cNvPr id="34" name="Image 3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6"/>
            <a:stretch/>
          </p:blipFill>
          <p:spPr>
            <a:xfrm>
              <a:off x="270997" y="5894416"/>
              <a:ext cx="1564699" cy="918960"/>
            </a:xfrm>
            <a:prstGeom prst="rect">
              <a:avLst/>
            </a:prstGeom>
          </p:spPr>
        </p:pic>
        <p:grpSp>
          <p:nvGrpSpPr>
            <p:cNvPr id="41" name="Groupe 40"/>
            <p:cNvGrpSpPr/>
            <p:nvPr/>
          </p:nvGrpSpPr>
          <p:grpSpPr>
            <a:xfrm>
              <a:off x="395536" y="4515920"/>
              <a:ext cx="5970760" cy="1073320"/>
              <a:chOff x="1259633" y="2420888"/>
              <a:chExt cx="5970760" cy="107332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259633" y="2420888"/>
                <a:ext cx="3888431" cy="1001312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fr-FR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260097" y="2678600"/>
                <a:ext cx="5970296" cy="815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lvl="0" indent="-17145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endParaRPr lang="en-US" sz="700" dirty="0" smtClean="0"/>
              </a:p>
              <a:p>
                <a:pPr marL="171450" lvl="0" indent="-17145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700" dirty="0" smtClean="0"/>
                  <a:t>Marie </a:t>
                </a:r>
                <a:r>
                  <a:rPr lang="en-US" sz="700" dirty="0" err="1" smtClean="0"/>
                  <a:t>Quantier</a:t>
                </a:r>
                <a:r>
                  <a:rPr lang="en-US" sz="700" dirty="0" smtClean="0"/>
                  <a:t>, </a:t>
                </a:r>
                <a:r>
                  <a:rPr lang="en-US" sz="700" dirty="0" err="1" smtClean="0"/>
                  <a:t>plateforme</a:t>
                </a:r>
                <a:r>
                  <a:rPr lang="en-US" sz="700" dirty="0" smtClean="0"/>
                  <a:t> </a:t>
                </a:r>
                <a:r>
                  <a:rPr lang="en-US" sz="700" dirty="0" err="1" smtClean="0"/>
                  <a:t>d’investissement</a:t>
                </a:r>
                <a:r>
                  <a:rPr lang="en-US" sz="700" dirty="0" smtClean="0"/>
                  <a:t> financier pour </a:t>
                </a:r>
                <a:r>
                  <a:rPr lang="en-US" sz="700" dirty="0" err="1" smtClean="0"/>
                  <a:t>particuliers</a:t>
                </a:r>
                <a:r>
                  <a:rPr lang="en-US" sz="700" dirty="0" smtClean="0"/>
                  <a:t> </a:t>
                </a:r>
              </a:p>
              <a:p>
                <a:pPr marL="171450" lvl="0" indent="-17145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700" dirty="0" smtClean="0"/>
                  <a:t>Avec HPC-PME : expertise finance par </a:t>
                </a:r>
                <a:r>
                  <a:rPr lang="en-US" sz="700" dirty="0" err="1" smtClean="0"/>
                  <a:t>chercheur</a:t>
                </a:r>
                <a:r>
                  <a:rPr lang="en-US" sz="700" dirty="0" smtClean="0"/>
                  <a:t> UPMC + test </a:t>
                </a:r>
                <a:r>
                  <a:rPr lang="en-US" sz="700" dirty="0" err="1" smtClean="0"/>
                  <a:t>sur</a:t>
                </a:r>
                <a:r>
                  <a:rPr lang="en-US" sz="700" dirty="0" smtClean="0"/>
                  <a:t> cluster de </a:t>
                </a:r>
                <a:r>
                  <a:rPr lang="en-US" sz="700" dirty="0" err="1" smtClean="0"/>
                  <a:t>calcul</a:t>
                </a:r>
                <a:endParaRPr lang="en-US" sz="700" dirty="0" smtClean="0"/>
              </a:p>
              <a:p>
                <a:pPr marL="171450" lvl="0" indent="-171450">
                  <a:buClr>
                    <a:schemeClr val="tx1"/>
                  </a:buClr>
                </a:pPr>
                <a:r>
                  <a:rPr lang="en-US" sz="700" dirty="0" smtClean="0"/>
                  <a:t>	à </a:t>
                </a:r>
                <a:r>
                  <a:rPr lang="en-US" sz="700" dirty="0" err="1" smtClean="0"/>
                  <a:t>l’Institut</a:t>
                </a:r>
                <a:r>
                  <a:rPr lang="en-US" sz="700" dirty="0" smtClean="0"/>
                  <a:t> du </a:t>
                </a:r>
                <a:r>
                  <a:rPr lang="en-US" sz="700" dirty="0" err="1" smtClean="0"/>
                  <a:t>Calcul</a:t>
                </a:r>
                <a:r>
                  <a:rPr lang="en-US" sz="700" dirty="0" smtClean="0"/>
                  <a:t> et de la Simulation (ICS, UPMC)  </a:t>
                </a:r>
              </a:p>
              <a:p>
                <a:pPr marL="742950" lvl="1" indent="-285750">
                  <a:buFont typeface="Calibri" panose="020F0502020204030204" pitchFamily="34" charset="0"/>
                  <a:buChar char="→"/>
                </a:pPr>
                <a:r>
                  <a:rPr lang="en-US" sz="700" dirty="0" err="1" smtClean="0">
                    <a:solidFill>
                      <a:srgbClr val="5C0F8C"/>
                    </a:solidFill>
                  </a:rPr>
                  <a:t>Mise</a:t>
                </a:r>
                <a:r>
                  <a:rPr lang="en-US" sz="700" dirty="0" smtClean="0">
                    <a:solidFill>
                      <a:srgbClr val="5C0F8C"/>
                    </a:solidFill>
                  </a:rPr>
                  <a:t> en production </a:t>
                </a:r>
                <a:r>
                  <a:rPr lang="en-US" sz="700" dirty="0" err="1" smtClean="0">
                    <a:solidFill>
                      <a:srgbClr val="5C0F8C"/>
                    </a:solidFill>
                  </a:rPr>
                  <a:t>plateforme</a:t>
                </a:r>
                <a:r>
                  <a:rPr lang="en-US" sz="700" dirty="0" smtClean="0">
                    <a:solidFill>
                      <a:srgbClr val="5C0F8C"/>
                    </a:solidFill>
                  </a:rPr>
                  <a:t> fin 2014</a:t>
                </a:r>
              </a:p>
              <a:p>
                <a:pPr marL="742950" lvl="1" indent="-285750">
                  <a:buFont typeface="Calibri" panose="020F0502020204030204" pitchFamily="34" charset="0"/>
                  <a:buChar char="→"/>
                </a:pPr>
                <a:r>
                  <a:rPr lang="en-US" sz="700" dirty="0" smtClean="0">
                    <a:solidFill>
                      <a:srgbClr val="5C0F8C"/>
                    </a:solidFill>
                  </a:rPr>
                  <a:t>Mi-2015 : 30 000 </a:t>
                </a:r>
                <a:r>
                  <a:rPr lang="en-US" sz="700" dirty="0" err="1" smtClean="0">
                    <a:solidFill>
                      <a:srgbClr val="5C0F8C"/>
                    </a:solidFill>
                  </a:rPr>
                  <a:t>portefeuilles</a:t>
                </a:r>
                <a:r>
                  <a:rPr lang="en-US" sz="700" dirty="0" smtClean="0">
                    <a:solidFill>
                      <a:srgbClr val="5C0F8C"/>
                    </a:solidFill>
                  </a:rPr>
                  <a:t> </a:t>
                </a:r>
                <a:r>
                  <a:rPr lang="en-US" sz="700" dirty="0" err="1" smtClean="0">
                    <a:solidFill>
                      <a:srgbClr val="5C0F8C"/>
                    </a:solidFill>
                  </a:rPr>
                  <a:t>actifs</a:t>
                </a:r>
                <a:r>
                  <a:rPr lang="en-US" sz="700" dirty="0" smtClean="0">
                    <a:solidFill>
                      <a:srgbClr val="5C0F8C"/>
                    </a:solidFill>
                  </a:rPr>
                  <a:t>, 200 clients </a:t>
                </a:r>
                <a:r>
                  <a:rPr lang="en-US" sz="700" dirty="0" err="1" smtClean="0">
                    <a:solidFill>
                      <a:srgbClr val="5C0F8C"/>
                    </a:solidFill>
                  </a:rPr>
                  <a:t>payants</a:t>
                </a:r>
                <a:endParaRPr lang="en-US" sz="700" dirty="0" smtClean="0">
                  <a:solidFill>
                    <a:srgbClr val="5C0F8C"/>
                  </a:solidFill>
                </a:endParaRPr>
              </a:p>
              <a:p>
                <a:pPr indent="-266700">
                  <a:buClr>
                    <a:srgbClr val="0070C0"/>
                  </a:buClr>
                  <a:buFont typeface="Wingdings 3" panose="05040102010807070707" pitchFamily="18" charset="2"/>
                  <a:buChar char="9"/>
                </a:pPr>
                <a:endParaRPr lang="en-US" sz="5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863285" y="2476976"/>
                <a:ext cx="280831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800" b="1" dirty="0" smtClean="0"/>
                  <a:t>Analyse et simulation </a:t>
                </a:r>
              </a:p>
              <a:p>
                <a:r>
                  <a:rPr lang="fr-FR" sz="800" b="1" dirty="0" smtClean="0"/>
                  <a:t>du risque financier en ligne</a:t>
                </a:r>
                <a:endParaRPr lang="fr-FR" sz="800" b="1" u="sng" dirty="0"/>
              </a:p>
            </p:txBody>
          </p:sp>
        </p:grpSp>
      </p:grpSp>
      <p:sp>
        <p:nvSpPr>
          <p:cNvPr id="45" name="Ellipse 44"/>
          <p:cNvSpPr/>
          <p:nvPr/>
        </p:nvSpPr>
        <p:spPr>
          <a:xfrm>
            <a:off x="5292080" y="5589240"/>
            <a:ext cx="1872208" cy="86409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chemeClr val="bg1"/>
                </a:solidFill>
              </a:rPr>
              <a:t>3 caractéristiques</a:t>
            </a:r>
          </a:p>
          <a:p>
            <a:pPr algn="ctr"/>
            <a:r>
              <a:rPr lang="fr-FR" sz="700" dirty="0" smtClean="0">
                <a:solidFill>
                  <a:schemeClr val="bg1"/>
                </a:solidFill>
              </a:rPr>
              <a:t>- Agilité/réactivité</a:t>
            </a:r>
          </a:p>
          <a:p>
            <a:pPr algn="ctr"/>
            <a:r>
              <a:rPr lang="fr-FR" sz="700" dirty="0" smtClean="0">
                <a:solidFill>
                  <a:schemeClr val="bg1"/>
                </a:solidFill>
              </a:rPr>
              <a:t>- Complémentarité expertise</a:t>
            </a:r>
          </a:p>
          <a:p>
            <a:pPr algn="ctr"/>
            <a:r>
              <a:rPr lang="fr-FR" sz="700" dirty="0" smtClean="0">
                <a:solidFill>
                  <a:schemeClr val="bg1"/>
                </a:solidFill>
              </a:rPr>
              <a:t>- Proximité avec PME</a:t>
            </a:r>
            <a:endParaRPr lang="fr-FR" sz="700" dirty="0">
              <a:solidFill>
                <a:schemeClr val="bg1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6876256" y="5517232"/>
            <a:ext cx="2195736" cy="79208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spc="-20" dirty="0" smtClean="0">
                <a:solidFill>
                  <a:schemeClr val="bg1"/>
                </a:solidFill>
              </a:rPr>
              <a:t>2013 : préparation régionalisation </a:t>
            </a:r>
          </a:p>
          <a:p>
            <a:pPr algn="ctr"/>
            <a:r>
              <a:rPr lang="fr-FR" sz="700" spc="-20" dirty="0" smtClean="0">
                <a:solidFill>
                  <a:schemeClr val="bg1"/>
                </a:solidFill>
              </a:rPr>
              <a:t>Lancement cellules pilotes (Grenoble, Toulouse, Reims, etc.)</a:t>
            </a:r>
          </a:p>
          <a:p>
            <a:pPr algn="ctr"/>
            <a:r>
              <a:rPr lang="fr-FR" sz="700" spc="-20" dirty="0" smtClean="0">
                <a:solidFill>
                  <a:schemeClr val="bg1"/>
                </a:solidFill>
              </a:rPr>
              <a:t>Plus de 20 PME suivies en région</a:t>
            </a:r>
            <a:endParaRPr lang="fr-FR" sz="700" spc="-20" dirty="0">
              <a:solidFill>
                <a:schemeClr val="bg1"/>
              </a:solidFill>
            </a:endParaRPr>
          </a:p>
        </p:txBody>
      </p:sp>
      <p:pic>
        <p:nvPicPr>
          <p:cNvPr id="47" name="Image 46" descr="nvidia-logo.jpg"/>
          <p:cNvPicPr>
            <a:picLocks noChangeAspect="1"/>
          </p:cNvPicPr>
          <p:nvPr/>
        </p:nvPicPr>
        <p:blipFill>
          <a:blip r:embed="rId13" cstate="print"/>
          <a:srcRect t="29830" b="29830"/>
          <a:stretch>
            <a:fillRect/>
          </a:stretch>
        </p:blipFill>
        <p:spPr>
          <a:xfrm>
            <a:off x="2484000" y="3330000"/>
            <a:ext cx="680120" cy="137722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3995936" y="4237638"/>
            <a:ext cx="324036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</a:rPr>
              <a:t>HPC-PME 1.0</a:t>
            </a:r>
          </a:p>
          <a:p>
            <a:pPr algn="ctr"/>
            <a:r>
              <a:rPr lang="fr-FR" sz="105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</a:rPr>
              <a:t>Preuve de concept réussie!</a:t>
            </a:r>
            <a:endParaRPr lang="fr-FR" sz="1050" dirty="0">
              <a:ln w="10160">
                <a:solidFill>
                  <a:schemeClr val="accent6"/>
                </a:solidFill>
                <a:prstDash val="solid"/>
              </a:ln>
              <a:solidFill>
                <a:schemeClr val="accent6"/>
              </a:solidFill>
            </a:endParaRPr>
          </a:p>
        </p:txBody>
      </p:sp>
      <p:pic>
        <p:nvPicPr>
          <p:cNvPr id="48" name="Image 47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4509119"/>
            <a:ext cx="1406279" cy="288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22/06/15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19ème Rencontres mathématiques - industrie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7B68-FC32-4E35-9CDA-1CB03524C245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269920" y="185173"/>
            <a:ext cx="3918342" cy="461665"/>
          </a:xfrm>
        </p:spPr>
        <p:txBody>
          <a:bodyPr/>
          <a:lstStyle/>
          <a:p>
            <a:r>
              <a:rPr lang="fr-FR" dirty="0" smtClean="0">
                <a:latin typeface="Helvetica" pitchFamily="34" charset="0"/>
                <a:cs typeface="Helvetica" pitchFamily="34" charset="0"/>
              </a:rPr>
              <a:t>Initiative HPC-PME (2/2)</a:t>
            </a:r>
            <a:endParaRPr lang="fr-FR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1278255" y="572823"/>
            <a:ext cx="6680034" cy="400110"/>
          </a:xfrm>
        </p:spPr>
        <p:txBody>
          <a:bodyPr/>
          <a:lstStyle/>
          <a:p>
            <a:r>
              <a:rPr lang="fr-FR" dirty="0" smtClean="0"/>
              <a:t>Une offre de services adaptée aux besoins de la PME</a:t>
            </a:r>
            <a:endParaRPr lang="fr-FR" dirty="0"/>
          </a:p>
        </p:txBody>
      </p:sp>
      <p:sp>
        <p:nvSpPr>
          <p:cNvPr id="140" name="Rectangle 139"/>
          <p:cNvSpPr/>
          <p:nvPr/>
        </p:nvSpPr>
        <p:spPr>
          <a:xfrm>
            <a:off x="-36512" y="3717032"/>
            <a:ext cx="1547664" cy="1224136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1" name="Image 14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84214"/>
            <a:ext cx="1368152" cy="764666"/>
          </a:xfrm>
          <a:prstGeom prst="rect">
            <a:avLst/>
          </a:prstGeom>
        </p:spPr>
      </p:pic>
      <p:sp>
        <p:nvSpPr>
          <p:cNvPr id="142" name="Rectangle 141"/>
          <p:cNvSpPr/>
          <p:nvPr/>
        </p:nvSpPr>
        <p:spPr>
          <a:xfrm>
            <a:off x="-72008" y="1340768"/>
            <a:ext cx="1547664" cy="648072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Une PME: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Plusieurs types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d’aides </a:t>
            </a:r>
            <a:r>
              <a:rPr kumimoji="0" lang="fr-F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possibles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-72008" y="2132856"/>
            <a:ext cx="1547664" cy="648072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 besoins HPC-PME globalement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uniformément répartis</a:t>
            </a:r>
            <a:endParaRPr kumimoji="0" lang="fr-FR" sz="11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-36512" y="2924944"/>
            <a:ext cx="1547664" cy="64807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Conseil/mise en relation pour les PME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hors champ initiative </a:t>
            </a:r>
            <a:endParaRPr kumimoji="0" lang="fr-FR" sz="11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5" name="Groupe 144"/>
          <p:cNvGrpSpPr/>
          <p:nvPr/>
        </p:nvGrpSpPr>
        <p:grpSpPr>
          <a:xfrm>
            <a:off x="323528" y="1340768"/>
            <a:ext cx="8820472" cy="6624736"/>
            <a:chOff x="251520" y="1340768"/>
            <a:chExt cx="8893061" cy="6624736"/>
          </a:xfrm>
        </p:grpSpPr>
        <p:graphicFrame>
          <p:nvGraphicFramePr>
            <p:cNvPr id="146" name="Diagramme 145"/>
            <p:cNvGraphicFramePr/>
            <p:nvPr>
              <p:extLst>
                <p:ext uri="{D42A27DB-BD31-4B8C-83A1-F6EECF244321}">
                  <p14:modId xmlns:p14="http://schemas.microsoft.com/office/powerpoint/2010/main" val="1337388301"/>
                </p:ext>
              </p:extLst>
            </p:nvPr>
          </p:nvGraphicFramePr>
          <p:xfrm>
            <a:off x="251520" y="2780928"/>
            <a:ext cx="8893061" cy="51845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47" name="Rectangle à coins arrondis 146"/>
            <p:cNvSpPr/>
            <p:nvPr/>
          </p:nvSpPr>
          <p:spPr>
            <a:xfrm>
              <a:off x="1619671" y="1340768"/>
              <a:ext cx="6120678" cy="5112568"/>
            </a:xfrm>
            <a:prstGeom prst="roundRect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ZoneTexte 147"/>
            <p:cNvSpPr txBox="1"/>
            <p:nvPr/>
          </p:nvSpPr>
          <p:spPr>
            <a:xfrm>
              <a:off x="4752757" y="6084004"/>
              <a:ext cx="2161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Champ de l’Initiative</a:t>
              </a:r>
              <a:endPara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39552" y="5157192"/>
              <a:ext cx="576064" cy="504056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kern="0" dirty="0" smtClean="0">
                  <a:solidFill>
                    <a:sysClr val="window" lastClr="FFFFFF"/>
                  </a:solidFill>
                  <a:latin typeface="Calibri"/>
                </a:rPr>
                <a:t>5</a:t>
              </a:r>
              <a:endPara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51719" y="2708920"/>
              <a:ext cx="576064" cy="2520280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kern="0" dirty="0" smtClean="0">
                  <a:solidFill>
                    <a:sysClr val="window" lastClr="FFFFFF"/>
                  </a:solidFill>
                  <a:latin typeface="Calibri"/>
                </a:rPr>
                <a:t>20</a:t>
              </a:r>
              <a:endPara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563887" y="2924944"/>
              <a:ext cx="576064" cy="1944216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16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076054" y="1484784"/>
              <a:ext cx="576064" cy="3032720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588221" y="1556792"/>
              <a:ext cx="576064" cy="259228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19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8100392" y="3212976"/>
              <a:ext cx="576064" cy="523227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kern="0" noProof="0" dirty="0" smtClean="0">
                  <a:solidFill>
                    <a:sysClr val="window" lastClr="FFFFFF"/>
                  </a:solidFill>
                  <a:latin typeface="Calibri"/>
                </a:rPr>
                <a:t>5</a:t>
              </a:r>
              <a:endPara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5" name="Rectangle 154"/>
          <p:cNvSpPr/>
          <p:nvPr/>
        </p:nvSpPr>
        <p:spPr>
          <a:xfrm>
            <a:off x="-36512" y="4005064"/>
            <a:ext cx="323528" cy="144016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50" kern="0" dirty="0" smtClean="0">
                <a:solidFill>
                  <a:sysClr val="window" lastClr="FFFFFF"/>
                </a:solidFill>
                <a:latin typeface="Calibri"/>
              </a:rPr>
              <a:t>8</a:t>
            </a:r>
            <a:endParaRPr kumimoji="0" lang="fr-FR" sz="10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-36512" y="4221088"/>
            <a:ext cx="611560" cy="144016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  <a:endParaRPr kumimoji="0" lang="fr-FR" sz="10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-36512" y="4437112"/>
            <a:ext cx="971600" cy="144016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50" kern="0" dirty="0" smtClean="0">
                <a:solidFill>
                  <a:sysClr val="window" lastClr="FFFFFF"/>
                </a:solidFill>
                <a:latin typeface="Calibri"/>
              </a:rPr>
              <a:t>20</a:t>
            </a:r>
            <a:endParaRPr kumimoji="0" lang="fr-FR" sz="10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-36512" y="4653136"/>
            <a:ext cx="395536" cy="144016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50" kern="0" dirty="0" smtClean="0">
                <a:solidFill>
                  <a:sysClr val="window" lastClr="FFFFFF"/>
                </a:solidFill>
                <a:latin typeface="Calibri"/>
              </a:rPr>
              <a:t>9</a:t>
            </a:r>
            <a:endParaRPr kumimoji="0" lang="fr-FR" sz="10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ZoneTexte 158"/>
          <p:cNvSpPr txBox="1"/>
          <p:nvPr/>
        </p:nvSpPr>
        <p:spPr>
          <a:xfrm>
            <a:off x="-36512" y="3717032"/>
            <a:ext cx="1614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Nbre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PME/</a:t>
            </a:r>
            <a:r>
              <a:rPr kumimoji="0" lang="fr-F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nbre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étapes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ZoneTexte 159"/>
          <p:cNvSpPr txBox="1"/>
          <p:nvPr/>
        </p:nvSpPr>
        <p:spPr>
          <a:xfrm>
            <a:off x="251520" y="3959478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 étape</a:t>
            </a:r>
            <a:endParaRPr kumimoji="0" lang="fr-F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1" name="ZoneTexte 160"/>
          <p:cNvSpPr txBox="1"/>
          <p:nvPr/>
        </p:nvSpPr>
        <p:spPr>
          <a:xfrm>
            <a:off x="539552" y="4175502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 étapes</a:t>
            </a:r>
            <a:endParaRPr kumimoji="0" lang="fr-F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2" name="ZoneTexte 161"/>
          <p:cNvSpPr txBox="1"/>
          <p:nvPr/>
        </p:nvSpPr>
        <p:spPr>
          <a:xfrm>
            <a:off x="899592" y="4391526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 étapes</a:t>
            </a:r>
            <a:endParaRPr kumimoji="0" lang="fr-F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" name="ZoneTexte 162"/>
          <p:cNvSpPr txBox="1"/>
          <p:nvPr/>
        </p:nvSpPr>
        <p:spPr>
          <a:xfrm>
            <a:off x="323528" y="4607550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 étapes</a:t>
            </a:r>
            <a:endParaRPr kumimoji="0" lang="fr-F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323528" y="1196752"/>
            <a:ext cx="8352656" cy="4824536"/>
          </a:xfrm>
        </p:spPr>
        <p:txBody>
          <a:bodyPr/>
          <a:lstStyle/>
          <a:p>
            <a:pPr lvl="1"/>
            <a:endParaRPr lang="fr-FR" sz="2000" dirty="0" smtClean="0"/>
          </a:p>
          <a:p>
            <a:r>
              <a:rPr lang="fr-FR" sz="1600" dirty="0" smtClean="0"/>
              <a:t> 2015 : réponse GENCI - </a:t>
            </a:r>
            <a:r>
              <a:rPr lang="fr-FR" sz="1600" dirty="0" err="1" smtClean="0"/>
              <a:t>Teratec</a:t>
            </a:r>
            <a:r>
              <a:rPr lang="fr-FR" sz="1600" dirty="0" smtClean="0"/>
              <a:t> à Appel à Manifestation d’Intérêt du CGI</a:t>
            </a:r>
          </a:p>
          <a:p>
            <a:pPr lvl="1"/>
            <a:r>
              <a:rPr lang="fr-FR" sz="1400" dirty="0" smtClean="0"/>
              <a:t>Objectif : diffusion simulation vers PME</a:t>
            </a:r>
          </a:p>
          <a:p>
            <a:pPr lvl="1"/>
            <a:r>
              <a:rPr lang="fr-FR" sz="1400" dirty="0" smtClean="0"/>
              <a:t>2 programmes prévus</a:t>
            </a:r>
          </a:p>
          <a:p>
            <a:pPr lvl="2"/>
            <a:r>
              <a:rPr lang="fr-FR" sz="1200" dirty="0" smtClean="0"/>
              <a:t>GENCI : Accompagnement de proximité des PME (démultiplication HPC-PME)</a:t>
            </a:r>
          </a:p>
          <a:p>
            <a:pPr lvl="2"/>
            <a:r>
              <a:rPr lang="fr-FR" sz="1200" dirty="0" err="1" smtClean="0"/>
              <a:t>Teratec</a:t>
            </a:r>
            <a:r>
              <a:rPr lang="fr-FR" sz="1200" dirty="0" smtClean="0"/>
              <a:t> : Offres de services sectorielles (ciblées et « sur étagère »)</a:t>
            </a:r>
          </a:p>
          <a:p>
            <a:endParaRPr lang="fr-FR" sz="16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22/06/15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19ème Rencontres mathématiques - industrie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7B68-FC32-4E35-9CDA-1CB03524C245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269920" y="185173"/>
            <a:ext cx="3168137" cy="461665"/>
          </a:xfrm>
        </p:spPr>
        <p:txBody>
          <a:bodyPr/>
          <a:lstStyle/>
          <a:p>
            <a:r>
              <a:rPr lang="fr-FR" dirty="0" smtClean="0">
                <a:latin typeface="Helvetica" pitchFamily="34" charset="0"/>
                <a:cs typeface="Helvetica" pitchFamily="34" charset="0"/>
              </a:rPr>
              <a:t>Prochaine étape</a:t>
            </a:r>
            <a:endParaRPr lang="fr-FR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1278255" y="572823"/>
            <a:ext cx="3397084" cy="400110"/>
          </a:xfrm>
        </p:spPr>
        <p:txBody>
          <a:bodyPr/>
          <a:lstStyle/>
          <a:p>
            <a:r>
              <a:rPr lang="fr-FR" dirty="0" smtClean="0"/>
              <a:t>Démultiplication en région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6516216" y="575872"/>
            <a:ext cx="2376264" cy="83690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7913"/>
            <a:endParaRPr lang="fr-FR" sz="800" b="1" dirty="0" smtClean="0"/>
          </a:p>
          <a:p>
            <a:pPr marL="1077913"/>
            <a:endParaRPr lang="fr-FR" sz="800" b="1" dirty="0" smtClean="0"/>
          </a:p>
          <a:p>
            <a:pPr marL="1077913"/>
            <a:endParaRPr lang="fr-FR" sz="800" b="1" dirty="0" smtClean="0"/>
          </a:p>
          <a:p>
            <a:pPr marL="809625"/>
            <a:endParaRPr lang="fr-FR" sz="800" b="1" dirty="0" smtClean="0"/>
          </a:p>
          <a:p>
            <a:pPr marL="809625"/>
            <a:endParaRPr lang="fr-FR" sz="800" b="1" dirty="0" smtClean="0"/>
          </a:p>
          <a:p>
            <a:pPr marL="809625"/>
            <a:endParaRPr lang="fr-FR" sz="700" b="1" dirty="0" smtClean="0"/>
          </a:p>
          <a:p>
            <a:pPr marL="809625"/>
            <a:r>
              <a:rPr lang="fr-FR" sz="800" b="1" dirty="0" smtClean="0"/>
              <a:t>Action GENCI – </a:t>
            </a:r>
            <a:r>
              <a:rPr lang="fr-FR" sz="800" b="1" dirty="0" err="1" smtClean="0"/>
              <a:t>Teratec</a:t>
            </a:r>
            <a:r>
              <a:rPr lang="fr-FR" sz="800" b="1" dirty="0" smtClean="0"/>
              <a:t> </a:t>
            </a:r>
          </a:p>
          <a:p>
            <a:pPr marL="809625"/>
            <a:r>
              <a:rPr lang="fr-FR" sz="800" b="1" dirty="0" smtClean="0"/>
              <a:t>inscrite dans plan d’action « Industrie du futur », </a:t>
            </a:r>
          </a:p>
          <a:p>
            <a:pPr marL="809625"/>
            <a:r>
              <a:rPr lang="fr-FR" sz="800" b="1" dirty="0" smtClean="0"/>
              <a:t>présenté par </a:t>
            </a:r>
          </a:p>
          <a:p>
            <a:pPr marL="809625"/>
            <a:r>
              <a:rPr lang="fr-FR" sz="800" b="1" dirty="0" smtClean="0"/>
              <a:t>Emmanuel </a:t>
            </a:r>
            <a:r>
              <a:rPr lang="fr-FR" sz="800" b="1" dirty="0" err="1" smtClean="0"/>
              <a:t>Macron</a:t>
            </a:r>
            <a:r>
              <a:rPr lang="fr-FR" sz="800" b="1" dirty="0" smtClean="0"/>
              <a:t> le 18 mai 2015 à Nantes                        </a:t>
            </a:r>
            <a:endParaRPr lang="fr-FR" sz="800" dirty="0" smtClean="0"/>
          </a:p>
          <a:p>
            <a:endParaRPr lang="fr-FR" sz="800" dirty="0" smtClean="0"/>
          </a:p>
          <a:p>
            <a:endParaRPr lang="fr-FR" sz="800" dirty="0" smtClean="0"/>
          </a:p>
          <a:p>
            <a:endParaRPr lang="fr-FR" sz="800" dirty="0" smtClean="0"/>
          </a:p>
          <a:p>
            <a:endParaRPr lang="fr-FR" sz="800" dirty="0" smtClean="0"/>
          </a:p>
          <a:p>
            <a:endParaRPr lang="fr-FR" sz="800" dirty="0" smtClean="0"/>
          </a:p>
          <a:p>
            <a:endParaRPr lang="fr-FR" sz="800" dirty="0"/>
          </a:p>
        </p:txBody>
      </p:sp>
      <p:pic>
        <p:nvPicPr>
          <p:cNvPr id="42" name="Image 41" descr="Industrie-Fut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620688"/>
            <a:ext cx="792088" cy="730527"/>
          </a:xfrm>
          <a:prstGeom prst="rect">
            <a:avLst/>
          </a:prstGeom>
        </p:spPr>
      </p:pic>
      <p:pic>
        <p:nvPicPr>
          <p:cNvPr id="43" name="Image 42" descr="Logo-investissement-dAvenir-copi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6416" y="1214755"/>
            <a:ext cx="936104" cy="702077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5724128" y="5508521"/>
            <a:ext cx="25922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Lancement programme prévu</a:t>
            </a:r>
          </a:p>
          <a:p>
            <a:pPr algn="ctr"/>
            <a:endParaRPr lang="fr-FR" sz="300" dirty="0" smtClean="0">
              <a:ln w="10160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fr-FR" sz="1400" dirty="0" smtClean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fr-FR" sz="1400" baseline="30000" dirty="0" smtClean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ème</a:t>
            </a:r>
            <a:r>
              <a:rPr lang="fr-FR" sz="1400" dirty="0" smtClean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semestre 2015</a:t>
            </a:r>
          </a:p>
        </p:txBody>
      </p:sp>
      <p:pic>
        <p:nvPicPr>
          <p:cNvPr id="49" name="Picture 3" descr="C:\Users\Laetitia Baudin\AppData\Local\Microsoft\Windows\Temporary Internet Files\Content.IE5\SM5TA5DV\MC900083257[1]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1350">
            <a:off x="8204074" y="5630756"/>
            <a:ext cx="792514" cy="76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Flèche courbée vers la droite 50"/>
          <p:cNvSpPr/>
          <p:nvPr/>
        </p:nvSpPr>
        <p:spPr>
          <a:xfrm rot="18409445">
            <a:off x="2550033" y="3948170"/>
            <a:ext cx="542609" cy="1368152"/>
          </a:xfrm>
          <a:prstGeom prst="curv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419872" y="4304512"/>
            <a:ext cx="3672408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>
                <a:ln w="10160">
                  <a:solidFill>
                    <a:schemeClr val="accent3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Mise en place plateformes d’accompagnement des PME en région</a:t>
            </a:r>
          </a:p>
          <a:p>
            <a:pPr algn="ctr"/>
            <a:endParaRPr lang="fr-FR" sz="500" dirty="0" smtClean="0">
              <a:ln w="10160">
                <a:solidFill>
                  <a:schemeClr val="accent3"/>
                </a:solidFill>
                <a:prstDash val="solid"/>
              </a:ln>
              <a:solidFill>
                <a:schemeClr val="accent3"/>
              </a:solidFill>
            </a:endParaRPr>
          </a:p>
          <a:p>
            <a:pPr algn="ctr"/>
            <a:r>
              <a:rPr lang="fr-FR" sz="1200" dirty="0" smtClean="0">
                <a:ln w="10160">
                  <a:noFill/>
                  <a:prstDash val="solid"/>
                </a:ln>
                <a:solidFill>
                  <a:schemeClr val="accent3"/>
                </a:solidFill>
              </a:rPr>
              <a:t>Objectif 2020 : 200 PME accompagnées / an </a:t>
            </a:r>
            <a:endParaRPr lang="fr-FR" sz="1200" dirty="0">
              <a:ln w="10160">
                <a:noFill/>
                <a:prstDash val="solid"/>
              </a:ln>
              <a:solidFill>
                <a:schemeClr val="accent3"/>
              </a:solidFill>
            </a:endParaRPr>
          </a:p>
        </p:txBody>
      </p:sp>
      <p:sp>
        <p:nvSpPr>
          <p:cNvPr id="53" name="Flèche courbée vers la droite 52"/>
          <p:cNvSpPr/>
          <p:nvPr/>
        </p:nvSpPr>
        <p:spPr>
          <a:xfrm rot="20201718">
            <a:off x="821911" y="2473206"/>
            <a:ext cx="542609" cy="1348665"/>
          </a:xfrm>
          <a:prstGeom prst="curv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Flèche courbée vers la droite 53"/>
          <p:cNvSpPr/>
          <p:nvPr/>
        </p:nvSpPr>
        <p:spPr>
          <a:xfrm rot="18389339">
            <a:off x="5156026" y="5144340"/>
            <a:ext cx="542609" cy="1368152"/>
          </a:xfrm>
          <a:prstGeom prst="curv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1403648" y="3140968"/>
            <a:ext cx="4032448" cy="7540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Durée du programme : 5 ans (2015 – 2020)</a:t>
            </a:r>
          </a:p>
          <a:p>
            <a:pPr algn="ctr"/>
            <a:endParaRPr lang="fr-FR" sz="500" dirty="0" smtClean="0">
              <a:ln w="10160">
                <a:solidFill>
                  <a:schemeClr val="accent3"/>
                </a:solidFill>
                <a:prstDash val="solid"/>
              </a:ln>
              <a:solidFill>
                <a:schemeClr val="accent4"/>
              </a:solidFill>
            </a:endParaRPr>
          </a:p>
          <a:p>
            <a:pPr algn="ctr"/>
            <a:r>
              <a:rPr lang="fr-FR" sz="1200" dirty="0" smtClean="0">
                <a:ln w="10160">
                  <a:noFill/>
                  <a:prstDash val="solid"/>
                </a:ln>
                <a:solidFill>
                  <a:schemeClr val="accent6"/>
                </a:solidFill>
              </a:rPr>
              <a:t>Amorce par Programme Investissements d’Avenir</a:t>
            </a:r>
          </a:p>
          <a:p>
            <a:pPr algn="ctr"/>
            <a:r>
              <a:rPr lang="fr-FR" sz="1200" dirty="0" smtClean="0">
                <a:ln w="10160">
                  <a:noFill/>
                  <a:prstDash val="solid"/>
                </a:ln>
                <a:solidFill>
                  <a:schemeClr val="accent6"/>
                </a:solidFill>
              </a:rPr>
              <a:t>Fin programme : autonomie financière</a:t>
            </a:r>
            <a:endParaRPr lang="fr-FR" sz="1200" dirty="0">
              <a:ln w="10160">
                <a:noFill/>
                <a:prstDash val="solid"/>
              </a:ln>
              <a:solidFill>
                <a:schemeClr val="accent6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611560" y="5517232"/>
            <a:ext cx="2592288" cy="7200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Avec actions communes </a:t>
            </a:r>
          </a:p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nationales GENCI - </a:t>
            </a:r>
            <a:r>
              <a:rPr lang="fr-FR" sz="1200" b="1" dirty="0" err="1" smtClean="0">
                <a:solidFill>
                  <a:schemeClr val="tx2"/>
                </a:solidFill>
              </a:rPr>
              <a:t>Teratec</a:t>
            </a:r>
            <a:endParaRPr lang="fr-FR" sz="1200" b="1" dirty="0" smtClean="0">
              <a:solidFill>
                <a:schemeClr val="tx2"/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de promotion / sensibilisation </a:t>
            </a:r>
          </a:p>
        </p:txBody>
      </p:sp>
      <p:grpSp>
        <p:nvGrpSpPr>
          <p:cNvPr id="64" name="Groupe 63"/>
          <p:cNvGrpSpPr/>
          <p:nvPr/>
        </p:nvGrpSpPr>
        <p:grpSpPr>
          <a:xfrm>
            <a:off x="7020272" y="3971728"/>
            <a:ext cx="1224136" cy="1145328"/>
            <a:chOff x="7020272" y="3861048"/>
            <a:chExt cx="1224136" cy="1145328"/>
          </a:xfrm>
        </p:grpSpPr>
        <p:pic>
          <p:nvPicPr>
            <p:cNvPr id="1031" name="Picture 7" descr="C:\Users\Thomas Palychata\AppData\Local\Microsoft\Windows\Temporary Internet Files\Content.IE5\99LB3G1B\man-hand-shake[1].gif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020272" y="3861048"/>
              <a:ext cx="1066036" cy="1145328"/>
            </a:xfrm>
            <a:prstGeom prst="rect">
              <a:avLst/>
            </a:prstGeom>
            <a:noFill/>
          </p:spPr>
        </p:pic>
        <p:pic>
          <p:nvPicPr>
            <p:cNvPr id="60" name="Image 59" descr="Logo_pme-pmi.jpg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751" t="2751" r="4641" b="861"/>
            <a:stretch>
              <a:fillRect/>
            </a:stretch>
          </p:blipFill>
          <p:spPr>
            <a:xfrm>
              <a:off x="7956376" y="4209333"/>
              <a:ext cx="288032" cy="299788"/>
            </a:xfrm>
            <a:prstGeom prst="rect">
              <a:avLst/>
            </a:prstGeom>
          </p:spPr>
        </p:pic>
      </p:grpSp>
      <p:pic>
        <p:nvPicPr>
          <p:cNvPr id="1034" name="Picture 10" descr="C:\Users\Thomas Palychata\AppData\Local\Microsoft\Windows\Temporary Internet Files\Content.IE5\N2VH2HLD\target[1]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H="1" flipV="1">
            <a:off x="5246278" y="2996952"/>
            <a:ext cx="1053914" cy="973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PwP-2014">
  <a:themeElements>
    <a:clrScheme name="GENC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C74B5"/>
      </a:accent1>
      <a:accent2>
        <a:srgbClr val="A8A8AA"/>
      </a:accent2>
      <a:accent3>
        <a:srgbClr val="F08A00"/>
      </a:accent3>
      <a:accent4>
        <a:srgbClr val="5C0F8C"/>
      </a:accent4>
      <a:accent5>
        <a:srgbClr val="BBD050"/>
      </a:accent5>
      <a:accent6>
        <a:srgbClr val="B85195"/>
      </a:accent6>
      <a:hlink>
        <a:srgbClr val="595959"/>
      </a:hlink>
      <a:folHlink>
        <a:srgbClr val="7F7F7F"/>
      </a:folHlink>
    </a:clrScheme>
    <a:fontScheme name="GENCI">
      <a:majorFont>
        <a:latin typeface="Helvetica Neue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ModèlePwP-2014</Template>
  <TotalTime>2679</TotalTime>
  <Words>468</Words>
  <Application>Microsoft Macintosh PowerPoint</Application>
  <PresentationFormat>Présentation à l'écran (4:3)</PresentationFormat>
  <Paragraphs>129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Calibri</vt:lpstr>
      <vt:lpstr>Helvetica</vt:lpstr>
      <vt:lpstr>Helvetica Neue</vt:lpstr>
      <vt:lpstr>Symbol</vt:lpstr>
      <vt:lpstr>Wingdings</vt:lpstr>
      <vt:lpstr>Wingdings 3</vt:lpstr>
      <vt:lpstr>Arial</vt:lpstr>
      <vt:lpstr>ModèlePwP-2014</vt:lpstr>
      <vt:lpstr>Initiative HPC-PME  Stéphane Requena, GENCI     www.initiative-hpc-pme.org</vt:lpstr>
      <vt:lpstr>Initiative HPC-PME (1/2)</vt:lpstr>
      <vt:lpstr>Initiative HPC-PME (2/2)</vt:lpstr>
      <vt:lpstr>Prochaine étape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AMI « Diffusion de la simulation numérique » 24 novembre 2014</dc:title>
  <dc:creator>Thomas Palychata</dc:creator>
  <cp:lastModifiedBy>Utilisateur de Microsoft Office</cp:lastModifiedBy>
  <cp:revision>88</cp:revision>
  <dcterms:created xsi:type="dcterms:W3CDTF">2014-11-07T14:49:34Z</dcterms:created>
  <dcterms:modified xsi:type="dcterms:W3CDTF">2015-06-22T18:46:35Z</dcterms:modified>
</cp:coreProperties>
</file>