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1" r:id="rId4"/>
    <p:sldId id="262" r:id="rId5"/>
    <p:sldId id="258" r:id="rId6"/>
    <p:sldId id="259" r:id="rId7"/>
    <p:sldId id="260" r:id="rId8"/>
    <p:sldId id="263" r:id="rId9"/>
    <p:sldId id="264" r:id="rId10"/>
    <p:sldId id="265" r:id="rId11"/>
    <p:sldId id="268" r:id="rId12"/>
    <p:sldId id="267" r:id="rId13"/>
    <p:sldId id="283" r:id="rId14"/>
    <p:sldId id="271" r:id="rId15"/>
    <p:sldId id="272" r:id="rId16"/>
    <p:sldId id="282" r:id="rId17"/>
    <p:sldId id="274" r:id="rId18"/>
    <p:sldId id="269" r:id="rId19"/>
    <p:sldId id="266" r:id="rId20"/>
    <p:sldId id="284" r:id="rId21"/>
    <p:sldId id="275" r:id="rId22"/>
    <p:sldId id="276" r:id="rId23"/>
    <p:sldId id="277" r:id="rId24"/>
    <p:sldId id="279" r:id="rId25"/>
    <p:sldId id="286" r:id="rId26"/>
    <p:sldId id="278" r:id="rId27"/>
    <p:sldId id="280" r:id="rId28"/>
    <p:sldId id="281" r:id="rId29"/>
    <p:sldId id="285" r:id="rId30"/>
    <p:sldId id="287" r:id="rId31"/>
    <p:sldId id="288" r:id="rId32"/>
    <p:sldId id="289" r:id="rId33"/>
    <p:sldId id="290" r:id="rId34"/>
    <p:sldId id="291" r:id="rId35"/>
    <p:sldId id="292" r:id="rId36"/>
    <p:sldId id="293" r:id="rId37"/>
    <p:sldId id="294" r:id="rId38"/>
    <p:sldId id="405" r:id="rId39"/>
    <p:sldId id="406" r:id="rId40"/>
    <p:sldId id="295" r:id="rId41"/>
    <p:sldId id="298" r:id="rId42"/>
    <p:sldId id="299" r:id="rId43"/>
    <p:sldId id="296" r:id="rId44"/>
    <p:sldId id="300" r:id="rId45"/>
    <p:sldId id="346" r:id="rId46"/>
    <p:sldId id="301" r:id="rId47"/>
    <p:sldId id="302" r:id="rId48"/>
    <p:sldId id="303" r:id="rId49"/>
    <p:sldId id="304" r:id="rId50"/>
    <p:sldId id="305" r:id="rId51"/>
    <p:sldId id="307" r:id="rId52"/>
    <p:sldId id="308" r:id="rId53"/>
    <p:sldId id="306" r:id="rId54"/>
    <p:sldId id="310" r:id="rId55"/>
    <p:sldId id="309" r:id="rId56"/>
    <p:sldId id="311" r:id="rId57"/>
    <p:sldId id="312" r:id="rId58"/>
    <p:sldId id="314" r:id="rId59"/>
    <p:sldId id="315" r:id="rId60"/>
    <p:sldId id="313" r:id="rId61"/>
    <p:sldId id="316" r:id="rId62"/>
    <p:sldId id="317" r:id="rId63"/>
    <p:sldId id="318" r:id="rId64"/>
    <p:sldId id="319" r:id="rId65"/>
    <p:sldId id="320" r:id="rId66"/>
    <p:sldId id="321" r:id="rId67"/>
    <p:sldId id="323" r:id="rId68"/>
    <p:sldId id="322" r:id="rId69"/>
    <p:sldId id="324" r:id="rId70"/>
    <p:sldId id="325" r:id="rId71"/>
    <p:sldId id="326" r:id="rId72"/>
    <p:sldId id="327"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6" r:id="rId104"/>
    <p:sldId id="367" r:id="rId105"/>
    <p:sldId id="368" r:id="rId106"/>
    <p:sldId id="361" r:id="rId107"/>
    <p:sldId id="362" r:id="rId108"/>
    <p:sldId id="363" r:id="rId109"/>
    <p:sldId id="364" r:id="rId110"/>
    <p:sldId id="365" r:id="rId111"/>
    <p:sldId id="377" r:id="rId112"/>
    <p:sldId id="369" r:id="rId113"/>
    <p:sldId id="360" r:id="rId114"/>
    <p:sldId id="370" r:id="rId115"/>
    <p:sldId id="371" r:id="rId116"/>
    <p:sldId id="372" r:id="rId117"/>
    <p:sldId id="373" r:id="rId118"/>
    <p:sldId id="409" r:id="rId119"/>
    <p:sldId id="374" r:id="rId120"/>
    <p:sldId id="375" r:id="rId121"/>
    <p:sldId id="376"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7" r:id="rId150"/>
    <p:sldId id="408" r:id="rId15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CA27AC0C-0DF1-4203-B8AE-844C8378EAF8}">
          <p14:sldIdLst>
            <p14:sldId id="256"/>
            <p14:sldId id="257"/>
            <p14:sldId id="261"/>
            <p14:sldId id="262"/>
            <p14:sldId id="258"/>
            <p14:sldId id="259"/>
            <p14:sldId id="260"/>
            <p14:sldId id="263"/>
            <p14:sldId id="264"/>
            <p14:sldId id="265"/>
            <p14:sldId id="268"/>
            <p14:sldId id="267"/>
            <p14:sldId id="283"/>
            <p14:sldId id="271"/>
            <p14:sldId id="272"/>
            <p14:sldId id="282"/>
            <p14:sldId id="274"/>
            <p14:sldId id="269"/>
            <p14:sldId id="266"/>
            <p14:sldId id="284"/>
            <p14:sldId id="275"/>
            <p14:sldId id="276"/>
            <p14:sldId id="277"/>
            <p14:sldId id="279"/>
            <p14:sldId id="286"/>
            <p14:sldId id="278"/>
            <p14:sldId id="280"/>
            <p14:sldId id="281"/>
            <p14:sldId id="285"/>
            <p14:sldId id="287"/>
            <p14:sldId id="288"/>
            <p14:sldId id="289"/>
            <p14:sldId id="290"/>
            <p14:sldId id="291"/>
            <p14:sldId id="292"/>
            <p14:sldId id="293"/>
            <p14:sldId id="294"/>
            <p14:sldId id="405"/>
            <p14:sldId id="406"/>
            <p14:sldId id="295"/>
            <p14:sldId id="298"/>
            <p14:sldId id="299"/>
            <p14:sldId id="296"/>
            <p14:sldId id="300"/>
            <p14:sldId id="346"/>
            <p14:sldId id="301"/>
            <p14:sldId id="302"/>
            <p14:sldId id="303"/>
            <p14:sldId id="304"/>
            <p14:sldId id="305"/>
            <p14:sldId id="307"/>
            <p14:sldId id="308"/>
            <p14:sldId id="306"/>
            <p14:sldId id="310"/>
            <p14:sldId id="309"/>
            <p14:sldId id="311"/>
            <p14:sldId id="312"/>
            <p14:sldId id="314"/>
            <p14:sldId id="315"/>
            <p14:sldId id="313"/>
            <p14:sldId id="316"/>
            <p14:sldId id="317"/>
            <p14:sldId id="318"/>
            <p14:sldId id="319"/>
            <p14:sldId id="320"/>
            <p14:sldId id="321"/>
            <p14:sldId id="323"/>
            <p14:sldId id="322"/>
            <p14:sldId id="324"/>
            <p14:sldId id="325"/>
            <p14:sldId id="326"/>
            <p14:sldId id="327"/>
            <p14:sldId id="329"/>
            <p14:sldId id="330"/>
            <p14:sldId id="331"/>
            <p14:sldId id="332"/>
            <p14:sldId id="333"/>
            <p14:sldId id="334"/>
            <p14:sldId id="335"/>
            <p14:sldId id="336"/>
            <p14:sldId id="337"/>
            <p14:sldId id="338"/>
            <p14:sldId id="339"/>
            <p14:sldId id="340"/>
            <p14:sldId id="341"/>
            <p14:sldId id="342"/>
            <p14:sldId id="343"/>
            <p14:sldId id="344"/>
            <p14:sldId id="345"/>
            <p14:sldId id="347"/>
            <p14:sldId id="348"/>
            <p14:sldId id="349"/>
            <p14:sldId id="350"/>
            <p14:sldId id="351"/>
            <p14:sldId id="352"/>
            <p14:sldId id="353"/>
            <p14:sldId id="354"/>
            <p14:sldId id="355"/>
            <p14:sldId id="356"/>
            <p14:sldId id="357"/>
            <p14:sldId id="358"/>
            <p14:sldId id="359"/>
            <p14:sldId id="366"/>
            <p14:sldId id="367"/>
            <p14:sldId id="368"/>
            <p14:sldId id="361"/>
            <p14:sldId id="362"/>
            <p14:sldId id="363"/>
            <p14:sldId id="364"/>
            <p14:sldId id="365"/>
            <p14:sldId id="377"/>
            <p14:sldId id="369"/>
            <p14:sldId id="360"/>
            <p14:sldId id="370"/>
            <p14:sldId id="371"/>
            <p14:sldId id="372"/>
            <p14:sldId id="373"/>
            <p14:sldId id="409"/>
            <p14:sldId id="374"/>
            <p14:sldId id="375"/>
            <p14:sldId id="376"/>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7"/>
            <p14:sldId id="4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Açık Sti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9520" autoAdjust="0"/>
  </p:normalViewPr>
  <p:slideViewPr>
    <p:cSldViewPr>
      <p:cViewPr varScale="1">
        <p:scale>
          <a:sx n="107" d="100"/>
          <a:sy n="107" d="100"/>
        </p:scale>
        <p:origin x="9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4E7E2A98-58D7-4570-9ACD-FE4D842622AF}" type="datetimeFigureOut">
              <a:rPr lang="tr-TR" smtClean="0"/>
              <a:t>28.05.2014</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D984143A-A5D2-4E66-9C2C-5A7F66DDB160}" type="slidenum">
              <a:rPr lang="tr-TR" smtClean="0"/>
              <a:t>‹#›</a:t>
            </a:fld>
            <a:endParaRPr lang="tr-TR" dirty="0"/>
          </a:p>
        </p:txBody>
      </p:sp>
    </p:spTree>
    <p:extLst>
      <p:ext uri="{BB962C8B-B14F-4D97-AF65-F5344CB8AC3E}">
        <p14:creationId xmlns:p14="http://schemas.microsoft.com/office/powerpoint/2010/main" val="3757601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E7E2A98-58D7-4570-9ACD-FE4D842622AF}" type="datetimeFigureOut">
              <a:rPr lang="tr-TR" smtClean="0"/>
              <a:t>28.05.2014</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D984143A-A5D2-4E66-9C2C-5A7F66DDB160}" type="slidenum">
              <a:rPr lang="tr-TR" smtClean="0"/>
              <a:t>‹#›</a:t>
            </a:fld>
            <a:endParaRPr lang="tr-TR" dirty="0"/>
          </a:p>
        </p:txBody>
      </p:sp>
    </p:spTree>
    <p:extLst>
      <p:ext uri="{BB962C8B-B14F-4D97-AF65-F5344CB8AC3E}">
        <p14:creationId xmlns:p14="http://schemas.microsoft.com/office/powerpoint/2010/main" val="203132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E7E2A98-58D7-4570-9ACD-FE4D842622AF}" type="datetimeFigureOut">
              <a:rPr lang="tr-TR" smtClean="0"/>
              <a:t>28.05.2014</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D984143A-A5D2-4E66-9C2C-5A7F66DDB160}" type="slidenum">
              <a:rPr lang="tr-TR" smtClean="0"/>
              <a:t>‹#›</a:t>
            </a:fld>
            <a:endParaRPr lang="tr-TR" dirty="0"/>
          </a:p>
        </p:txBody>
      </p:sp>
    </p:spTree>
    <p:extLst>
      <p:ext uri="{BB962C8B-B14F-4D97-AF65-F5344CB8AC3E}">
        <p14:creationId xmlns:p14="http://schemas.microsoft.com/office/powerpoint/2010/main" val="1430071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E7E2A98-58D7-4570-9ACD-FE4D842622AF}" type="datetimeFigureOut">
              <a:rPr lang="tr-TR" smtClean="0"/>
              <a:t>28.05.2014</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D984143A-A5D2-4E66-9C2C-5A7F66DDB160}" type="slidenum">
              <a:rPr lang="tr-TR" smtClean="0"/>
              <a:t>‹#›</a:t>
            </a:fld>
            <a:endParaRPr lang="tr-TR" dirty="0"/>
          </a:p>
        </p:txBody>
      </p:sp>
    </p:spTree>
    <p:extLst>
      <p:ext uri="{BB962C8B-B14F-4D97-AF65-F5344CB8AC3E}">
        <p14:creationId xmlns:p14="http://schemas.microsoft.com/office/powerpoint/2010/main" val="2398227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4E7E2A98-58D7-4570-9ACD-FE4D842622AF}" type="datetimeFigureOut">
              <a:rPr lang="tr-TR" smtClean="0"/>
              <a:t>28.05.2014</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D984143A-A5D2-4E66-9C2C-5A7F66DDB160}" type="slidenum">
              <a:rPr lang="tr-TR" smtClean="0"/>
              <a:t>‹#›</a:t>
            </a:fld>
            <a:endParaRPr lang="tr-TR" dirty="0"/>
          </a:p>
        </p:txBody>
      </p:sp>
    </p:spTree>
    <p:extLst>
      <p:ext uri="{BB962C8B-B14F-4D97-AF65-F5344CB8AC3E}">
        <p14:creationId xmlns:p14="http://schemas.microsoft.com/office/powerpoint/2010/main" val="246965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4E7E2A98-58D7-4570-9ACD-FE4D842622AF}" type="datetimeFigureOut">
              <a:rPr lang="tr-TR" smtClean="0"/>
              <a:t>28.05.2014</a:t>
            </a:fld>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p>
            <a:fld id="{D984143A-A5D2-4E66-9C2C-5A7F66DDB160}" type="slidenum">
              <a:rPr lang="tr-TR" smtClean="0"/>
              <a:t>‹#›</a:t>
            </a:fld>
            <a:endParaRPr lang="tr-TR" dirty="0"/>
          </a:p>
        </p:txBody>
      </p:sp>
    </p:spTree>
    <p:extLst>
      <p:ext uri="{BB962C8B-B14F-4D97-AF65-F5344CB8AC3E}">
        <p14:creationId xmlns:p14="http://schemas.microsoft.com/office/powerpoint/2010/main" val="167929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4E7E2A98-58D7-4570-9ACD-FE4D842622AF}" type="datetimeFigureOut">
              <a:rPr lang="tr-TR" smtClean="0"/>
              <a:t>28.05.2014</a:t>
            </a:fld>
            <a:endParaRPr lang="tr-TR" dirty="0"/>
          </a:p>
        </p:txBody>
      </p:sp>
      <p:sp>
        <p:nvSpPr>
          <p:cNvPr id="8" name="Altbilgi Yer Tutucusu 7"/>
          <p:cNvSpPr>
            <a:spLocks noGrp="1"/>
          </p:cNvSpPr>
          <p:nvPr>
            <p:ph type="ftr" sz="quarter" idx="11"/>
          </p:nvPr>
        </p:nvSpPr>
        <p:spPr/>
        <p:txBody>
          <a:bodyPr/>
          <a:lstStyle/>
          <a:p>
            <a:endParaRPr lang="tr-TR" dirty="0"/>
          </a:p>
        </p:txBody>
      </p:sp>
      <p:sp>
        <p:nvSpPr>
          <p:cNvPr id="9" name="Slayt Numarası Yer Tutucusu 8"/>
          <p:cNvSpPr>
            <a:spLocks noGrp="1"/>
          </p:cNvSpPr>
          <p:nvPr>
            <p:ph type="sldNum" sz="quarter" idx="12"/>
          </p:nvPr>
        </p:nvSpPr>
        <p:spPr/>
        <p:txBody>
          <a:bodyPr/>
          <a:lstStyle/>
          <a:p>
            <a:fld id="{D984143A-A5D2-4E66-9C2C-5A7F66DDB160}" type="slidenum">
              <a:rPr lang="tr-TR" smtClean="0"/>
              <a:t>‹#›</a:t>
            </a:fld>
            <a:endParaRPr lang="tr-TR" dirty="0"/>
          </a:p>
        </p:txBody>
      </p:sp>
    </p:spTree>
    <p:extLst>
      <p:ext uri="{BB962C8B-B14F-4D97-AF65-F5344CB8AC3E}">
        <p14:creationId xmlns:p14="http://schemas.microsoft.com/office/powerpoint/2010/main" val="2684492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4E7E2A98-58D7-4570-9ACD-FE4D842622AF}" type="datetimeFigureOut">
              <a:rPr lang="tr-TR" smtClean="0"/>
              <a:t>28.05.2014</a:t>
            </a:fld>
            <a:endParaRPr lang="tr-TR" dirty="0"/>
          </a:p>
        </p:txBody>
      </p:sp>
      <p:sp>
        <p:nvSpPr>
          <p:cNvPr id="4" name="Altbilgi Yer Tutucusu 3"/>
          <p:cNvSpPr>
            <a:spLocks noGrp="1"/>
          </p:cNvSpPr>
          <p:nvPr>
            <p:ph type="ftr" sz="quarter" idx="11"/>
          </p:nvPr>
        </p:nvSpPr>
        <p:spPr/>
        <p:txBody>
          <a:bodyPr/>
          <a:lstStyle/>
          <a:p>
            <a:endParaRPr lang="tr-TR" dirty="0"/>
          </a:p>
        </p:txBody>
      </p:sp>
      <p:sp>
        <p:nvSpPr>
          <p:cNvPr id="5" name="Slayt Numarası Yer Tutucusu 4"/>
          <p:cNvSpPr>
            <a:spLocks noGrp="1"/>
          </p:cNvSpPr>
          <p:nvPr>
            <p:ph type="sldNum" sz="quarter" idx="12"/>
          </p:nvPr>
        </p:nvSpPr>
        <p:spPr/>
        <p:txBody>
          <a:bodyPr/>
          <a:lstStyle/>
          <a:p>
            <a:fld id="{D984143A-A5D2-4E66-9C2C-5A7F66DDB160}" type="slidenum">
              <a:rPr lang="tr-TR" smtClean="0"/>
              <a:t>‹#›</a:t>
            </a:fld>
            <a:endParaRPr lang="tr-TR" dirty="0"/>
          </a:p>
        </p:txBody>
      </p:sp>
    </p:spTree>
    <p:extLst>
      <p:ext uri="{BB962C8B-B14F-4D97-AF65-F5344CB8AC3E}">
        <p14:creationId xmlns:p14="http://schemas.microsoft.com/office/powerpoint/2010/main" val="3389439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E7E2A98-58D7-4570-9ACD-FE4D842622AF}" type="datetimeFigureOut">
              <a:rPr lang="tr-TR" smtClean="0"/>
              <a:t>28.05.2014</a:t>
            </a:fld>
            <a:endParaRPr lang="tr-TR" dirty="0"/>
          </a:p>
        </p:txBody>
      </p:sp>
      <p:sp>
        <p:nvSpPr>
          <p:cNvPr id="3" name="Altbilgi Yer Tutucusu 2"/>
          <p:cNvSpPr>
            <a:spLocks noGrp="1"/>
          </p:cNvSpPr>
          <p:nvPr>
            <p:ph type="ftr" sz="quarter" idx="11"/>
          </p:nvPr>
        </p:nvSpPr>
        <p:spPr/>
        <p:txBody>
          <a:bodyPr/>
          <a:lstStyle/>
          <a:p>
            <a:endParaRPr lang="tr-TR" dirty="0"/>
          </a:p>
        </p:txBody>
      </p:sp>
      <p:sp>
        <p:nvSpPr>
          <p:cNvPr id="4" name="Slayt Numarası Yer Tutucusu 3"/>
          <p:cNvSpPr>
            <a:spLocks noGrp="1"/>
          </p:cNvSpPr>
          <p:nvPr>
            <p:ph type="sldNum" sz="quarter" idx="12"/>
          </p:nvPr>
        </p:nvSpPr>
        <p:spPr/>
        <p:txBody>
          <a:bodyPr/>
          <a:lstStyle/>
          <a:p>
            <a:fld id="{D984143A-A5D2-4E66-9C2C-5A7F66DDB160}" type="slidenum">
              <a:rPr lang="tr-TR" smtClean="0"/>
              <a:t>‹#›</a:t>
            </a:fld>
            <a:endParaRPr lang="tr-TR" dirty="0"/>
          </a:p>
        </p:txBody>
      </p:sp>
    </p:spTree>
    <p:extLst>
      <p:ext uri="{BB962C8B-B14F-4D97-AF65-F5344CB8AC3E}">
        <p14:creationId xmlns:p14="http://schemas.microsoft.com/office/powerpoint/2010/main" val="37701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4E7E2A98-58D7-4570-9ACD-FE4D842622AF}" type="datetimeFigureOut">
              <a:rPr lang="tr-TR" smtClean="0"/>
              <a:t>28.05.2014</a:t>
            </a:fld>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p>
            <a:fld id="{D984143A-A5D2-4E66-9C2C-5A7F66DDB160}" type="slidenum">
              <a:rPr lang="tr-TR" smtClean="0"/>
              <a:t>‹#›</a:t>
            </a:fld>
            <a:endParaRPr lang="tr-TR" dirty="0"/>
          </a:p>
        </p:txBody>
      </p:sp>
    </p:spTree>
    <p:extLst>
      <p:ext uri="{BB962C8B-B14F-4D97-AF65-F5344CB8AC3E}">
        <p14:creationId xmlns:p14="http://schemas.microsoft.com/office/powerpoint/2010/main" val="4064180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4E7E2A98-58D7-4570-9ACD-FE4D842622AF}" type="datetimeFigureOut">
              <a:rPr lang="tr-TR" smtClean="0"/>
              <a:t>28.05.2014</a:t>
            </a:fld>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p>
            <a:fld id="{D984143A-A5D2-4E66-9C2C-5A7F66DDB160}" type="slidenum">
              <a:rPr lang="tr-TR" smtClean="0"/>
              <a:t>‹#›</a:t>
            </a:fld>
            <a:endParaRPr lang="tr-TR" dirty="0"/>
          </a:p>
        </p:txBody>
      </p:sp>
    </p:spTree>
    <p:extLst>
      <p:ext uri="{BB962C8B-B14F-4D97-AF65-F5344CB8AC3E}">
        <p14:creationId xmlns:p14="http://schemas.microsoft.com/office/powerpoint/2010/main" val="971651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E2A98-58D7-4570-9ACD-FE4D842622AF}" type="datetimeFigureOut">
              <a:rPr lang="tr-TR" smtClean="0"/>
              <a:t>28.05.2014</a:t>
            </a:fld>
            <a:endParaRPr lang="tr-TR" dirty="0"/>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84143A-A5D2-4E66-9C2C-5A7F66DDB160}" type="slidenum">
              <a:rPr lang="tr-TR" smtClean="0"/>
              <a:t>‹#›</a:t>
            </a:fld>
            <a:endParaRPr lang="tr-TR" dirty="0"/>
          </a:p>
        </p:txBody>
      </p:sp>
    </p:spTree>
    <p:extLst>
      <p:ext uri="{BB962C8B-B14F-4D97-AF65-F5344CB8AC3E}">
        <p14:creationId xmlns:p14="http://schemas.microsoft.com/office/powerpoint/2010/main" val="3194204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2.gif"/><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2.gif"/><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gif"/><Relationship Id="rId1" Type="http://schemas.openxmlformats.org/officeDocument/2006/relationships/slideLayout" Target="../slideLayouts/slideLayout2.xml"/><Relationship Id="rId4" Type="http://schemas.openxmlformats.org/officeDocument/2006/relationships/image" Target="../media/image19.gif"/></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6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t>SINIF VE NESNE KAVRAMLARI</a:t>
            </a:r>
            <a:endParaRPr lang="tr-TR" dirty="0"/>
          </a:p>
        </p:txBody>
      </p:sp>
      <p:sp>
        <p:nvSpPr>
          <p:cNvPr id="3" name="Alt Başlık 2"/>
          <p:cNvSpPr>
            <a:spLocks noGrp="1"/>
          </p:cNvSpPr>
          <p:nvPr>
            <p:ph type="subTitle" idx="1"/>
          </p:nvPr>
        </p:nvSpPr>
        <p:spPr/>
        <p:txBody>
          <a:bodyPr/>
          <a:lstStyle/>
          <a:p>
            <a:r>
              <a:rPr lang="tr-TR" dirty="0" smtClean="0"/>
              <a:t>TİMUR İNAN</a:t>
            </a:r>
          </a:p>
          <a:p>
            <a:r>
              <a:rPr lang="tr-TR" dirty="0" smtClean="0"/>
              <a:t>İSTANBUL AREL ÜNİVERSİTESİ</a:t>
            </a:r>
            <a:endParaRPr lang="tr-TR" dirty="0"/>
          </a:p>
        </p:txBody>
      </p:sp>
    </p:spTree>
    <p:extLst>
      <p:ext uri="{BB962C8B-B14F-4D97-AF65-F5344CB8AC3E}">
        <p14:creationId xmlns:p14="http://schemas.microsoft.com/office/powerpoint/2010/main" val="2248135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FARKLI MI AYNI MI?</a:t>
            </a:r>
            <a:endParaRPr lang="tr-TR" dirty="0"/>
          </a:p>
        </p:txBody>
      </p:sp>
      <p:sp>
        <p:nvSpPr>
          <p:cNvPr id="3" name="İçerik Yer Tutucusu 2"/>
          <p:cNvSpPr>
            <a:spLocks noGrp="1"/>
          </p:cNvSpPr>
          <p:nvPr>
            <p:ph idx="1"/>
          </p:nvPr>
        </p:nvSpPr>
        <p:spPr>
          <a:xfrm>
            <a:off x="529207" y="3284984"/>
            <a:ext cx="8229600" cy="3417243"/>
          </a:xfrm>
        </p:spPr>
        <p:txBody>
          <a:bodyPr>
            <a:normAutofit/>
          </a:bodyPr>
          <a:lstStyle/>
          <a:p>
            <a:pPr algn="just"/>
            <a:r>
              <a:rPr lang="tr-TR" dirty="0" smtClean="0"/>
              <a:t>Yani sözün özü olarak yukarıda görülen üç nesneye bakan her insan bunların top olduğunu söyler. Programcılık açısından da bu durum böyledir. </a:t>
            </a:r>
            <a:r>
              <a:rPr lang="tr-TR" i="1" dirty="0" smtClean="0">
                <a:solidFill>
                  <a:srgbClr val="FF0000"/>
                </a:solidFill>
              </a:rPr>
              <a:t>Özellikleri tamamen aynı olan toplar da üretilebilir, özellikleri farklı toplar da üretilebilir.</a:t>
            </a:r>
            <a:endParaRPr lang="tr-TR" i="1" dirty="0">
              <a:solidFill>
                <a:srgbClr val="FF0000"/>
              </a:solidFill>
            </a:endParaRPr>
          </a:p>
        </p:txBody>
      </p:sp>
      <p:pic>
        <p:nvPicPr>
          <p:cNvPr id="4" name="Picture 6" descr="https://app.heliumnetwork.com/heliumnetwork/viewFileImageController.sc?imageFilename=0d1d_bounce_147.gif"/>
          <p:cNvPicPr>
            <a:picLocks noChangeAspect="1" noChangeArrowheads="1"/>
          </p:cNvPicPr>
          <p:nvPr/>
        </p:nvPicPr>
        <p:blipFill rotWithShape="1">
          <a:blip r:embed="rId2">
            <a:extLst>
              <a:ext uri="{28A0092B-C50C-407E-A947-70E740481C1C}">
                <a14:useLocalDpi xmlns:a14="http://schemas.microsoft.com/office/drawing/2010/main" val="0"/>
              </a:ext>
            </a:extLst>
          </a:blip>
          <a:srcRect b="57964"/>
          <a:stretch/>
        </p:blipFill>
        <p:spPr bwMode="auto">
          <a:xfrm>
            <a:off x="1612535" y="1917074"/>
            <a:ext cx="1400175" cy="1101080"/>
          </a:xfrm>
          <a:prstGeom prst="rect">
            <a:avLst/>
          </a:prstGeom>
          <a:solidFill>
            <a:schemeClr val="tx1"/>
          </a:solidFill>
          <a:extLst/>
        </p:spPr>
      </p:pic>
      <p:pic>
        <p:nvPicPr>
          <p:cNvPr id="5" name="Picture 6" descr="https://app.heliumnetwork.com/heliumnetwork/viewFileImageController.sc?imageFilename=0d1d_bounce_147.gif"/>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57964"/>
          <a:stretch/>
        </p:blipFill>
        <p:spPr bwMode="auto">
          <a:xfrm>
            <a:off x="3815827" y="1889936"/>
            <a:ext cx="1728192" cy="1359028"/>
          </a:xfrm>
          <a:prstGeom prst="rect">
            <a:avLst/>
          </a:prstGeom>
          <a:solidFill>
            <a:schemeClr val="tx1"/>
          </a:solidFill>
          <a:extLst/>
        </p:spPr>
      </p:pic>
      <p:pic>
        <p:nvPicPr>
          <p:cNvPr id="6" name="Picture 6" descr="https://app.heliumnetwork.com/heliumnetwork/viewFileImageController.sc?imageFilename=0d1d_bounce_147.gif"/>
          <p:cNvPicPr>
            <a:picLocks noChangeAspect="1" noChangeArrowheads="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57964"/>
          <a:stretch/>
        </p:blipFill>
        <p:spPr bwMode="auto">
          <a:xfrm>
            <a:off x="5985760" y="2073342"/>
            <a:ext cx="1400175" cy="936104"/>
          </a:xfrm>
          <a:prstGeom prst="rect">
            <a:avLst/>
          </a:prstGeom>
          <a:solidFill>
            <a:schemeClr val="tx1"/>
          </a:solidFill>
          <a:extLst/>
        </p:spPr>
      </p:pic>
    </p:spTree>
    <p:extLst>
      <p:ext uri="{BB962C8B-B14F-4D97-AF65-F5344CB8AC3E}">
        <p14:creationId xmlns:p14="http://schemas.microsoft.com/office/powerpoint/2010/main" val="16585992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NESNEYİ PARAMETRE OLARAK GÖNDERME VE ALMA</a:t>
            </a:r>
            <a:endParaRPr lang="en-US" dirty="0"/>
          </a:p>
        </p:txBody>
      </p:sp>
      <p:sp>
        <p:nvSpPr>
          <p:cNvPr id="3" name="İçerik Yer Tutucusu 2"/>
          <p:cNvSpPr>
            <a:spLocks noGrp="1"/>
          </p:cNvSpPr>
          <p:nvPr>
            <p:ph idx="1"/>
          </p:nvPr>
        </p:nvSpPr>
        <p:spPr/>
        <p:txBody>
          <a:bodyPr/>
          <a:lstStyle/>
          <a:p>
            <a:r>
              <a:rPr lang="tr-TR" dirty="0" smtClean="0"/>
              <a:t>Ana programımızın içinde bir metod yazmak durumunda kalsak ve şöyle bir sorunumuz olsa, oluşturduğumuz nesne dizisinin hepsi için çalış metodunu çalıştırmak durumunda kalsak ve bunu bir metod ile yapmak durumunda isek yazacağımız metoda nesneleri parametre olarak yollayıp metod içerisinde «çalış» metodlarını çalıştırabiliriz.</a:t>
            </a:r>
            <a:endParaRPr lang="en-US" dirty="0"/>
          </a:p>
        </p:txBody>
      </p:sp>
    </p:spTree>
    <p:extLst>
      <p:ext uri="{BB962C8B-B14F-4D97-AF65-F5344CB8AC3E}">
        <p14:creationId xmlns:p14="http://schemas.microsoft.com/office/powerpoint/2010/main" val="187620565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PROBLEM-18</a:t>
            </a:r>
            <a:endParaRPr lang="en-US" dirty="0"/>
          </a:p>
        </p:txBody>
      </p:sp>
      <p:sp>
        <p:nvSpPr>
          <p:cNvPr id="3" name="İçerik Yer Tutucusu 2"/>
          <p:cNvSpPr>
            <a:spLocks noGrp="1"/>
          </p:cNvSpPr>
          <p:nvPr>
            <p:ph idx="1"/>
          </p:nvPr>
        </p:nvSpPr>
        <p:spPr/>
        <p:txBody>
          <a:bodyPr/>
          <a:lstStyle/>
          <a:p>
            <a:r>
              <a:rPr lang="tr-TR" dirty="0" smtClean="0"/>
              <a:t>Oluşturduğumuz 3 adet farklı çalışan nesnesi içeren diziyi bir metoda yollayıp nesnelerin «çalış» metodlarını çalıştıralım.</a:t>
            </a:r>
            <a:endParaRPr lang="en-US"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717032"/>
            <a:ext cx="2486025" cy="29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81101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PROBLEM-19</a:t>
            </a:r>
            <a:endParaRPr lang="en-US" dirty="0"/>
          </a:p>
        </p:txBody>
      </p:sp>
      <p:sp>
        <p:nvSpPr>
          <p:cNvPr id="3" name="İçerik Yer Tutucusu 2"/>
          <p:cNvSpPr>
            <a:spLocks noGrp="1"/>
          </p:cNvSpPr>
          <p:nvPr>
            <p:ph idx="1"/>
          </p:nvPr>
        </p:nvSpPr>
        <p:spPr/>
        <p:txBody>
          <a:bodyPr/>
          <a:lstStyle/>
          <a:p>
            <a:r>
              <a:rPr lang="tr-TR" dirty="0" smtClean="0"/>
              <a:t>Oluşturduğumuz 3 adet farklı çalışan nesnesinin özelliklerini belirleyelim ve kullanıcıdan hangi özellikleri görmesini istediğini girmesini isteyelim ve bu değerleri döndüren metodlar yazalım.</a:t>
            </a:r>
            <a:endParaRPr lang="en-US"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717032"/>
            <a:ext cx="2486025" cy="29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98750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PAKET (PACKAGE)</a:t>
            </a:r>
            <a:endParaRPr lang="en-US" dirty="0"/>
          </a:p>
        </p:txBody>
      </p:sp>
      <p:sp>
        <p:nvSpPr>
          <p:cNvPr id="3" name="İçerik Yer Tutucusu 2"/>
          <p:cNvSpPr>
            <a:spLocks noGrp="1"/>
          </p:cNvSpPr>
          <p:nvPr>
            <p:ph idx="1"/>
          </p:nvPr>
        </p:nvSpPr>
        <p:spPr/>
        <p:txBody>
          <a:bodyPr>
            <a:normAutofit lnSpcReduction="10000"/>
          </a:bodyPr>
          <a:lstStyle/>
          <a:p>
            <a:r>
              <a:rPr lang="tr-TR" dirty="0" smtClean="0"/>
              <a:t>Paketler genellikle benzer iş yapan sınıfların bir arada toplandığı yapılardır. Paketler de aynı sınıf oluşturur gibi oluşturulabilirler. Paketin benzer iş yapan sınıfları tutması haricinde erişim belirleyicilerin kullanımı konusunda da belirleyici özellikleri vardır. Normal durumlarda bir paketten diğer pakete ulaşım olmaz ancak </a:t>
            </a:r>
            <a:r>
              <a:rPr lang="tr-TR" b="1" dirty="0" smtClean="0">
                <a:solidFill>
                  <a:srgbClr val="FF0000"/>
                </a:solidFill>
              </a:rPr>
              <a:t>dış paketi veya dış paketten istenilen sınıfı ithal(import) etmek ve böyle kullanmak mümkündür.</a:t>
            </a:r>
            <a:endParaRPr lang="en-US" b="1" dirty="0">
              <a:solidFill>
                <a:srgbClr val="FF0000"/>
              </a:solidFill>
            </a:endParaRPr>
          </a:p>
        </p:txBody>
      </p:sp>
    </p:spTree>
    <p:extLst>
      <p:ext uri="{BB962C8B-B14F-4D97-AF65-F5344CB8AC3E}">
        <p14:creationId xmlns:p14="http://schemas.microsoft.com/office/powerpoint/2010/main" val="46720914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PAKET (PACKAGE)</a:t>
            </a:r>
            <a:endParaRPr lang="en-US" dirty="0"/>
          </a:p>
        </p:txBody>
      </p:sp>
      <p:sp>
        <p:nvSpPr>
          <p:cNvPr id="3" name="İçerik Yer Tutucusu 2"/>
          <p:cNvSpPr>
            <a:spLocks noGrp="1"/>
          </p:cNvSpPr>
          <p:nvPr>
            <p:ph idx="1"/>
          </p:nvPr>
        </p:nvSpPr>
        <p:spPr/>
        <p:txBody>
          <a:bodyPr>
            <a:normAutofit fontScale="92500" lnSpcReduction="10000"/>
          </a:bodyPr>
          <a:lstStyle/>
          <a:p>
            <a:r>
              <a:rPr lang="tr-TR" dirty="0" smtClean="0"/>
              <a:t>Paketi ithal (import) etmek aslında neredeyse her programda kullandığımız ancak belki dikkat etmediğimiz bir husustur. Örneğin klavyeden okumak için </a:t>
            </a:r>
            <a:r>
              <a:rPr lang="tr-TR" dirty="0" err="1" smtClean="0"/>
              <a:t>Scanner</a:t>
            </a:r>
            <a:r>
              <a:rPr lang="tr-TR" dirty="0" smtClean="0"/>
              <a:t> sınıfını import ettiğimizde kod satırının üstünde </a:t>
            </a:r>
          </a:p>
          <a:p>
            <a:pPr marL="0" indent="0">
              <a:buNone/>
            </a:pPr>
            <a:r>
              <a:rPr lang="tr-TR" dirty="0" smtClean="0"/>
              <a:t>İmport </a:t>
            </a:r>
            <a:r>
              <a:rPr lang="tr-TR" dirty="0" err="1" smtClean="0"/>
              <a:t>java.util.Scanner</a:t>
            </a:r>
            <a:r>
              <a:rPr lang="tr-TR" dirty="0" smtClean="0"/>
              <a:t> ifadesi çıkar, işte </a:t>
            </a:r>
            <a:r>
              <a:rPr lang="tr-TR" dirty="0" err="1" smtClean="0"/>
              <a:t>java.util</a:t>
            </a:r>
            <a:r>
              <a:rPr lang="tr-TR" dirty="0" smtClean="0"/>
              <a:t> paket adıdır ve </a:t>
            </a:r>
            <a:r>
              <a:rPr lang="tr-TR" dirty="0" err="1" smtClean="0"/>
              <a:t>Scanner</a:t>
            </a:r>
            <a:r>
              <a:rPr lang="tr-TR" dirty="0" smtClean="0"/>
              <a:t> sınıfı da bu paketin içerisinde yer alan bir sınıftır. Biz bu sınıfı import etmekle sınıfa ait özellikleri ve metodları kullanmış oluruz.</a:t>
            </a:r>
            <a:endParaRPr lang="en-US" dirty="0"/>
          </a:p>
        </p:txBody>
      </p:sp>
    </p:spTree>
    <p:extLst>
      <p:ext uri="{BB962C8B-B14F-4D97-AF65-F5344CB8AC3E}">
        <p14:creationId xmlns:p14="http://schemas.microsoft.com/office/powerpoint/2010/main" val="330864594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PAKET (PACKAGE)</a:t>
            </a:r>
            <a:endParaRPr lang="en-US" dirty="0"/>
          </a:p>
        </p:txBody>
      </p:sp>
      <p:sp>
        <p:nvSpPr>
          <p:cNvPr id="3" name="İçerik Yer Tutucusu 2"/>
          <p:cNvSpPr>
            <a:spLocks noGrp="1"/>
          </p:cNvSpPr>
          <p:nvPr>
            <p:ph idx="1"/>
          </p:nvPr>
        </p:nvSpPr>
        <p:spPr/>
        <p:txBody>
          <a:bodyPr/>
          <a:lstStyle/>
          <a:p>
            <a:r>
              <a:rPr lang="tr-TR" dirty="0" smtClean="0"/>
              <a:t>İmport edilen </a:t>
            </a:r>
            <a:r>
              <a:rPr lang="tr-TR" dirty="0" err="1" smtClean="0"/>
              <a:t>Scanner</a:t>
            </a:r>
            <a:r>
              <a:rPr lang="tr-TR" dirty="0" smtClean="0"/>
              <a:t> sınıfı JRE </a:t>
            </a:r>
            <a:r>
              <a:rPr lang="tr-TR" dirty="0" err="1" smtClean="0"/>
              <a:t>system</a:t>
            </a:r>
            <a:r>
              <a:rPr lang="tr-TR" dirty="0" smtClean="0"/>
              <a:t> </a:t>
            </a:r>
            <a:r>
              <a:rPr lang="tr-TR" dirty="0" err="1" smtClean="0"/>
              <a:t>library</a:t>
            </a:r>
            <a:r>
              <a:rPr lang="tr-TR" dirty="0" smtClean="0"/>
              <a:t> içerisindedir. Bulmak için </a:t>
            </a:r>
            <a:r>
              <a:rPr lang="tr-TR" dirty="0" err="1" smtClean="0"/>
              <a:t>java.util</a:t>
            </a:r>
            <a:r>
              <a:rPr lang="tr-TR" dirty="0" smtClean="0"/>
              <a:t> paketini bulup bu paketin içine bakmak yeterli olacaktır. Aynen burada olduğu gibi biz de projemizde bulunmak kaydıyla yazdığımız paketlerin içindeki sınıfların tamamını ya da istediğimiz sınıfları import ederek özelliklerini ve metodlarını kullanabiliriz.</a:t>
            </a:r>
            <a:endParaRPr lang="en-US" dirty="0"/>
          </a:p>
        </p:txBody>
      </p:sp>
    </p:spTree>
    <p:extLst>
      <p:ext uri="{BB962C8B-B14F-4D97-AF65-F5344CB8AC3E}">
        <p14:creationId xmlns:p14="http://schemas.microsoft.com/office/powerpoint/2010/main" val="84357092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ACCESS MODIFIERS </a:t>
            </a:r>
            <a:br>
              <a:rPr lang="tr-TR" dirty="0" smtClean="0"/>
            </a:br>
            <a:r>
              <a:rPr lang="tr-TR" dirty="0" smtClean="0"/>
              <a:t>(ERİŞİM BELİRLEYİCİLER)</a:t>
            </a:r>
            <a:endParaRPr lang="en-US" dirty="0"/>
          </a:p>
        </p:txBody>
      </p:sp>
      <p:sp>
        <p:nvSpPr>
          <p:cNvPr id="3" name="İçerik Yer Tutucusu 2"/>
          <p:cNvSpPr>
            <a:spLocks noGrp="1"/>
          </p:cNvSpPr>
          <p:nvPr>
            <p:ph idx="1"/>
          </p:nvPr>
        </p:nvSpPr>
        <p:spPr/>
        <p:txBody>
          <a:bodyPr>
            <a:normAutofit fontScale="92500" lnSpcReduction="20000"/>
          </a:bodyPr>
          <a:lstStyle/>
          <a:p>
            <a:pPr algn="just"/>
            <a:r>
              <a:rPr lang="tr-TR" dirty="0" smtClean="0"/>
              <a:t>Erişim belirleyiciler adından da anlaşılacağı üzere bir sınıfın değişkenine ya da metoduna sınıfın içinden, sınıftan oluşturulmuş nesneden ve sınıftan kalıtılmış sınıflardan ulaşımın nasıl olacağını belirleyen kelimelerdir, bunlar</a:t>
            </a:r>
          </a:p>
          <a:p>
            <a:pPr algn="ctr"/>
            <a:r>
              <a:rPr lang="tr-TR" dirty="0" smtClean="0"/>
              <a:t>Public</a:t>
            </a:r>
          </a:p>
          <a:p>
            <a:pPr algn="ctr"/>
            <a:r>
              <a:rPr lang="tr-TR" dirty="0" smtClean="0"/>
              <a:t>Protected</a:t>
            </a:r>
          </a:p>
          <a:p>
            <a:pPr algn="ctr"/>
            <a:r>
              <a:rPr lang="tr-TR" dirty="0" smtClean="0"/>
              <a:t>Private </a:t>
            </a:r>
          </a:p>
          <a:p>
            <a:pPr algn="ctr"/>
            <a:r>
              <a:rPr lang="tr-TR" dirty="0" smtClean="0"/>
              <a:t>Default</a:t>
            </a:r>
          </a:p>
          <a:p>
            <a:pPr marL="0" indent="0" algn="ctr">
              <a:buNone/>
            </a:pPr>
            <a:r>
              <a:rPr lang="tr-TR" dirty="0" smtClean="0"/>
              <a:t>olarak dört grupta incelenebilir.</a:t>
            </a:r>
            <a:endParaRPr lang="en-US" dirty="0"/>
          </a:p>
        </p:txBody>
      </p:sp>
    </p:spTree>
    <p:extLst>
      <p:ext uri="{BB962C8B-B14F-4D97-AF65-F5344CB8AC3E}">
        <p14:creationId xmlns:p14="http://schemas.microsoft.com/office/powerpoint/2010/main" val="367426741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PUBLIC (GENEL)</a:t>
            </a:r>
            <a:endParaRPr lang="en-US" dirty="0"/>
          </a:p>
        </p:txBody>
      </p:sp>
      <p:sp>
        <p:nvSpPr>
          <p:cNvPr id="3" name="İçerik Yer Tutucusu 2"/>
          <p:cNvSpPr>
            <a:spLocks noGrp="1"/>
          </p:cNvSpPr>
          <p:nvPr>
            <p:ph idx="1"/>
          </p:nvPr>
        </p:nvSpPr>
        <p:spPr/>
        <p:txBody>
          <a:bodyPr>
            <a:normAutofit fontScale="92500" lnSpcReduction="20000"/>
          </a:bodyPr>
          <a:lstStyle/>
          <a:p>
            <a:pPr algn="just"/>
            <a:r>
              <a:rPr lang="tr-TR" dirty="0" smtClean="0"/>
              <a:t>Public erişim belirleyicisine sahip olan değişken veya metodlar sınıfın içerisinden, sınıftan oluşturulan nesneden ya da sınıftan kalıtılmış sınıf veya sınıflardan ,paket içerisinde ve dışarısından ulaşıma açıktır. Bu tür değişken veya metodlara ulaşmak, değişkenlerin değerlerini çekmek ya da değiştirmek mümkündür.</a:t>
            </a:r>
          </a:p>
          <a:p>
            <a:pPr algn="just"/>
            <a:r>
              <a:rPr lang="tr-TR" b="1" dirty="0" smtClean="0">
                <a:solidFill>
                  <a:srgbClr val="FF0000"/>
                </a:solidFill>
              </a:rPr>
              <a:t>Sınıfın erişim belirleyicisi,</a:t>
            </a:r>
          </a:p>
          <a:p>
            <a:pPr algn="just"/>
            <a:r>
              <a:rPr lang="tr-TR" b="1" dirty="0" smtClean="0">
                <a:solidFill>
                  <a:srgbClr val="FF0000"/>
                </a:solidFill>
              </a:rPr>
              <a:t>Sınıfın özellikleri,</a:t>
            </a:r>
          </a:p>
          <a:p>
            <a:pPr algn="just"/>
            <a:r>
              <a:rPr lang="tr-TR" b="1" dirty="0" smtClean="0">
                <a:solidFill>
                  <a:srgbClr val="FF0000"/>
                </a:solidFill>
              </a:rPr>
              <a:t>Sınıfın metodları ve yapılandırıcı metodları public olabilir.</a:t>
            </a:r>
            <a:endParaRPr lang="en-US" b="1" dirty="0">
              <a:solidFill>
                <a:srgbClr val="FF0000"/>
              </a:solidFill>
            </a:endParaRPr>
          </a:p>
        </p:txBody>
      </p:sp>
    </p:spTree>
    <p:extLst>
      <p:ext uri="{BB962C8B-B14F-4D97-AF65-F5344CB8AC3E}">
        <p14:creationId xmlns:p14="http://schemas.microsoft.com/office/powerpoint/2010/main" val="392303020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PRIVATE</a:t>
            </a:r>
            <a:endParaRPr lang="en-US" dirty="0"/>
          </a:p>
        </p:txBody>
      </p:sp>
      <p:sp>
        <p:nvSpPr>
          <p:cNvPr id="3" name="İçerik Yer Tutucusu 2"/>
          <p:cNvSpPr>
            <a:spLocks noGrp="1"/>
          </p:cNvSpPr>
          <p:nvPr>
            <p:ph idx="1"/>
          </p:nvPr>
        </p:nvSpPr>
        <p:spPr/>
        <p:txBody>
          <a:bodyPr>
            <a:normAutofit lnSpcReduction="10000"/>
          </a:bodyPr>
          <a:lstStyle/>
          <a:p>
            <a:r>
              <a:rPr lang="tr-TR" dirty="0" smtClean="0"/>
              <a:t>Private erişim belirleyicisine sahip değişken ya da metodlar sadece sınıf içerisinden erişime açıktırlar.</a:t>
            </a:r>
          </a:p>
          <a:p>
            <a:r>
              <a:rPr lang="tr-TR" dirty="0" smtClean="0"/>
              <a:t>Bu tür erişim belirleyicisine sahip değişken ya da metodlara sınıftan üretilmiş nesneden, alt sınıflardan ulaşım yapılamaz.</a:t>
            </a:r>
          </a:p>
          <a:p>
            <a:r>
              <a:rPr lang="tr-TR" b="1" dirty="0" smtClean="0">
                <a:solidFill>
                  <a:srgbClr val="FF0000"/>
                </a:solidFill>
              </a:rPr>
              <a:t>Sınıfın sadece özellik ve metodları </a:t>
            </a:r>
            <a:r>
              <a:rPr lang="tr-TR" b="1" dirty="0" err="1" smtClean="0">
                <a:solidFill>
                  <a:srgbClr val="FF0000"/>
                </a:solidFill>
              </a:rPr>
              <a:t>private</a:t>
            </a:r>
            <a:r>
              <a:rPr lang="tr-TR" b="1" dirty="0" smtClean="0">
                <a:solidFill>
                  <a:srgbClr val="FF0000"/>
                </a:solidFill>
              </a:rPr>
              <a:t> erişim belirleyicisine sahip olabilirler, sınıfın erişim belirleyicisi </a:t>
            </a:r>
            <a:r>
              <a:rPr lang="tr-TR" b="1" dirty="0" err="1" smtClean="0">
                <a:solidFill>
                  <a:srgbClr val="FF0000"/>
                </a:solidFill>
              </a:rPr>
              <a:t>private</a:t>
            </a:r>
            <a:r>
              <a:rPr lang="tr-TR" b="1" dirty="0" smtClean="0">
                <a:solidFill>
                  <a:srgbClr val="FF0000"/>
                </a:solidFill>
              </a:rPr>
              <a:t> olamaz.</a:t>
            </a:r>
            <a:endParaRPr lang="en-US" b="1" dirty="0">
              <a:solidFill>
                <a:srgbClr val="FF0000"/>
              </a:solidFill>
            </a:endParaRPr>
          </a:p>
        </p:txBody>
      </p:sp>
    </p:spTree>
    <p:extLst>
      <p:ext uri="{BB962C8B-B14F-4D97-AF65-F5344CB8AC3E}">
        <p14:creationId xmlns:p14="http://schemas.microsoft.com/office/powerpoint/2010/main" val="34339085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PROTECTED(KORUMALI)</a:t>
            </a:r>
            <a:endParaRPr lang="en-US" dirty="0"/>
          </a:p>
        </p:txBody>
      </p:sp>
      <p:sp>
        <p:nvSpPr>
          <p:cNvPr id="3" name="İçerik Yer Tutucusu 2"/>
          <p:cNvSpPr>
            <a:spLocks noGrp="1"/>
          </p:cNvSpPr>
          <p:nvPr>
            <p:ph idx="1"/>
          </p:nvPr>
        </p:nvSpPr>
        <p:spPr/>
        <p:txBody>
          <a:bodyPr>
            <a:normAutofit fontScale="85000" lnSpcReduction="20000"/>
          </a:bodyPr>
          <a:lstStyle/>
          <a:p>
            <a:r>
              <a:rPr lang="tr-TR" dirty="0" smtClean="0"/>
              <a:t>Bu tip erişim belirleyicisine sahip değişken ya da metodlar sınıf içerisinden, aynı sınıftan oluşturulmuş nesneden ve alt sınıflardan oluşturulmuş nesneden erişime açıktır.</a:t>
            </a:r>
          </a:p>
          <a:p>
            <a:r>
              <a:rPr lang="tr-TR" dirty="0" smtClean="0"/>
              <a:t>Ancak bu sınıfın bulunduğu dış paketten erişime açık değildirler fakat dış paketteki sınıf import edilip kalıtım uygulanırsa kalıtılan sınıftan erişime açıktır ama yine de nesne ulaşımına kapalıdır.</a:t>
            </a:r>
          </a:p>
          <a:p>
            <a:r>
              <a:rPr lang="tr-TR" b="1" dirty="0" smtClean="0">
                <a:solidFill>
                  <a:srgbClr val="FF0000"/>
                </a:solidFill>
              </a:rPr>
              <a:t>Sınıfın özellikleri,</a:t>
            </a:r>
          </a:p>
          <a:p>
            <a:r>
              <a:rPr lang="tr-TR" b="1" dirty="0" smtClean="0">
                <a:solidFill>
                  <a:srgbClr val="FF0000"/>
                </a:solidFill>
              </a:rPr>
              <a:t>Sınıfın metodları ve yapılandırıcı metodları </a:t>
            </a:r>
            <a:r>
              <a:rPr lang="tr-TR" b="1" dirty="0" err="1" smtClean="0">
                <a:solidFill>
                  <a:srgbClr val="FF0000"/>
                </a:solidFill>
              </a:rPr>
              <a:t>protected</a:t>
            </a:r>
            <a:r>
              <a:rPr lang="tr-TR" b="1" dirty="0" smtClean="0">
                <a:solidFill>
                  <a:srgbClr val="FF0000"/>
                </a:solidFill>
              </a:rPr>
              <a:t> olabilir.</a:t>
            </a:r>
          </a:p>
          <a:p>
            <a:r>
              <a:rPr lang="tr-TR" b="1" dirty="0" smtClean="0">
                <a:solidFill>
                  <a:srgbClr val="FF0000"/>
                </a:solidFill>
              </a:rPr>
              <a:t>Sınıfın erişim belirleyicisi </a:t>
            </a:r>
            <a:r>
              <a:rPr lang="tr-TR" b="1" dirty="0" err="1" smtClean="0">
                <a:solidFill>
                  <a:srgbClr val="FF0000"/>
                </a:solidFill>
              </a:rPr>
              <a:t>protected</a:t>
            </a:r>
            <a:r>
              <a:rPr lang="tr-TR" b="1" dirty="0" smtClean="0">
                <a:solidFill>
                  <a:srgbClr val="FF0000"/>
                </a:solidFill>
              </a:rPr>
              <a:t> olamaz.</a:t>
            </a:r>
          </a:p>
          <a:p>
            <a:pPr marL="0" indent="0">
              <a:buNone/>
            </a:pPr>
            <a:endParaRPr lang="en-US" dirty="0"/>
          </a:p>
        </p:txBody>
      </p:sp>
    </p:spTree>
    <p:extLst>
      <p:ext uri="{BB962C8B-B14F-4D97-AF65-F5344CB8AC3E}">
        <p14:creationId xmlns:p14="http://schemas.microsoft.com/office/powerpoint/2010/main" val="932916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SINIFI OLUŞTURMAK</a:t>
            </a:r>
            <a:endParaRPr lang="tr-TR" dirty="0"/>
          </a:p>
        </p:txBody>
      </p:sp>
      <p:sp>
        <p:nvSpPr>
          <p:cNvPr id="3" name="İçerik Yer Tutucusu 2"/>
          <p:cNvSpPr>
            <a:spLocks noGrp="1"/>
          </p:cNvSpPr>
          <p:nvPr>
            <p:ph idx="1"/>
          </p:nvPr>
        </p:nvSpPr>
        <p:spPr/>
        <p:txBody>
          <a:bodyPr>
            <a:normAutofit fontScale="70000" lnSpcReduction="20000"/>
          </a:bodyPr>
          <a:lstStyle/>
          <a:p>
            <a:r>
              <a:rPr lang="tr-TR" dirty="0" smtClean="0"/>
              <a:t>Örneğimizden yola çıkarak Top sınıfını oluşturalım.</a:t>
            </a:r>
          </a:p>
          <a:p>
            <a:pPr marL="0" indent="0">
              <a:buNone/>
            </a:pPr>
            <a:r>
              <a:rPr lang="tr-TR" dirty="0" smtClean="0"/>
              <a:t>		public class Top</a:t>
            </a:r>
            <a:r>
              <a:rPr lang="tr-TR" b="1" dirty="0" smtClean="0"/>
              <a:t>{</a:t>
            </a:r>
          </a:p>
          <a:p>
            <a:pPr marL="0" indent="0">
              <a:buNone/>
            </a:pPr>
            <a:r>
              <a:rPr lang="tr-TR" dirty="0" smtClean="0"/>
              <a:t>		double çap;</a:t>
            </a:r>
          </a:p>
          <a:p>
            <a:pPr marL="0" indent="0">
              <a:buNone/>
            </a:pPr>
            <a:r>
              <a:rPr lang="tr-TR" dirty="0" smtClean="0"/>
              <a:t>		Color renk;</a:t>
            </a:r>
          </a:p>
          <a:p>
            <a:pPr marL="0" indent="0">
              <a:buNone/>
            </a:pPr>
            <a:r>
              <a:rPr lang="tr-TR" dirty="0" smtClean="0"/>
              <a:t>		String hammadde;</a:t>
            </a:r>
          </a:p>
          <a:p>
            <a:pPr marL="0" indent="0">
              <a:buNone/>
            </a:pPr>
            <a:r>
              <a:rPr lang="tr-TR" dirty="0" smtClean="0"/>
              <a:t>		int elastikiyet;</a:t>
            </a:r>
          </a:p>
          <a:p>
            <a:pPr marL="0" indent="0">
              <a:buNone/>
            </a:pPr>
            <a:r>
              <a:rPr lang="tr-TR" dirty="0" smtClean="0"/>
              <a:t>		public void zıpla()</a:t>
            </a:r>
            <a:r>
              <a:rPr lang="tr-TR" b="1" dirty="0" smtClean="0"/>
              <a:t>{</a:t>
            </a:r>
          </a:p>
          <a:p>
            <a:pPr marL="0" indent="0">
              <a:buNone/>
            </a:pPr>
            <a:endParaRPr lang="tr-TR" dirty="0" smtClean="0"/>
          </a:p>
          <a:p>
            <a:pPr marL="0" indent="0">
              <a:buNone/>
            </a:pPr>
            <a:r>
              <a:rPr lang="tr-TR" dirty="0" smtClean="0"/>
              <a:t>		</a:t>
            </a:r>
            <a:r>
              <a:rPr lang="tr-TR" b="1" dirty="0" smtClean="0"/>
              <a:t>}</a:t>
            </a:r>
          </a:p>
          <a:p>
            <a:pPr marL="0" indent="0">
              <a:buNone/>
            </a:pPr>
            <a:r>
              <a:rPr lang="tr-TR" dirty="0" smtClean="0"/>
              <a:t>		public void yuvarlan(){</a:t>
            </a:r>
          </a:p>
          <a:p>
            <a:pPr marL="0" indent="0">
              <a:buNone/>
            </a:pPr>
            <a:endParaRPr lang="tr-TR" dirty="0" smtClean="0"/>
          </a:p>
          <a:p>
            <a:pPr marL="0" indent="0">
              <a:buNone/>
            </a:pPr>
            <a:r>
              <a:rPr lang="tr-TR" dirty="0" smtClean="0"/>
              <a:t>		</a:t>
            </a:r>
            <a:r>
              <a:rPr lang="tr-TR" b="1" dirty="0" smtClean="0"/>
              <a:t>}</a:t>
            </a:r>
          </a:p>
          <a:p>
            <a:pPr marL="0" indent="0">
              <a:buNone/>
            </a:pPr>
            <a:r>
              <a:rPr lang="tr-TR" dirty="0" smtClean="0"/>
              <a:t>		</a:t>
            </a:r>
            <a:r>
              <a:rPr lang="tr-TR" b="1" dirty="0" smtClean="0"/>
              <a:t>}</a:t>
            </a:r>
            <a:endParaRPr lang="tr-TR" b="1" dirty="0"/>
          </a:p>
        </p:txBody>
      </p:sp>
      <p:grpSp>
        <p:nvGrpSpPr>
          <p:cNvPr id="31" name="Grup 30"/>
          <p:cNvGrpSpPr/>
          <p:nvPr/>
        </p:nvGrpSpPr>
        <p:grpSpPr>
          <a:xfrm>
            <a:off x="2483768" y="2073599"/>
            <a:ext cx="4099077" cy="3744418"/>
            <a:chOff x="2483768" y="2073599"/>
            <a:chExt cx="4099077" cy="3744418"/>
          </a:xfrm>
        </p:grpSpPr>
        <p:cxnSp>
          <p:nvCxnSpPr>
            <p:cNvPr id="5" name="Dirsek Bağlayıcısı 4"/>
            <p:cNvCxnSpPr/>
            <p:nvPr/>
          </p:nvCxnSpPr>
          <p:spPr>
            <a:xfrm rot="16200000" flipH="1">
              <a:off x="3633207" y="2868379"/>
              <a:ext cx="3744417" cy="2154858"/>
            </a:xfrm>
            <a:prstGeom prst="bentConnector3">
              <a:avLst>
                <a:gd name="adj1" fmla="val 50"/>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17" name="Düz Ok Bağlayıcısı 16"/>
            <p:cNvCxnSpPr/>
            <p:nvPr/>
          </p:nvCxnSpPr>
          <p:spPr>
            <a:xfrm flipH="1">
              <a:off x="2483768" y="5818017"/>
              <a:ext cx="4099077"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cxnSp>
        <p:nvCxnSpPr>
          <p:cNvPr id="19" name="Dirsek Bağlayıcısı 18"/>
          <p:cNvCxnSpPr/>
          <p:nvPr/>
        </p:nvCxnSpPr>
        <p:spPr>
          <a:xfrm rot="10800000" flipV="1">
            <a:off x="2483768" y="3789040"/>
            <a:ext cx="2051562" cy="720080"/>
          </a:xfrm>
          <a:prstGeom prst="bentConnector3">
            <a:avLst>
              <a:gd name="adj1" fmla="val -27661"/>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28" name="Dirsek Bağlayıcısı 27"/>
          <p:cNvCxnSpPr/>
          <p:nvPr/>
        </p:nvCxnSpPr>
        <p:spPr>
          <a:xfrm rot="10800000" flipV="1">
            <a:off x="2483768" y="4725143"/>
            <a:ext cx="2411602" cy="720081"/>
          </a:xfrm>
          <a:prstGeom prst="bentConnector3">
            <a:avLst>
              <a:gd name="adj1" fmla="val -21237"/>
            </a:avLst>
          </a:prstGeom>
          <a:ln w="28575">
            <a:headEnd type="arrow"/>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11447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DEFAULT </a:t>
            </a:r>
            <a:br>
              <a:rPr lang="tr-TR" dirty="0" smtClean="0"/>
            </a:br>
            <a:r>
              <a:rPr lang="tr-TR" dirty="0" smtClean="0"/>
              <a:t>(ERİŞİM BELİRLEYİCİSİ OLMAYAN)</a:t>
            </a:r>
            <a:endParaRPr lang="en-US" dirty="0"/>
          </a:p>
        </p:txBody>
      </p:sp>
      <p:sp>
        <p:nvSpPr>
          <p:cNvPr id="3" name="İçerik Yer Tutucusu 2"/>
          <p:cNvSpPr>
            <a:spLocks noGrp="1"/>
          </p:cNvSpPr>
          <p:nvPr>
            <p:ph idx="1"/>
          </p:nvPr>
        </p:nvSpPr>
        <p:spPr/>
        <p:txBody>
          <a:bodyPr>
            <a:normAutofit lnSpcReduction="10000"/>
          </a:bodyPr>
          <a:lstStyle/>
          <a:p>
            <a:r>
              <a:rPr lang="tr-TR" dirty="0" smtClean="0"/>
              <a:t>Default tipindeki değişkenler sınıf içerisinden erişime, nesneden erişime, paket içinden  erişime açıktırlar ancak </a:t>
            </a:r>
            <a:r>
              <a:rPr lang="tr-TR" dirty="0" err="1" smtClean="0"/>
              <a:t>protected</a:t>
            </a:r>
            <a:r>
              <a:rPr lang="tr-TR" dirty="0" smtClean="0"/>
              <a:t> a aksi olarak bu tür değişkenler dış paketlerden kalıtım ile dahi olsa ulaşıma açık değildirler.</a:t>
            </a:r>
          </a:p>
          <a:p>
            <a:r>
              <a:rPr lang="tr-TR" b="1" dirty="0" smtClean="0">
                <a:solidFill>
                  <a:srgbClr val="FF0000"/>
                </a:solidFill>
              </a:rPr>
              <a:t>Sınıfın özellikleri, metodları, yapılandırıcı metodları default olabilir. </a:t>
            </a:r>
          </a:p>
          <a:p>
            <a:r>
              <a:rPr lang="tr-TR" b="1" dirty="0" smtClean="0">
                <a:solidFill>
                  <a:srgbClr val="FF0000"/>
                </a:solidFill>
              </a:rPr>
              <a:t>Sınıfın kendisinin erişim belirleyicisi default olabilir.</a:t>
            </a:r>
            <a:endParaRPr lang="en-US" b="1" dirty="0">
              <a:solidFill>
                <a:srgbClr val="FF0000"/>
              </a:solidFill>
            </a:endParaRPr>
          </a:p>
        </p:txBody>
      </p:sp>
    </p:spTree>
    <p:extLst>
      <p:ext uri="{BB962C8B-B14F-4D97-AF65-F5344CB8AC3E}">
        <p14:creationId xmlns:p14="http://schemas.microsoft.com/office/powerpoint/2010/main" val="74358699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ERİŞİM TABLOSU</a:t>
            </a:r>
            <a:endParaRPr lang="en-US"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3807110501"/>
              </p:ext>
            </p:extLst>
          </p:nvPr>
        </p:nvGraphicFramePr>
        <p:xfrm>
          <a:off x="457200" y="1916830"/>
          <a:ext cx="8229600" cy="4359664"/>
        </p:xfrm>
        <a:graphic>
          <a:graphicData uri="http://schemas.openxmlformats.org/drawingml/2006/table">
            <a:tbl>
              <a:tblPr>
                <a:tableStyleId>{616DA210-FB5B-4158-B5E0-FEB733F419BA}</a:tableStyleId>
              </a:tblPr>
              <a:tblGrid>
                <a:gridCol w="1645920"/>
                <a:gridCol w="1645920"/>
                <a:gridCol w="1645920"/>
                <a:gridCol w="1645920"/>
                <a:gridCol w="1645920"/>
              </a:tblGrid>
              <a:tr h="1227267">
                <a:tc>
                  <a:txBody>
                    <a:bodyPr/>
                    <a:lstStyle/>
                    <a:p>
                      <a:pPr algn="ctr"/>
                      <a:r>
                        <a:rPr lang="tr-TR" sz="2400" dirty="0" smtClean="0"/>
                        <a:t>Erişim</a:t>
                      </a:r>
                      <a:r>
                        <a:rPr lang="tr-TR" sz="2400" baseline="0" dirty="0" smtClean="0"/>
                        <a:t> Belirleyici</a:t>
                      </a:r>
                      <a:endParaRPr lang="en-US" sz="2400" dirty="0"/>
                    </a:p>
                  </a:txBody>
                  <a:tcPr anchor="ctr"/>
                </a:tc>
                <a:tc>
                  <a:txBody>
                    <a:bodyPr/>
                    <a:lstStyle/>
                    <a:p>
                      <a:pPr algn="ctr"/>
                      <a:r>
                        <a:rPr lang="tr-TR" sz="2400" dirty="0" smtClean="0"/>
                        <a:t>Sınıf içi erişim</a:t>
                      </a:r>
                      <a:endParaRPr lang="en-US" sz="2400" dirty="0"/>
                    </a:p>
                  </a:txBody>
                  <a:tcPr anchor="ctr"/>
                </a:tc>
                <a:tc>
                  <a:txBody>
                    <a:bodyPr/>
                    <a:lstStyle/>
                    <a:p>
                      <a:pPr algn="ctr"/>
                      <a:r>
                        <a:rPr lang="tr-TR" sz="2400" dirty="0" smtClean="0"/>
                        <a:t>Paket içi erişim</a:t>
                      </a:r>
                      <a:endParaRPr lang="en-US" sz="2400" dirty="0"/>
                    </a:p>
                  </a:txBody>
                  <a:tcPr anchor="ctr"/>
                </a:tc>
                <a:tc>
                  <a:txBody>
                    <a:bodyPr/>
                    <a:lstStyle/>
                    <a:p>
                      <a:pPr algn="ctr"/>
                      <a:r>
                        <a:rPr lang="tr-TR" sz="2400" dirty="0" smtClean="0"/>
                        <a:t>Paket dışından kalıtımla</a:t>
                      </a:r>
                      <a:r>
                        <a:rPr lang="tr-TR" sz="2400" baseline="0" dirty="0" smtClean="0"/>
                        <a:t> erişim</a:t>
                      </a:r>
                      <a:endParaRPr lang="en-US" sz="2400" dirty="0"/>
                    </a:p>
                  </a:txBody>
                  <a:tcPr anchor="ctr"/>
                </a:tc>
                <a:tc>
                  <a:txBody>
                    <a:bodyPr/>
                    <a:lstStyle/>
                    <a:p>
                      <a:pPr algn="ctr"/>
                      <a:r>
                        <a:rPr lang="tr-TR" sz="2400" dirty="0" smtClean="0"/>
                        <a:t>Paket</a:t>
                      </a:r>
                      <a:r>
                        <a:rPr lang="tr-TR" sz="2400" baseline="0" dirty="0" smtClean="0"/>
                        <a:t> dışından erişim</a:t>
                      </a:r>
                      <a:endParaRPr lang="en-US" sz="2400" dirty="0"/>
                    </a:p>
                  </a:txBody>
                  <a:tcPr anchor="ctr"/>
                </a:tc>
              </a:tr>
              <a:tr h="701296">
                <a:tc>
                  <a:txBody>
                    <a:bodyPr/>
                    <a:lstStyle/>
                    <a:p>
                      <a:pPr algn="ctr"/>
                      <a:r>
                        <a:rPr lang="en-US" sz="2400" dirty="0"/>
                        <a:t>Private</a:t>
                      </a:r>
                    </a:p>
                  </a:txBody>
                  <a:tcPr anchor="ctr"/>
                </a:tc>
                <a:tc>
                  <a:txBody>
                    <a:bodyPr/>
                    <a:lstStyle/>
                    <a:p>
                      <a:pPr algn="ctr"/>
                      <a:r>
                        <a:rPr lang="en-US" sz="2400" dirty="0" smtClean="0"/>
                        <a:t>EVET</a:t>
                      </a:r>
                      <a:endParaRPr lang="en-US" sz="2400" dirty="0"/>
                    </a:p>
                  </a:txBody>
                  <a:tcPr anchor="ctr"/>
                </a:tc>
                <a:tc>
                  <a:txBody>
                    <a:bodyPr/>
                    <a:lstStyle/>
                    <a:p>
                      <a:pPr algn="ctr"/>
                      <a:r>
                        <a:rPr lang="en-US" sz="2400" dirty="0" smtClean="0"/>
                        <a:t>HAYIR</a:t>
                      </a:r>
                      <a:endParaRPr lang="en-US" sz="2400" dirty="0"/>
                    </a:p>
                  </a:txBody>
                  <a:tcPr anchor="ctr"/>
                </a:tc>
                <a:tc>
                  <a:txBody>
                    <a:bodyPr/>
                    <a:lstStyle/>
                    <a:p>
                      <a:pPr algn="ctr"/>
                      <a:r>
                        <a:rPr lang="en-US" sz="2400" dirty="0" smtClean="0"/>
                        <a:t>HAYIR</a:t>
                      </a:r>
                      <a:endParaRPr lang="en-US" sz="2400" dirty="0"/>
                    </a:p>
                  </a:txBody>
                  <a:tcPr anchor="ctr"/>
                </a:tc>
                <a:tc>
                  <a:txBody>
                    <a:bodyPr/>
                    <a:lstStyle/>
                    <a:p>
                      <a:pPr algn="ctr"/>
                      <a:r>
                        <a:rPr lang="en-US" sz="2400" dirty="0" smtClean="0"/>
                        <a:t>HAYIR</a:t>
                      </a:r>
                      <a:endParaRPr lang="en-US" sz="2400" dirty="0"/>
                    </a:p>
                  </a:txBody>
                  <a:tcPr anchor="ctr"/>
                </a:tc>
              </a:tr>
              <a:tr h="701296">
                <a:tc>
                  <a:txBody>
                    <a:bodyPr/>
                    <a:lstStyle/>
                    <a:p>
                      <a:pPr algn="ctr"/>
                      <a:r>
                        <a:rPr lang="en-US" sz="2400"/>
                        <a:t>Default</a:t>
                      </a:r>
                    </a:p>
                  </a:txBody>
                  <a:tcPr anchor="ctr"/>
                </a:tc>
                <a:tc>
                  <a:txBody>
                    <a:bodyPr/>
                    <a:lstStyle/>
                    <a:p>
                      <a:pPr algn="ctr"/>
                      <a:r>
                        <a:rPr lang="en-US" sz="2400" dirty="0" smtClean="0"/>
                        <a:t>EVET</a:t>
                      </a:r>
                      <a:endParaRPr lang="en-US" sz="2400" dirty="0"/>
                    </a:p>
                  </a:txBody>
                  <a:tcPr anchor="ctr"/>
                </a:tc>
                <a:tc>
                  <a:txBody>
                    <a:bodyPr/>
                    <a:lstStyle/>
                    <a:p>
                      <a:pPr algn="ctr"/>
                      <a:r>
                        <a:rPr lang="en-US" sz="2400" dirty="0" smtClean="0"/>
                        <a:t>EVET</a:t>
                      </a:r>
                      <a:endParaRPr lang="en-US" sz="2400" dirty="0"/>
                    </a:p>
                  </a:txBody>
                  <a:tcPr anchor="ctr"/>
                </a:tc>
                <a:tc>
                  <a:txBody>
                    <a:bodyPr/>
                    <a:lstStyle/>
                    <a:p>
                      <a:pPr algn="ctr"/>
                      <a:r>
                        <a:rPr lang="en-US" sz="2400" dirty="0" smtClean="0"/>
                        <a:t>HAYIR</a:t>
                      </a:r>
                      <a:endParaRPr lang="en-US" sz="2400" dirty="0"/>
                    </a:p>
                  </a:txBody>
                  <a:tcPr anchor="ctr"/>
                </a:tc>
                <a:tc>
                  <a:txBody>
                    <a:bodyPr/>
                    <a:lstStyle/>
                    <a:p>
                      <a:pPr algn="ctr"/>
                      <a:r>
                        <a:rPr lang="en-US" sz="2400" dirty="0" smtClean="0"/>
                        <a:t>HAYIR</a:t>
                      </a:r>
                      <a:endParaRPr lang="en-US" sz="2400" dirty="0"/>
                    </a:p>
                  </a:txBody>
                  <a:tcPr anchor="ctr"/>
                </a:tc>
              </a:tr>
              <a:tr h="701296">
                <a:tc>
                  <a:txBody>
                    <a:bodyPr/>
                    <a:lstStyle/>
                    <a:p>
                      <a:pPr algn="ctr"/>
                      <a:r>
                        <a:rPr lang="en-US" sz="2400"/>
                        <a:t>Protected</a:t>
                      </a:r>
                    </a:p>
                  </a:txBody>
                  <a:tcPr anchor="ctr"/>
                </a:tc>
                <a:tc>
                  <a:txBody>
                    <a:bodyPr/>
                    <a:lstStyle/>
                    <a:p>
                      <a:pPr algn="ctr"/>
                      <a:r>
                        <a:rPr lang="tr-TR" sz="2400" dirty="0" smtClean="0"/>
                        <a:t>EVET</a:t>
                      </a:r>
                      <a:endParaRPr lang="en-US" sz="2400" dirty="0"/>
                    </a:p>
                  </a:txBody>
                  <a:tcPr anchor="ctr"/>
                </a:tc>
                <a:tc>
                  <a:txBody>
                    <a:bodyPr/>
                    <a:lstStyle/>
                    <a:p>
                      <a:pPr algn="ctr"/>
                      <a:r>
                        <a:rPr lang="en-US" sz="2400" dirty="0" smtClean="0"/>
                        <a:t>EVET</a:t>
                      </a:r>
                      <a:endParaRPr lang="en-US" sz="2400" dirty="0"/>
                    </a:p>
                  </a:txBody>
                  <a:tcPr anchor="ctr"/>
                </a:tc>
                <a:tc>
                  <a:txBody>
                    <a:bodyPr/>
                    <a:lstStyle/>
                    <a:p>
                      <a:pPr algn="ctr"/>
                      <a:r>
                        <a:rPr lang="en-US" sz="2400" dirty="0" smtClean="0"/>
                        <a:t>EVET</a:t>
                      </a:r>
                      <a:endParaRPr lang="en-US" sz="2400" dirty="0"/>
                    </a:p>
                  </a:txBody>
                  <a:tcPr anchor="ctr"/>
                </a:tc>
                <a:tc>
                  <a:txBody>
                    <a:bodyPr/>
                    <a:lstStyle/>
                    <a:p>
                      <a:pPr algn="ctr"/>
                      <a:r>
                        <a:rPr lang="en-US" sz="2400" dirty="0" smtClean="0"/>
                        <a:t>HAYIR</a:t>
                      </a:r>
                      <a:endParaRPr lang="en-US" sz="2400" dirty="0"/>
                    </a:p>
                  </a:txBody>
                  <a:tcPr anchor="ctr"/>
                </a:tc>
              </a:tr>
              <a:tr h="701296">
                <a:tc>
                  <a:txBody>
                    <a:bodyPr/>
                    <a:lstStyle/>
                    <a:p>
                      <a:pPr algn="ctr"/>
                      <a:r>
                        <a:rPr lang="en-US" sz="2400"/>
                        <a:t>Public</a:t>
                      </a:r>
                    </a:p>
                  </a:txBody>
                  <a:tcPr anchor="ctr"/>
                </a:tc>
                <a:tc>
                  <a:txBody>
                    <a:bodyPr/>
                    <a:lstStyle/>
                    <a:p>
                      <a:pPr algn="ctr"/>
                      <a:r>
                        <a:rPr lang="en-US" sz="2400" dirty="0" smtClean="0"/>
                        <a:t>EVET</a:t>
                      </a:r>
                      <a:endParaRPr lang="en-US" sz="2400" dirty="0"/>
                    </a:p>
                  </a:txBody>
                  <a:tcPr anchor="ctr"/>
                </a:tc>
                <a:tc>
                  <a:txBody>
                    <a:bodyPr/>
                    <a:lstStyle/>
                    <a:p>
                      <a:pPr algn="ctr"/>
                      <a:r>
                        <a:rPr lang="en-US" sz="2400" dirty="0" smtClean="0"/>
                        <a:t>EVET</a:t>
                      </a:r>
                      <a:endParaRPr lang="en-US" sz="2400" dirty="0"/>
                    </a:p>
                  </a:txBody>
                  <a:tcPr anchor="ctr"/>
                </a:tc>
                <a:tc>
                  <a:txBody>
                    <a:bodyPr/>
                    <a:lstStyle/>
                    <a:p>
                      <a:pPr algn="ctr"/>
                      <a:r>
                        <a:rPr lang="en-US" sz="2400" dirty="0" smtClean="0"/>
                        <a:t>EVET</a:t>
                      </a:r>
                      <a:endParaRPr lang="en-US" sz="2400" dirty="0"/>
                    </a:p>
                  </a:txBody>
                  <a:tcPr anchor="ctr"/>
                </a:tc>
                <a:tc>
                  <a:txBody>
                    <a:bodyPr/>
                    <a:lstStyle/>
                    <a:p>
                      <a:pPr algn="ctr"/>
                      <a:r>
                        <a:rPr lang="en-US" sz="2400" dirty="0" smtClean="0"/>
                        <a:t>EVET</a:t>
                      </a:r>
                      <a:endParaRPr lang="en-US" sz="2400" dirty="0"/>
                    </a:p>
                  </a:txBody>
                  <a:tcPr anchor="ctr"/>
                </a:tc>
              </a:tr>
            </a:tbl>
          </a:graphicData>
        </a:graphic>
      </p:graphicFrame>
    </p:spTree>
    <p:extLst>
      <p:ext uri="{BB962C8B-B14F-4D97-AF65-F5344CB8AC3E}">
        <p14:creationId xmlns:p14="http://schemas.microsoft.com/office/powerpoint/2010/main" val="365396093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PROBLEM-20</a:t>
            </a:r>
            <a:endParaRPr lang="en-US" dirty="0"/>
          </a:p>
        </p:txBody>
      </p:sp>
      <p:sp>
        <p:nvSpPr>
          <p:cNvPr id="3" name="İçerik Yer Tutucusu 2"/>
          <p:cNvSpPr>
            <a:spLocks noGrp="1"/>
          </p:cNvSpPr>
          <p:nvPr>
            <p:ph idx="1"/>
          </p:nvPr>
        </p:nvSpPr>
        <p:spPr/>
        <p:txBody>
          <a:bodyPr/>
          <a:lstStyle/>
          <a:p>
            <a:r>
              <a:rPr lang="tr-TR" dirty="0" smtClean="0"/>
              <a:t>Oluşturduğumuz çalışan, müdür, öğretmen ve memur sınıflarının özellikleri ve </a:t>
            </a:r>
            <a:r>
              <a:rPr lang="tr-TR" dirty="0" err="1" smtClean="0"/>
              <a:t>metodlarının</a:t>
            </a:r>
            <a:r>
              <a:rPr lang="tr-TR" dirty="0" smtClean="0"/>
              <a:t> sırasıyla erişim belirleyicilerini değiştirerek hangisine ulaşım olup olmadığını ispatlayalım.</a:t>
            </a:r>
            <a:endParaRPr lang="en-US"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717032"/>
            <a:ext cx="2486025" cy="29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65857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ENCAPSULATION (SARMALAMA)</a:t>
            </a:r>
            <a:endParaRPr lang="en-US" dirty="0"/>
          </a:p>
        </p:txBody>
      </p:sp>
      <p:sp>
        <p:nvSpPr>
          <p:cNvPr id="3" name="İçerik Yer Tutucusu 2"/>
          <p:cNvSpPr>
            <a:spLocks noGrp="1"/>
          </p:cNvSpPr>
          <p:nvPr>
            <p:ph idx="1"/>
          </p:nvPr>
        </p:nvSpPr>
        <p:spPr/>
        <p:txBody>
          <a:bodyPr/>
          <a:lstStyle/>
          <a:p>
            <a:r>
              <a:rPr lang="tr-TR" dirty="0" smtClean="0"/>
              <a:t>Sarmalama ya da </a:t>
            </a:r>
            <a:r>
              <a:rPr lang="tr-TR" dirty="0" err="1" smtClean="0"/>
              <a:t>kapsülleme</a:t>
            </a:r>
            <a:r>
              <a:rPr lang="tr-TR" dirty="0" smtClean="0"/>
              <a:t> denilen kavram aslında </a:t>
            </a:r>
            <a:r>
              <a:rPr lang="tr-TR" dirty="0" err="1" smtClean="0"/>
              <a:t>private</a:t>
            </a:r>
            <a:r>
              <a:rPr lang="tr-TR" dirty="0" smtClean="0"/>
              <a:t> erişim belirleyicisine kullanmak ile alakalıdır çünkü </a:t>
            </a:r>
            <a:r>
              <a:rPr lang="tr-TR" dirty="0" err="1" smtClean="0"/>
              <a:t>private</a:t>
            </a:r>
            <a:r>
              <a:rPr lang="tr-TR" dirty="0" smtClean="0"/>
              <a:t> olarak belirlenen özellik ya da metod sınıfın içerisinde </a:t>
            </a:r>
            <a:r>
              <a:rPr lang="tr-TR" dirty="0" err="1" smtClean="0"/>
              <a:t>kapsüllenmiş</a:t>
            </a:r>
            <a:r>
              <a:rPr lang="tr-TR" dirty="0" smtClean="0"/>
              <a:t> olur. </a:t>
            </a:r>
            <a:r>
              <a:rPr lang="tr-TR" dirty="0" err="1" smtClean="0"/>
              <a:t>Kapsüllenmiş</a:t>
            </a:r>
            <a:r>
              <a:rPr lang="tr-TR" dirty="0" smtClean="0"/>
              <a:t> bu değere sınıfın dışarısından kesinlikle direkt olarak erişim söz konusu değildir.</a:t>
            </a:r>
            <a:endParaRPr lang="en-US" dirty="0"/>
          </a:p>
        </p:txBody>
      </p:sp>
    </p:spTree>
    <p:extLst>
      <p:ext uri="{BB962C8B-B14F-4D97-AF65-F5344CB8AC3E}">
        <p14:creationId xmlns:p14="http://schemas.microsoft.com/office/powerpoint/2010/main" val="370007726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ENCAPSULATION (SARMALAMA)</a:t>
            </a:r>
            <a:endParaRPr lang="en-US" dirty="0"/>
          </a:p>
        </p:txBody>
      </p:sp>
      <p:sp>
        <p:nvSpPr>
          <p:cNvPr id="3" name="İçerik Yer Tutucusu 2"/>
          <p:cNvSpPr>
            <a:spLocks noGrp="1"/>
          </p:cNvSpPr>
          <p:nvPr>
            <p:ph idx="1"/>
          </p:nvPr>
        </p:nvSpPr>
        <p:spPr/>
        <p:txBody>
          <a:bodyPr/>
          <a:lstStyle/>
          <a:p>
            <a:r>
              <a:rPr lang="tr-TR" dirty="0" smtClean="0"/>
              <a:t>Ancak, </a:t>
            </a:r>
            <a:r>
              <a:rPr lang="tr-TR" dirty="0" err="1" smtClean="0"/>
              <a:t>private</a:t>
            </a:r>
            <a:r>
              <a:rPr lang="tr-TR" dirty="0" smtClean="0"/>
              <a:t> özelliğine sahip özellik ya da metodlara ulaşım yine aynı sınıfın içerisinde bulunan ve </a:t>
            </a:r>
            <a:r>
              <a:rPr lang="tr-TR" dirty="0" err="1" smtClean="0"/>
              <a:t>private</a:t>
            </a:r>
            <a:r>
              <a:rPr lang="tr-TR" dirty="0" smtClean="0"/>
              <a:t> erişim belirleyicisi olmayan </a:t>
            </a:r>
            <a:r>
              <a:rPr lang="tr-TR" dirty="0" err="1" smtClean="0"/>
              <a:t>metodlarla</a:t>
            </a:r>
            <a:r>
              <a:rPr lang="tr-TR" dirty="0" smtClean="0"/>
              <a:t> olur. Eğer metod </a:t>
            </a:r>
            <a:r>
              <a:rPr lang="tr-TR" dirty="0" err="1" smtClean="0"/>
              <a:t>private</a:t>
            </a:r>
            <a:r>
              <a:rPr lang="tr-TR" dirty="0" smtClean="0"/>
              <a:t> erişim </a:t>
            </a:r>
            <a:r>
              <a:rPr lang="tr-TR" dirty="0" err="1" smtClean="0"/>
              <a:t>belirleyicili</a:t>
            </a:r>
            <a:r>
              <a:rPr lang="tr-TR" dirty="0" smtClean="0"/>
              <a:t> değişkene ulaşıyorsa </a:t>
            </a:r>
            <a:r>
              <a:rPr lang="tr-TR" b="1" dirty="0" err="1" smtClean="0">
                <a:solidFill>
                  <a:srgbClr val="FF0000"/>
                </a:solidFill>
              </a:rPr>
              <a:t>getter</a:t>
            </a:r>
            <a:r>
              <a:rPr lang="tr-TR" b="1" dirty="0" smtClean="0">
                <a:solidFill>
                  <a:srgbClr val="FF0000"/>
                </a:solidFill>
              </a:rPr>
              <a:t> (alan) metod</a:t>
            </a:r>
            <a:r>
              <a:rPr lang="tr-TR" dirty="0" smtClean="0"/>
              <a:t>, eğer metod </a:t>
            </a:r>
            <a:r>
              <a:rPr lang="tr-TR" dirty="0" err="1" smtClean="0"/>
              <a:t>private</a:t>
            </a:r>
            <a:r>
              <a:rPr lang="tr-TR" dirty="0" smtClean="0"/>
              <a:t> özellikteki değişkene ulaşıp değerini değiştiriyorsa buna da </a:t>
            </a:r>
            <a:r>
              <a:rPr lang="tr-TR" b="1" dirty="0" err="1" smtClean="0">
                <a:solidFill>
                  <a:srgbClr val="FF0000"/>
                </a:solidFill>
              </a:rPr>
              <a:t>setter</a:t>
            </a:r>
            <a:r>
              <a:rPr lang="tr-TR" b="1" dirty="0" smtClean="0">
                <a:solidFill>
                  <a:srgbClr val="FF0000"/>
                </a:solidFill>
              </a:rPr>
              <a:t> (yerleştiren) metod </a:t>
            </a:r>
            <a:r>
              <a:rPr lang="tr-TR" dirty="0" smtClean="0"/>
              <a:t>denir.</a:t>
            </a:r>
            <a:endParaRPr lang="en-US" dirty="0"/>
          </a:p>
        </p:txBody>
      </p:sp>
    </p:spTree>
    <p:extLst>
      <p:ext uri="{BB962C8B-B14F-4D97-AF65-F5344CB8AC3E}">
        <p14:creationId xmlns:p14="http://schemas.microsoft.com/office/powerpoint/2010/main" val="30936709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PROBLEM-21</a:t>
            </a:r>
            <a:endParaRPr lang="en-US" dirty="0"/>
          </a:p>
        </p:txBody>
      </p:sp>
      <p:sp>
        <p:nvSpPr>
          <p:cNvPr id="3" name="İçerik Yer Tutucusu 2"/>
          <p:cNvSpPr>
            <a:spLocks noGrp="1"/>
          </p:cNvSpPr>
          <p:nvPr>
            <p:ph idx="1"/>
          </p:nvPr>
        </p:nvSpPr>
        <p:spPr/>
        <p:txBody>
          <a:bodyPr/>
          <a:lstStyle/>
          <a:p>
            <a:r>
              <a:rPr lang="tr-TR" dirty="0" smtClean="0"/>
              <a:t>Çalışan üst sınıfına ait «memleketi» özelliği belirleyip erişim belirleyicisini </a:t>
            </a:r>
            <a:r>
              <a:rPr lang="tr-TR" dirty="0" err="1" smtClean="0"/>
              <a:t>private</a:t>
            </a:r>
            <a:r>
              <a:rPr lang="tr-TR" dirty="0" smtClean="0"/>
              <a:t> yapalım ve bu değere ulaşmak ve değiştirmek için </a:t>
            </a:r>
            <a:r>
              <a:rPr lang="tr-TR" dirty="0" err="1" smtClean="0"/>
              <a:t>getter</a:t>
            </a:r>
            <a:r>
              <a:rPr lang="tr-TR" dirty="0" smtClean="0"/>
              <a:t> ve </a:t>
            </a:r>
            <a:r>
              <a:rPr lang="tr-TR" dirty="0" err="1" smtClean="0"/>
              <a:t>setter</a:t>
            </a:r>
            <a:r>
              <a:rPr lang="tr-TR" dirty="0" smtClean="0"/>
              <a:t> metodlar oluşturalım.</a:t>
            </a:r>
            <a:endParaRPr lang="en-US"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717032"/>
            <a:ext cx="2486025" cy="29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70982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HAS-A RELATIONSHIP </a:t>
            </a:r>
            <a:br>
              <a:rPr lang="tr-TR" dirty="0" smtClean="0"/>
            </a:br>
            <a:r>
              <a:rPr lang="tr-TR" dirty="0" smtClean="0"/>
              <a:t>(AGGREGATION)</a:t>
            </a:r>
            <a:endParaRPr lang="en-US" dirty="0"/>
          </a:p>
        </p:txBody>
      </p:sp>
      <p:sp>
        <p:nvSpPr>
          <p:cNvPr id="3" name="İçerik Yer Tutucusu 2"/>
          <p:cNvSpPr>
            <a:spLocks noGrp="1"/>
          </p:cNvSpPr>
          <p:nvPr>
            <p:ph idx="1"/>
          </p:nvPr>
        </p:nvSpPr>
        <p:spPr/>
        <p:txBody>
          <a:bodyPr>
            <a:normAutofit fontScale="92500"/>
          </a:bodyPr>
          <a:lstStyle/>
          <a:p>
            <a:pPr algn="just"/>
            <a:r>
              <a:rPr lang="tr-TR" dirty="0" smtClean="0"/>
              <a:t>Daha önce çok biçimliliğin anlatıldığı üzere </a:t>
            </a:r>
            <a:r>
              <a:rPr lang="tr-TR" dirty="0" err="1" smtClean="0"/>
              <a:t>java’da</a:t>
            </a:r>
            <a:r>
              <a:rPr lang="tr-TR" dirty="0" smtClean="0"/>
              <a:t> sınıflar arasında iki tür ilişkiden bahsedilebileceğinden bunların IS-A ve HAS-A olduğundan bahsetmiştik. IS-A ilişkisi anlatıldığı gibi aslında </a:t>
            </a:r>
            <a:r>
              <a:rPr lang="tr-TR" b="1" dirty="0" smtClean="0">
                <a:solidFill>
                  <a:srgbClr val="FF0000"/>
                </a:solidFill>
              </a:rPr>
              <a:t>kalıtım</a:t>
            </a:r>
            <a:r>
              <a:rPr lang="tr-TR" dirty="0" smtClean="0"/>
              <a:t> ilişkisidir. Üst sınıfa bağlanan alt sınıflarla alt sınıflar arasında IS-A ilişkisi vardır. </a:t>
            </a:r>
          </a:p>
          <a:p>
            <a:pPr marL="0" indent="0" algn="ctr">
              <a:buNone/>
            </a:pPr>
            <a:r>
              <a:rPr lang="tr-TR" dirty="0" smtClean="0"/>
              <a:t>Müdür is-a çalışan</a:t>
            </a:r>
          </a:p>
          <a:p>
            <a:pPr marL="0" indent="0" algn="ctr">
              <a:buNone/>
            </a:pPr>
            <a:r>
              <a:rPr lang="tr-TR" dirty="0" smtClean="0"/>
              <a:t>Öğretmen is-a çalışan</a:t>
            </a:r>
          </a:p>
          <a:p>
            <a:pPr marL="0" indent="0" algn="ctr">
              <a:buNone/>
            </a:pPr>
            <a:r>
              <a:rPr lang="tr-TR" dirty="0" smtClean="0"/>
              <a:t>Memur is-a çalışan</a:t>
            </a:r>
            <a:endParaRPr lang="en-US" dirty="0"/>
          </a:p>
        </p:txBody>
      </p:sp>
    </p:spTree>
    <p:extLst>
      <p:ext uri="{BB962C8B-B14F-4D97-AF65-F5344CB8AC3E}">
        <p14:creationId xmlns:p14="http://schemas.microsoft.com/office/powerpoint/2010/main" val="39841577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HAS-A RELATIONSHIP </a:t>
            </a:r>
            <a:br>
              <a:rPr lang="tr-TR" dirty="0"/>
            </a:br>
            <a:r>
              <a:rPr lang="tr-TR" dirty="0"/>
              <a:t>(AGGREGATION)</a:t>
            </a:r>
            <a:endParaRPr lang="en-US" dirty="0"/>
          </a:p>
        </p:txBody>
      </p:sp>
      <p:sp>
        <p:nvSpPr>
          <p:cNvPr id="3" name="İçerik Yer Tutucusu 2"/>
          <p:cNvSpPr>
            <a:spLocks noGrp="1"/>
          </p:cNvSpPr>
          <p:nvPr>
            <p:ph idx="1"/>
          </p:nvPr>
        </p:nvSpPr>
        <p:spPr/>
        <p:txBody>
          <a:bodyPr/>
          <a:lstStyle/>
          <a:p>
            <a:pPr algn="just"/>
            <a:r>
              <a:rPr lang="tr-TR" b="1" i="1" dirty="0" smtClean="0"/>
              <a:t>HAS-A ilişkisi ise bir sınıfın içerisinde başka bir sınıftan nesne oluşturulup o nesnenin özelliklerinin kullanılması demektir. </a:t>
            </a:r>
            <a:r>
              <a:rPr lang="tr-TR" dirty="0" smtClean="0"/>
              <a:t>Nesnenin oluşturulduğu sınıf diğer sınıfa ait bir nesneye sahiptir dolayısıyla aralarında sahip olmakla alakalı bir ilişki vardır, zaten HAS, HAVE (sahip olmak) fiilinin geniş zamanda çekilmiş halidir.</a:t>
            </a:r>
            <a:endParaRPr lang="en-US" dirty="0"/>
          </a:p>
        </p:txBody>
      </p:sp>
    </p:spTree>
    <p:extLst>
      <p:ext uri="{BB962C8B-B14F-4D97-AF65-F5344CB8AC3E}">
        <p14:creationId xmlns:p14="http://schemas.microsoft.com/office/powerpoint/2010/main" val="53413420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HAS-A RELATIONSHIP </a:t>
            </a:r>
            <a:br>
              <a:rPr lang="tr-TR" dirty="0"/>
            </a:br>
            <a:r>
              <a:rPr lang="tr-TR" dirty="0"/>
              <a:t>(AGGREGATION)</a:t>
            </a:r>
            <a:endParaRPr lang="en-US" dirty="0"/>
          </a:p>
        </p:txBody>
      </p:sp>
      <p:sp>
        <p:nvSpPr>
          <p:cNvPr id="3" name="İçerik Yer Tutucusu 2"/>
          <p:cNvSpPr>
            <a:spLocks noGrp="1"/>
          </p:cNvSpPr>
          <p:nvPr>
            <p:ph idx="1"/>
          </p:nvPr>
        </p:nvSpPr>
        <p:spPr>
          <a:xfrm>
            <a:off x="467544" y="2348880"/>
            <a:ext cx="8229600" cy="2476872"/>
          </a:xfrm>
        </p:spPr>
        <p:txBody>
          <a:bodyPr/>
          <a:lstStyle/>
          <a:p>
            <a:pPr algn="just"/>
            <a:r>
              <a:rPr lang="tr-TR" dirty="0" smtClean="0"/>
              <a:t>HAS-A ilişkisi kompozisyon olarak da adlandırılır yani bir sınıfın içerisinde başka sınıfa ait nesne oluşturulmuş ve kullanılıyorsa buna </a:t>
            </a:r>
            <a:r>
              <a:rPr lang="tr-TR" b="1" dirty="0" smtClean="0">
                <a:solidFill>
                  <a:srgbClr val="FF0000"/>
                </a:solidFill>
              </a:rPr>
              <a:t>KOMPOZİSYON</a:t>
            </a:r>
            <a:r>
              <a:rPr lang="tr-TR" dirty="0" smtClean="0"/>
              <a:t> denir.</a:t>
            </a:r>
            <a:endParaRPr lang="en-US" dirty="0"/>
          </a:p>
        </p:txBody>
      </p:sp>
    </p:spTree>
    <p:extLst>
      <p:ext uri="{BB962C8B-B14F-4D97-AF65-F5344CB8AC3E}">
        <p14:creationId xmlns:p14="http://schemas.microsoft.com/office/powerpoint/2010/main" val="178827672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PROBLEM-21</a:t>
            </a:r>
            <a:endParaRPr lang="en-US" dirty="0"/>
          </a:p>
        </p:txBody>
      </p:sp>
      <p:sp>
        <p:nvSpPr>
          <p:cNvPr id="3" name="İçerik Yer Tutucusu 2"/>
          <p:cNvSpPr>
            <a:spLocks noGrp="1"/>
          </p:cNvSpPr>
          <p:nvPr>
            <p:ph idx="1"/>
          </p:nvPr>
        </p:nvSpPr>
        <p:spPr/>
        <p:txBody>
          <a:bodyPr/>
          <a:lstStyle/>
          <a:p>
            <a:r>
              <a:rPr lang="tr-TR" dirty="0" smtClean="0"/>
              <a:t>Çalışan sınıfının özelliği olarak «adres» isminde bir sınıftan nesne oluşturalım ve çalışan sınıfı içerisinde adres sınıfından nesne oluşturarak kullanalım.</a:t>
            </a:r>
            <a:endParaRPr lang="en-US"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717032"/>
            <a:ext cx="2486025" cy="29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065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NESNE ÜRETMEK</a:t>
            </a:r>
            <a:endParaRPr lang="tr-TR" dirty="0"/>
          </a:p>
        </p:txBody>
      </p:sp>
      <p:sp>
        <p:nvSpPr>
          <p:cNvPr id="3" name="İçerik Yer Tutucusu 2"/>
          <p:cNvSpPr>
            <a:spLocks noGrp="1"/>
          </p:cNvSpPr>
          <p:nvPr>
            <p:ph idx="1"/>
          </p:nvPr>
        </p:nvSpPr>
        <p:spPr/>
        <p:txBody>
          <a:bodyPr>
            <a:normAutofit lnSpcReduction="10000"/>
          </a:bodyPr>
          <a:lstStyle/>
          <a:p>
            <a:r>
              <a:rPr lang="tr-TR" dirty="0" smtClean="0"/>
              <a:t>Sınıftan nesne üretimi aşağıdaki kalıpla yapılır.</a:t>
            </a:r>
          </a:p>
          <a:p>
            <a:pPr marL="0" indent="0">
              <a:buNone/>
            </a:pPr>
            <a:endParaRPr lang="tr-TR" sz="2800" dirty="0" smtClean="0"/>
          </a:p>
          <a:p>
            <a:pPr marL="0" indent="0" algn="ctr">
              <a:buNone/>
            </a:pPr>
            <a:r>
              <a:rPr lang="tr-TR" sz="2800" dirty="0" smtClean="0"/>
              <a:t>SınıfAdı nesneismi= </a:t>
            </a:r>
            <a:r>
              <a:rPr lang="tr-TR" sz="2800" dirty="0" smtClean="0">
                <a:solidFill>
                  <a:srgbClr val="FF0000"/>
                </a:solidFill>
              </a:rPr>
              <a:t>new</a:t>
            </a:r>
            <a:r>
              <a:rPr lang="tr-TR" sz="2800" dirty="0" smtClean="0"/>
              <a:t> SınıfAdı(varsa parametre);</a:t>
            </a:r>
          </a:p>
          <a:p>
            <a:pPr marL="0" indent="0" algn="ctr">
              <a:buNone/>
            </a:pPr>
            <a:r>
              <a:rPr lang="tr-TR" sz="2800" dirty="0" smtClean="0"/>
              <a:t>Örneğimizden yola çıkarsak;</a:t>
            </a:r>
          </a:p>
          <a:p>
            <a:pPr marL="0" indent="0" algn="ctr">
              <a:buNone/>
            </a:pPr>
            <a:r>
              <a:rPr lang="tr-TR" sz="2800" dirty="0" smtClean="0"/>
              <a:t>Top Top1= </a:t>
            </a:r>
            <a:r>
              <a:rPr lang="tr-TR" sz="2800" dirty="0" smtClean="0">
                <a:solidFill>
                  <a:srgbClr val="FF0000"/>
                </a:solidFill>
              </a:rPr>
              <a:t>new</a:t>
            </a:r>
            <a:r>
              <a:rPr lang="tr-TR" sz="2800" dirty="0" smtClean="0"/>
              <a:t> Top();</a:t>
            </a:r>
          </a:p>
          <a:p>
            <a:pPr marL="0" indent="0" algn="ctr">
              <a:buNone/>
            </a:pPr>
            <a:r>
              <a:rPr lang="tr-TR" sz="2800" dirty="0" smtClean="0"/>
              <a:t>Top1 nesnesini bir önceki slaytta yazdığımız sınıftan oluşturduğumuzda ortada görünen bir şekil olmayacaktır çünkü sınıfımızın içinde oluşturacağımız nesneye ait özelliklerin değerlerini belirlemedik ve metotların içinde yapılacak işleri söylemedik.</a:t>
            </a:r>
            <a:endParaRPr lang="tr-TR" sz="2800" dirty="0"/>
          </a:p>
        </p:txBody>
      </p:sp>
    </p:spTree>
    <p:extLst>
      <p:ext uri="{BB962C8B-B14F-4D97-AF65-F5344CB8AC3E}">
        <p14:creationId xmlns:p14="http://schemas.microsoft.com/office/powerpoint/2010/main" val="1441105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FINAL KELİMESİ</a:t>
            </a:r>
            <a:endParaRPr lang="en-US" dirty="0"/>
          </a:p>
        </p:txBody>
      </p:sp>
      <p:sp>
        <p:nvSpPr>
          <p:cNvPr id="3" name="İçerik Yer Tutucusu 2"/>
          <p:cNvSpPr>
            <a:spLocks noGrp="1"/>
          </p:cNvSpPr>
          <p:nvPr>
            <p:ph idx="1"/>
          </p:nvPr>
        </p:nvSpPr>
        <p:spPr/>
        <p:txBody>
          <a:bodyPr>
            <a:normAutofit fontScale="92500" lnSpcReduction="10000"/>
          </a:bodyPr>
          <a:lstStyle/>
          <a:p>
            <a:r>
              <a:rPr lang="tr-TR" dirty="0" smtClean="0"/>
              <a:t>Final kelimesi birlikte kullanıldığı özellik, metod ya da sınıfın kullanımını kısıtlamak amacıyla kullanılır.</a:t>
            </a:r>
          </a:p>
          <a:p>
            <a:r>
              <a:rPr lang="tr-TR" dirty="0" smtClean="0"/>
              <a:t>Önüne final kelimesi alan değişkenin değeri belirlenenden başka olamaz, değiştirilemez.</a:t>
            </a:r>
          </a:p>
          <a:p>
            <a:r>
              <a:rPr lang="tr-TR" dirty="0" smtClean="0"/>
              <a:t>Önüne final kelimesi alan metod </a:t>
            </a:r>
            <a:r>
              <a:rPr lang="tr-TR" dirty="0" err="1" smtClean="0"/>
              <a:t>override</a:t>
            </a:r>
            <a:r>
              <a:rPr lang="tr-TR" dirty="0" smtClean="0"/>
              <a:t> edilemez yani sınıfın dışında aynı adla tekrarlanamaz.</a:t>
            </a:r>
          </a:p>
          <a:p>
            <a:r>
              <a:rPr lang="tr-TR" dirty="0" smtClean="0"/>
              <a:t>Önüne final kelimesi alan sınıftan alt sınıflar türetilemez.</a:t>
            </a:r>
            <a:endParaRPr lang="en-US" dirty="0"/>
          </a:p>
        </p:txBody>
      </p:sp>
    </p:spTree>
    <p:extLst>
      <p:ext uri="{BB962C8B-B14F-4D97-AF65-F5344CB8AC3E}">
        <p14:creationId xmlns:p14="http://schemas.microsoft.com/office/powerpoint/2010/main" val="370458325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PROBLEM-22</a:t>
            </a:r>
            <a:endParaRPr lang="en-US" dirty="0"/>
          </a:p>
        </p:txBody>
      </p:sp>
      <p:sp>
        <p:nvSpPr>
          <p:cNvPr id="3" name="İçerik Yer Tutucusu 2"/>
          <p:cNvSpPr>
            <a:spLocks noGrp="1"/>
          </p:cNvSpPr>
          <p:nvPr>
            <p:ph idx="1"/>
          </p:nvPr>
        </p:nvSpPr>
        <p:spPr/>
        <p:txBody>
          <a:bodyPr/>
          <a:lstStyle/>
          <a:p>
            <a:r>
              <a:rPr lang="tr-TR" dirty="0" smtClean="0"/>
              <a:t>Çalışan sınıfının bir özelliğini ve bir metodunu final yaparak özelliği değiştirmeye, metodu ezmeye çalışalım. Çalışan sınıfını final yapıp alt sınıfların bağlanmadığını görelim.</a:t>
            </a:r>
            <a:endParaRPr lang="en-US"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717032"/>
            <a:ext cx="2486025" cy="29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8788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ABSTRACTION (SOYUTLAMA)</a:t>
            </a:r>
            <a:endParaRPr lang="en-US" dirty="0"/>
          </a:p>
        </p:txBody>
      </p:sp>
      <p:sp>
        <p:nvSpPr>
          <p:cNvPr id="3" name="İçerik Yer Tutucusu 2"/>
          <p:cNvSpPr>
            <a:spLocks noGrp="1"/>
          </p:cNvSpPr>
          <p:nvPr>
            <p:ph idx="1"/>
          </p:nvPr>
        </p:nvSpPr>
        <p:spPr/>
        <p:txBody>
          <a:bodyPr>
            <a:normAutofit fontScale="92500" lnSpcReduction="10000"/>
          </a:bodyPr>
          <a:lstStyle/>
          <a:p>
            <a:pPr algn="just"/>
            <a:r>
              <a:rPr lang="tr-TR" dirty="0" smtClean="0"/>
              <a:t>Java’da sınıflar veya metodlar abstract (soyut) olarak tanımlanabilir.</a:t>
            </a:r>
          </a:p>
          <a:p>
            <a:pPr algn="just"/>
            <a:r>
              <a:rPr lang="tr-TR" dirty="0" smtClean="0"/>
              <a:t>Peki biz niye buna ihtiyaç duyarız? </a:t>
            </a:r>
          </a:p>
          <a:p>
            <a:pPr algn="just"/>
            <a:r>
              <a:rPr lang="tr-TR" dirty="0" smtClean="0"/>
              <a:t>Bazen biz sınıf yazarken o sınıfın işi nasıl yaptığı ile ilgilenmeyiz ne iş yaptığı ile ilgileniriz. Örneğin cep telefonundan mesaj yazıp gönderdiğimizde telefonun içinde dönen işlemden çok mesajın ulaşıp ulaşmadığı bizi alakadar eder. Mesajın gönderilip yerine ulaşması sürecinde geçen olaylar bizi ilgilendirmez.</a:t>
            </a:r>
            <a:endParaRPr lang="en-US" dirty="0"/>
          </a:p>
        </p:txBody>
      </p:sp>
    </p:spTree>
    <p:extLst>
      <p:ext uri="{BB962C8B-B14F-4D97-AF65-F5344CB8AC3E}">
        <p14:creationId xmlns:p14="http://schemas.microsoft.com/office/powerpoint/2010/main" val="159814468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ABSTRACTION (SOYUTLAMA)</a:t>
            </a:r>
            <a:endParaRPr lang="en-US" dirty="0"/>
          </a:p>
        </p:txBody>
      </p:sp>
      <p:sp>
        <p:nvSpPr>
          <p:cNvPr id="3" name="İçerik Yer Tutucusu 2"/>
          <p:cNvSpPr>
            <a:spLocks noGrp="1"/>
          </p:cNvSpPr>
          <p:nvPr>
            <p:ph idx="1"/>
          </p:nvPr>
        </p:nvSpPr>
        <p:spPr/>
        <p:txBody>
          <a:bodyPr>
            <a:normAutofit/>
          </a:bodyPr>
          <a:lstStyle/>
          <a:p>
            <a:pPr algn="just"/>
            <a:r>
              <a:rPr lang="tr-TR" dirty="0" smtClean="0"/>
              <a:t>Aynen bu örnekte olduğu gibi biz bazen soyut sınıflar veya soyut metodlar yazmak isteyebiliriz, bu sınıfın veya içindeki metodun ne yaptığından çok ne iş yaptığı ile ilgileniriz bu yüzden de soyut sınıflar yazarız.</a:t>
            </a:r>
          </a:p>
          <a:p>
            <a:pPr algn="just"/>
            <a:r>
              <a:rPr lang="tr-TR" b="1" dirty="0" smtClean="0">
                <a:solidFill>
                  <a:srgbClr val="FF0000"/>
                </a:solidFill>
              </a:rPr>
              <a:t>Soyut sınıflar abstract veya interface olarak adlandırılabilirler.</a:t>
            </a:r>
            <a:endParaRPr lang="en-US" b="1" dirty="0">
              <a:solidFill>
                <a:srgbClr val="FF0000"/>
              </a:solidFill>
            </a:endParaRPr>
          </a:p>
        </p:txBody>
      </p:sp>
    </p:spTree>
    <p:extLst>
      <p:ext uri="{BB962C8B-B14F-4D97-AF65-F5344CB8AC3E}">
        <p14:creationId xmlns:p14="http://schemas.microsoft.com/office/powerpoint/2010/main" val="39836184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ABSTRACTION (SOYUTLAMA)</a:t>
            </a:r>
            <a:endParaRPr lang="en-US" dirty="0"/>
          </a:p>
        </p:txBody>
      </p:sp>
      <p:sp>
        <p:nvSpPr>
          <p:cNvPr id="3" name="İçerik Yer Tutucusu 2"/>
          <p:cNvSpPr>
            <a:spLocks noGrp="1"/>
          </p:cNvSpPr>
          <p:nvPr>
            <p:ph idx="1"/>
          </p:nvPr>
        </p:nvSpPr>
        <p:spPr/>
        <p:txBody>
          <a:bodyPr>
            <a:normAutofit fontScale="92500" lnSpcReduction="20000"/>
          </a:bodyPr>
          <a:lstStyle/>
          <a:p>
            <a:pPr algn="just"/>
            <a:r>
              <a:rPr lang="tr-TR" dirty="0" smtClean="0"/>
              <a:t>Abstract olarak tanımlanan sınıf içerisinde abstract metodlar olabileceği gibi, abstract yani soyut olmayan sınıflar da olabilir.</a:t>
            </a:r>
          </a:p>
          <a:p>
            <a:r>
              <a:rPr lang="tr-TR" dirty="0" smtClean="0"/>
              <a:t>Örnek:</a:t>
            </a:r>
          </a:p>
          <a:p>
            <a:pPr marL="0" indent="0">
              <a:buNone/>
            </a:pPr>
            <a:r>
              <a:rPr lang="tr-TR" dirty="0" smtClean="0"/>
              <a:t>	abstract class çalışan{//soyut sınıf</a:t>
            </a:r>
          </a:p>
          <a:p>
            <a:pPr marL="0" indent="0">
              <a:buNone/>
            </a:pPr>
            <a:r>
              <a:rPr lang="tr-TR" dirty="0" smtClean="0"/>
              <a:t>	public abstract void çalış();//soyut metod</a:t>
            </a:r>
          </a:p>
          <a:p>
            <a:pPr marL="0" indent="0">
              <a:buNone/>
            </a:pPr>
            <a:r>
              <a:rPr lang="tr-TR" dirty="0" smtClean="0"/>
              <a:t>	public void konuş(){//soyut olmayan metod</a:t>
            </a:r>
          </a:p>
          <a:p>
            <a:pPr marL="0" indent="0">
              <a:buNone/>
            </a:pPr>
            <a:r>
              <a:rPr lang="tr-TR" dirty="0" smtClean="0"/>
              <a:t>	System.out.println(«Merhaba ben çalışan»);</a:t>
            </a:r>
          </a:p>
          <a:p>
            <a:pPr marL="0" indent="0">
              <a:buNone/>
            </a:pPr>
            <a:r>
              <a:rPr lang="tr-TR" dirty="0" smtClean="0"/>
              <a:t>		}</a:t>
            </a:r>
          </a:p>
          <a:p>
            <a:pPr marL="800100" lvl="2" indent="0">
              <a:buNone/>
            </a:pPr>
            <a:r>
              <a:rPr lang="tr-TR" dirty="0" smtClean="0"/>
              <a:t>}</a:t>
            </a:r>
          </a:p>
          <a:p>
            <a:endParaRPr lang="en-US" dirty="0"/>
          </a:p>
        </p:txBody>
      </p:sp>
    </p:spTree>
    <p:extLst>
      <p:ext uri="{BB962C8B-B14F-4D97-AF65-F5344CB8AC3E}">
        <p14:creationId xmlns:p14="http://schemas.microsoft.com/office/powerpoint/2010/main" val="23645155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ABSTRACTION (SOYUTLAMA)</a:t>
            </a:r>
            <a:endParaRPr lang="en-US" dirty="0"/>
          </a:p>
        </p:txBody>
      </p:sp>
      <p:sp>
        <p:nvSpPr>
          <p:cNvPr id="3" name="İçerik Yer Tutucusu 2"/>
          <p:cNvSpPr>
            <a:spLocks noGrp="1"/>
          </p:cNvSpPr>
          <p:nvPr>
            <p:ph idx="1"/>
          </p:nvPr>
        </p:nvSpPr>
        <p:spPr/>
        <p:txBody>
          <a:bodyPr>
            <a:normAutofit/>
          </a:bodyPr>
          <a:lstStyle/>
          <a:p>
            <a:pPr algn="just"/>
            <a:r>
              <a:rPr lang="tr-TR" dirty="0" smtClean="0"/>
              <a:t>Abstract olarak tanımlanan sınıf abstract olmayan sınıflardan kalıtılabilir ya da abstract olmayan sınıflar abstract olan sınıflardan kalıtılabilir. Her ikisi de mümkündür </a:t>
            </a:r>
            <a:r>
              <a:rPr lang="tr-TR" b="1" dirty="0" smtClean="0">
                <a:solidFill>
                  <a:srgbClr val="FF0000"/>
                </a:solidFill>
              </a:rPr>
              <a:t>ancak abstract sınıftan kalıtılan alt sınıfta abstract sınıfta tanımlanmış abstract metodlar kesinlikle bulunmalıdır. </a:t>
            </a:r>
            <a:r>
              <a:rPr lang="tr-TR" dirty="0" smtClean="0"/>
              <a:t>Zaten eclipse bize bu hatayı düzeltmek için kısa yol sunar.</a:t>
            </a:r>
          </a:p>
          <a:p>
            <a:endParaRPr lang="en-US" dirty="0"/>
          </a:p>
        </p:txBody>
      </p:sp>
    </p:spTree>
    <p:extLst>
      <p:ext uri="{BB962C8B-B14F-4D97-AF65-F5344CB8AC3E}">
        <p14:creationId xmlns:p14="http://schemas.microsoft.com/office/powerpoint/2010/main" val="331151152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ABSTRACTION (SOYUTLAMA)</a:t>
            </a:r>
            <a:endParaRPr lang="en-US" dirty="0"/>
          </a:p>
        </p:txBody>
      </p:sp>
      <p:sp>
        <p:nvSpPr>
          <p:cNvPr id="4" name="Metin kutusu 3"/>
          <p:cNvSpPr txBox="1"/>
          <p:nvPr/>
        </p:nvSpPr>
        <p:spPr>
          <a:xfrm>
            <a:off x="2267744" y="1772816"/>
            <a:ext cx="4311180" cy="1754326"/>
          </a:xfrm>
          <a:prstGeom prst="rect">
            <a:avLst/>
          </a:prstGeom>
          <a:noFill/>
          <a:ln w="28575">
            <a:solidFill>
              <a:schemeClr val="tx1"/>
            </a:solidFill>
          </a:ln>
        </p:spPr>
        <p:txBody>
          <a:bodyPr wrap="none" rtlCol="0">
            <a:spAutoFit/>
          </a:bodyPr>
          <a:lstStyle/>
          <a:p>
            <a:r>
              <a:rPr lang="tr-TR" dirty="0"/>
              <a:t>a</a:t>
            </a:r>
            <a:r>
              <a:rPr lang="tr-TR" dirty="0" smtClean="0"/>
              <a:t>bstract class çalışan{</a:t>
            </a:r>
          </a:p>
          <a:p>
            <a:r>
              <a:rPr lang="tr-TR" dirty="0"/>
              <a:t>a</a:t>
            </a:r>
            <a:r>
              <a:rPr lang="tr-TR" dirty="0" smtClean="0"/>
              <a:t>bstract void çalış();</a:t>
            </a:r>
            <a:endParaRPr lang="tr-TR" dirty="0"/>
          </a:p>
          <a:p>
            <a:r>
              <a:rPr lang="tr-TR" dirty="0"/>
              <a:t>public void konuş(){//soyut olmayan sınıf</a:t>
            </a:r>
          </a:p>
          <a:p>
            <a:r>
              <a:rPr lang="tr-TR" dirty="0" smtClean="0"/>
              <a:t>System.out.println</a:t>
            </a:r>
            <a:r>
              <a:rPr lang="tr-TR" dirty="0"/>
              <a:t>(«Merhaba ben çalışan»);</a:t>
            </a:r>
          </a:p>
          <a:p>
            <a:r>
              <a:rPr lang="tr-TR" dirty="0" smtClean="0"/>
              <a:t>}</a:t>
            </a:r>
          </a:p>
          <a:p>
            <a:r>
              <a:rPr lang="tr-TR" dirty="0" smtClean="0"/>
              <a:t>}</a:t>
            </a:r>
            <a:endParaRPr lang="en-US" dirty="0"/>
          </a:p>
        </p:txBody>
      </p:sp>
      <p:sp>
        <p:nvSpPr>
          <p:cNvPr id="5" name="Metin kutusu 4"/>
          <p:cNvSpPr txBox="1"/>
          <p:nvPr/>
        </p:nvSpPr>
        <p:spPr>
          <a:xfrm>
            <a:off x="251520" y="3701513"/>
            <a:ext cx="4311180" cy="2308324"/>
          </a:xfrm>
          <a:prstGeom prst="rect">
            <a:avLst/>
          </a:prstGeom>
          <a:noFill/>
          <a:ln w="28575">
            <a:solidFill>
              <a:schemeClr val="tx1"/>
            </a:solidFill>
          </a:ln>
        </p:spPr>
        <p:txBody>
          <a:bodyPr wrap="none" rtlCol="0">
            <a:spAutoFit/>
          </a:bodyPr>
          <a:lstStyle/>
          <a:p>
            <a:r>
              <a:rPr lang="tr-TR" dirty="0" smtClean="0"/>
              <a:t>class memur extends çalışan{</a:t>
            </a:r>
          </a:p>
          <a:p>
            <a:r>
              <a:rPr lang="tr-TR" dirty="0" smtClean="0"/>
              <a:t>public void çalış(){</a:t>
            </a:r>
          </a:p>
          <a:p>
            <a:r>
              <a:rPr lang="tr-TR" dirty="0"/>
              <a:t>System.out.println</a:t>
            </a:r>
            <a:r>
              <a:rPr lang="tr-TR" dirty="0" smtClean="0"/>
              <a:t>(«Çalışan çalıştı»);</a:t>
            </a:r>
            <a:endParaRPr lang="tr-TR" dirty="0"/>
          </a:p>
          <a:p>
            <a:r>
              <a:rPr lang="tr-TR" dirty="0" smtClean="0"/>
              <a:t>}</a:t>
            </a:r>
            <a:endParaRPr lang="tr-TR" dirty="0"/>
          </a:p>
          <a:p>
            <a:r>
              <a:rPr lang="tr-TR" dirty="0"/>
              <a:t>public void konuş</a:t>
            </a:r>
            <a:r>
              <a:rPr lang="tr-TR" dirty="0" smtClean="0"/>
              <a:t>(){</a:t>
            </a:r>
          </a:p>
          <a:p>
            <a:r>
              <a:rPr lang="tr-TR" dirty="0" smtClean="0"/>
              <a:t>System.out.println</a:t>
            </a:r>
            <a:r>
              <a:rPr lang="tr-TR" dirty="0"/>
              <a:t>(«Merhaba ben çalışan»);</a:t>
            </a:r>
          </a:p>
          <a:p>
            <a:r>
              <a:rPr lang="tr-TR" dirty="0" smtClean="0"/>
              <a:t>}</a:t>
            </a:r>
          </a:p>
          <a:p>
            <a:r>
              <a:rPr lang="tr-TR" dirty="0" smtClean="0"/>
              <a:t>}</a:t>
            </a:r>
            <a:endParaRPr lang="en-US" dirty="0"/>
          </a:p>
        </p:txBody>
      </p:sp>
      <p:sp>
        <p:nvSpPr>
          <p:cNvPr id="6" name="Metin kutusu 5"/>
          <p:cNvSpPr txBox="1"/>
          <p:nvPr/>
        </p:nvSpPr>
        <p:spPr>
          <a:xfrm>
            <a:off x="4720144" y="3978512"/>
            <a:ext cx="4311180" cy="1754326"/>
          </a:xfrm>
          <a:prstGeom prst="rect">
            <a:avLst/>
          </a:prstGeom>
          <a:noFill/>
          <a:ln w="28575">
            <a:solidFill>
              <a:schemeClr val="tx1"/>
            </a:solidFill>
          </a:ln>
        </p:spPr>
        <p:txBody>
          <a:bodyPr wrap="none" rtlCol="0">
            <a:spAutoFit/>
          </a:bodyPr>
          <a:lstStyle/>
          <a:p>
            <a:r>
              <a:rPr lang="tr-TR" dirty="0" smtClean="0"/>
              <a:t>class memur extends çalışan{</a:t>
            </a:r>
          </a:p>
          <a:p>
            <a:r>
              <a:rPr lang="tr-TR" dirty="0" smtClean="0"/>
              <a:t>public abstract void çalış;</a:t>
            </a:r>
          </a:p>
          <a:p>
            <a:r>
              <a:rPr lang="tr-TR" dirty="0" smtClean="0"/>
              <a:t>public </a:t>
            </a:r>
            <a:r>
              <a:rPr lang="tr-TR" dirty="0"/>
              <a:t>void konuş</a:t>
            </a:r>
            <a:r>
              <a:rPr lang="tr-TR" dirty="0" smtClean="0"/>
              <a:t>(){</a:t>
            </a:r>
            <a:endParaRPr lang="tr-TR" dirty="0"/>
          </a:p>
          <a:p>
            <a:r>
              <a:rPr lang="tr-TR" dirty="0" smtClean="0"/>
              <a:t>System.out.println</a:t>
            </a:r>
            <a:r>
              <a:rPr lang="tr-TR" dirty="0"/>
              <a:t>(«Merhaba ben çalışan»);</a:t>
            </a:r>
          </a:p>
          <a:p>
            <a:r>
              <a:rPr lang="tr-TR" dirty="0" smtClean="0"/>
              <a:t>}</a:t>
            </a:r>
          </a:p>
          <a:p>
            <a:r>
              <a:rPr lang="tr-TR" dirty="0" smtClean="0"/>
              <a:t>}</a:t>
            </a:r>
            <a:endParaRPr lang="en-US" dirty="0"/>
          </a:p>
        </p:txBody>
      </p:sp>
      <p:sp>
        <p:nvSpPr>
          <p:cNvPr id="7" name="Dikdörtgen 6"/>
          <p:cNvSpPr/>
          <p:nvPr/>
        </p:nvSpPr>
        <p:spPr>
          <a:xfrm>
            <a:off x="827584" y="4077072"/>
            <a:ext cx="3384376" cy="16557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5400" dirty="0" smtClean="0"/>
              <a:t>DOĞRU</a:t>
            </a:r>
            <a:endParaRPr lang="en-US" sz="5400" dirty="0"/>
          </a:p>
        </p:txBody>
      </p:sp>
      <p:sp>
        <p:nvSpPr>
          <p:cNvPr id="8" name="Dikdörtgen 7"/>
          <p:cNvSpPr/>
          <p:nvPr/>
        </p:nvSpPr>
        <p:spPr>
          <a:xfrm>
            <a:off x="5076056" y="4027792"/>
            <a:ext cx="3384376" cy="16557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5400" dirty="0" smtClean="0"/>
              <a:t>DOĞRU</a:t>
            </a:r>
            <a:endParaRPr lang="en-US" sz="5400" dirty="0"/>
          </a:p>
        </p:txBody>
      </p:sp>
    </p:spTree>
    <p:extLst>
      <p:ext uri="{BB962C8B-B14F-4D97-AF65-F5344CB8AC3E}">
        <p14:creationId xmlns:p14="http://schemas.microsoft.com/office/powerpoint/2010/main" val="37000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ABSTRACTION (SOYUTLAMA)</a:t>
            </a:r>
            <a:endParaRPr lang="en-US" dirty="0"/>
          </a:p>
        </p:txBody>
      </p:sp>
      <p:sp>
        <p:nvSpPr>
          <p:cNvPr id="4" name="Metin kutusu 3"/>
          <p:cNvSpPr txBox="1"/>
          <p:nvPr/>
        </p:nvSpPr>
        <p:spPr>
          <a:xfrm>
            <a:off x="2843808" y="1776793"/>
            <a:ext cx="4311180" cy="1754326"/>
          </a:xfrm>
          <a:prstGeom prst="rect">
            <a:avLst/>
          </a:prstGeom>
          <a:noFill/>
          <a:ln w="28575">
            <a:solidFill>
              <a:schemeClr val="tx1"/>
            </a:solidFill>
          </a:ln>
        </p:spPr>
        <p:txBody>
          <a:bodyPr wrap="none" rtlCol="0">
            <a:spAutoFit/>
          </a:bodyPr>
          <a:lstStyle/>
          <a:p>
            <a:r>
              <a:rPr lang="tr-TR" dirty="0"/>
              <a:t>a</a:t>
            </a:r>
            <a:r>
              <a:rPr lang="tr-TR" dirty="0" smtClean="0"/>
              <a:t>bstract class çalışan{</a:t>
            </a:r>
          </a:p>
          <a:p>
            <a:r>
              <a:rPr lang="tr-TR" dirty="0"/>
              <a:t>a</a:t>
            </a:r>
            <a:r>
              <a:rPr lang="tr-TR" dirty="0" smtClean="0"/>
              <a:t>bstract void çalış();</a:t>
            </a:r>
            <a:endParaRPr lang="tr-TR" dirty="0"/>
          </a:p>
          <a:p>
            <a:r>
              <a:rPr lang="tr-TR" dirty="0"/>
              <a:t>public void konuş(){//soyut olmayan sınıf</a:t>
            </a:r>
          </a:p>
          <a:p>
            <a:r>
              <a:rPr lang="tr-TR" dirty="0" smtClean="0"/>
              <a:t>System.out.println</a:t>
            </a:r>
            <a:r>
              <a:rPr lang="tr-TR" dirty="0"/>
              <a:t>(«Merhaba ben çalışan»);</a:t>
            </a:r>
          </a:p>
          <a:p>
            <a:r>
              <a:rPr lang="tr-TR" dirty="0" smtClean="0"/>
              <a:t>}</a:t>
            </a:r>
          </a:p>
          <a:p>
            <a:r>
              <a:rPr lang="tr-TR" dirty="0" smtClean="0"/>
              <a:t>}</a:t>
            </a:r>
            <a:endParaRPr lang="en-US" dirty="0"/>
          </a:p>
        </p:txBody>
      </p:sp>
      <p:sp>
        <p:nvSpPr>
          <p:cNvPr id="5" name="Metin kutusu 4"/>
          <p:cNvSpPr txBox="1"/>
          <p:nvPr/>
        </p:nvSpPr>
        <p:spPr>
          <a:xfrm>
            <a:off x="364182" y="3933056"/>
            <a:ext cx="4311180" cy="2308324"/>
          </a:xfrm>
          <a:prstGeom prst="rect">
            <a:avLst/>
          </a:prstGeom>
          <a:noFill/>
          <a:ln w="28575">
            <a:solidFill>
              <a:schemeClr val="tx1"/>
            </a:solidFill>
          </a:ln>
        </p:spPr>
        <p:txBody>
          <a:bodyPr wrap="none" rtlCol="0">
            <a:spAutoFit/>
          </a:bodyPr>
          <a:lstStyle/>
          <a:p>
            <a:r>
              <a:rPr lang="tr-TR" dirty="0" smtClean="0"/>
              <a:t>class memur extends çalışan{</a:t>
            </a:r>
          </a:p>
          <a:p>
            <a:r>
              <a:rPr lang="tr-TR" dirty="0" smtClean="0"/>
              <a:t>public abstract void çalış(){</a:t>
            </a:r>
          </a:p>
          <a:p>
            <a:r>
              <a:rPr lang="tr-TR" dirty="0"/>
              <a:t>System.out.println</a:t>
            </a:r>
            <a:r>
              <a:rPr lang="tr-TR" dirty="0" smtClean="0"/>
              <a:t>(«Çalışan çalıştı»);</a:t>
            </a:r>
            <a:endParaRPr lang="tr-TR" dirty="0"/>
          </a:p>
          <a:p>
            <a:r>
              <a:rPr lang="tr-TR" dirty="0" smtClean="0"/>
              <a:t>}</a:t>
            </a:r>
            <a:endParaRPr lang="tr-TR" dirty="0"/>
          </a:p>
          <a:p>
            <a:r>
              <a:rPr lang="tr-TR" dirty="0"/>
              <a:t>public void konuş</a:t>
            </a:r>
            <a:r>
              <a:rPr lang="tr-TR" dirty="0" smtClean="0"/>
              <a:t>(){</a:t>
            </a:r>
          </a:p>
          <a:p>
            <a:r>
              <a:rPr lang="tr-TR" dirty="0" smtClean="0"/>
              <a:t>System.out.println</a:t>
            </a:r>
            <a:r>
              <a:rPr lang="tr-TR" dirty="0"/>
              <a:t>(«Merhaba ben çalışan»);</a:t>
            </a:r>
          </a:p>
          <a:p>
            <a:r>
              <a:rPr lang="tr-TR" dirty="0" smtClean="0"/>
              <a:t>}</a:t>
            </a:r>
          </a:p>
          <a:p>
            <a:r>
              <a:rPr lang="tr-TR" dirty="0" smtClean="0"/>
              <a:t>}</a:t>
            </a:r>
            <a:endParaRPr lang="en-US" dirty="0"/>
          </a:p>
        </p:txBody>
      </p:sp>
      <p:sp>
        <p:nvSpPr>
          <p:cNvPr id="7" name="Dikdörtgen 6"/>
          <p:cNvSpPr/>
          <p:nvPr/>
        </p:nvSpPr>
        <p:spPr>
          <a:xfrm>
            <a:off x="683568" y="4276454"/>
            <a:ext cx="3384376" cy="16557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5400" dirty="0" smtClean="0"/>
              <a:t>YANLIŞ</a:t>
            </a:r>
            <a:endParaRPr lang="en-US" sz="5400" dirty="0"/>
          </a:p>
        </p:txBody>
      </p:sp>
      <p:sp>
        <p:nvSpPr>
          <p:cNvPr id="9" name="Metin kutusu 8"/>
          <p:cNvSpPr txBox="1"/>
          <p:nvPr/>
        </p:nvSpPr>
        <p:spPr>
          <a:xfrm>
            <a:off x="4937868" y="3933056"/>
            <a:ext cx="4311180" cy="1754326"/>
          </a:xfrm>
          <a:prstGeom prst="rect">
            <a:avLst/>
          </a:prstGeom>
          <a:noFill/>
          <a:ln w="28575">
            <a:solidFill>
              <a:schemeClr val="tx1"/>
            </a:solidFill>
          </a:ln>
        </p:spPr>
        <p:txBody>
          <a:bodyPr wrap="none" rtlCol="0">
            <a:spAutoFit/>
          </a:bodyPr>
          <a:lstStyle/>
          <a:p>
            <a:r>
              <a:rPr lang="tr-TR" dirty="0" smtClean="0"/>
              <a:t>class memur extends çalışan{</a:t>
            </a:r>
          </a:p>
          <a:p>
            <a:r>
              <a:rPr lang="tr-TR" dirty="0" smtClean="0"/>
              <a:t>//boş</a:t>
            </a:r>
            <a:endParaRPr lang="tr-TR" dirty="0"/>
          </a:p>
          <a:p>
            <a:r>
              <a:rPr lang="tr-TR" dirty="0"/>
              <a:t>public void konuş</a:t>
            </a:r>
            <a:r>
              <a:rPr lang="tr-TR" dirty="0" smtClean="0"/>
              <a:t>(){</a:t>
            </a:r>
          </a:p>
          <a:p>
            <a:r>
              <a:rPr lang="tr-TR" dirty="0" smtClean="0"/>
              <a:t>System.out.println</a:t>
            </a:r>
            <a:r>
              <a:rPr lang="tr-TR" dirty="0"/>
              <a:t>(«Merhaba ben çalışan»);</a:t>
            </a:r>
          </a:p>
          <a:p>
            <a:r>
              <a:rPr lang="tr-TR" dirty="0" smtClean="0"/>
              <a:t>}</a:t>
            </a:r>
          </a:p>
          <a:p>
            <a:r>
              <a:rPr lang="tr-TR" dirty="0" smtClean="0"/>
              <a:t>}</a:t>
            </a:r>
            <a:endParaRPr lang="en-US" dirty="0"/>
          </a:p>
        </p:txBody>
      </p:sp>
      <p:sp>
        <p:nvSpPr>
          <p:cNvPr id="10" name="Dikdörtgen 9"/>
          <p:cNvSpPr/>
          <p:nvPr/>
        </p:nvSpPr>
        <p:spPr>
          <a:xfrm>
            <a:off x="5462800" y="3982336"/>
            <a:ext cx="3384376" cy="16557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5400" dirty="0" smtClean="0"/>
              <a:t>YANLIŞ</a:t>
            </a:r>
            <a:endParaRPr lang="en-US" sz="5400" dirty="0"/>
          </a:p>
        </p:txBody>
      </p:sp>
    </p:spTree>
    <p:extLst>
      <p:ext uri="{BB962C8B-B14F-4D97-AF65-F5344CB8AC3E}">
        <p14:creationId xmlns:p14="http://schemas.microsoft.com/office/powerpoint/2010/main" val="18643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ÖNEMLİ HATIRLATMA</a:t>
            </a:r>
            <a:endParaRPr lang="en-US" dirty="0"/>
          </a:p>
        </p:txBody>
      </p:sp>
      <p:sp>
        <p:nvSpPr>
          <p:cNvPr id="3" name="İçerik Yer Tutucusu 2"/>
          <p:cNvSpPr>
            <a:spLocks noGrp="1"/>
          </p:cNvSpPr>
          <p:nvPr>
            <p:ph idx="1"/>
          </p:nvPr>
        </p:nvSpPr>
        <p:spPr>
          <a:xfrm>
            <a:off x="457200" y="1783357"/>
            <a:ext cx="8229600" cy="4525963"/>
          </a:xfrm>
        </p:spPr>
        <p:txBody>
          <a:bodyPr/>
          <a:lstStyle/>
          <a:p>
            <a:r>
              <a:rPr lang="tr-TR" dirty="0" smtClean="0"/>
              <a:t>Soyut olan sınıfın içerisinde hem soyut hem de soyut olmayan metod bulunabilir.</a:t>
            </a:r>
          </a:p>
          <a:p>
            <a:r>
              <a:rPr lang="tr-TR" dirty="0" smtClean="0"/>
              <a:t>Soyut olmayan sınıfın içerisinde soyut metod bulunamaz.</a:t>
            </a:r>
          </a:p>
          <a:p>
            <a:r>
              <a:rPr lang="tr-TR" dirty="0" smtClean="0"/>
              <a:t>Soyut sınıftan türeyen alt sınıflarda soyut sınıfın soyut metodları bulunmak zorundadır aksi halde hata alırız.</a:t>
            </a:r>
            <a:endParaRPr lang="en-US" dirty="0"/>
          </a:p>
        </p:txBody>
      </p:sp>
    </p:spTree>
    <p:extLst>
      <p:ext uri="{BB962C8B-B14F-4D97-AF65-F5344CB8AC3E}">
        <p14:creationId xmlns:p14="http://schemas.microsoft.com/office/powerpoint/2010/main" val="185323602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INTERFACE (ARAYÜZ)</a:t>
            </a:r>
            <a:endParaRPr lang="en-US" dirty="0"/>
          </a:p>
        </p:txBody>
      </p:sp>
      <p:sp>
        <p:nvSpPr>
          <p:cNvPr id="3" name="İçerik Yer Tutucusu 2"/>
          <p:cNvSpPr>
            <a:spLocks noGrp="1"/>
          </p:cNvSpPr>
          <p:nvPr>
            <p:ph idx="1"/>
          </p:nvPr>
        </p:nvSpPr>
        <p:spPr/>
        <p:txBody>
          <a:bodyPr>
            <a:normAutofit lnSpcReduction="10000"/>
          </a:bodyPr>
          <a:lstStyle/>
          <a:p>
            <a:r>
              <a:rPr lang="tr-TR" dirty="0" smtClean="0"/>
              <a:t>Interface yani arayüz de aslında abstraction yani soyutlama görevi gören bir sınıf çeşididir, ancak abstract (soyut) sınıftan farkı tamamen soyut olmasıdır.</a:t>
            </a:r>
          </a:p>
          <a:p>
            <a:r>
              <a:rPr lang="tr-TR" dirty="0" smtClean="0"/>
              <a:t>Bildiğimiz üzere soyut sınıflarda hem soyut hem de soyut olmayan metodlar tanımlanabiliyordu fakat interface yani arayüzde soyut olmayan metod tanımlamak mümkün değildir, her şey soyuttur.</a:t>
            </a:r>
            <a:endParaRPr lang="en-US" dirty="0"/>
          </a:p>
        </p:txBody>
      </p:sp>
    </p:spTree>
    <p:extLst>
      <p:ext uri="{BB962C8B-B14F-4D97-AF65-F5344CB8AC3E}">
        <p14:creationId xmlns:p14="http://schemas.microsoft.com/office/powerpoint/2010/main" val="17043077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PROBLEM-1</a:t>
            </a:r>
            <a:endParaRPr lang="tr-TR" dirty="0"/>
          </a:p>
        </p:txBody>
      </p:sp>
      <p:sp>
        <p:nvSpPr>
          <p:cNvPr id="3" name="İçerik Yer Tutucusu 2"/>
          <p:cNvSpPr>
            <a:spLocks noGrp="1"/>
          </p:cNvSpPr>
          <p:nvPr>
            <p:ph idx="1"/>
          </p:nvPr>
        </p:nvSpPr>
        <p:spPr/>
        <p:txBody>
          <a:bodyPr/>
          <a:lstStyle/>
          <a:p>
            <a:r>
              <a:rPr lang="tr-TR" dirty="0" smtClean="0"/>
              <a:t>Top sınıfını oluşturalım, bu sınıfı kullanarak bir nesne üretelim ve bu nesnenin özelliklerini tek tek yazdıralım.</a:t>
            </a:r>
            <a:endParaRPr lang="tr-TR" dirty="0"/>
          </a:p>
        </p:txBody>
      </p:sp>
      <p:pic>
        <p:nvPicPr>
          <p:cNvPr id="307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2327" y="3068960"/>
            <a:ext cx="2486025"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11716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INTERFACE (ARAYÜZ)</a:t>
            </a:r>
            <a:endParaRPr lang="en-US" dirty="0"/>
          </a:p>
        </p:txBody>
      </p:sp>
      <p:sp>
        <p:nvSpPr>
          <p:cNvPr id="3" name="İçerik Yer Tutucusu 2"/>
          <p:cNvSpPr>
            <a:spLocks noGrp="1"/>
          </p:cNvSpPr>
          <p:nvPr>
            <p:ph idx="1"/>
          </p:nvPr>
        </p:nvSpPr>
        <p:spPr/>
        <p:txBody>
          <a:bodyPr>
            <a:normAutofit/>
          </a:bodyPr>
          <a:lstStyle/>
          <a:p>
            <a:r>
              <a:rPr lang="tr-TR" dirty="0" smtClean="0"/>
              <a:t>Abstract sınıfın aksine interface sınıflardan kalıtılan sınıflar </a:t>
            </a:r>
            <a:r>
              <a:rPr lang="tr-TR" b="1" dirty="0" smtClean="0">
                <a:solidFill>
                  <a:srgbClr val="FF0000"/>
                </a:solidFill>
              </a:rPr>
              <a:t>implements anahtar kelimesi ile interface sınıfa bağlanırlar.</a:t>
            </a:r>
          </a:p>
          <a:p>
            <a:pPr marL="0" indent="0">
              <a:buNone/>
            </a:pPr>
            <a:r>
              <a:rPr lang="tr-TR" dirty="0" smtClean="0"/>
              <a:t>Bunlarda da aynen abstract sınıfta olduğu gibi interface türündeki sınıftan kalıtılan </a:t>
            </a:r>
            <a:r>
              <a:rPr lang="tr-TR" smtClean="0"/>
              <a:t>sınıfların içinde, </a:t>
            </a:r>
            <a:r>
              <a:rPr lang="tr-TR" dirty="0" smtClean="0"/>
              <a:t>interface in içinde bulunan tüm soyut metodlar </a:t>
            </a:r>
            <a:r>
              <a:rPr lang="tr-TR" dirty="0" err="1" smtClean="0"/>
              <a:t>override</a:t>
            </a:r>
            <a:r>
              <a:rPr lang="tr-TR" dirty="0" smtClean="0"/>
              <a:t> edilmelidir.</a:t>
            </a:r>
            <a:endParaRPr lang="en-US" dirty="0"/>
          </a:p>
        </p:txBody>
      </p:sp>
    </p:spTree>
    <p:extLst>
      <p:ext uri="{BB962C8B-B14F-4D97-AF65-F5344CB8AC3E}">
        <p14:creationId xmlns:p14="http://schemas.microsoft.com/office/powerpoint/2010/main" val="71373374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INTERFACE (ARAYÜZ)</a:t>
            </a:r>
            <a:endParaRPr lang="en-US" dirty="0"/>
          </a:p>
        </p:txBody>
      </p:sp>
      <p:sp>
        <p:nvSpPr>
          <p:cNvPr id="8" name="Metin kutusu 7"/>
          <p:cNvSpPr txBox="1"/>
          <p:nvPr/>
        </p:nvSpPr>
        <p:spPr>
          <a:xfrm>
            <a:off x="3520841" y="1806773"/>
            <a:ext cx="2398605" cy="1200329"/>
          </a:xfrm>
          <a:prstGeom prst="rect">
            <a:avLst/>
          </a:prstGeom>
          <a:noFill/>
          <a:ln w="28575">
            <a:solidFill>
              <a:schemeClr val="tx1"/>
            </a:solidFill>
          </a:ln>
        </p:spPr>
        <p:txBody>
          <a:bodyPr wrap="none" rtlCol="0">
            <a:spAutoFit/>
          </a:bodyPr>
          <a:lstStyle/>
          <a:p>
            <a:r>
              <a:rPr lang="tr-TR" dirty="0" smtClean="0"/>
              <a:t>public interface çalışan{</a:t>
            </a:r>
          </a:p>
          <a:p>
            <a:r>
              <a:rPr lang="tr-TR" dirty="0"/>
              <a:t>a</a:t>
            </a:r>
            <a:r>
              <a:rPr lang="tr-TR" dirty="0" smtClean="0"/>
              <a:t>bstract void çalış();</a:t>
            </a:r>
            <a:endParaRPr lang="tr-TR" dirty="0"/>
          </a:p>
          <a:p>
            <a:r>
              <a:rPr lang="tr-TR" dirty="0"/>
              <a:t>public void </a:t>
            </a:r>
            <a:r>
              <a:rPr lang="tr-TR" dirty="0" smtClean="0"/>
              <a:t>konuş();</a:t>
            </a:r>
          </a:p>
          <a:p>
            <a:r>
              <a:rPr lang="tr-TR" dirty="0" smtClean="0"/>
              <a:t>}</a:t>
            </a:r>
            <a:endParaRPr lang="en-US" dirty="0"/>
          </a:p>
        </p:txBody>
      </p:sp>
      <p:sp>
        <p:nvSpPr>
          <p:cNvPr id="9" name="Metin kutusu 8"/>
          <p:cNvSpPr txBox="1"/>
          <p:nvPr/>
        </p:nvSpPr>
        <p:spPr>
          <a:xfrm>
            <a:off x="251520" y="3701513"/>
            <a:ext cx="4311180" cy="2308324"/>
          </a:xfrm>
          <a:prstGeom prst="rect">
            <a:avLst/>
          </a:prstGeom>
          <a:noFill/>
          <a:ln w="28575">
            <a:solidFill>
              <a:schemeClr val="tx1"/>
            </a:solidFill>
          </a:ln>
        </p:spPr>
        <p:txBody>
          <a:bodyPr wrap="none" rtlCol="0">
            <a:spAutoFit/>
          </a:bodyPr>
          <a:lstStyle/>
          <a:p>
            <a:r>
              <a:rPr lang="tr-TR" dirty="0" smtClean="0"/>
              <a:t>class memur implements çalışan{</a:t>
            </a:r>
          </a:p>
          <a:p>
            <a:r>
              <a:rPr lang="tr-TR" dirty="0" smtClean="0"/>
              <a:t>public void çalış(){</a:t>
            </a:r>
          </a:p>
          <a:p>
            <a:r>
              <a:rPr lang="tr-TR" dirty="0"/>
              <a:t>System.out.println</a:t>
            </a:r>
            <a:r>
              <a:rPr lang="tr-TR" dirty="0" smtClean="0"/>
              <a:t>(«Çalışan çalıştı»);</a:t>
            </a:r>
            <a:endParaRPr lang="tr-TR" dirty="0"/>
          </a:p>
          <a:p>
            <a:r>
              <a:rPr lang="tr-TR" dirty="0" smtClean="0"/>
              <a:t>}</a:t>
            </a:r>
            <a:endParaRPr lang="tr-TR" dirty="0"/>
          </a:p>
          <a:p>
            <a:r>
              <a:rPr lang="tr-TR" dirty="0"/>
              <a:t>public void konuş</a:t>
            </a:r>
            <a:r>
              <a:rPr lang="tr-TR" dirty="0" smtClean="0"/>
              <a:t>(){</a:t>
            </a:r>
          </a:p>
          <a:p>
            <a:r>
              <a:rPr lang="tr-TR" dirty="0" smtClean="0"/>
              <a:t>System.out.println</a:t>
            </a:r>
            <a:r>
              <a:rPr lang="tr-TR" dirty="0"/>
              <a:t>(«Merhaba ben çalışan»);</a:t>
            </a:r>
          </a:p>
          <a:p>
            <a:r>
              <a:rPr lang="tr-TR" dirty="0" smtClean="0"/>
              <a:t>}</a:t>
            </a:r>
          </a:p>
          <a:p>
            <a:r>
              <a:rPr lang="tr-TR" dirty="0" smtClean="0"/>
              <a:t>}</a:t>
            </a:r>
            <a:endParaRPr lang="en-US" dirty="0"/>
          </a:p>
        </p:txBody>
      </p:sp>
      <p:sp>
        <p:nvSpPr>
          <p:cNvPr id="10" name="Metin kutusu 9"/>
          <p:cNvSpPr txBox="1"/>
          <p:nvPr/>
        </p:nvSpPr>
        <p:spPr>
          <a:xfrm>
            <a:off x="4720144" y="3978512"/>
            <a:ext cx="4311180" cy="1754326"/>
          </a:xfrm>
          <a:prstGeom prst="rect">
            <a:avLst/>
          </a:prstGeom>
          <a:noFill/>
          <a:ln w="28575">
            <a:solidFill>
              <a:schemeClr val="tx1"/>
            </a:solidFill>
          </a:ln>
        </p:spPr>
        <p:txBody>
          <a:bodyPr wrap="none" rtlCol="0">
            <a:spAutoFit/>
          </a:bodyPr>
          <a:lstStyle/>
          <a:p>
            <a:r>
              <a:rPr lang="tr-TR" dirty="0" smtClean="0"/>
              <a:t>class memur implements çalışan{</a:t>
            </a:r>
          </a:p>
          <a:p>
            <a:r>
              <a:rPr lang="tr-TR" dirty="0" smtClean="0"/>
              <a:t>public abstract void çalış;</a:t>
            </a:r>
          </a:p>
          <a:p>
            <a:r>
              <a:rPr lang="tr-TR" dirty="0" smtClean="0"/>
              <a:t>public </a:t>
            </a:r>
            <a:r>
              <a:rPr lang="tr-TR" dirty="0"/>
              <a:t>void konuş</a:t>
            </a:r>
            <a:r>
              <a:rPr lang="tr-TR" dirty="0" smtClean="0"/>
              <a:t>(){</a:t>
            </a:r>
            <a:endParaRPr lang="tr-TR" dirty="0"/>
          </a:p>
          <a:p>
            <a:r>
              <a:rPr lang="tr-TR" dirty="0" smtClean="0"/>
              <a:t>System.out.println</a:t>
            </a:r>
            <a:r>
              <a:rPr lang="tr-TR" dirty="0"/>
              <a:t>(«Merhaba ben çalışan»);</a:t>
            </a:r>
          </a:p>
          <a:p>
            <a:r>
              <a:rPr lang="tr-TR" dirty="0" smtClean="0"/>
              <a:t>}</a:t>
            </a:r>
          </a:p>
          <a:p>
            <a:r>
              <a:rPr lang="tr-TR" dirty="0" smtClean="0"/>
              <a:t>}</a:t>
            </a:r>
            <a:endParaRPr lang="en-US" dirty="0"/>
          </a:p>
        </p:txBody>
      </p:sp>
      <p:sp>
        <p:nvSpPr>
          <p:cNvPr id="11" name="Dikdörtgen 10"/>
          <p:cNvSpPr/>
          <p:nvPr/>
        </p:nvSpPr>
        <p:spPr>
          <a:xfrm>
            <a:off x="611560" y="3970350"/>
            <a:ext cx="3384376" cy="16557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5400" dirty="0" smtClean="0"/>
              <a:t>DOĞRU</a:t>
            </a:r>
            <a:endParaRPr lang="en-US" sz="5400" dirty="0"/>
          </a:p>
        </p:txBody>
      </p:sp>
      <p:sp>
        <p:nvSpPr>
          <p:cNvPr id="12" name="Dikdörtgen 11"/>
          <p:cNvSpPr/>
          <p:nvPr/>
        </p:nvSpPr>
        <p:spPr>
          <a:xfrm>
            <a:off x="5183546" y="4051897"/>
            <a:ext cx="3384376" cy="16557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5400" dirty="0" smtClean="0"/>
              <a:t>YANLIŞ</a:t>
            </a:r>
            <a:endParaRPr lang="en-US" sz="5400" dirty="0"/>
          </a:p>
        </p:txBody>
      </p:sp>
    </p:spTree>
    <p:extLst>
      <p:ext uri="{BB962C8B-B14F-4D97-AF65-F5344CB8AC3E}">
        <p14:creationId xmlns:p14="http://schemas.microsoft.com/office/powerpoint/2010/main" val="280349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INTERFACE (ARAYÜZ)</a:t>
            </a:r>
            <a:endParaRPr lang="en-US" dirty="0"/>
          </a:p>
        </p:txBody>
      </p:sp>
      <p:sp>
        <p:nvSpPr>
          <p:cNvPr id="3" name="İçerik Yer Tutucusu 2"/>
          <p:cNvSpPr>
            <a:spLocks noGrp="1"/>
          </p:cNvSpPr>
          <p:nvPr>
            <p:ph idx="1"/>
          </p:nvPr>
        </p:nvSpPr>
        <p:spPr/>
        <p:txBody>
          <a:bodyPr>
            <a:normAutofit fontScale="92500" lnSpcReduction="20000"/>
          </a:bodyPr>
          <a:lstStyle/>
          <a:p>
            <a:pPr algn="just"/>
            <a:r>
              <a:rPr lang="tr-TR" dirty="0" smtClean="0"/>
              <a:t>Görüldüğü üzere interface sınıftan kalıtılan normal sınıf interface sınıfa implements kelimesi ile bağlanıyor ve interface sınıfın tüm soyut metodlarını alıyor ve bu soyut metodların artık gövdesi olmak zorunda.</a:t>
            </a:r>
          </a:p>
          <a:p>
            <a:pPr algn="just"/>
            <a:r>
              <a:rPr lang="tr-TR" b="1" dirty="0" smtClean="0">
                <a:solidFill>
                  <a:srgbClr val="FF0000"/>
                </a:solidFill>
              </a:rPr>
              <a:t>Ancak interface sınıftan yine bir interface sınıf </a:t>
            </a:r>
            <a:r>
              <a:rPr lang="tr-TR" b="1" dirty="0" err="1" smtClean="0">
                <a:solidFill>
                  <a:srgbClr val="FF0000"/>
                </a:solidFill>
              </a:rPr>
              <a:t>kalıtılıyorsa</a:t>
            </a:r>
            <a:r>
              <a:rPr lang="tr-TR" b="1" dirty="0" smtClean="0">
                <a:solidFill>
                  <a:srgbClr val="FF0000"/>
                </a:solidFill>
              </a:rPr>
              <a:t> bu kalıtım yine extends kelimesi ile yapılır</a:t>
            </a:r>
            <a:r>
              <a:rPr lang="tr-TR" b="1" dirty="0" smtClean="0"/>
              <a:t> </a:t>
            </a:r>
            <a:r>
              <a:rPr lang="tr-TR" dirty="0" smtClean="0"/>
              <a:t>ve kalıtılan sınıfın içindeki metodlar yine gövdesiz metod olmak durumundadır çünkü anlatıldığı üzere interface sınıfta gövdesi olan metod olmaz yani metodlar soyut olmalıdır.</a:t>
            </a:r>
            <a:endParaRPr lang="en-US" dirty="0"/>
          </a:p>
        </p:txBody>
      </p:sp>
    </p:spTree>
    <p:extLst>
      <p:ext uri="{BB962C8B-B14F-4D97-AF65-F5344CB8AC3E}">
        <p14:creationId xmlns:p14="http://schemas.microsoft.com/office/powerpoint/2010/main" val="325086119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KALITIM (GENEL)</a:t>
            </a:r>
            <a:endParaRPr lang="en-US" dirty="0"/>
          </a:p>
        </p:txBody>
      </p:sp>
      <p:pic>
        <p:nvPicPr>
          <p:cNvPr id="2050" name="Picture 2" descr="relationship between class and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305" y="1628800"/>
            <a:ext cx="8317183" cy="4102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6619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ÇOKLU KALITIM</a:t>
            </a:r>
            <a:br>
              <a:rPr lang="tr-TR" dirty="0" smtClean="0"/>
            </a:br>
            <a:r>
              <a:rPr lang="tr-TR" dirty="0" smtClean="0"/>
              <a:t>(MULTI INHERITANCE)</a:t>
            </a:r>
            <a:endParaRPr lang="en-US" dirty="0"/>
          </a:p>
        </p:txBody>
      </p:sp>
      <p:sp>
        <p:nvSpPr>
          <p:cNvPr id="3" name="İçerik Yer Tutucusu 2"/>
          <p:cNvSpPr>
            <a:spLocks noGrp="1"/>
          </p:cNvSpPr>
          <p:nvPr>
            <p:ph idx="1"/>
          </p:nvPr>
        </p:nvSpPr>
        <p:spPr/>
        <p:txBody>
          <a:bodyPr/>
          <a:lstStyle/>
          <a:p>
            <a:r>
              <a:rPr lang="tr-TR" dirty="0" smtClean="0"/>
              <a:t>Java’da çoklu kalıtım interface yapılardan yapılabilir ancak normal sınıflardan çoklu kalıtım desteklenmez, bunun nedeni aslında çok açıktır. İnterface sınıfların içindeki metodlar kesinlikle soyuttur dolayısıyla bu tür sınıflardan türetilen alt sınıflar üst sınıfların aynı isimli </a:t>
            </a:r>
            <a:r>
              <a:rPr lang="tr-TR" dirty="0" err="1" smtClean="0"/>
              <a:t>isimli</a:t>
            </a:r>
            <a:r>
              <a:rPr lang="tr-TR" dirty="0" smtClean="0"/>
              <a:t> metodlarını bulundurmak zorundadır, bundandır ki hangi metodun hangi işi yapacağı zaten alt sınıfta bellidir.</a:t>
            </a:r>
            <a:endParaRPr lang="en-US" dirty="0"/>
          </a:p>
        </p:txBody>
      </p:sp>
    </p:spTree>
    <p:extLst>
      <p:ext uri="{BB962C8B-B14F-4D97-AF65-F5344CB8AC3E}">
        <p14:creationId xmlns:p14="http://schemas.microsoft.com/office/powerpoint/2010/main" val="380872673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ÇOKLU KALITIM</a:t>
            </a:r>
            <a:br>
              <a:rPr lang="tr-TR" dirty="0" smtClean="0"/>
            </a:br>
            <a:r>
              <a:rPr lang="tr-TR" dirty="0" smtClean="0"/>
              <a:t>(MULTI INHERITANCE)</a:t>
            </a:r>
            <a:endParaRPr lang="en-US" dirty="0"/>
          </a:p>
        </p:txBody>
      </p:sp>
      <p:sp>
        <p:nvSpPr>
          <p:cNvPr id="3" name="İçerik Yer Tutucusu 2"/>
          <p:cNvSpPr>
            <a:spLocks noGrp="1"/>
          </p:cNvSpPr>
          <p:nvPr>
            <p:ph idx="1"/>
          </p:nvPr>
        </p:nvSpPr>
        <p:spPr/>
        <p:txBody>
          <a:bodyPr/>
          <a:lstStyle/>
          <a:p>
            <a:r>
              <a:rPr lang="tr-TR" dirty="0" smtClean="0"/>
              <a:t>Ancak normal sınıflarda bulunan metodlar soyut olmadığından hangisinin ne iş yapacağı konusu karmaşıklığa yol açar.</a:t>
            </a:r>
          </a:p>
          <a:p>
            <a:r>
              <a:rPr lang="tr-TR" dirty="0" smtClean="0"/>
              <a:t>Dolayısıyla interface den çoklu kalıtım yapılabilir ama normal sınıflardan çoklu kalıtım desteklenmez.</a:t>
            </a:r>
            <a:endParaRPr lang="en-US" dirty="0"/>
          </a:p>
        </p:txBody>
      </p:sp>
    </p:spTree>
    <p:extLst>
      <p:ext uri="{BB962C8B-B14F-4D97-AF65-F5344CB8AC3E}">
        <p14:creationId xmlns:p14="http://schemas.microsoft.com/office/powerpoint/2010/main" val="244486348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ÇOKLU KALITIM</a:t>
            </a:r>
            <a:br>
              <a:rPr lang="tr-TR" dirty="0"/>
            </a:br>
            <a:r>
              <a:rPr lang="tr-TR" dirty="0"/>
              <a:t>(MULTI INHERITANCE)</a:t>
            </a:r>
            <a:endParaRPr lang="en-US" dirty="0"/>
          </a:p>
        </p:txBody>
      </p:sp>
      <p:sp>
        <p:nvSpPr>
          <p:cNvPr id="4" name="Metin kutusu 3"/>
          <p:cNvSpPr txBox="1"/>
          <p:nvPr/>
        </p:nvSpPr>
        <p:spPr>
          <a:xfrm>
            <a:off x="680322" y="2175655"/>
            <a:ext cx="3598486" cy="1477328"/>
          </a:xfrm>
          <a:prstGeom prst="rect">
            <a:avLst/>
          </a:prstGeom>
          <a:ln w="19050"/>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p</a:t>
            </a:r>
            <a:r>
              <a:rPr lang="tr-TR" dirty="0" smtClean="0"/>
              <a:t>ublic class çalışan{</a:t>
            </a:r>
          </a:p>
          <a:p>
            <a:r>
              <a:rPr lang="tr-TR" dirty="0" smtClean="0"/>
              <a:t>public void çalış(){</a:t>
            </a:r>
          </a:p>
          <a:p>
            <a:r>
              <a:rPr lang="tr-TR" dirty="0" smtClean="0"/>
              <a:t>System.out.println(«Çalışan çalıştı»);</a:t>
            </a:r>
            <a:endParaRPr lang="tr-TR" dirty="0"/>
          </a:p>
          <a:p>
            <a:r>
              <a:rPr lang="tr-TR" dirty="0" smtClean="0"/>
              <a:t>}</a:t>
            </a:r>
            <a:endParaRPr lang="tr-TR" dirty="0"/>
          </a:p>
          <a:p>
            <a:r>
              <a:rPr lang="tr-TR" dirty="0" smtClean="0"/>
              <a:t>}</a:t>
            </a:r>
            <a:endParaRPr lang="en-US" dirty="0"/>
          </a:p>
        </p:txBody>
      </p:sp>
      <p:sp>
        <p:nvSpPr>
          <p:cNvPr id="5" name="Metin kutusu 4"/>
          <p:cNvSpPr txBox="1"/>
          <p:nvPr/>
        </p:nvSpPr>
        <p:spPr>
          <a:xfrm>
            <a:off x="2690202" y="4149080"/>
            <a:ext cx="4088812" cy="1477328"/>
          </a:xfrm>
          <a:prstGeom prst="rect">
            <a:avLst/>
          </a:prstGeom>
          <a:ln w="19050"/>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p</a:t>
            </a:r>
            <a:r>
              <a:rPr lang="tr-TR" dirty="0" smtClean="0"/>
              <a:t>ublic class memur extends </a:t>
            </a:r>
            <a:r>
              <a:rPr lang="tr-TR" dirty="0" err="1" smtClean="0"/>
              <a:t>çalışan,insan</a:t>
            </a:r>
            <a:r>
              <a:rPr lang="tr-TR" dirty="0" smtClean="0"/>
              <a:t>{</a:t>
            </a:r>
          </a:p>
          <a:p>
            <a:r>
              <a:rPr lang="tr-TR" dirty="0" smtClean="0"/>
              <a:t>public void çalış(){</a:t>
            </a:r>
          </a:p>
          <a:p>
            <a:r>
              <a:rPr lang="tr-TR" dirty="0" smtClean="0"/>
              <a:t>System.out.println(«Çalışan çalıştı»);</a:t>
            </a:r>
            <a:endParaRPr lang="tr-TR" dirty="0"/>
          </a:p>
          <a:p>
            <a:r>
              <a:rPr lang="tr-TR" dirty="0" smtClean="0"/>
              <a:t>}</a:t>
            </a:r>
            <a:endParaRPr lang="tr-TR" dirty="0"/>
          </a:p>
          <a:p>
            <a:r>
              <a:rPr lang="tr-TR" dirty="0" smtClean="0"/>
              <a:t>}</a:t>
            </a:r>
            <a:endParaRPr lang="en-US" dirty="0"/>
          </a:p>
        </p:txBody>
      </p:sp>
      <p:sp>
        <p:nvSpPr>
          <p:cNvPr id="6" name="Metin kutusu 5"/>
          <p:cNvSpPr txBox="1"/>
          <p:nvPr/>
        </p:nvSpPr>
        <p:spPr>
          <a:xfrm>
            <a:off x="4760256" y="2166910"/>
            <a:ext cx="3433376" cy="1477328"/>
          </a:xfrm>
          <a:prstGeom prst="rect">
            <a:avLst/>
          </a:prstGeom>
          <a:ln w="19050"/>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p</a:t>
            </a:r>
            <a:r>
              <a:rPr lang="tr-TR" dirty="0" smtClean="0"/>
              <a:t>ublic class insan{</a:t>
            </a:r>
          </a:p>
          <a:p>
            <a:r>
              <a:rPr lang="tr-TR" dirty="0" smtClean="0"/>
              <a:t>public void çalış(){</a:t>
            </a:r>
          </a:p>
          <a:p>
            <a:r>
              <a:rPr lang="tr-TR" dirty="0" smtClean="0"/>
              <a:t>System.out.println(«insan çalıştı»);</a:t>
            </a:r>
            <a:endParaRPr lang="tr-TR" dirty="0"/>
          </a:p>
          <a:p>
            <a:r>
              <a:rPr lang="tr-TR" dirty="0" smtClean="0"/>
              <a:t>}</a:t>
            </a:r>
            <a:endParaRPr lang="tr-TR" dirty="0"/>
          </a:p>
          <a:p>
            <a:r>
              <a:rPr lang="tr-TR" dirty="0" smtClean="0"/>
              <a:t>}</a:t>
            </a:r>
            <a:endParaRPr lang="en-US" dirty="0"/>
          </a:p>
        </p:txBody>
      </p:sp>
      <p:sp>
        <p:nvSpPr>
          <p:cNvPr id="7" name="Dikdörtgen 6"/>
          <p:cNvSpPr/>
          <p:nvPr/>
        </p:nvSpPr>
        <p:spPr>
          <a:xfrm>
            <a:off x="680322" y="5805264"/>
            <a:ext cx="8140150" cy="720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2800" b="1" dirty="0" smtClean="0"/>
              <a:t>KULLANIM YANLIŞTIR, HANGİ «ÇALIŞ» METODU ÇALIŞTIRILACAK BELLİ DEĞİL!!!</a:t>
            </a:r>
            <a:endParaRPr lang="en-US" sz="2800" b="1" dirty="0"/>
          </a:p>
        </p:txBody>
      </p:sp>
    </p:spTree>
    <p:extLst>
      <p:ext uri="{BB962C8B-B14F-4D97-AF65-F5344CB8AC3E}">
        <p14:creationId xmlns:p14="http://schemas.microsoft.com/office/powerpoint/2010/main" val="400698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ÇOKLU KALITIM</a:t>
            </a:r>
            <a:br>
              <a:rPr lang="tr-TR" dirty="0"/>
            </a:br>
            <a:r>
              <a:rPr lang="tr-TR" dirty="0"/>
              <a:t>(MULTI INHERITANCE)</a:t>
            </a:r>
            <a:endParaRPr lang="en-US" dirty="0"/>
          </a:p>
        </p:txBody>
      </p:sp>
      <p:sp>
        <p:nvSpPr>
          <p:cNvPr id="7" name="Dikdörtgen 6"/>
          <p:cNvSpPr/>
          <p:nvPr/>
        </p:nvSpPr>
        <p:spPr>
          <a:xfrm>
            <a:off x="680322" y="5445224"/>
            <a:ext cx="8140150" cy="1080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2800" b="1" dirty="0" smtClean="0"/>
              <a:t>KULLANIM DOĞRDUR, HANGİ «ÇALIŞ» METODU ÇALIŞTIRILACAK BELLİ.</a:t>
            </a:r>
            <a:endParaRPr lang="en-US" sz="2800" b="1" dirty="0"/>
          </a:p>
        </p:txBody>
      </p:sp>
      <p:sp>
        <p:nvSpPr>
          <p:cNvPr id="8" name="Metin kutusu 7"/>
          <p:cNvSpPr txBox="1"/>
          <p:nvPr/>
        </p:nvSpPr>
        <p:spPr>
          <a:xfrm>
            <a:off x="1619672" y="2175655"/>
            <a:ext cx="2398605" cy="923330"/>
          </a:xfrm>
          <a:prstGeom prst="rect">
            <a:avLst/>
          </a:prstGeom>
          <a:ln w="19050"/>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p</a:t>
            </a:r>
            <a:r>
              <a:rPr lang="tr-TR" dirty="0" smtClean="0"/>
              <a:t>ublic interface çalışan{</a:t>
            </a:r>
          </a:p>
          <a:p>
            <a:r>
              <a:rPr lang="tr-TR" dirty="0" smtClean="0"/>
              <a:t>public void çalış();</a:t>
            </a:r>
          </a:p>
          <a:p>
            <a:r>
              <a:rPr lang="tr-TR" dirty="0" smtClean="0"/>
              <a:t>}</a:t>
            </a:r>
            <a:endParaRPr lang="en-US" dirty="0"/>
          </a:p>
        </p:txBody>
      </p:sp>
      <p:sp>
        <p:nvSpPr>
          <p:cNvPr id="9" name="Metin kutusu 8"/>
          <p:cNvSpPr txBox="1"/>
          <p:nvPr/>
        </p:nvSpPr>
        <p:spPr>
          <a:xfrm>
            <a:off x="2483768" y="3645024"/>
            <a:ext cx="4519955" cy="1477328"/>
          </a:xfrm>
          <a:prstGeom prst="rect">
            <a:avLst/>
          </a:prstGeom>
          <a:ln w="19050"/>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p</a:t>
            </a:r>
            <a:r>
              <a:rPr lang="tr-TR" dirty="0" smtClean="0"/>
              <a:t>ublic class memur implements çalışan, insan{</a:t>
            </a:r>
          </a:p>
          <a:p>
            <a:r>
              <a:rPr lang="tr-TR" dirty="0" smtClean="0"/>
              <a:t>public void çalış(){</a:t>
            </a:r>
          </a:p>
          <a:p>
            <a:r>
              <a:rPr lang="tr-TR" dirty="0" smtClean="0"/>
              <a:t>System.out.println(«Çalışan çalıştı»);</a:t>
            </a:r>
            <a:endParaRPr lang="tr-TR" dirty="0"/>
          </a:p>
          <a:p>
            <a:r>
              <a:rPr lang="tr-TR" dirty="0" smtClean="0"/>
              <a:t>}</a:t>
            </a:r>
            <a:endParaRPr lang="tr-TR" dirty="0"/>
          </a:p>
          <a:p>
            <a:r>
              <a:rPr lang="tr-TR" dirty="0" smtClean="0"/>
              <a:t>}</a:t>
            </a:r>
            <a:endParaRPr lang="en-US" dirty="0"/>
          </a:p>
        </p:txBody>
      </p:sp>
      <p:sp>
        <p:nvSpPr>
          <p:cNvPr id="10" name="Metin kutusu 9"/>
          <p:cNvSpPr txBox="1"/>
          <p:nvPr/>
        </p:nvSpPr>
        <p:spPr>
          <a:xfrm>
            <a:off x="4760256" y="2166910"/>
            <a:ext cx="2261068" cy="923330"/>
          </a:xfrm>
          <a:prstGeom prst="rect">
            <a:avLst/>
          </a:prstGeom>
          <a:ln w="19050"/>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p</a:t>
            </a:r>
            <a:r>
              <a:rPr lang="tr-TR" dirty="0" smtClean="0"/>
              <a:t>ublic interface insan{</a:t>
            </a:r>
          </a:p>
          <a:p>
            <a:r>
              <a:rPr lang="tr-TR" dirty="0" smtClean="0"/>
              <a:t>public void çalış();</a:t>
            </a:r>
          </a:p>
          <a:p>
            <a:r>
              <a:rPr lang="tr-TR" dirty="0" smtClean="0"/>
              <a:t>}</a:t>
            </a:r>
            <a:endParaRPr lang="en-US" dirty="0"/>
          </a:p>
        </p:txBody>
      </p:sp>
    </p:spTree>
    <p:extLst>
      <p:ext uri="{BB962C8B-B14F-4D97-AF65-F5344CB8AC3E}">
        <p14:creationId xmlns:p14="http://schemas.microsoft.com/office/powerpoint/2010/main" val="35198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PROBLEM-23</a:t>
            </a:r>
            <a:endParaRPr lang="en-US" dirty="0"/>
          </a:p>
        </p:txBody>
      </p:sp>
      <p:sp>
        <p:nvSpPr>
          <p:cNvPr id="3" name="İçerik Yer Tutucusu 2"/>
          <p:cNvSpPr>
            <a:spLocks noGrp="1"/>
          </p:cNvSpPr>
          <p:nvPr>
            <p:ph idx="1"/>
          </p:nvPr>
        </p:nvSpPr>
        <p:spPr/>
        <p:txBody>
          <a:bodyPr/>
          <a:lstStyle/>
          <a:p>
            <a:r>
              <a:rPr lang="tr-TR" dirty="0" smtClean="0"/>
              <a:t>Verdiğimiz örnekteki interface ve normal sınıfları oluşturup doğru veya yanlış olup olmadıklarını, çoklu </a:t>
            </a:r>
            <a:r>
              <a:rPr lang="tr-TR" dirty="0" err="1" smtClean="0"/>
              <a:t>kaltımın</a:t>
            </a:r>
            <a:r>
              <a:rPr lang="tr-TR" dirty="0" smtClean="0"/>
              <a:t> gerçekleşip gerçekleşmediğini görelim.</a:t>
            </a:r>
            <a:endParaRPr lang="en-US"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717032"/>
            <a:ext cx="2486025" cy="29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46877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NESTED CLASSES</a:t>
            </a:r>
            <a:br>
              <a:rPr lang="tr-TR" dirty="0" smtClean="0"/>
            </a:br>
            <a:r>
              <a:rPr lang="tr-TR" dirty="0" smtClean="0"/>
              <a:t>(İÇİÇE SINIFLAR)</a:t>
            </a:r>
            <a:endParaRPr lang="en-US" dirty="0"/>
          </a:p>
        </p:txBody>
      </p:sp>
      <p:sp>
        <p:nvSpPr>
          <p:cNvPr id="3" name="İçerik Yer Tutucusu 2"/>
          <p:cNvSpPr>
            <a:spLocks noGrp="1"/>
          </p:cNvSpPr>
          <p:nvPr>
            <p:ph idx="1"/>
          </p:nvPr>
        </p:nvSpPr>
        <p:spPr/>
        <p:txBody>
          <a:bodyPr>
            <a:normAutofit lnSpcReduction="10000"/>
          </a:bodyPr>
          <a:lstStyle/>
          <a:p>
            <a:r>
              <a:rPr lang="tr-TR" dirty="0" smtClean="0"/>
              <a:t>Java içiçe (</a:t>
            </a:r>
            <a:r>
              <a:rPr lang="tr-TR" dirty="0" err="1" smtClean="0"/>
              <a:t>nested</a:t>
            </a:r>
            <a:r>
              <a:rPr lang="tr-TR" dirty="0" smtClean="0"/>
              <a:t>) sınıf kullanımını destekler. İçiçe sınıflar bir sınıfın süslü parantezi kapanmadan diğer bir sınıfın yazılmasıyla başlar yani içerdeki sınıfın süslü parantezleri dıştaki sınıfın süslü parantezleri içerisinde kalır.</a:t>
            </a:r>
          </a:p>
          <a:p>
            <a:r>
              <a:rPr lang="tr-TR" dirty="0" smtClean="0"/>
              <a:t>Peki niye buna ihtiyaç duyarız?</a:t>
            </a:r>
          </a:p>
          <a:p>
            <a:r>
              <a:rPr lang="tr-TR" dirty="0" smtClean="0"/>
              <a:t>Bildiğimiz üzere bir sınıfın özelliklerini kullanmak veya </a:t>
            </a:r>
            <a:r>
              <a:rPr lang="tr-TR" dirty="0" err="1" smtClean="0"/>
              <a:t>metodlarına</a:t>
            </a:r>
            <a:r>
              <a:rPr lang="tr-TR" dirty="0" smtClean="0"/>
              <a:t> erişmek için o sınıftan nesne üretiriz.</a:t>
            </a:r>
            <a:endParaRPr lang="en-US" dirty="0"/>
          </a:p>
        </p:txBody>
      </p:sp>
    </p:spTree>
    <p:extLst>
      <p:ext uri="{BB962C8B-B14F-4D97-AF65-F5344CB8AC3E}">
        <p14:creationId xmlns:p14="http://schemas.microsoft.com/office/powerpoint/2010/main" val="2264829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marL="0" indent="0" algn="ctr">
              <a:buNone/>
            </a:pPr>
            <a:r>
              <a:rPr lang="tr-TR" sz="6000" dirty="0" smtClean="0"/>
              <a:t>PEKİ YA NESNENİN DEĞERLERİNİ BELİRLEMEK İSTERSEM?</a:t>
            </a:r>
            <a:endParaRPr lang="tr-TR" sz="6000" dirty="0"/>
          </a:p>
        </p:txBody>
      </p:sp>
      <p:sp>
        <p:nvSpPr>
          <p:cNvPr id="4" name="AutoShape 2" descr="data:image/jpeg;base64,/9j/4AAQSkZJRgABAQAAAQABAAD/2wCEAAkGBwgHBgkIBwgKCgkLDRYPDQwMDRsUFRAWIB0iIiAdHx8kKDQsJCYxJx8fLT0tMTU3Ojo6Iys/RD84QzQ5OjcBCgoKDQwNGg8PGjclHyU3Nzc3Nzc3Nzc3Nzc3Nzc3Nzc3Nzc3Nzc3Nzc3Nzc3Nzc3Nzc3Nzc3Nzc3Nzc3Nzc3N//AABEIAFsAWwMBEQACEQEDEQH/xAAcAAEAAgMBAQEAAAAAAAAAAAAABgcCBAUDAQj/xAA3EAABBAECAwUGBAUFAAAAAAABAAIDBBEFBhIhMQcTQVFhInGBkaHwFCNCsVJicpLBMjSCouH/xAAaAQEAAgMBAAAAAAAAAAAAAAAABAYBAgUD/8QALREAAgICAAUCBAYDAAAAAAAAAAECAwQRBRIhMUFRYTJxwdFCkaGx4fAGFIH/2gAMAwEAAhEDEQA/ALxQBAEB4XLdelXfYtzxwQsGXPkcGgfFYbSW2b11zskowW2RG32n7cgkLI32bGP1RQ8v+xCjyy60devgGZNbaS+b+xs6f2i7buvDDddWeegsxlg/u6D5rMcmt+Tyt4Jm1rfLv5df5JTHIyWNskT2vY4Za5pyCPQqQuvY5bTi9MzQwEAQBAEAQBAaup362mUZrl2URwRN4nOP3zPotZSUVzM9aaZ32KutbbKD3fui3ubUDLKXR1GH8ivnkweZ83eq5V1rsfsX3h+BXh16j1k+7/vg4D3tYMvcGjzJwvJJvsTpTjBbk9I+MkY8ZY9rh5tOUaa7mIWQn1i9kl2du+7tq00Bz5tPcfza2en8zfJ37+PmPam+Vb9iBxHhlWZD0n4f0fsX3StQ3akNqtIJIZmB7HjxBXVTTW0UKyuVcnCa00eyyaBAEAQBAEBT/bbuNkVypovGQxrO/lDeeSchufcAfmoeSpTfKix8EnTjQldZ8T6L2Xn8/oVzUcLs0cNQiWSRwYxjTzLicAfNQnXJPTRZo5dMouSl0Rb8XY9t+Wo1uoTXpbRb7UrJuENOOfC3GMe/K6ldMYR0UbL4lbk2ub7eEV7vPs8n2bZZcrWn2NMkPCJHDD43fwvxyOfA/Qcs6Ww6dexJwchuW4vUkcWrHNb/ANrDLKeuI2FxHyXNcXzNIuEL4utTm9bLf7GtRkm0i5ps2Q6nNlocMFrX5OP7g75qfiS3Fxfgq3+Q0pXRuj+JfsWIpZXwgCAIAgCA5es7d0fXIu71bTa1rlgOkZ7Tfc7qPgVhpM2jOUezODt/s025oOtHVKcMz5Wj8mOeTjbCfNuRnPqScLCikek75zWmTJbHiR7fVCHVduTadO7hFmWJgd4j22kkeoAJ+C0mtrR7403XZzrxsx0sUdIpR09Nhjr14xgNZ4+pPifUrZJJaR52WStlzTe2bdWzX/GmYRsE0oEbpAPacM8gT44JPzTS3sxzy5eXfQ7CyahAEAQBAEAQBAcncW4NO29SNrUZg0HPBG3m+Q+TR9haTsjBbZJxcS3Kny1r7IpnWd93tX16rdlBip1pMxVmnOAeRJPi7BP3lQXe3YpeEWmHCa68adUespLv+3yWyXVtXinLD+IY2N45SdR9F0E01tFPnCUJOMlpo7+l1bDrUEkkkXciQEua/OcdPmsmpL0AQBAEAQBAEBpazqMOk6XZ1Cxnu68ZeQOrvID1JwPitZyUYuTPbHplfbGqPds/OW4NZt65qct29IXSOPJvgxvg1vkB/wC9SuVKTm+Zl8pprx61VWui/V+rM9uaDf3FqAp6fGCRzkkd/oib5uP+OpWa63N6R5ZWZXiw55/l6lrN2no+3tNgoycU00mXyWHci44xyHgPT910q61WtIpuZmTy7OeS16G3o0VXT5nPZecWkewx/wCkr0IhLqNtlyu2VmM9HDyKA2EAQBAEAQBAQHtmvGrtaKEODRYtNa8k49loLv3AUbKb5NLydngaj/sOcvwp/Yo1srJObHtd7ioPK13RaI2wn8LTL67IdPZU2fDYDMSXJHyvJ6kBxa36Nz8V0MeOobKlxi1zynHxHS+p1d3QV5oa/f8A6SefkPvC9zlkXirUY5gWO4z4NLuL6ICY7egmZF3zxCyF7fy2Rjn8fVAdhAEAQBAEAQEf3hb23Vog7niqTw5JjhnhEpcf5WkHn6rSc4w+IlY2LfkNqpfP0/6VVFf7Nb2rRG1tiWpFxjEokIZ/yY12Me7KjrIg31R058JyYw3Gab9PsXfTgr1qsUNKKKKuxoEbImgNa3wwBywpZw3vfU5W42Dihf5hzSPkhgiOoS91wxwta1z+XIeCAn2kxmLTKrD1ETc+/CA20AQBAfMhAOIIBxBAUT2ymxHu/NkkQSV2fhyehAzkA/1Z+YUK+Dc9ln4Tkwhj8nu9kJrwTW7EdatE6WeQ8LI2DLnH3KMk30R1pzjCPNJ6R+nNv1pNP0LTqVl3FNXrRxvIOfaDQCupBaikyj3zVlsprs2zS3LK0CAcQyMk/RbHkQyZ3e385yA3AQFmxAMiYz+FoCAz4ggGUAygNYucgMDI4eCA8nyyDo1AcrWqUGr1xX1LTILkQPEGzAHhPmPI+5Y1s2jJx7M19JpQaNGY9L0etTaevchoLveep+KaQcm+7OmLc/6mY+KyanH1OGXULDXcbRE4jLi8cm+iA5kpgOsSPjcxsTHNaG55gNAH+EBL6eqRWiQw4I54zlAbgmB8UBmJEBlxoBwID4WID4Y0Bj3IQGJrg+CA83Uo3DmOqA0ZNuUJHl7on8R6lsrx+xQHo3QNPaAPwzD/AFDiP1QHvDpVWDPcwsjz14WgZQGwKzR0QGQhwgMu6QHqgCAYQDCAYQDCAYQDCAAID6gCAID/2Q=="/>
          <p:cNvSpPr>
            <a:spLocks noChangeAspect="1" noChangeArrowheads="1"/>
          </p:cNvSpPr>
          <p:nvPr/>
        </p:nvSpPr>
        <p:spPr bwMode="auto">
          <a:xfrm>
            <a:off x="155575" y="-411163"/>
            <a:ext cx="866775" cy="8667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dirty="0"/>
          </a:p>
        </p:txBody>
      </p:sp>
      <p:pic>
        <p:nvPicPr>
          <p:cNvPr id="2052" name="Picture 4" descr="http://en.hdyo.org/assets/ask-question-2-ce96e3e01c85a38a0d39c61cfae6d42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4302223"/>
            <a:ext cx="2555776" cy="2555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99318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NESTED CLASSES</a:t>
            </a:r>
            <a:br>
              <a:rPr lang="tr-TR" dirty="0" smtClean="0"/>
            </a:br>
            <a:r>
              <a:rPr lang="tr-TR" dirty="0" smtClean="0"/>
              <a:t>(İÇİÇE SINIFLAR)</a:t>
            </a:r>
            <a:endParaRPr lang="en-US" dirty="0"/>
          </a:p>
        </p:txBody>
      </p:sp>
      <p:sp>
        <p:nvSpPr>
          <p:cNvPr id="3" name="İçerik Yer Tutucusu 2"/>
          <p:cNvSpPr>
            <a:spLocks noGrp="1"/>
          </p:cNvSpPr>
          <p:nvPr>
            <p:ph idx="1"/>
          </p:nvPr>
        </p:nvSpPr>
        <p:spPr>
          <a:xfrm>
            <a:off x="457200" y="1600201"/>
            <a:ext cx="8229600" cy="2116832"/>
          </a:xfrm>
        </p:spPr>
        <p:txBody>
          <a:bodyPr>
            <a:normAutofit/>
          </a:bodyPr>
          <a:lstStyle/>
          <a:p>
            <a:pPr algn="just"/>
            <a:r>
              <a:rPr lang="tr-TR" dirty="0" smtClean="0"/>
              <a:t>Bazı durumlarda o sınıftan nesne oluşturmadan iki sınıfın değişkenlerini yada metodlarını da bir sınıf değişkeni veya metodu gibi kullanma ihtiyacı duyabiliriz.</a:t>
            </a:r>
            <a:endParaRPr lang="en-US" dirty="0"/>
          </a:p>
        </p:txBody>
      </p:sp>
      <p:sp>
        <p:nvSpPr>
          <p:cNvPr id="4" name="Metin kutusu 3"/>
          <p:cNvSpPr txBox="1"/>
          <p:nvPr/>
        </p:nvSpPr>
        <p:spPr>
          <a:xfrm>
            <a:off x="1259632" y="3933056"/>
            <a:ext cx="6912768" cy="2031325"/>
          </a:xfrm>
          <a:prstGeom prst="rect">
            <a:avLst/>
          </a:prstGeom>
          <a:noFill/>
        </p:spPr>
        <p:txBody>
          <a:bodyPr wrap="square" rtlCol="0">
            <a:spAutoFit/>
          </a:bodyPr>
          <a:lstStyle/>
          <a:p>
            <a:r>
              <a:rPr lang="tr-TR" dirty="0"/>
              <a:t>p</a:t>
            </a:r>
            <a:r>
              <a:rPr lang="tr-TR" dirty="0" smtClean="0"/>
              <a:t>ublic class çalışan{</a:t>
            </a:r>
          </a:p>
          <a:p>
            <a:r>
              <a:rPr lang="tr-TR" dirty="0" smtClean="0"/>
              <a:t>int yaş=0;</a:t>
            </a:r>
          </a:p>
          <a:p>
            <a:r>
              <a:rPr lang="tr-TR" b="1" dirty="0" smtClean="0"/>
              <a:t>public class öğretmen{</a:t>
            </a:r>
          </a:p>
          <a:p>
            <a:r>
              <a:rPr lang="tr-TR" b="1" dirty="0" smtClean="0"/>
              <a:t>public void </a:t>
            </a:r>
            <a:r>
              <a:rPr lang="tr-TR" b="1" dirty="0" err="1" smtClean="0"/>
              <a:t>dersegir</a:t>
            </a:r>
            <a:r>
              <a:rPr lang="tr-TR" b="1" dirty="0" smtClean="0"/>
              <a:t>(){</a:t>
            </a:r>
          </a:p>
          <a:p>
            <a:r>
              <a:rPr lang="tr-TR" b="1" dirty="0" smtClean="0"/>
              <a:t>System.out.println(«öğretmen derse girdi»);</a:t>
            </a:r>
            <a:endParaRPr lang="tr-TR" b="1" dirty="0"/>
          </a:p>
          <a:p>
            <a:r>
              <a:rPr lang="tr-TR" b="1" dirty="0" smtClean="0"/>
              <a:t>}</a:t>
            </a:r>
            <a:endParaRPr lang="tr-TR" b="1" dirty="0"/>
          </a:p>
          <a:p>
            <a:r>
              <a:rPr lang="tr-TR" dirty="0" smtClean="0"/>
              <a:t>}</a:t>
            </a:r>
            <a:endParaRPr lang="en-US" dirty="0"/>
          </a:p>
        </p:txBody>
      </p:sp>
      <p:sp>
        <p:nvSpPr>
          <p:cNvPr id="5" name="Bulut Belirtme Çizgisi 4"/>
          <p:cNvSpPr/>
          <p:nvPr/>
        </p:nvSpPr>
        <p:spPr>
          <a:xfrm>
            <a:off x="5558702" y="3909076"/>
            <a:ext cx="2592288" cy="1039641"/>
          </a:xfrm>
          <a:prstGeom prst="cloudCallout">
            <a:avLst>
              <a:gd name="adj1" fmla="val -121063"/>
              <a:gd name="adj2" fmla="val 4968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3200" dirty="0" smtClean="0"/>
              <a:t>İç sınıf</a:t>
            </a:r>
            <a:endParaRPr lang="en-US" sz="3200" dirty="0"/>
          </a:p>
        </p:txBody>
      </p:sp>
    </p:spTree>
    <p:extLst>
      <p:ext uri="{BB962C8B-B14F-4D97-AF65-F5344CB8AC3E}">
        <p14:creationId xmlns:p14="http://schemas.microsoft.com/office/powerpoint/2010/main" val="155227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NESTED CLASSES</a:t>
            </a:r>
            <a:br>
              <a:rPr lang="tr-TR" dirty="0" smtClean="0"/>
            </a:br>
            <a:r>
              <a:rPr lang="tr-TR" dirty="0" smtClean="0"/>
              <a:t>(İÇİÇE SINIFLAR)</a:t>
            </a:r>
            <a:endParaRPr lang="en-US" dirty="0"/>
          </a:p>
        </p:txBody>
      </p:sp>
      <p:sp>
        <p:nvSpPr>
          <p:cNvPr id="3" name="İçerik Yer Tutucusu 2"/>
          <p:cNvSpPr>
            <a:spLocks noGrp="1"/>
          </p:cNvSpPr>
          <p:nvPr>
            <p:ph idx="1"/>
          </p:nvPr>
        </p:nvSpPr>
        <p:spPr>
          <a:xfrm>
            <a:off x="457200" y="1600201"/>
            <a:ext cx="8229600" cy="2785152"/>
          </a:xfrm>
        </p:spPr>
        <p:txBody>
          <a:bodyPr>
            <a:normAutofit fontScale="85000" lnSpcReduction="10000"/>
          </a:bodyPr>
          <a:lstStyle/>
          <a:p>
            <a:pPr algn="just"/>
            <a:r>
              <a:rPr lang="tr-TR" dirty="0" smtClean="0"/>
              <a:t>Ana programdan iç sınıfa ulaşabilmek için ilk olarak dış sınıftan bir nesne oluştururuz.</a:t>
            </a:r>
          </a:p>
          <a:p>
            <a:pPr marL="0" indent="0" algn="just">
              <a:buNone/>
            </a:pPr>
            <a:r>
              <a:rPr lang="tr-TR" dirty="0"/>
              <a:t>ç</a:t>
            </a:r>
            <a:r>
              <a:rPr lang="tr-TR" dirty="0" smtClean="0"/>
              <a:t>alışan çalışan1=new çalışan();</a:t>
            </a:r>
          </a:p>
          <a:p>
            <a:pPr marL="0" indent="0" algn="just">
              <a:buNone/>
            </a:pPr>
            <a:r>
              <a:rPr lang="tr-TR" dirty="0" smtClean="0"/>
              <a:t>Sonra oluşturduğumuz nesneyi kullanarak alt sınıftan nesne oluştururuz.</a:t>
            </a:r>
          </a:p>
          <a:p>
            <a:pPr marL="0" indent="0" algn="just">
              <a:buNone/>
            </a:pPr>
            <a:r>
              <a:rPr lang="tr-TR" dirty="0" err="1" smtClean="0"/>
              <a:t>çalışan.öğretmen</a:t>
            </a:r>
            <a:r>
              <a:rPr lang="tr-TR" dirty="0" smtClean="0"/>
              <a:t> öğretmen1=çalışan1.new öğretmen();</a:t>
            </a:r>
          </a:p>
          <a:p>
            <a:pPr marL="0" indent="0" algn="just">
              <a:buNone/>
            </a:pPr>
            <a:endParaRPr lang="en-US" dirty="0"/>
          </a:p>
        </p:txBody>
      </p:sp>
      <p:sp>
        <p:nvSpPr>
          <p:cNvPr id="4" name="Metin kutusu 3"/>
          <p:cNvSpPr txBox="1"/>
          <p:nvPr/>
        </p:nvSpPr>
        <p:spPr>
          <a:xfrm>
            <a:off x="1508065" y="4385353"/>
            <a:ext cx="6912768" cy="2031325"/>
          </a:xfrm>
          <a:prstGeom prst="rect">
            <a:avLst/>
          </a:prstGeom>
          <a:noFill/>
        </p:spPr>
        <p:txBody>
          <a:bodyPr wrap="square" rtlCol="0">
            <a:spAutoFit/>
          </a:bodyPr>
          <a:lstStyle/>
          <a:p>
            <a:r>
              <a:rPr lang="tr-TR" dirty="0"/>
              <a:t>p</a:t>
            </a:r>
            <a:r>
              <a:rPr lang="tr-TR" dirty="0" smtClean="0"/>
              <a:t>ublic class çalışan{</a:t>
            </a:r>
          </a:p>
          <a:p>
            <a:r>
              <a:rPr lang="tr-TR" dirty="0" smtClean="0"/>
              <a:t>int yaş=0;</a:t>
            </a:r>
          </a:p>
          <a:p>
            <a:r>
              <a:rPr lang="tr-TR" b="1" dirty="0" smtClean="0"/>
              <a:t>public class öğretmen{</a:t>
            </a:r>
          </a:p>
          <a:p>
            <a:r>
              <a:rPr lang="tr-TR" b="1" dirty="0" smtClean="0"/>
              <a:t>public void </a:t>
            </a:r>
            <a:r>
              <a:rPr lang="tr-TR" b="1" dirty="0" err="1" smtClean="0"/>
              <a:t>dersegir</a:t>
            </a:r>
            <a:r>
              <a:rPr lang="tr-TR" b="1" dirty="0" smtClean="0"/>
              <a:t>(){</a:t>
            </a:r>
          </a:p>
          <a:p>
            <a:r>
              <a:rPr lang="tr-TR" b="1" dirty="0" smtClean="0"/>
              <a:t>System.out.println(«öğretmen derse girdi»);</a:t>
            </a:r>
            <a:endParaRPr lang="tr-TR" b="1" dirty="0"/>
          </a:p>
          <a:p>
            <a:r>
              <a:rPr lang="tr-TR" b="1" dirty="0" smtClean="0"/>
              <a:t>}</a:t>
            </a:r>
            <a:endParaRPr lang="tr-TR" b="1" dirty="0"/>
          </a:p>
          <a:p>
            <a:r>
              <a:rPr lang="tr-TR" dirty="0" smtClean="0"/>
              <a:t>}</a:t>
            </a:r>
            <a:endParaRPr lang="en-US" dirty="0"/>
          </a:p>
        </p:txBody>
      </p:sp>
    </p:spTree>
    <p:extLst>
      <p:ext uri="{BB962C8B-B14F-4D97-AF65-F5344CB8AC3E}">
        <p14:creationId xmlns:p14="http://schemas.microsoft.com/office/powerpoint/2010/main" val="333472495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PROBLEM-23</a:t>
            </a:r>
            <a:endParaRPr lang="en-US" dirty="0"/>
          </a:p>
        </p:txBody>
      </p:sp>
      <p:sp>
        <p:nvSpPr>
          <p:cNvPr id="3" name="İçerik Yer Tutucusu 2"/>
          <p:cNvSpPr>
            <a:spLocks noGrp="1"/>
          </p:cNvSpPr>
          <p:nvPr>
            <p:ph idx="1"/>
          </p:nvPr>
        </p:nvSpPr>
        <p:spPr/>
        <p:txBody>
          <a:bodyPr/>
          <a:lstStyle/>
          <a:p>
            <a:pPr algn="just"/>
            <a:r>
              <a:rPr lang="tr-TR" dirty="0" smtClean="0"/>
              <a:t>Verdiğimiz örnekteki içiçe sınıf yapısını oluşturarak içteki sınıfa ve dıştaki sınıfa ait özelliklere ve metodlara erişelim.</a:t>
            </a:r>
            <a:endParaRPr lang="en-US"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717032"/>
            <a:ext cx="2486025" cy="29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71432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GARBAGE COLLECTOR </a:t>
            </a:r>
            <a:br>
              <a:rPr lang="tr-TR" dirty="0" smtClean="0"/>
            </a:br>
            <a:r>
              <a:rPr lang="tr-TR" dirty="0" smtClean="0"/>
              <a:t>(ÇÖP TOPLAYICI)</a:t>
            </a:r>
            <a:endParaRPr lang="en-US" dirty="0"/>
          </a:p>
        </p:txBody>
      </p:sp>
      <p:sp>
        <p:nvSpPr>
          <p:cNvPr id="3" name="İçerik Yer Tutucusu 2"/>
          <p:cNvSpPr>
            <a:spLocks noGrp="1"/>
          </p:cNvSpPr>
          <p:nvPr>
            <p:ph idx="1"/>
          </p:nvPr>
        </p:nvSpPr>
        <p:spPr/>
        <p:txBody>
          <a:bodyPr/>
          <a:lstStyle/>
          <a:p>
            <a:r>
              <a:rPr lang="tr-TR" dirty="0" smtClean="0"/>
              <a:t>Java’nın program içinde kullanılmayan nesnelerin bellekte yer kaplamasını önlemek amacıyla kullanılan özelliğidir.</a:t>
            </a:r>
          </a:p>
          <a:p>
            <a:r>
              <a:rPr lang="tr-TR" dirty="0" smtClean="0"/>
              <a:t>Peki java nesnenin kullanılıp kullanılmadığını nasıl anlar?</a:t>
            </a:r>
          </a:p>
          <a:p>
            <a:r>
              <a:rPr lang="tr-TR" dirty="0" smtClean="0"/>
              <a:t>Bunu anlamak için nesnenin referanssız hale getirilmiş olması gerekir.</a:t>
            </a:r>
          </a:p>
          <a:p>
            <a:r>
              <a:rPr lang="tr-TR" dirty="0" smtClean="0"/>
              <a:t>Bu ne demektir?</a:t>
            </a:r>
            <a:endParaRPr lang="en-US" dirty="0"/>
          </a:p>
        </p:txBody>
      </p:sp>
    </p:spTree>
    <p:extLst>
      <p:ext uri="{BB962C8B-B14F-4D97-AF65-F5344CB8AC3E}">
        <p14:creationId xmlns:p14="http://schemas.microsoft.com/office/powerpoint/2010/main" val="111342598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GARBAGE COLLECTOR </a:t>
            </a:r>
            <a:br>
              <a:rPr lang="tr-TR" dirty="0" smtClean="0"/>
            </a:br>
            <a:r>
              <a:rPr lang="tr-TR" dirty="0" smtClean="0"/>
              <a:t>(ÇÖP TOPLAYICI)</a:t>
            </a:r>
            <a:endParaRPr lang="en-US" dirty="0"/>
          </a:p>
        </p:txBody>
      </p:sp>
      <p:sp>
        <p:nvSpPr>
          <p:cNvPr id="3" name="İçerik Yer Tutucusu 2"/>
          <p:cNvSpPr>
            <a:spLocks noGrp="1"/>
          </p:cNvSpPr>
          <p:nvPr>
            <p:ph idx="1"/>
          </p:nvPr>
        </p:nvSpPr>
        <p:spPr/>
        <p:txBody>
          <a:bodyPr>
            <a:normAutofit fontScale="92500"/>
          </a:bodyPr>
          <a:lstStyle/>
          <a:p>
            <a:r>
              <a:rPr lang="tr-TR" dirty="0" smtClean="0"/>
              <a:t>Bir nesne 3 farklı şekilde referanssız hale gelebilir:</a:t>
            </a:r>
          </a:p>
          <a:p>
            <a:pPr marL="914400" lvl="1" indent="-514350">
              <a:buFont typeface="+mj-lt"/>
              <a:buAutoNum type="arabicPeriod"/>
            </a:pPr>
            <a:r>
              <a:rPr lang="tr-TR" dirty="0" err="1" smtClean="0"/>
              <a:t>Null</a:t>
            </a:r>
            <a:r>
              <a:rPr lang="tr-TR" dirty="0" smtClean="0"/>
              <a:t> kullanılarak;</a:t>
            </a:r>
          </a:p>
          <a:p>
            <a:pPr marL="400050" lvl="1" indent="0">
              <a:buNone/>
            </a:pPr>
            <a:r>
              <a:rPr lang="tr-TR" dirty="0"/>
              <a:t>ç</a:t>
            </a:r>
            <a:r>
              <a:rPr lang="tr-TR" dirty="0" smtClean="0"/>
              <a:t>alışan çalışan1=new çalışan();</a:t>
            </a:r>
          </a:p>
          <a:p>
            <a:pPr marL="400050" lvl="1" indent="0">
              <a:buNone/>
            </a:pPr>
            <a:r>
              <a:rPr lang="tr-TR" dirty="0" smtClean="0"/>
              <a:t>çalışan1=</a:t>
            </a:r>
            <a:r>
              <a:rPr lang="tr-TR" dirty="0" err="1" smtClean="0"/>
              <a:t>null</a:t>
            </a:r>
            <a:r>
              <a:rPr lang="tr-TR" dirty="0" smtClean="0"/>
              <a:t>;</a:t>
            </a:r>
          </a:p>
          <a:p>
            <a:pPr marL="400050" lvl="1" indent="0">
              <a:buNone/>
            </a:pPr>
            <a:r>
              <a:rPr lang="tr-TR" dirty="0" smtClean="0"/>
              <a:t>2. Nesneden nesneye aktarım ile;</a:t>
            </a:r>
          </a:p>
          <a:p>
            <a:pPr marL="400050" lvl="1" indent="0">
              <a:buNone/>
            </a:pPr>
            <a:r>
              <a:rPr lang="tr-TR" dirty="0"/>
              <a:t>ç</a:t>
            </a:r>
            <a:r>
              <a:rPr lang="tr-TR" dirty="0" smtClean="0"/>
              <a:t>alışan çalışan1=new çalışan();</a:t>
            </a:r>
          </a:p>
          <a:p>
            <a:pPr marL="400050" lvl="1" indent="0">
              <a:buNone/>
            </a:pPr>
            <a:r>
              <a:rPr lang="tr-TR" dirty="0" smtClean="0"/>
              <a:t>çalışan çalışan2=new </a:t>
            </a:r>
            <a:r>
              <a:rPr lang="tr-TR" dirty="0"/>
              <a:t>çalışan</a:t>
            </a:r>
            <a:r>
              <a:rPr lang="tr-TR" dirty="0" smtClean="0"/>
              <a:t>();</a:t>
            </a:r>
          </a:p>
          <a:p>
            <a:pPr marL="400050" lvl="1" indent="0">
              <a:buNone/>
            </a:pPr>
            <a:r>
              <a:rPr lang="tr-TR" dirty="0" smtClean="0"/>
              <a:t>çalışan1=çalışan2;</a:t>
            </a:r>
          </a:p>
          <a:p>
            <a:pPr marL="400050" lvl="1" indent="0">
              <a:buNone/>
            </a:pPr>
            <a:r>
              <a:rPr lang="tr-TR" dirty="0" smtClean="0"/>
              <a:t>Çalışan2 nesnesi artık çöptür. </a:t>
            </a:r>
          </a:p>
        </p:txBody>
      </p:sp>
    </p:spTree>
    <p:extLst>
      <p:ext uri="{BB962C8B-B14F-4D97-AF65-F5344CB8AC3E}">
        <p14:creationId xmlns:p14="http://schemas.microsoft.com/office/powerpoint/2010/main" val="81859889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GARBAGE COLLECTOR </a:t>
            </a:r>
            <a:br>
              <a:rPr lang="tr-TR" dirty="0" smtClean="0"/>
            </a:br>
            <a:r>
              <a:rPr lang="tr-TR" dirty="0" smtClean="0"/>
              <a:t>(ÇÖP TOPLAYICI)</a:t>
            </a:r>
            <a:endParaRPr lang="en-US" dirty="0"/>
          </a:p>
        </p:txBody>
      </p:sp>
      <p:sp>
        <p:nvSpPr>
          <p:cNvPr id="3" name="İçerik Yer Tutucusu 2"/>
          <p:cNvSpPr>
            <a:spLocks noGrp="1"/>
          </p:cNvSpPr>
          <p:nvPr>
            <p:ph idx="1"/>
          </p:nvPr>
        </p:nvSpPr>
        <p:spPr/>
        <p:txBody>
          <a:bodyPr>
            <a:normAutofit/>
          </a:bodyPr>
          <a:lstStyle/>
          <a:p>
            <a:r>
              <a:rPr lang="tr-TR" dirty="0" smtClean="0"/>
              <a:t>3. new kelimesi ile;</a:t>
            </a:r>
          </a:p>
          <a:p>
            <a:pPr marL="0" indent="0">
              <a:buNone/>
            </a:pPr>
            <a:r>
              <a:rPr lang="tr-TR" dirty="0" smtClean="0"/>
              <a:t>çalışan çalışan1=new çalışan();</a:t>
            </a:r>
          </a:p>
          <a:p>
            <a:pPr marL="0" indent="0">
              <a:buNone/>
            </a:pPr>
            <a:r>
              <a:rPr lang="tr-TR" dirty="0" smtClean="0"/>
              <a:t>.</a:t>
            </a:r>
          </a:p>
          <a:p>
            <a:pPr marL="0" indent="0">
              <a:buNone/>
            </a:pPr>
            <a:r>
              <a:rPr lang="tr-TR" dirty="0"/>
              <a:t>.</a:t>
            </a:r>
            <a:endParaRPr lang="tr-TR" dirty="0" smtClean="0"/>
          </a:p>
          <a:p>
            <a:pPr marL="0" indent="0">
              <a:buNone/>
            </a:pPr>
            <a:r>
              <a:rPr lang="tr-TR" dirty="0" smtClean="0"/>
              <a:t>çalışan1=new çalışan();</a:t>
            </a:r>
          </a:p>
          <a:p>
            <a:pPr marL="0" indent="0">
              <a:buNone/>
            </a:pPr>
            <a:r>
              <a:rPr lang="tr-TR" dirty="0" smtClean="0"/>
              <a:t>Çalışan1 nesnesi artık yeni bir nesnedir eski çalışan1 nesnesine ait özelliklerin bellekte yer kaplaması gereksizdir. Yani artık çöptür.</a:t>
            </a:r>
          </a:p>
        </p:txBody>
      </p:sp>
    </p:spTree>
    <p:extLst>
      <p:ext uri="{BB962C8B-B14F-4D97-AF65-F5344CB8AC3E}">
        <p14:creationId xmlns:p14="http://schemas.microsoft.com/office/powerpoint/2010/main" val="375466770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GARBAGE COLLECTOR </a:t>
            </a:r>
            <a:br>
              <a:rPr lang="tr-TR" dirty="0"/>
            </a:br>
            <a:r>
              <a:rPr lang="tr-TR" dirty="0"/>
              <a:t>(ÇÖP TOPLAYICI)</a:t>
            </a:r>
            <a:endParaRPr lang="en-US" dirty="0"/>
          </a:p>
        </p:txBody>
      </p:sp>
      <p:sp>
        <p:nvSpPr>
          <p:cNvPr id="3" name="İçerik Yer Tutucusu 2"/>
          <p:cNvSpPr>
            <a:spLocks noGrp="1"/>
          </p:cNvSpPr>
          <p:nvPr>
            <p:ph idx="1"/>
          </p:nvPr>
        </p:nvSpPr>
        <p:spPr/>
        <p:txBody>
          <a:bodyPr/>
          <a:lstStyle/>
          <a:p>
            <a:pPr algn="just"/>
            <a:r>
              <a:rPr lang="tr-TR" dirty="0" smtClean="0"/>
              <a:t>Çöp toplayıcı kod içerisinde </a:t>
            </a:r>
            <a:r>
              <a:rPr lang="tr-TR" dirty="0" err="1" smtClean="0"/>
              <a:t>System.gc</a:t>
            </a:r>
            <a:r>
              <a:rPr lang="tr-TR" dirty="0" smtClean="0"/>
              <a:t>(); çalıştırılarak etkin hale getirilir. Yani sistem sınıfının bir metodudur. Bu metod aslında silinecek nesnenin ait olduğu sınıfın </a:t>
            </a:r>
            <a:r>
              <a:rPr lang="tr-TR" dirty="0" err="1" smtClean="0"/>
              <a:t>finalize</a:t>
            </a:r>
            <a:r>
              <a:rPr lang="tr-TR" dirty="0" smtClean="0"/>
              <a:t> metodunu kullanır. </a:t>
            </a:r>
            <a:r>
              <a:rPr lang="tr-TR" dirty="0" err="1" smtClean="0"/>
              <a:t>Finalize</a:t>
            </a:r>
            <a:r>
              <a:rPr lang="tr-TR" dirty="0" smtClean="0"/>
              <a:t> metodu her sınıfın içinde otomatik olarak oluşturulan bir </a:t>
            </a:r>
            <a:r>
              <a:rPr lang="tr-TR" dirty="0" err="1" smtClean="0"/>
              <a:t>metoddur</a:t>
            </a:r>
            <a:r>
              <a:rPr lang="tr-TR" dirty="0" smtClean="0"/>
              <a:t> aynen yapılandırıcı metodu kendimiz yazmadıkça göremediğimiz gibi bu metodu da görmeyiz.</a:t>
            </a:r>
            <a:endParaRPr lang="en-US" dirty="0"/>
          </a:p>
        </p:txBody>
      </p:sp>
    </p:spTree>
    <p:extLst>
      <p:ext uri="{BB962C8B-B14F-4D97-AF65-F5344CB8AC3E}">
        <p14:creationId xmlns:p14="http://schemas.microsoft.com/office/powerpoint/2010/main" val="69280542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GARBAGE COLLECTOR </a:t>
            </a:r>
            <a:br>
              <a:rPr lang="tr-TR" dirty="0"/>
            </a:br>
            <a:r>
              <a:rPr lang="tr-TR" dirty="0"/>
              <a:t>(ÇÖP TOPLAYICI)</a:t>
            </a:r>
            <a:endParaRPr lang="en-US" dirty="0"/>
          </a:p>
        </p:txBody>
      </p:sp>
      <p:sp>
        <p:nvSpPr>
          <p:cNvPr id="3" name="İçerik Yer Tutucusu 2"/>
          <p:cNvSpPr>
            <a:spLocks noGrp="1"/>
          </p:cNvSpPr>
          <p:nvPr>
            <p:ph idx="1"/>
          </p:nvPr>
        </p:nvSpPr>
        <p:spPr/>
        <p:txBody>
          <a:bodyPr/>
          <a:lstStyle/>
          <a:p>
            <a:r>
              <a:rPr lang="tr-TR" dirty="0" smtClean="0"/>
              <a:t>Bu metodu görmek için sınıftan oluşturduğunuz nesnenin yanına nokta operatörü koyduğunuzda çıkan metodların içerisinde olduğunu göreceksiniz.</a:t>
            </a:r>
          </a:p>
          <a:p>
            <a:r>
              <a:rPr lang="tr-TR" dirty="0" smtClean="0"/>
              <a:t>Bu metodu kendimiz aynı adla yazıp içerisine </a:t>
            </a:r>
            <a:r>
              <a:rPr lang="tr-TR" dirty="0" err="1" smtClean="0"/>
              <a:t>birşeyler</a:t>
            </a:r>
            <a:r>
              <a:rPr lang="tr-TR" dirty="0" smtClean="0"/>
              <a:t> yazıp </a:t>
            </a:r>
            <a:r>
              <a:rPr lang="tr-TR" dirty="0" err="1" smtClean="0"/>
              <a:t>garbage</a:t>
            </a:r>
            <a:r>
              <a:rPr lang="tr-TR" dirty="0" smtClean="0"/>
              <a:t> </a:t>
            </a:r>
            <a:r>
              <a:rPr lang="tr-TR" dirty="0" err="1" smtClean="0"/>
              <a:t>collector</a:t>
            </a:r>
            <a:r>
              <a:rPr lang="tr-TR" dirty="0" smtClean="0"/>
              <a:t> un nesneyi silmek için bu metoda ulaştığını görebiliriz.</a:t>
            </a:r>
            <a:endParaRPr lang="en-US" dirty="0"/>
          </a:p>
        </p:txBody>
      </p:sp>
    </p:spTree>
    <p:extLst>
      <p:ext uri="{BB962C8B-B14F-4D97-AF65-F5344CB8AC3E}">
        <p14:creationId xmlns:p14="http://schemas.microsoft.com/office/powerpoint/2010/main" val="235820061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PROBLEM-24</a:t>
            </a:r>
            <a:endParaRPr lang="en-US" dirty="0"/>
          </a:p>
        </p:txBody>
      </p:sp>
      <p:sp>
        <p:nvSpPr>
          <p:cNvPr id="3" name="İçerik Yer Tutucusu 2"/>
          <p:cNvSpPr>
            <a:spLocks noGrp="1"/>
          </p:cNvSpPr>
          <p:nvPr>
            <p:ph idx="1"/>
          </p:nvPr>
        </p:nvSpPr>
        <p:spPr/>
        <p:txBody>
          <a:bodyPr/>
          <a:lstStyle/>
          <a:p>
            <a:pPr algn="just"/>
            <a:r>
              <a:rPr lang="tr-TR" dirty="0" smtClean="0"/>
              <a:t>Öğretmen sınıfına ait </a:t>
            </a:r>
            <a:r>
              <a:rPr lang="tr-TR" dirty="0" err="1" smtClean="0"/>
              <a:t>finalize</a:t>
            </a:r>
            <a:r>
              <a:rPr lang="tr-TR" dirty="0" smtClean="0"/>
              <a:t> metodunu yazıp içerisine «öğretmen nesnesi silindi» yazdıralım, </a:t>
            </a:r>
            <a:r>
              <a:rPr lang="tr-TR" dirty="0" err="1" smtClean="0"/>
              <a:t>garbage</a:t>
            </a:r>
            <a:r>
              <a:rPr lang="tr-TR" dirty="0" smtClean="0"/>
              <a:t> </a:t>
            </a:r>
            <a:r>
              <a:rPr lang="tr-TR" dirty="0" err="1" smtClean="0"/>
              <a:t>collector</a:t>
            </a:r>
            <a:r>
              <a:rPr lang="tr-TR" dirty="0" smtClean="0"/>
              <a:t> un bu metodu çağırdığını görelim.</a:t>
            </a:r>
            <a:endParaRPr lang="en-US"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717032"/>
            <a:ext cx="2486025" cy="29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88000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809980" y="2176792"/>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b</a:t>
            </a:r>
            <a:r>
              <a:rPr lang="tr-TR" dirty="0" smtClean="0"/>
              <a:t>eslen():</a:t>
            </a:r>
            <a:r>
              <a:rPr lang="tr-TR" dirty="0" err="1" smtClean="0"/>
              <a:t>void</a:t>
            </a:r>
            <a:endParaRPr lang="tr-TR" dirty="0"/>
          </a:p>
        </p:txBody>
      </p:sp>
      <p:sp>
        <p:nvSpPr>
          <p:cNvPr id="5" name="Dikdörtgen 4"/>
          <p:cNvSpPr/>
          <p:nvPr/>
        </p:nvSpPr>
        <p:spPr>
          <a:xfrm>
            <a:off x="1505724" y="4337032"/>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Timsah</a:t>
            </a:r>
            <a:endParaRPr lang="tr-TR" dirty="0"/>
          </a:p>
        </p:txBody>
      </p:sp>
      <p:sp>
        <p:nvSpPr>
          <p:cNvPr id="6" name="Dikdörtgen 5"/>
          <p:cNvSpPr/>
          <p:nvPr/>
        </p:nvSpPr>
        <p:spPr>
          <a:xfrm>
            <a:off x="3882131" y="4337032"/>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Aslan</a:t>
            </a:r>
            <a:endParaRPr lang="tr-TR" dirty="0"/>
          </a:p>
        </p:txBody>
      </p:sp>
      <p:sp>
        <p:nvSpPr>
          <p:cNvPr id="7" name="Dikdörtgen 6"/>
          <p:cNvSpPr/>
          <p:nvPr/>
        </p:nvSpPr>
        <p:spPr>
          <a:xfrm>
            <a:off x="6258538" y="4313727"/>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İnek</a:t>
            </a:r>
            <a:endParaRPr lang="tr-TR" dirty="0"/>
          </a:p>
        </p:txBody>
      </p:sp>
      <p:cxnSp>
        <p:nvCxnSpPr>
          <p:cNvPr id="9" name="Düz Ok Bağlayıcısı 8"/>
          <p:cNvCxnSpPr/>
          <p:nvPr/>
        </p:nvCxnSpPr>
        <p:spPr>
          <a:xfrm flipV="1">
            <a:off x="2801868" y="3112896"/>
            <a:ext cx="1368152" cy="120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Düz Ok Bağlayıcısı 10"/>
          <p:cNvCxnSpPr/>
          <p:nvPr/>
        </p:nvCxnSpPr>
        <p:spPr>
          <a:xfrm flipH="1" flipV="1">
            <a:off x="4530060" y="3124548"/>
            <a:ext cx="360040" cy="1212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Düz Ok Bağlayıcısı 12"/>
          <p:cNvCxnSpPr/>
          <p:nvPr/>
        </p:nvCxnSpPr>
        <p:spPr>
          <a:xfrm flipH="1" flipV="1">
            <a:off x="5250140" y="3118722"/>
            <a:ext cx="1296144" cy="1195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ikdörtgen 13"/>
          <p:cNvSpPr/>
          <p:nvPr/>
        </p:nvSpPr>
        <p:spPr>
          <a:xfrm>
            <a:off x="6258538" y="5249831"/>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err="1" smtClean="0"/>
              <a:t>sütVer</a:t>
            </a:r>
            <a:r>
              <a:rPr lang="tr-TR" dirty="0" smtClean="0"/>
              <a:t>():</a:t>
            </a:r>
            <a:r>
              <a:rPr lang="tr-TR" dirty="0" err="1" smtClean="0"/>
              <a:t>int</a:t>
            </a:r>
            <a:endParaRPr lang="tr-TR" dirty="0"/>
          </a:p>
        </p:txBody>
      </p:sp>
      <p:sp>
        <p:nvSpPr>
          <p:cNvPr id="15" name="Dikdörtgen 14"/>
          <p:cNvSpPr/>
          <p:nvPr/>
        </p:nvSpPr>
        <p:spPr>
          <a:xfrm>
            <a:off x="3882131" y="5259816"/>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1600" dirty="0" err="1" smtClean="0"/>
              <a:t>avınıYakala</a:t>
            </a:r>
            <a:r>
              <a:rPr lang="tr-TR" sz="1600" dirty="0" smtClean="0"/>
              <a:t>():</a:t>
            </a:r>
            <a:r>
              <a:rPr lang="tr-TR" sz="1600" dirty="0" err="1" smtClean="0"/>
              <a:t>void</a:t>
            </a:r>
            <a:endParaRPr lang="tr-TR" sz="1600" dirty="0"/>
          </a:p>
        </p:txBody>
      </p:sp>
      <p:sp>
        <p:nvSpPr>
          <p:cNvPr id="16" name="Dikdörtgen 15"/>
          <p:cNvSpPr/>
          <p:nvPr/>
        </p:nvSpPr>
        <p:spPr>
          <a:xfrm>
            <a:off x="1505724" y="5273136"/>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y</a:t>
            </a:r>
            <a:r>
              <a:rPr lang="tr-TR" dirty="0" smtClean="0"/>
              <a:t>üz():</a:t>
            </a:r>
            <a:r>
              <a:rPr lang="tr-TR" dirty="0" err="1" smtClean="0"/>
              <a:t>void</a:t>
            </a:r>
            <a:endParaRPr lang="tr-TR" dirty="0"/>
          </a:p>
        </p:txBody>
      </p:sp>
      <p:sp>
        <p:nvSpPr>
          <p:cNvPr id="17" name="Dikdörtgen 16"/>
          <p:cNvSpPr/>
          <p:nvPr/>
        </p:nvSpPr>
        <p:spPr>
          <a:xfrm>
            <a:off x="3809980" y="1216752"/>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err="1" smtClean="0"/>
              <a:t>bacaksayısı:int</a:t>
            </a:r>
            <a:endParaRPr lang="tr-TR" dirty="0" smtClean="0"/>
          </a:p>
          <a:p>
            <a:pPr algn="ctr"/>
            <a:r>
              <a:rPr lang="tr-TR" smtClean="0"/>
              <a:t>Beslenme:String</a:t>
            </a:r>
            <a:endParaRPr lang="tr-TR" dirty="0" smtClean="0"/>
          </a:p>
          <a:p>
            <a:pPr algn="ctr"/>
            <a:r>
              <a:rPr lang="tr-TR" dirty="0" err="1"/>
              <a:t>t</a:t>
            </a:r>
            <a:r>
              <a:rPr lang="tr-TR" dirty="0" err="1" smtClean="0"/>
              <a:t>ür:String</a:t>
            </a:r>
            <a:endParaRPr lang="tr-TR" dirty="0"/>
          </a:p>
        </p:txBody>
      </p:sp>
      <p:sp>
        <p:nvSpPr>
          <p:cNvPr id="18" name="Dikdörtgen 17"/>
          <p:cNvSpPr/>
          <p:nvPr/>
        </p:nvSpPr>
        <p:spPr>
          <a:xfrm>
            <a:off x="3809980" y="291450"/>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Hayvan</a:t>
            </a:r>
            <a:endParaRPr lang="tr-TR" dirty="0"/>
          </a:p>
        </p:txBody>
      </p:sp>
      <p:sp>
        <p:nvSpPr>
          <p:cNvPr id="19" name="Metin kutusu 18"/>
          <p:cNvSpPr txBox="1"/>
          <p:nvPr/>
        </p:nvSpPr>
        <p:spPr>
          <a:xfrm>
            <a:off x="405756" y="404664"/>
            <a:ext cx="2592288" cy="3139321"/>
          </a:xfrm>
          <a:prstGeom prst="rect">
            <a:avLst/>
          </a:prstGeom>
          <a:noFill/>
        </p:spPr>
        <p:txBody>
          <a:bodyPr wrap="square" rtlCol="0">
            <a:spAutoFit/>
          </a:bodyPr>
          <a:lstStyle/>
          <a:p>
            <a:r>
              <a:rPr lang="tr-TR" dirty="0" smtClean="0"/>
              <a:t>Sınıfları oluşturunuz.</a:t>
            </a:r>
          </a:p>
          <a:p>
            <a:r>
              <a:rPr lang="tr-TR" dirty="0" smtClean="0"/>
              <a:t>Alt sınıfları üst sınıftan kalıtın.</a:t>
            </a:r>
          </a:p>
          <a:p>
            <a:r>
              <a:rPr lang="tr-TR" dirty="0" smtClean="0"/>
              <a:t>Beslen metodunu alt sınıflarda </a:t>
            </a:r>
            <a:r>
              <a:rPr lang="tr-TR" dirty="0" err="1" smtClean="0"/>
              <a:t>override</a:t>
            </a:r>
            <a:r>
              <a:rPr lang="tr-TR" dirty="0" smtClean="0"/>
              <a:t> edin.</a:t>
            </a:r>
          </a:p>
          <a:p>
            <a:r>
              <a:rPr lang="tr-TR" dirty="0" smtClean="0"/>
              <a:t>Timsah sınıfı için kullanıcıdan kaç saat yüzeceği girilsin, yüz metodu çalıştığında kaç saat yüzdüğü söylensin</a:t>
            </a:r>
          </a:p>
          <a:p>
            <a:r>
              <a:rPr lang="tr-TR" dirty="0" smtClean="0"/>
              <a:t>(</a:t>
            </a:r>
            <a:r>
              <a:rPr lang="tr-TR" dirty="0" err="1" smtClean="0"/>
              <a:t>method</a:t>
            </a:r>
            <a:r>
              <a:rPr lang="tr-TR" dirty="0" smtClean="0"/>
              <a:t> </a:t>
            </a:r>
            <a:r>
              <a:rPr lang="tr-TR" dirty="0" err="1" smtClean="0"/>
              <a:t>overloading</a:t>
            </a:r>
            <a:r>
              <a:rPr lang="tr-TR" dirty="0" smtClean="0"/>
              <a:t> ile)</a:t>
            </a:r>
          </a:p>
        </p:txBody>
      </p:sp>
      <p:sp>
        <p:nvSpPr>
          <p:cNvPr id="20" name="Metin kutusu 19"/>
          <p:cNvSpPr txBox="1"/>
          <p:nvPr/>
        </p:nvSpPr>
        <p:spPr>
          <a:xfrm>
            <a:off x="6084168" y="849281"/>
            <a:ext cx="2337499" cy="1200329"/>
          </a:xfrm>
          <a:prstGeom prst="rect">
            <a:avLst/>
          </a:prstGeom>
          <a:noFill/>
        </p:spPr>
        <p:txBody>
          <a:bodyPr wrap="none" rtlCol="0">
            <a:spAutoFit/>
          </a:bodyPr>
          <a:lstStyle/>
          <a:p>
            <a:r>
              <a:rPr lang="tr-TR" sz="7200" dirty="0" smtClean="0"/>
              <a:t>ÖDEV</a:t>
            </a:r>
            <a:endParaRPr lang="tr-TR" dirty="0"/>
          </a:p>
        </p:txBody>
      </p:sp>
    </p:spTree>
    <p:extLst>
      <p:ext uri="{BB962C8B-B14F-4D97-AF65-F5344CB8AC3E}">
        <p14:creationId xmlns:p14="http://schemas.microsoft.com/office/powerpoint/2010/main" val="1723513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NESNENİN DEĞERLERİNİ BELİRLEME</a:t>
            </a:r>
            <a:endParaRPr lang="tr-TR" dirty="0"/>
          </a:p>
        </p:txBody>
      </p:sp>
      <p:sp>
        <p:nvSpPr>
          <p:cNvPr id="3" name="İçerik Yer Tutucusu 2"/>
          <p:cNvSpPr>
            <a:spLocks noGrp="1"/>
          </p:cNvSpPr>
          <p:nvPr>
            <p:ph idx="1"/>
          </p:nvPr>
        </p:nvSpPr>
        <p:spPr/>
        <p:txBody>
          <a:bodyPr>
            <a:normAutofit fontScale="92500" lnSpcReduction="10000"/>
          </a:bodyPr>
          <a:lstStyle/>
          <a:p>
            <a:r>
              <a:rPr lang="tr-TR" dirty="0" smtClean="0"/>
              <a:t>Yazdığımız sınıf içinde değerleri belirlememiştik, eğer nesnenin özelliklerini sonradan belirlemek, değiştirmek veya öğrenmek istiyorsak nokta operatörünü kullanarak özellik değerlerine ulaşabilir, değiştirebiliriz.</a:t>
            </a:r>
          </a:p>
          <a:p>
            <a:r>
              <a:rPr lang="tr-TR" dirty="0" smtClean="0"/>
              <a:t>Örnek: 	Top1.çap=11.24;</a:t>
            </a:r>
          </a:p>
          <a:p>
            <a:pPr marL="0" indent="0">
              <a:buNone/>
            </a:pPr>
            <a:r>
              <a:rPr lang="tr-TR" dirty="0" smtClean="0"/>
              <a:t>		Top1.renk=Color.red;</a:t>
            </a:r>
          </a:p>
          <a:p>
            <a:pPr marL="0" indent="0">
              <a:buNone/>
            </a:pPr>
            <a:r>
              <a:rPr lang="tr-TR" dirty="0" smtClean="0"/>
              <a:t>		Top1.hammadde=«plastik»;</a:t>
            </a:r>
          </a:p>
          <a:p>
            <a:pPr marL="0" indent="0">
              <a:buNone/>
            </a:pPr>
            <a:r>
              <a:rPr lang="tr-TR" dirty="0" smtClean="0"/>
              <a:t>		Top1.elaskiyet=5;</a:t>
            </a:r>
            <a:endParaRPr lang="tr-TR" dirty="0"/>
          </a:p>
        </p:txBody>
      </p:sp>
      <p:pic>
        <p:nvPicPr>
          <p:cNvPr id="4" name="Picture 6" descr="https://app.heliumnetwork.com/heliumnetwork/viewFileImageController.sc?imageFilename=0d1d_bounce_147.gif"/>
          <p:cNvPicPr>
            <a:picLocks noChangeAspect="1" noChangeArrowheads="1"/>
          </p:cNvPicPr>
          <p:nvPr/>
        </p:nvPicPr>
        <p:blipFill rotWithShape="1">
          <a:blip r:embed="rId2">
            <a:extLst>
              <a:ext uri="{28A0092B-C50C-407E-A947-70E740481C1C}">
                <a14:useLocalDpi xmlns:a14="http://schemas.microsoft.com/office/drawing/2010/main" val="0"/>
              </a:ext>
            </a:extLst>
          </a:blip>
          <a:srcRect b="57964"/>
          <a:stretch/>
        </p:blipFill>
        <p:spPr bwMode="auto">
          <a:xfrm>
            <a:off x="7586680" y="5633020"/>
            <a:ext cx="1400175" cy="1101080"/>
          </a:xfrm>
          <a:prstGeom prst="rect">
            <a:avLst/>
          </a:prstGeom>
          <a:solidFill>
            <a:schemeClr val="tx1"/>
          </a:solidFill>
          <a:extLst/>
        </p:spPr>
      </p:pic>
    </p:spTree>
    <p:extLst>
      <p:ext uri="{BB962C8B-B14F-4D97-AF65-F5344CB8AC3E}">
        <p14:creationId xmlns:p14="http://schemas.microsoft.com/office/powerpoint/2010/main" val="136820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ÖDEV</a:t>
            </a:r>
            <a:endParaRPr lang="tr-TR" dirty="0"/>
          </a:p>
        </p:txBody>
      </p:sp>
      <p:grpSp>
        <p:nvGrpSpPr>
          <p:cNvPr id="7" name="Grup 6"/>
          <p:cNvGrpSpPr/>
          <p:nvPr/>
        </p:nvGrpSpPr>
        <p:grpSpPr>
          <a:xfrm>
            <a:off x="3923357" y="1484786"/>
            <a:ext cx="1944788" cy="2160238"/>
            <a:chOff x="3923520" y="1484785"/>
            <a:chExt cx="1440568" cy="1534153"/>
          </a:xfrm>
        </p:grpSpPr>
        <p:sp>
          <p:nvSpPr>
            <p:cNvPr id="4" name="Dikdörtgen 3"/>
            <p:cNvSpPr/>
            <p:nvPr/>
          </p:nvSpPr>
          <p:spPr>
            <a:xfrm>
              <a:off x="3923928" y="1484785"/>
              <a:ext cx="1440160" cy="4137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Araba</a:t>
              </a:r>
              <a:endParaRPr lang="tr-TR" dirty="0"/>
            </a:p>
          </p:txBody>
        </p:sp>
        <p:sp>
          <p:nvSpPr>
            <p:cNvPr id="5" name="Dikdörtgen 4"/>
            <p:cNvSpPr/>
            <p:nvPr/>
          </p:nvSpPr>
          <p:spPr>
            <a:xfrm>
              <a:off x="3923520" y="1898553"/>
              <a:ext cx="1440160" cy="5443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err="1" smtClean="0"/>
                <a:t>İnt</a:t>
              </a:r>
              <a:r>
                <a:rPr lang="tr-TR" dirty="0" smtClean="0"/>
                <a:t> </a:t>
              </a:r>
              <a:r>
                <a:rPr lang="tr-TR" dirty="0" err="1" smtClean="0"/>
                <a:t>kapısayısı</a:t>
              </a:r>
              <a:endParaRPr lang="tr-TR" dirty="0" smtClean="0"/>
            </a:p>
            <a:p>
              <a:pPr algn="ctr"/>
              <a:r>
                <a:rPr lang="tr-TR" dirty="0" err="1" smtClean="0"/>
                <a:t>Color</a:t>
              </a:r>
              <a:r>
                <a:rPr lang="tr-TR" dirty="0" smtClean="0"/>
                <a:t> renk</a:t>
              </a:r>
            </a:p>
            <a:p>
              <a:pPr algn="ctr"/>
              <a:r>
                <a:rPr lang="tr-TR" dirty="0" err="1" smtClean="0"/>
                <a:t>String</a:t>
              </a:r>
              <a:r>
                <a:rPr lang="tr-TR" dirty="0" smtClean="0"/>
                <a:t> </a:t>
              </a:r>
              <a:r>
                <a:rPr lang="tr-TR" dirty="0" err="1" smtClean="0"/>
                <a:t>yakıttürü</a:t>
              </a:r>
              <a:endParaRPr lang="tr-TR" dirty="0"/>
            </a:p>
          </p:txBody>
        </p:sp>
        <p:sp>
          <p:nvSpPr>
            <p:cNvPr id="6" name="Dikdörtgen 5"/>
            <p:cNvSpPr/>
            <p:nvPr/>
          </p:nvSpPr>
          <p:spPr>
            <a:xfrm>
              <a:off x="3923520" y="2442874"/>
              <a:ext cx="1440160" cy="5760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err="1" smtClean="0"/>
                <a:t>insanTaşı</a:t>
              </a:r>
              <a:r>
                <a:rPr lang="tr-TR" dirty="0" smtClean="0"/>
                <a:t>():</a:t>
              </a:r>
              <a:r>
                <a:rPr lang="tr-TR" dirty="0" err="1" smtClean="0"/>
                <a:t>void</a:t>
              </a:r>
              <a:endParaRPr lang="tr-TR" dirty="0"/>
            </a:p>
          </p:txBody>
        </p:sp>
      </p:grpSp>
      <p:grpSp>
        <p:nvGrpSpPr>
          <p:cNvPr id="8" name="Grup 7"/>
          <p:cNvGrpSpPr/>
          <p:nvPr/>
        </p:nvGrpSpPr>
        <p:grpSpPr>
          <a:xfrm>
            <a:off x="1403648" y="4387356"/>
            <a:ext cx="2231616" cy="1712462"/>
            <a:chOff x="3923520" y="1502571"/>
            <a:chExt cx="1440160" cy="1516367"/>
          </a:xfrm>
        </p:grpSpPr>
        <p:sp>
          <p:nvSpPr>
            <p:cNvPr id="9" name="Dikdörtgen 8"/>
            <p:cNvSpPr/>
            <p:nvPr/>
          </p:nvSpPr>
          <p:spPr>
            <a:xfrm>
              <a:off x="3923520" y="1502571"/>
              <a:ext cx="1440160" cy="4137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Binek</a:t>
              </a:r>
              <a:endParaRPr lang="tr-TR" dirty="0"/>
            </a:p>
          </p:txBody>
        </p:sp>
        <p:sp>
          <p:nvSpPr>
            <p:cNvPr id="10" name="Dikdörtgen 9"/>
            <p:cNvSpPr/>
            <p:nvPr/>
          </p:nvSpPr>
          <p:spPr>
            <a:xfrm>
              <a:off x="3923520" y="1898553"/>
              <a:ext cx="1440160" cy="5443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err="1"/>
                <a:t>i</a:t>
              </a:r>
              <a:r>
                <a:rPr lang="tr-TR" dirty="0" err="1" smtClean="0"/>
                <a:t>nt</a:t>
              </a:r>
              <a:r>
                <a:rPr lang="tr-TR" dirty="0" smtClean="0"/>
                <a:t> </a:t>
              </a:r>
              <a:r>
                <a:rPr lang="tr-TR" dirty="0" err="1" smtClean="0"/>
                <a:t>yolcukapasitesi</a:t>
              </a:r>
              <a:endParaRPr lang="tr-TR" dirty="0"/>
            </a:p>
          </p:txBody>
        </p:sp>
        <p:sp>
          <p:nvSpPr>
            <p:cNvPr id="11" name="Dikdörtgen 10"/>
            <p:cNvSpPr/>
            <p:nvPr/>
          </p:nvSpPr>
          <p:spPr>
            <a:xfrm>
              <a:off x="3923520" y="2442874"/>
              <a:ext cx="1440160" cy="5760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err="1" smtClean="0"/>
                <a:t>hızYap</a:t>
              </a:r>
              <a:r>
                <a:rPr lang="tr-TR" dirty="0" smtClean="0"/>
                <a:t>():</a:t>
              </a:r>
              <a:r>
                <a:rPr lang="tr-TR" dirty="0" err="1" smtClean="0"/>
                <a:t>void</a:t>
              </a:r>
              <a:endParaRPr lang="tr-TR" dirty="0"/>
            </a:p>
          </p:txBody>
        </p:sp>
      </p:grpSp>
      <p:grpSp>
        <p:nvGrpSpPr>
          <p:cNvPr id="12" name="Grup 11"/>
          <p:cNvGrpSpPr/>
          <p:nvPr/>
        </p:nvGrpSpPr>
        <p:grpSpPr>
          <a:xfrm>
            <a:off x="5856944" y="4292797"/>
            <a:ext cx="1616530" cy="1807021"/>
            <a:chOff x="3923520" y="1484785"/>
            <a:chExt cx="1440568" cy="1534153"/>
          </a:xfrm>
        </p:grpSpPr>
        <p:sp>
          <p:nvSpPr>
            <p:cNvPr id="13" name="Dikdörtgen 12"/>
            <p:cNvSpPr/>
            <p:nvPr/>
          </p:nvSpPr>
          <p:spPr>
            <a:xfrm>
              <a:off x="3923928" y="1484785"/>
              <a:ext cx="1440160" cy="4137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Kamyon</a:t>
              </a:r>
              <a:endParaRPr lang="tr-TR" dirty="0"/>
            </a:p>
          </p:txBody>
        </p:sp>
        <p:sp>
          <p:nvSpPr>
            <p:cNvPr id="14" name="Dikdörtgen 13"/>
            <p:cNvSpPr/>
            <p:nvPr/>
          </p:nvSpPr>
          <p:spPr>
            <a:xfrm>
              <a:off x="3923520" y="1898553"/>
              <a:ext cx="1440160" cy="5443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dirty="0"/>
            </a:p>
          </p:txBody>
        </p:sp>
        <p:sp>
          <p:nvSpPr>
            <p:cNvPr id="15" name="Dikdörtgen 14"/>
            <p:cNvSpPr/>
            <p:nvPr/>
          </p:nvSpPr>
          <p:spPr>
            <a:xfrm>
              <a:off x="3923520" y="2442874"/>
              <a:ext cx="1440160" cy="5760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err="1" smtClean="0"/>
                <a:t>yükTaşı</a:t>
              </a:r>
              <a:r>
                <a:rPr lang="tr-TR" dirty="0" smtClean="0"/>
                <a:t>():</a:t>
              </a:r>
              <a:r>
                <a:rPr lang="tr-TR" dirty="0" err="1" smtClean="0"/>
                <a:t>void</a:t>
              </a:r>
              <a:endParaRPr lang="tr-TR" dirty="0"/>
            </a:p>
          </p:txBody>
        </p:sp>
      </p:grpSp>
      <p:cxnSp>
        <p:nvCxnSpPr>
          <p:cNvPr id="17" name="Düz Ok Bağlayıcısı 16"/>
          <p:cNvCxnSpPr/>
          <p:nvPr/>
        </p:nvCxnSpPr>
        <p:spPr>
          <a:xfrm flipV="1">
            <a:off x="3491880" y="3645025"/>
            <a:ext cx="864096" cy="74233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Düz Ok Bağlayıcısı 17"/>
          <p:cNvCxnSpPr/>
          <p:nvPr/>
        </p:nvCxnSpPr>
        <p:spPr>
          <a:xfrm flipH="1" flipV="1">
            <a:off x="5327523" y="3671200"/>
            <a:ext cx="684637" cy="6215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Metin kutusu 19"/>
          <p:cNvSpPr txBox="1"/>
          <p:nvPr/>
        </p:nvSpPr>
        <p:spPr>
          <a:xfrm>
            <a:off x="323528" y="274638"/>
            <a:ext cx="3798219" cy="3416320"/>
          </a:xfrm>
          <a:prstGeom prst="rect">
            <a:avLst/>
          </a:prstGeom>
          <a:noFill/>
        </p:spPr>
        <p:txBody>
          <a:bodyPr wrap="none" rtlCol="0">
            <a:spAutoFit/>
          </a:bodyPr>
          <a:lstStyle/>
          <a:p>
            <a:pPr marL="342900" indent="-342900">
              <a:buAutoNum type="alphaLcParenR"/>
            </a:pPr>
            <a:r>
              <a:rPr lang="tr-TR" dirty="0" smtClean="0"/>
              <a:t>Araba üst </a:t>
            </a:r>
            <a:r>
              <a:rPr lang="tr-TR" dirty="0" err="1" smtClean="0"/>
              <a:t>sınfını</a:t>
            </a:r>
            <a:r>
              <a:rPr lang="tr-TR" dirty="0" smtClean="0"/>
              <a:t> oluşturun.</a:t>
            </a:r>
          </a:p>
          <a:p>
            <a:pPr marL="342900" indent="-342900">
              <a:buAutoNum type="alphaLcParenR"/>
            </a:pPr>
            <a:r>
              <a:rPr lang="tr-TR" dirty="0" smtClean="0"/>
              <a:t>Binek ve Kamyon alt sınıflarını </a:t>
            </a:r>
          </a:p>
          <a:p>
            <a:r>
              <a:rPr lang="tr-TR" dirty="0" smtClean="0"/>
              <a:t>Oluşturun.</a:t>
            </a:r>
          </a:p>
          <a:p>
            <a:r>
              <a:rPr lang="tr-TR" dirty="0" smtClean="0"/>
              <a:t>c) Binek ve kamyon sınıflarını araba </a:t>
            </a:r>
          </a:p>
          <a:p>
            <a:r>
              <a:rPr lang="tr-TR" dirty="0" smtClean="0"/>
              <a:t>Sınıfından kalıtın.</a:t>
            </a:r>
          </a:p>
          <a:p>
            <a:r>
              <a:rPr lang="tr-TR" dirty="0" smtClean="0"/>
              <a:t>d) Araba sınıfına 3 parametre alan</a:t>
            </a:r>
          </a:p>
          <a:p>
            <a:r>
              <a:rPr lang="tr-TR" dirty="0" smtClean="0"/>
              <a:t>Yapılandırıcı </a:t>
            </a:r>
            <a:r>
              <a:rPr lang="tr-TR" dirty="0" err="1" smtClean="0"/>
              <a:t>metod</a:t>
            </a:r>
            <a:r>
              <a:rPr lang="tr-TR" dirty="0" smtClean="0"/>
              <a:t> kurun.</a:t>
            </a:r>
          </a:p>
          <a:p>
            <a:r>
              <a:rPr lang="tr-TR" dirty="0" smtClean="0"/>
              <a:t>e)Araba sınıfına 2 parametre alan </a:t>
            </a:r>
          </a:p>
          <a:p>
            <a:r>
              <a:rPr lang="tr-TR" dirty="0" smtClean="0"/>
              <a:t>Yapılandırıcı </a:t>
            </a:r>
            <a:r>
              <a:rPr lang="tr-TR" dirty="0" err="1" smtClean="0"/>
              <a:t>metod</a:t>
            </a:r>
            <a:r>
              <a:rPr lang="tr-TR" dirty="0" smtClean="0"/>
              <a:t> kurup </a:t>
            </a:r>
            <a:r>
              <a:rPr lang="tr-TR" dirty="0" err="1" smtClean="0"/>
              <a:t>this</a:t>
            </a:r>
            <a:r>
              <a:rPr lang="tr-TR" dirty="0" smtClean="0"/>
              <a:t> </a:t>
            </a:r>
          </a:p>
          <a:p>
            <a:r>
              <a:rPr lang="tr-TR" dirty="0" smtClean="0"/>
              <a:t>Kelimesini kullanarak 3 parametre</a:t>
            </a:r>
          </a:p>
          <a:p>
            <a:r>
              <a:rPr lang="tr-TR" dirty="0" smtClean="0"/>
              <a:t>Alandan 2 parametre alan yapılandırıcı</a:t>
            </a:r>
          </a:p>
          <a:p>
            <a:r>
              <a:rPr lang="tr-TR" dirty="0" smtClean="0"/>
              <a:t>Metodu çağırın.</a:t>
            </a:r>
            <a:endParaRPr lang="tr-TR" dirty="0"/>
          </a:p>
        </p:txBody>
      </p:sp>
      <p:sp>
        <p:nvSpPr>
          <p:cNvPr id="21" name="Metin kutusu 20"/>
          <p:cNvSpPr txBox="1"/>
          <p:nvPr/>
        </p:nvSpPr>
        <p:spPr>
          <a:xfrm>
            <a:off x="6228184" y="548680"/>
            <a:ext cx="4005327" cy="3416320"/>
          </a:xfrm>
          <a:prstGeom prst="rect">
            <a:avLst/>
          </a:prstGeom>
          <a:noFill/>
        </p:spPr>
        <p:txBody>
          <a:bodyPr wrap="none" rtlCol="0">
            <a:spAutoFit/>
          </a:bodyPr>
          <a:lstStyle/>
          <a:p>
            <a:pPr algn="just"/>
            <a:r>
              <a:rPr lang="tr-TR" dirty="0" smtClean="0"/>
              <a:t>f) Çok biçimlilik kullanarak</a:t>
            </a:r>
          </a:p>
          <a:p>
            <a:pPr algn="just"/>
            <a:r>
              <a:rPr lang="tr-TR" dirty="0" smtClean="0"/>
              <a:t>Araba sınıfından oluşmuş ama</a:t>
            </a:r>
          </a:p>
          <a:p>
            <a:pPr algn="just"/>
            <a:r>
              <a:rPr lang="tr-TR" dirty="0" smtClean="0"/>
              <a:t>Kamyon sınıfına referans </a:t>
            </a:r>
          </a:p>
          <a:p>
            <a:pPr algn="just"/>
            <a:r>
              <a:rPr lang="tr-TR" dirty="0" smtClean="0"/>
              <a:t>Gösterilmiş bir nesne oluşturup</a:t>
            </a:r>
          </a:p>
          <a:p>
            <a:pPr algn="just"/>
            <a:r>
              <a:rPr lang="tr-TR" dirty="0" smtClean="0"/>
              <a:t>Hangi özellik ve </a:t>
            </a:r>
            <a:r>
              <a:rPr lang="tr-TR" dirty="0" err="1" smtClean="0"/>
              <a:t>metodlara</a:t>
            </a:r>
            <a:r>
              <a:rPr lang="tr-TR" dirty="0" smtClean="0"/>
              <a:t> sahip</a:t>
            </a:r>
          </a:p>
          <a:p>
            <a:pPr algn="just"/>
            <a:r>
              <a:rPr lang="tr-TR" dirty="0" smtClean="0"/>
              <a:t>Olduğunu ana programa not edin.</a:t>
            </a:r>
          </a:p>
          <a:p>
            <a:pPr algn="just"/>
            <a:r>
              <a:rPr lang="tr-TR" dirty="0" smtClean="0"/>
              <a:t>g)Araba sınıfından oluşturduğunuz </a:t>
            </a:r>
          </a:p>
          <a:p>
            <a:pPr algn="just"/>
            <a:r>
              <a:rPr lang="tr-TR" dirty="0" smtClean="0"/>
              <a:t>Nesneyi aşağı çevrim ile binek sınıfından</a:t>
            </a:r>
          </a:p>
          <a:p>
            <a:pPr algn="just"/>
            <a:r>
              <a:rPr lang="tr-TR" dirty="0" smtClean="0"/>
              <a:t>Oluşturulmuş nesneye çevirin.</a:t>
            </a:r>
          </a:p>
          <a:p>
            <a:pPr algn="just"/>
            <a:r>
              <a:rPr lang="tr-TR" dirty="0" smtClean="0"/>
              <a:t>h) Binek sınıfından oluşturulmuş nesneyi</a:t>
            </a:r>
          </a:p>
          <a:p>
            <a:pPr algn="just"/>
            <a:r>
              <a:rPr lang="tr-TR" dirty="0" smtClean="0"/>
              <a:t>Yukarı çevrim kullanarak araba sınıfından</a:t>
            </a:r>
          </a:p>
          <a:p>
            <a:pPr algn="just"/>
            <a:r>
              <a:rPr lang="tr-TR" dirty="0" smtClean="0"/>
              <a:t>Oluşturulmuş nesneye çevirin.</a:t>
            </a:r>
          </a:p>
        </p:txBody>
      </p:sp>
      <p:sp>
        <p:nvSpPr>
          <p:cNvPr id="22" name="Metin kutusu 21"/>
          <p:cNvSpPr txBox="1"/>
          <p:nvPr/>
        </p:nvSpPr>
        <p:spPr>
          <a:xfrm>
            <a:off x="7721576" y="4387356"/>
            <a:ext cx="3292376" cy="1477328"/>
          </a:xfrm>
          <a:prstGeom prst="rect">
            <a:avLst/>
          </a:prstGeom>
          <a:noFill/>
        </p:spPr>
        <p:txBody>
          <a:bodyPr wrap="none" rtlCol="0">
            <a:spAutoFit/>
          </a:bodyPr>
          <a:lstStyle/>
          <a:p>
            <a:r>
              <a:rPr lang="tr-TR" dirty="0" smtClean="0"/>
              <a:t>h) Oluşturulan nesnelerin</a:t>
            </a:r>
          </a:p>
          <a:p>
            <a:r>
              <a:rPr lang="tr-TR" dirty="0" err="1" smtClean="0"/>
              <a:t>Metodlarını</a:t>
            </a:r>
            <a:r>
              <a:rPr lang="tr-TR" dirty="0" smtClean="0"/>
              <a:t> kullanım açısından</a:t>
            </a:r>
          </a:p>
          <a:p>
            <a:r>
              <a:rPr lang="tr-TR" dirty="0" smtClean="0"/>
              <a:t>Nerede geç bağlama olur, nerede</a:t>
            </a:r>
          </a:p>
          <a:p>
            <a:r>
              <a:rPr lang="tr-TR" dirty="0" smtClean="0"/>
              <a:t>Erken bağlama olur yanlarına</a:t>
            </a:r>
          </a:p>
          <a:p>
            <a:r>
              <a:rPr lang="tr-TR" dirty="0" smtClean="0"/>
              <a:t>Not edin.</a:t>
            </a:r>
            <a:endParaRPr lang="tr-TR" dirty="0"/>
          </a:p>
        </p:txBody>
      </p:sp>
    </p:spTree>
    <p:extLst>
      <p:ext uri="{BB962C8B-B14F-4D97-AF65-F5344CB8AC3E}">
        <p14:creationId xmlns:p14="http://schemas.microsoft.com/office/powerpoint/2010/main" val="33298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PROBLEM-2</a:t>
            </a:r>
            <a:endParaRPr lang="tr-TR" dirty="0"/>
          </a:p>
        </p:txBody>
      </p:sp>
      <p:sp>
        <p:nvSpPr>
          <p:cNvPr id="3" name="İçerik Yer Tutucusu 2"/>
          <p:cNvSpPr>
            <a:spLocks noGrp="1"/>
          </p:cNvSpPr>
          <p:nvPr>
            <p:ph idx="1"/>
          </p:nvPr>
        </p:nvSpPr>
        <p:spPr/>
        <p:txBody>
          <a:bodyPr/>
          <a:lstStyle/>
          <a:p>
            <a:r>
              <a:rPr lang="tr-TR" dirty="0" smtClean="0"/>
              <a:t>Top1 nesnesinin değerlerini kullanıcı girsin, değerleri belirledikten sonra ekranda gösterelim.</a:t>
            </a:r>
            <a:endParaRPr lang="tr-TR"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2996952"/>
            <a:ext cx="2486025"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280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marL="0" indent="0" algn="ctr">
              <a:buNone/>
            </a:pPr>
            <a:r>
              <a:rPr lang="tr-TR" sz="6000" dirty="0" smtClean="0"/>
              <a:t>PEKİ YA NESNENİN DEĞERLERİNİ SINIFIN İÇİNDE BELİRLEMEK İSTERSEM?</a:t>
            </a:r>
            <a:endParaRPr lang="tr-TR" sz="6000" dirty="0"/>
          </a:p>
        </p:txBody>
      </p:sp>
      <p:sp>
        <p:nvSpPr>
          <p:cNvPr id="4" name="AutoShape 2" descr="data:image/jpeg;base64,/9j/4AAQSkZJRgABAQAAAQABAAD/2wCEAAkGBwgHBgkIBwgKCgkLDRYPDQwMDRsUFRAWIB0iIiAdHx8kKDQsJCYxJx8fLT0tMTU3Ojo6Iys/RD84QzQ5OjcBCgoKDQwNGg8PGjclHyU3Nzc3Nzc3Nzc3Nzc3Nzc3Nzc3Nzc3Nzc3Nzc3Nzc3Nzc3Nzc3Nzc3Nzc3Nzc3Nzc3N//AABEIAFsAWwMBEQACEQEDEQH/xAAcAAEAAgMBAQEAAAAAAAAAAAAABgcCBAUDAQj/xAA3EAABBAECAwUGBAUFAAAAAAABAAIDBBEFBhIhMQcTQVFhInGBkaHwFCNCsVJicpLBMjSCouH/xAAaAQEAAgMBAAAAAAAAAAAAAAAABAYBAgUD/8QALREAAgICAAUCBAYDAAAAAAAAAAECAwQRBRIhMUFRYTJxwdFCkaGx4fAGFIH/2gAMAwEAAhEDEQA/ALxQBAEB4XLdelXfYtzxwQsGXPkcGgfFYbSW2b11zskowW2RG32n7cgkLI32bGP1RQ8v+xCjyy60devgGZNbaS+b+xs6f2i7buvDDddWeegsxlg/u6D5rMcmt+Tyt4Jm1rfLv5df5JTHIyWNskT2vY4Za5pyCPQqQuvY5bTi9MzQwEAQBAEAQBAaup362mUZrl2URwRN4nOP3zPotZSUVzM9aaZ32KutbbKD3fui3ubUDLKXR1GH8ivnkweZ83eq5V1rsfsX3h+BXh16j1k+7/vg4D3tYMvcGjzJwvJJvsTpTjBbk9I+MkY8ZY9rh5tOUaa7mIWQn1i9kl2du+7tq00Bz5tPcfza2en8zfJ37+PmPam+Vb9iBxHhlWZD0n4f0fsX3StQ3akNqtIJIZmB7HjxBXVTTW0UKyuVcnCa00eyyaBAEAQBAEBT/bbuNkVypovGQxrO/lDeeSchufcAfmoeSpTfKix8EnTjQldZ8T6L2Xn8/oVzUcLs0cNQiWSRwYxjTzLicAfNQnXJPTRZo5dMouSl0Rb8XY9t+Wo1uoTXpbRb7UrJuENOOfC3GMe/K6ldMYR0UbL4lbk2ub7eEV7vPs8n2bZZcrWn2NMkPCJHDD43fwvxyOfA/Qcs6Ww6dexJwchuW4vUkcWrHNb/ANrDLKeuI2FxHyXNcXzNIuEL4utTm9bLf7GtRkm0i5ps2Q6nNlocMFrX5OP7g75qfiS3Fxfgq3+Q0pXRuj+JfsWIpZXwgCAIAgCA5es7d0fXIu71bTa1rlgOkZ7Tfc7qPgVhpM2jOUezODt/s025oOtHVKcMz5Wj8mOeTjbCfNuRnPqScLCikek75zWmTJbHiR7fVCHVduTadO7hFmWJgd4j22kkeoAJ+C0mtrR7403XZzrxsx0sUdIpR09Nhjr14xgNZ4+pPifUrZJJaR52WStlzTe2bdWzX/GmYRsE0oEbpAPacM8gT44JPzTS3sxzy5eXfQ7CyahAEAQBAEAQBAcncW4NO29SNrUZg0HPBG3m+Q+TR9haTsjBbZJxcS3Kny1r7IpnWd93tX16rdlBip1pMxVmnOAeRJPi7BP3lQXe3YpeEWmHCa68adUespLv+3yWyXVtXinLD+IY2N45SdR9F0E01tFPnCUJOMlpo7+l1bDrUEkkkXciQEua/OcdPmsmpL0AQBAEAQBAEBpazqMOk6XZ1Cxnu68ZeQOrvID1JwPitZyUYuTPbHplfbGqPds/OW4NZt65qct29IXSOPJvgxvg1vkB/wC9SuVKTm+Zl8pprx61VWui/V+rM9uaDf3FqAp6fGCRzkkd/oib5uP+OpWa63N6R5ZWZXiw55/l6lrN2no+3tNgoycU00mXyWHci44xyHgPT910q61WtIpuZmTy7OeS16G3o0VXT5nPZecWkewx/wCkr0IhLqNtlyu2VmM9HDyKA2EAQBAEAQBAQHtmvGrtaKEODRYtNa8k49loLv3AUbKb5NLydngaj/sOcvwp/Yo1srJObHtd7ioPK13RaI2wn8LTL67IdPZU2fDYDMSXJHyvJ6kBxa36Nz8V0MeOobKlxi1zynHxHS+p1d3QV5oa/f8A6SefkPvC9zlkXirUY5gWO4z4NLuL6ICY7egmZF3zxCyF7fy2Rjn8fVAdhAEAQBAEAQEf3hb23Vog7niqTw5JjhnhEpcf5WkHn6rSc4w+IlY2LfkNqpfP0/6VVFf7Nb2rRG1tiWpFxjEokIZ/yY12Me7KjrIg31R058JyYw3Gab9PsXfTgr1qsUNKKKKuxoEbImgNa3wwBywpZw3vfU5W42Dihf5hzSPkhgiOoS91wxwta1z+XIeCAn2kxmLTKrD1ETc+/CA20AQBAfMhAOIIBxBAUT2ymxHu/NkkQSV2fhyehAzkA/1Z+YUK+Dc9ln4Tkwhj8nu9kJrwTW7EdatE6WeQ8LI2DLnH3KMk30R1pzjCPNJ6R+nNv1pNP0LTqVl3FNXrRxvIOfaDQCupBaikyj3zVlsprs2zS3LK0CAcQyMk/RbHkQyZ3e385yA3AQFmxAMiYz+FoCAz4ggGUAygNYucgMDI4eCA8nyyDo1AcrWqUGr1xX1LTILkQPEGzAHhPmPI+5Y1s2jJx7M19JpQaNGY9L0etTaevchoLveep+KaQcm+7OmLc/6mY+KyanH1OGXULDXcbRE4jLi8cm+iA5kpgOsSPjcxsTHNaG55gNAH+EBL6eqRWiQw4I54zlAbgmB8UBmJEBlxoBwID4WID4Y0Bj3IQGJrg+CA83Uo3DmOqA0ZNuUJHl7on8R6lsrx+xQHo3QNPaAPwzD/AFDiP1QHvDpVWDPcwsjz14WgZQGwKzR0QGQhwgMu6QHqgCAYQDCAYQDCAYQDCAAID6gCAID/2Q=="/>
          <p:cNvSpPr>
            <a:spLocks noChangeAspect="1" noChangeArrowheads="1"/>
          </p:cNvSpPr>
          <p:nvPr/>
        </p:nvSpPr>
        <p:spPr bwMode="auto">
          <a:xfrm>
            <a:off x="155575" y="-411163"/>
            <a:ext cx="866775" cy="8667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dirty="0"/>
          </a:p>
        </p:txBody>
      </p:sp>
      <p:pic>
        <p:nvPicPr>
          <p:cNvPr id="2052" name="Picture 4" descr="http://en.hdyo.org/assets/ask-question-2-ce96e3e01c85a38a0d39c61cfae6d42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4302223"/>
            <a:ext cx="2555776" cy="2555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1790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SINIFI OLUŞTURMAK</a:t>
            </a:r>
            <a:endParaRPr lang="tr-TR" dirty="0"/>
          </a:p>
        </p:txBody>
      </p:sp>
      <p:sp>
        <p:nvSpPr>
          <p:cNvPr id="3" name="İçerik Yer Tutucusu 2"/>
          <p:cNvSpPr>
            <a:spLocks noGrp="1"/>
          </p:cNvSpPr>
          <p:nvPr>
            <p:ph idx="1"/>
          </p:nvPr>
        </p:nvSpPr>
        <p:spPr/>
        <p:txBody>
          <a:bodyPr>
            <a:normAutofit fontScale="62500" lnSpcReduction="20000"/>
          </a:bodyPr>
          <a:lstStyle/>
          <a:p>
            <a:r>
              <a:rPr lang="tr-TR" dirty="0" smtClean="0"/>
              <a:t>Bu sefer oluşturduğumuz sınıfın özelliklerinin değerlerini belirleyelim.</a:t>
            </a:r>
          </a:p>
          <a:p>
            <a:pPr marL="0" indent="0">
              <a:buNone/>
            </a:pPr>
            <a:r>
              <a:rPr lang="tr-TR" dirty="0" smtClean="0"/>
              <a:t>		public class Top</a:t>
            </a:r>
            <a:r>
              <a:rPr lang="tr-TR" b="1" dirty="0" smtClean="0"/>
              <a:t>{</a:t>
            </a:r>
          </a:p>
          <a:p>
            <a:pPr marL="0" indent="0">
              <a:buNone/>
            </a:pPr>
            <a:r>
              <a:rPr lang="tr-TR" dirty="0" smtClean="0"/>
              <a:t>		double çap=10.34;</a:t>
            </a:r>
          </a:p>
          <a:p>
            <a:pPr marL="0" indent="0">
              <a:buNone/>
            </a:pPr>
            <a:r>
              <a:rPr lang="tr-TR" dirty="0" smtClean="0"/>
              <a:t>		Color renk=Color.red;</a:t>
            </a:r>
          </a:p>
          <a:p>
            <a:pPr marL="0" indent="0">
              <a:buNone/>
            </a:pPr>
            <a:r>
              <a:rPr lang="tr-TR" dirty="0" smtClean="0"/>
              <a:t>		String hammadde=«plastik»;</a:t>
            </a:r>
          </a:p>
          <a:p>
            <a:pPr marL="0" indent="0">
              <a:buNone/>
            </a:pPr>
            <a:r>
              <a:rPr lang="tr-TR" dirty="0" smtClean="0"/>
              <a:t>		int elastikiyet=5;</a:t>
            </a:r>
          </a:p>
          <a:p>
            <a:pPr marL="0" indent="0">
              <a:buNone/>
            </a:pPr>
            <a:r>
              <a:rPr lang="tr-TR" dirty="0" smtClean="0"/>
              <a:t>		public void zıpla()</a:t>
            </a:r>
            <a:r>
              <a:rPr lang="tr-TR" b="1" dirty="0" smtClean="0"/>
              <a:t>{</a:t>
            </a:r>
          </a:p>
          <a:p>
            <a:pPr marL="0" indent="0">
              <a:buNone/>
            </a:pPr>
            <a:endParaRPr lang="tr-TR" dirty="0" smtClean="0"/>
          </a:p>
          <a:p>
            <a:pPr marL="0" indent="0">
              <a:buNone/>
            </a:pPr>
            <a:r>
              <a:rPr lang="tr-TR" dirty="0" smtClean="0"/>
              <a:t>		</a:t>
            </a:r>
            <a:r>
              <a:rPr lang="tr-TR" b="1" dirty="0" smtClean="0"/>
              <a:t>}</a:t>
            </a:r>
          </a:p>
          <a:p>
            <a:pPr marL="0" indent="0">
              <a:buNone/>
            </a:pPr>
            <a:r>
              <a:rPr lang="tr-TR" dirty="0" smtClean="0"/>
              <a:t>		public void yuvarlan(){</a:t>
            </a:r>
          </a:p>
          <a:p>
            <a:pPr marL="0" indent="0">
              <a:buNone/>
            </a:pPr>
            <a:endParaRPr lang="tr-TR" dirty="0" smtClean="0"/>
          </a:p>
          <a:p>
            <a:pPr marL="0" indent="0">
              <a:buNone/>
            </a:pPr>
            <a:r>
              <a:rPr lang="tr-TR" dirty="0" smtClean="0"/>
              <a:t>		</a:t>
            </a:r>
            <a:r>
              <a:rPr lang="tr-TR" b="1" dirty="0" smtClean="0"/>
              <a:t>}</a:t>
            </a:r>
          </a:p>
          <a:p>
            <a:pPr marL="0" indent="0">
              <a:buNone/>
            </a:pPr>
            <a:r>
              <a:rPr lang="tr-TR" dirty="0" smtClean="0"/>
              <a:t>		</a:t>
            </a:r>
            <a:r>
              <a:rPr lang="tr-TR" b="1" dirty="0" smtClean="0"/>
              <a:t>}</a:t>
            </a:r>
            <a:endParaRPr lang="tr-TR" b="1" dirty="0"/>
          </a:p>
        </p:txBody>
      </p:sp>
      <p:grpSp>
        <p:nvGrpSpPr>
          <p:cNvPr id="31" name="Grup 30"/>
          <p:cNvGrpSpPr/>
          <p:nvPr/>
        </p:nvGrpSpPr>
        <p:grpSpPr>
          <a:xfrm>
            <a:off x="2481743" y="1988840"/>
            <a:ext cx="4099077" cy="3384378"/>
            <a:chOff x="2483768" y="2073599"/>
            <a:chExt cx="4099077" cy="3744418"/>
          </a:xfrm>
        </p:grpSpPr>
        <p:cxnSp>
          <p:nvCxnSpPr>
            <p:cNvPr id="5" name="Dirsek Bağlayıcısı 4"/>
            <p:cNvCxnSpPr/>
            <p:nvPr/>
          </p:nvCxnSpPr>
          <p:spPr>
            <a:xfrm rot="16200000" flipH="1">
              <a:off x="3633207" y="2868379"/>
              <a:ext cx="3744417" cy="2154858"/>
            </a:xfrm>
            <a:prstGeom prst="bentConnector3">
              <a:avLst>
                <a:gd name="adj1" fmla="val 50"/>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17" name="Düz Ok Bağlayıcısı 16"/>
            <p:cNvCxnSpPr/>
            <p:nvPr/>
          </p:nvCxnSpPr>
          <p:spPr>
            <a:xfrm flipH="1">
              <a:off x="2483768" y="5818017"/>
              <a:ext cx="4099077"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cxnSp>
        <p:nvCxnSpPr>
          <p:cNvPr id="19" name="Dirsek Bağlayıcısı 18"/>
          <p:cNvCxnSpPr/>
          <p:nvPr/>
        </p:nvCxnSpPr>
        <p:spPr>
          <a:xfrm rot="10800000" flipV="1">
            <a:off x="2481744" y="3645024"/>
            <a:ext cx="1730216" cy="552012"/>
          </a:xfrm>
          <a:prstGeom prst="bentConnector3">
            <a:avLst>
              <a:gd name="adj1" fmla="val -26070"/>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28" name="Dirsek Bağlayıcısı 27"/>
          <p:cNvCxnSpPr/>
          <p:nvPr/>
        </p:nvCxnSpPr>
        <p:spPr>
          <a:xfrm rot="10800000" flipV="1">
            <a:off x="2454036" y="4509120"/>
            <a:ext cx="2189972" cy="604162"/>
          </a:xfrm>
          <a:prstGeom prst="bentConnector3">
            <a:avLst>
              <a:gd name="adj1" fmla="val -13896"/>
            </a:avLst>
          </a:prstGeom>
          <a:ln w="28575">
            <a:headEnd type="arrow"/>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0325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NESNE ÜRETMEK</a:t>
            </a:r>
            <a:endParaRPr lang="tr-TR" dirty="0"/>
          </a:p>
        </p:txBody>
      </p:sp>
      <p:sp>
        <p:nvSpPr>
          <p:cNvPr id="4" name="Dikdörtgen 3"/>
          <p:cNvSpPr/>
          <p:nvPr/>
        </p:nvSpPr>
        <p:spPr>
          <a:xfrm>
            <a:off x="827584" y="1484784"/>
            <a:ext cx="2736304" cy="462947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dirty="0"/>
          </a:p>
        </p:txBody>
      </p:sp>
      <p:sp>
        <p:nvSpPr>
          <p:cNvPr id="5" name="Dikdörtgen 4"/>
          <p:cNvSpPr/>
          <p:nvPr/>
        </p:nvSpPr>
        <p:spPr>
          <a:xfrm>
            <a:off x="827584" y="1484784"/>
            <a:ext cx="2736304" cy="7200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sz="2800" dirty="0" smtClean="0"/>
              <a:t>Top</a:t>
            </a:r>
            <a:endParaRPr lang="tr-TR" sz="2800" dirty="0"/>
          </a:p>
        </p:txBody>
      </p:sp>
      <p:sp>
        <p:nvSpPr>
          <p:cNvPr id="6" name="Dikdörtgen 5"/>
          <p:cNvSpPr/>
          <p:nvPr/>
        </p:nvSpPr>
        <p:spPr>
          <a:xfrm>
            <a:off x="827584" y="2204864"/>
            <a:ext cx="2736304" cy="20882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Hammadde</a:t>
            </a:r>
          </a:p>
          <a:p>
            <a:pPr algn="ctr"/>
            <a:r>
              <a:rPr lang="tr-TR" dirty="0" smtClean="0"/>
              <a:t>Çap</a:t>
            </a:r>
          </a:p>
          <a:p>
            <a:pPr algn="ctr"/>
            <a:r>
              <a:rPr lang="tr-TR" dirty="0" smtClean="0"/>
              <a:t>Renk</a:t>
            </a:r>
          </a:p>
          <a:p>
            <a:pPr algn="ctr"/>
            <a:r>
              <a:rPr lang="tr-TR" dirty="0" smtClean="0"/>
              <a:t>Elastikiyet</a:t>
            </a:r>
            <a:endParaRPr lang="tr-TR" dirty="0"/>
          </a:p>
        </p:txBody>
      </p:sp>
      <p:sp>
        <p:nvSpPr>
          <p:cNvPr id="7" name="Dikdörtgen 6"/>
          <p:cNvSpPr/>
          <p:nvPr/>
        </p:nvSpPr>
        <p:spPr>
          <a:xfrm>
            <a:off x="827584" y="4293096"/>
            <a:ext cx="2736304" cy="18211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Zıpla()</a:t>
            </a:r>
          </a:p>
          <a:p>
            <a:pPr algn="ctr"/>
            <a:r>
              <a:rPr lang="tr-TR" dirty="0" smtClean="0"/>
              <a:t>Yuvarlan()</a:t>
            </a:r>
            <a:endParaRPr lang="tr-TR" dirty="0"/>
          </a:p>
        </p:txBody>
      </p:sp>
      <p:pic>
        <p:nvPicPr>
          <p:cNvPr id="8" name="Picture 6" descr="https://app.heliumnetwork.com/heliumnetwork/viewFileImageController.sc?imageFilename=0d1d_bounce_147.gif"/>
          <p:cNvPicPr>
            <a:picLocks noChangeAspect="1" noChangeArrowheads="1"/>
          </p:cNvPicPr>
          <p:nvPr/>
        </p:nvPicPr>
        <p:blipFill rotWithShape="1">
          <a:blip r:embed="rId2">
            <a:extLst>
              <a:ext uri="{28A0092B-C50C-407E-A947-70E740481C1C}">
                <a14:useLocalDpi xmlns:a14="http://schemas.microsoft.com/office/drawing/2010/main" val="0"/>
              </a:ext>
            </a:extLst>
          </a:blip>
          <a:srcRect b="57964"/>
          <a:stretch/>
        </p:blipFill>
        <p:spPr bwMode="auto">
          <a:xfrm>
            <a:off x="6206124" y="1823669"/>
            <a:ext cx="1400175" cy="1101080"/>
          </a:xfrm>
          <a:prstGeom prst="rect">
            <a:avLst/>
          </a:prstGeom>
          <a:solidFill>
            <a:schemeClr val="tx1"/>
          </a:solidFill>
          <a:extLst/>
        </p:spPr>
      </p:pic>
      <p:cxnSp>
        <p:nvCxnSpPr>
          <p:cNvPr id="11" name="Düz Ok Bağlayıcısı 10"/>
          <p:cNvCxnSpPr/>
          <p:nvPr/>
        </p:nvCxnSpPr>
        <p:spPr>
          <a:xfrm flipV="1">
            <a:off x="3563888" y="2395364"/>
            <a:ext cx="2642236" cy="6735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Düz Ok Bağlayıcısı 11"/>
          <p:cNvCxnSpPr/>
          <p:nvPr/>
        </p:nvCxnSpPr>
        <p:spPr>
          <a:xfrm>
            <a:off x="3544563" y="3806625"/>
            <a:ext cx="243272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Düz Ok Bağlayıcısı 12"/>
          <p:cNvCxnSpPr/>
          <p:nvPr/>
        </p:nvCxnSpPr>
        <p:spPr>
          <a:xfrm>
            <a:off x="3541828" y="4293096"/>
            <a:ext cx="2664296" cy="10081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Metin kutusu 13"/>
          <p:cNvSpPr txBox="1"/>
          <p:nvPr/>
        </p:nvSpPr>
        <p:spPr>
          <a:xfrm>
            <a:off x="7598161" y="2193001"/>
            <a:ext cx="637034" cy="369332"/>
          </a:xfrm>
          <a:prstGeom prst="rect">
            <a:avLst/>
          </a:prstGeom>
          <a:noFill/>
        </p:spPr>
        <p:txBody>
          <a:bodyPr wrap="none" rtlCol="0">
            <a:spAutoFit/>
          </a:bodyPr>
          <a:lstStyle/>
          <a:p>
            <a:r>
              <a:rPr lang="tr-TR" dirty="0" smtClean="0"/>
              <a:t>Top1</a:t>
            </a:r>
            <a:endParaRPr lang="tr-TR" dirty="0"/>
          </a:p>
        </p:txBody>
      </p:sp>
      <p:sp>
        <p:nvSpPr>
          <p:cNvPr id="15" name="Metin kutusu 14"/>
          <p:cNvSpPr txBox="1"/>
          <p:nvPr/>
        </p:nvSpPr>
        <p:spPr>
          <a:xfrm>
            <a:off x="7598161" y="3715121"/>
            <a:ext cx="637034" cy="369332"/>
          </a:xfrm>
          <a:prstGeom prst="rect">
            <a:avLst/>
          </a:prstGeom>
          <a:noFill/>
        </p:spPr>
        <p:txBody>
          <a:bodyPr wrap="none" rtlCol="0">
            <a:spAutoFit/>
          </a:bodyPr>
          <a:lstStyle/>
          <a:p>
            <a:r>
              <a:rPr lang="tr-TR" dirty="0" smtClean="0"/>
              <a:t>Top2</a:t>
            </a:r>
            <a:endParaRPr lang="tr-TR" dirty="0"/>
          </a:p>
        </p:txBody>
      </p:sp>
      <p:sp>
        <p:nvSpPr>
          <p:cNvPr id="16" name="Metin kutusu 15"/>
          <p:cNvSpPr txBox="1"/>
          <p:nvPr/>
        </p:nvSpPr>
        <p:spPr>
          <a:xfrm>
            <a:off x="7598161" y="5377979"/>
            <a:ext cx="637034" cy="369332"/>
          </a:xfrm>
          <a:prstGeom prst="rect">
            <a:avLst/>
          </a:prstGeom>
          <a:noFill/>
        </p:spPr>
        <p:txBody>
          <a:bodyPr wrap="none" rtlCol="0">
            <a:spAutoFit/>
          </a:bodyPr>
          <a:lstStyle/>
          <a:p>
            <a:r>
              <a:rPr lang="tr-TR" dirty="0" smtClean="0"/>
              <a:t>Top3</a:t>
            </a:r>
            <a:endParaRPr lang="tr-TR" dirty="0"/>
          </a:p>
        </p:txBody>
      </p:sp>
      <p:sp>
        <p:nvSpPr>
          <p:cNvPr id="17" name="Metin kutusu 16"/>
          <p:cNvSpPr txBox="1"/>
          <p:nvPr/>
        </p:nvSpPr>
        <p:spPr>
          <a:xfrm>
            <a:off x="3694062" y="1823669"/>
            <a:ext cx="2133726" cy="369332"/>
          </a:xfrm>
          <a:prstGeom prst="rect">
            <a:avLst/>
          </a:prstGeom>
          <a:noFill/>
        </p:spPr>
        <p:txBody>
          <a:bodyPr wrap="none" rtlCol="0">
            <a:spAutoFit/>
          </a:bodyPr>
          <a:lstStyle/>
          <a:p>
            <a:r>
              <a:rPr lang="tr-TR" dirty="0" smtClean="0"/>
              <a:t>Top Top1=new Top();</a:t>
            </a:r>
            <a:endParaRPr lang="tr-TR" dirty="0"/>
          </a:p>
        </p:txBody>
      </p:sp>
      <p:sp>
        <p:nvSpPr>
          <p:cNvPr id="18" name="Metin kutusu 17"/>
          <p:cNvSpPr txBox="1"/>
          <p:nvPr/>
        </p:nvSpPr>
        <p:spPr>
          <a:xfrm>
            <a:off x="3935670" y="3248980"/>
            <a:ext cx="2133726" cy="369332"/>
          </a:xfrm>
          <a:prstGeom prst="rect">
            <a:avLst/>
          </a:prstGeom>
          <a:noFill/>
        </p:spPr>
        <p:txBody>
          <a:bodyPr wrap="none" rtlCol="0">
            <a:spAutoFit/>
          </a:bodyPr>
          <a:lstStyle/>
          <a:p>
            <a:r>
              <a:rPr lang="tr-TR" dirty="0" smtClean="0"/>
              <a:t>Top Top2=new Top();</a:t>
            </a:r>
            <a:endParaRPr lang="tr-TR" dirty="0"/>
          </a:p>
        </p:txBody>
      </p:sp>
      <p:sp>
        <p:nvSpPr>
          <p:cNvPr id="19" name="Metin kutusu 18"/>
          <p:cNvSpPr txBox="1"/>
          <p:nvPr/>
        </p:nvSpPr>
        <p:spPr>
          <a:xfrm>
            <a:off x="3879299" y="5377979"/>
            <a:ext cx="2133726" cy="369332"/>
          </a:xfrm>
          <a:prstGeom prst="rect">
            <a:avLst/>
          </a:prstGeom>
          <a:noFill/>
        </p:spPr>
        <p:txBody>
          <a:bodyPr wrap="none" rtlCol="0">
            <a:spAutoFit/>
          </a:bodyPr>
          <a:lstStyle/>
          <a:p>
            <a:r>
              <a:rPr lang="tr-TR" dirty="0" smtClean="0"/>
              <a:t>Top Top3=new Top();</a:t>
            </a:r>
            <a:endParaRPr lang="tr-TR" dirty="0"/>
          </a:p>
        </p:txBody>
      </p:sp>
      <p:pic>
        <p:nvPicPr>
          <p:cNvPr id="20" name="Picture 6" descr="https://app.heliumnetwork.com/heliumnetwork/viewFileImageController.sc?imageFilename=0d1d_bounce_147.gif"/>
          <p:cNvPicPr>
            <a:picLocks noChangeAspect="1" noChangeArrowheads="1"/>
          </p:cNvPicPr>
          <p:nvPr/>
        </p:nvPicPr>
        <p:blipFill rotWithShape="1">
          <a:blip r:embed="rId2">
            <a:extLst>
              <a:ext uri="{28A0092B-C50C-407E-A947-70E740481C1C}">
                <a14:useLocalDpi xmlns:a14="http://schemas.microsoft.com/office/drawing/2010/main" val="0"/>
              </a:ext>
            </a:extLst>
          </a:blip>
          <a:srcRect b="57964"/>
          <a:stretch/>
        </p:blipFill>
        <p:spPr bwMode="auto">
          <a:xfrm>
            <a:off x="6206124" y="3248222"/>
            <a:ext cx="1400175" cy="1101080"/>
          </a:xfrm>
          <a:prstGeom prst="rect">
            <a:avLst/>
          </a:prstGeom>
          <a:solidFill>
            <a:schemeClr val="tx1"/>
          </a:solidFill>
          <a:extLst/>
        </p:spPr>
      </p:pic>
      <p:pic>
        <p:nvPicPr>
          <p:cNvPr id="21" name="Picture 6" descr="https://app.heliumnetwork.com/heliumnetwork/viewFileImageController.sc?imageFilename=0d1d_bounce_147.gif"/>
          <p:cNvPicPr>
            <a:picLocks noChangeAspect="1" noChangeArrowheads="1"/>
          </p:cNvPicPr>
          <p:nvPr/>
        </p:nvPicPr>
        <p:blipFill rotWithShape="1">
          <a:blip r:embed="rId2">
            <a:extLst>
              <a:ext uri="{28A0092B-C50C-407E-A947-70E740481C1C}">
                <a14:useLocalDpi xmlns:a14="http://schemas.microsoft.com/office/drawing/2010/main" val="0"/>
              </a:ext>
            </a:extLst>
          </a:blip>
          <a:srcRect b="57964"/>
          <a:stretch/>
        </p:blipFill>
        <p:spPr bwMode="auto">
          <a:xfrm>
            <a:off x="6206124" y="4797152"/>
            <a:ext cx="1400175" cy="1101080"/>
          </a:xfrm>
          <a:prstGeom prst="rect">
            <a:avLst/>
          </a:prstGeom>
          <a:solidFill>
            <a:schemeClr val="tx1"/>
          </a:solidFill>
          <a:extLst/>
        </p:spPr>
      </p:pic>
    </p:spTree>
    <p:extLst>
      <p:ext uri="{BB962C8B-B14F-4D97-AF65-F5344CB8AC3E}">
        <p14:creationId xmlns:p14="http://schemas.microsoft.com/office/powerpoint/2010/main" val="170776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203.photobucket.com/albums/aa302/davidtbone/bouncingball.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57506"/>
            <a:ext cx="3888432" cy="4569280"/>
          </a:xfrm>
          <a:prstGeom prst="rect">
            <a:avLst/>
          </a:prstGeom>
          <a:noFill/>
          <a:extLst>
            <a:ext uri="{909E8E84-426E-40DD-AFC4-6F175D3DCCD1}">
              <a14:hiddenFill xmlns:a14="http://schemas.microsoft.com/office/drawing/2010/main">
                <a:solidFill>
                  <a:srgbClr val="FFFFFF"/>
                </a:solidFill>
              </a14:hiddenFill>
            </a:ext>
          </a:extLst>
        </p:spPr>
      </p:pic>
      <p:sp>
        <p:nvSpPr>
          <p:cNvPr id="2" name="Başlık 1"/>
          <p:cNvSpPr>
            <a:spLocks noGrp="1"/>
          </p:cNvSpPr>
          <p:nvPr>
            <p:ph type="title"/>
          </p:nvPr>
        </p:nvSpPr>
        <p:spPr/>
        <p:txBody>
          <a:bodyPr/>
          <a:lstStyle/>
          <a:p>
            <a:r>
              <a:rPr lang="tr-TR" dirty="0" smtClean="0"/>
              <a:t>SINIF KAVRAMI</a:t>
            </a:r>
            <a:endParaRPr lang="tr-TR" dirty="0"/>
          </a:p>
        </p:txBody>
      </p:sp>
      <p:sp>
        <p:nvSpPr>
          <p:cNvPr id="3" name="Metin kutusu 2"/>
          <p:cNvSpPr txBox="1"/>
          <p:nvPr/>
        </p:nvSpPr>
        <p:spPr>
          <a:xfrm>
            <a:off x="4644008" y="1757506"/>
            <a:ext cx="4032448" cy="4524315"/>
          </a:xfrm>
          <a:prstGeom prst="rect">
            <a:avLst/>
          </a:prstGeom>
          <a:noFill/>
        </p:spPr>
        <p:txBody>
          <a:bodyPr wrap="square" rtlCol="0">
            <a:spAutoFit/>
          </a:bodyPr>
          <a:lstStyle/>
          <a:p>
            <a:pPr algn="just"/>
            <a:r>
              <a:rPr lang="tr-TR" sz="2400" dirty="0" smtClean="0"/>
              <a:t>Programcılık açısından bir problemin sonucuna ulaşılmak isteniyorsa, yapılacak işi yapacak olan sınıfı yazarız ve bu sınıftan nesne üreterek o sınıfın özelliklerini ve metotlarını kullanırız. Yazdığımız sınıf artık bizim veya başka kullanıcıların aynı tip bir problem ile karşılaşmaları durumunda kullanacağı bir taslak durumundadır.</a:t>
            </a:r>
            <a:endParaRPr lang="tr-TR" sz="2400" dirty="0"/>
          </a:p>
        </p:txBody>
      </p:sp>
    </p:spTree>
    <p:extLst>
      <p:ext uri="{BB962C8B-B14F-4D97-AF65-F5344CB8AC3E}">
        <p14:creationId xmlns:p14="http://schemas.microsoft.com/office/powerpoint/2010/main" val="4178947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PROBLEM-3</a:t>
            </a:r>
            <a:endParaRPr lang="tr-TR" dirty="0"/>
          </a:p>
        </p:txBody>
      </p:sp>
      <p:sp>
        <p:nvSpPr>
          <p:cNvPr id="3" name="İçerik Yer Tutucusu 2"/>
          <p:cNvSpPr>
            <a:spLocks noGrp="1"/>
          </p:cNvSpPr>
          <p:nvPr>
            <p:ph idx="1"/>
          </p:nvPr>
        </p:nvSpPr>
        <p:spPr/>
        <p:txBody>
          <a:bodyPr/>
          <a:lstStyle/>
          <a:p>
            <a:r>
              <a:rPr lang="tr-TR" dirty="0" smtClean="0"/>
              <a:t>Sınıfı oluştururken verdiğimiz değerleri nesne oluşturarak kontrol edelim, birkaç nesne oluşturup değerlerin aynı olduğunu kontrol edelim.</a:t>
            </a:r>
            <a:endParaRPr lang="tr-TR"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3212976"/>
            <a:ext cx="2486025" cy="3140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7549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en.hdyo.org/assets/ask-question-2-ce96e3e01c85a38a0d39c61cfae6d42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4302223"/>
            <a:ext cx="2555776" cy="2555777"/>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p:cNvSpPr>
            <a:spLocks noGrp="1"/>
          </p:cNvSpPr>
          <p:nvPr>
            <p:ph idx="1"/>
          </p:nvPr>
        </p:nvSpPr>
        <p:spPr>
          <a:xfrm>
            <a:off x="467544" y="1268760"/>
            <a:ext cx="8229600" cy="4525963"/>
          </a:xfrm>
        </p:spPr>
        <p:txBody>
          <a:bodyPr>
            <a:normAutofit/>
          </a:bodyPr>
          <a:lstStyle/>
          <a:p>
            <a:pPr marL="0" indent="0" algn="ctr">
              <a:buNone/>
            </a:pPr>
            <a:r>
              <a:rPr lang="tr-TR" sz="6000" dirty="0" smtClean="0"/>
              <a:t>PEKİ YA NESNENİN DEĞERLERİNİ NESNEYİ OLUŞTURURKEN KENDİM BELİRLEMEK İSTERSEM?</a:t>
            </a:r>
            <a:endParaRPr lang="tr-TR" sz="6000" dirty="0"/>
          </a:p>
        </p:txBody>
      </p:sp>
      <p:sp>
        <p:nvSpPr>
          <p:cNvPr id="4" name="AutoShape 2" descr="data:image/jpeg;base64,/9j/4AAQSkZJRgABAQAAAQABAAD/2wCEAAkGBwgHBgkIBwgKCgkLDRYPDQwMDRsUFRAWIB0iIiAdHx8kKDQsJCYxJx8fLT0tMTU3Ojo6Iys/RD84QzQ5OjcBCgoKDQwNGg8PGjclHyU3Nzc3Nzc3Nzc3Nzc3Nzc3Nzc3Nzc3Nzc3Nzc3Nzc3Nzc3Nzc3Nzc3Nzc3Nzc3Nzc3N//AABEIAFsAWwMBEQACEQEDEQH/xAAcAAEAAgMBAQEAAAAAAAAAAAAABgcCBAUDAQj/xAA3EAABBAECAwUGBAUFAAAAAAABAAIDBBEFBhIhMQcTQVFhInGBkaHwFCNCsVJicpLBMjSCouH/xAAaAQEAAgMBAAAAAAAAAAAAAAAABAYBAgUD/8QALREAAgICAAUCBAYDAAAAAAAAAAECAwQRBRIhMUFRYTJxwdFCkaGx4fAGFIH/2gAMAwEAAhEDEQA/ALxQBAEB4XLdelXfYtzxwQsGXPkcGgfFYbSW2b11zskowW2RG32n7cgkLI32bGP1RQ8v+xCjyy60devgGZNbaS+b+xs6f2i7buvDDddWeegsxlg/u6D5rMcmt+Tyt4Jm1rfLv5df5JTHIyWNskT2vY4Za5pyCPQqQuvY5bTi9MzQwEAQBAEAQBAaup362mUZrl2URwRN4nOP3zPotZSUVzM9aaZ32KutbbKD3fui3ubUDLKXR1GH8ivnkweZ83eq5V1rsfsX3h+BXh16j1k+7/vg4D3tYMvcGjzJwvJJvsTpTjBbk9I+MkY8ZY9rh5tOUaa7mIWQn1i9kl2du+7tq00Bz5tPcfza2en8zfJ37+PmPam+Vb9iBxHhlWZD0n4f0fsX3StQ3akNqtIJIZmB7HjxBXVTTW0UKyuVcnCa00eyyaBAEAQBAEBT/bbuNkVypovGQxrO/lDeeSchufcAfmoeSpTfKix8EnTjQldZ8T6L2Xn8/oVzUcLs0cNQiWSRwYxjTzLicAfNQnXJPTRZo5dMouSl0Rb8XY9t+Wo1uoTXpbRb7UrJuENOOfC3GMe/K6ldMYR0UbL4lbk2ub7eEV7vPs8n2bZZcrWn2NMkPCJHDD43fwvxyOfA/Qcs6Ww6dexJwchuW4vUkcWrHNb/ANrDLKeuI2FxHyXNcXzNIuEL4utTm9bLf7GtRkm0i5ps2Q6nNlocMFrX5OP7g75qfiS3Fxfgq3+Q0pXRuj+JfsWIpZXwgCAIAgCA5es7d0fXIu71bTa1rlgOkZ7Tfc7qPgVhpM2jOUezODt/s025oOtHVKcMz5Wj8mOeTjbCfNuRnPqScLCikek75zWmTJbHiR7fVCHVduTadO7hFmWJgd4j22kkeoAJ+C0mtrR7403XZzrxsx0sUdIpR09Nhjr14xgNZ4+pPifUrZJJaR52WStlzTe2bdWzX/GmYRsE0oEbpAPacM8gT44JPzTS3sxzy5eXfQ7CyahAEAQBAEAQBAcncW4NO29SNrUZg0HPBG3m+Q+TR9haTsjBbZJxcS3Kny1r7IpnWd93tX16rdlBip1pMxVmnOAeRJPi7BP3lQXe3YpeEWmHCa68adUespLv+3yWyXVtXinLD+IY2N45SdR9F0E01tFPnCUJOMlpo7+l1bDrUEkkkXciQEua/OcdPmsmpL0AQBAEAQBAEBpazqMOk6XZ1Cxnu68ZeQOrvID1JwPitZyUYuTPbHplfbGqPds/OW4NZt65qct29IXSOPJvgxvg1vkB/wC9SuVKTm+Zl8pprx61VWui/V+rM9uaDf3FqAp6fGCRzkkd/oib5uP+OpWa63N6R5ZWZXiw55/l6lrN2no+3tNgoycU00mXyWHci44xyHgPT910q61WtIpuZmTy7OeS16G3o0VXT5nPZecWkewx/wCkr0IhLqNtlyu2VmM9HDyKA2EAQBAEAQBAQHtmvGrtaKEODRYtNa8k49loLv3AUbKb5NLydngaj/sOcvwp/Yo1srJObHtd7ioPK13RaI2wn8LTL67IdPZU2fDYDMSXJHyvJ6kBxa36Nz8V0MeOobKlxi1zynHxHS+p1d3QV5oa/f8A6SefkPvC9zlkXirUY5gWO4z4NLuL6ICY7egmZF3zxCyF7fy2Rjn8fVAdhAEAQBAEAQEf3hb23Vog7niqTw5JjhnhEpcf5WkHn6rSc4w+IlY2LfkNqpfP0/6VVFf7Nb2rRG1tiWpFxjEokIZ/yY12Me7KjrIg31R058JyYw3Gab9PsXfTgr1qsUNKKKKuxoEbImgNa3wwBywpZw3vfU5W42Dihf5hzSPkhgiOoS91wxwta1z+XIeCAn2kxmLTKrD1ETc+/CA20AQBAfMhAOIIBxBAUT2ymxHu/NkkQSV2fhyehAzkA/1Z+YUK+Dc9ln4Tkwhj8nu9kJrwTW7EdatE6WeQ8LI2DLnH3KMk30R1pzjCPNJ6R+nNv1pNP0LTqVl3FNXrRxvIOfaDQCupBaikyj3zVlsprs2zS3LK0CAcQyMk/RbHkQyZ3e385yA3AQFmxAMiYz+FoCAz4ggGUAygNYucgMDI4eCA8nyyDo1AcrWqUGr1xX1LTILkQPEGzAHhPmPI+5Y1s2jJx7M19JpQaNGY9L0etTaevchoLveep+KaQcm+7OmLc/6mY+KyanH1OGXULDXcbRE4jLi8cm+iA5kpgOsSPjcxsTHNaG55gNAH+EBL6eqRWiQw4I54zlAbgmB8UBmJEBlxoBwID4WID4Y0Bj3IQGJrg+CA83Uo3DmOqA0ZNuUJHl7on8R6lsrx+xQHo3QNPaAPwzD/AFDiP1QHvDpVWDPcwsjz14WgZQGwKzR0QGQhwgMu6QHqgCAYQDCAYQDCAYQDCAAID6gCAID/2Q=="/>
          <p:cNvSpPr>
            <a:spLocks noChangeAspect="1" noChangeArrowheads="1"/>
          </p:cNvSpPr>
          <p:nvPr/>
        </p:nvSpPr>
        <p:spPr bwMode="auto">
          <a:xfrm>
            <a:off x="155575" y="-411163"/>
            <a:ext cx="866775" cy="8667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dirty="0"/>
          </a:p>
        </p:txBody>
      </p:sp>
    </p:spTree>
    <p:extLst>
      <p:ext uri="{BB962C8B-B14F-4D97-AF65-F5344CB8AC3E}">
        <p14:creationId xmlns:p14="http://schemas.microsoft.com/office/powerpoint/2010/main" val="2730421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YAPILANDIRICI METOD</a:t>
            </a:r>
            <a:endParaRPr lang="tr-TR" dirty="0"/>
          </a:p>
        </p:txBody>
      </p:sp>
      <p:sp>
        <p:nvSpPr>
          <p:cNvPr id="3" name="İçerik Yer Tutucusu 2"/>
          <p:cNvSpPr>
            <a:spLocks noGrp="1"/>
          </p:cNvSpPr>
          <p:nvPr>
            <p:ph idx="1"/>
          </p:nvPr>
        </p:nvSpPr>
        <p:spPr/>
        <p:txBody>
          <a:bodyPr>
            <a:normAutofit lnSpcReduction="10000"/>
          </a:bodyPr>
          <a:lstStyle/>
          <a:p>
            <a:r>
              <a:rPr lang="tr-TR" dirty="0" smtClean="0"/>
              <a:t>Nesneyi üretirken aynı zamanda değerlerini de belirlemek istiyorsak bunun için </a:t>
            </a:r>
            <a:r>
              <a:rPr lang="tr-TR" i="1" dirty="0" smtClean="0">
                <a:solidFill>
                  <a:srgbClr val="FF0000"/>
                </a:solidFill>
              </a:rPr>
              <a:t>yapılandırıcı metod</a:t>
            </a:r>
            <a:r>
              <a:rPr lang="tr-TR" dirty="0" smtClean="0"/>
              <a:t> kullanırız. </a:t>
            </a:r>
            <a:r>
              <a:rPr lang="tr-TR" i="1" dirty="0" smtClean="0">
                <a:solidFill>
                  <a:srgbClr val="FF0000"/>
                </a:solidFill>
                <a:effectLst>
                  <a:outerShdw blurRad="38100" dist="38100" dir="2700000" algn="tl">
                    <a:srgbClr val="000000">
                      <a:alpha val="43137"/>
                    </a:srgbClr>
                  </a:outerShdw>
                </a:effectLst>
              </a:rPr>
              <a:t>Yapılandırıcı metodlar sınıfın ismi ile birebir aynı olan metodlardır. </a:t>
            </a:r>
          </a:p>
          <a:p>
            <a:r>
              <a:rPr lang="tr-TR" dirty="0" smtClean="0"/>
              <a:t>Örneğin Top sınıfından bir nesne oluştururken değerlerini de belirlemek istiyorsak Top adında bir metod yazmamız gerekecektir. Nesne oluşurken bu metod çalışıp nesnenin özelliklerine değerleri aktaracaktır.</a:t>
            </a:r>
          </a:p>
        </p:txBody>
      </p:sp>
    </p:spTree>
    <p:extLst>
      <p:ext uri="{BB962C8B-B14F-4D97-AF65-F5344CB8AC3E}">
        <p14:creationId xmlns:p14="http://schemas.microsoft.com/office/powerpoint/2010/main" val="24453694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YAPILANDIRICI METOD</a:t>
            </a:r>
            <a:endParaRPr lang="tr-TR" dirty="0"/>
          </a:p>
        </p:txBody>
      </p:sp>
      <p:sp>
        <p:nvSpPr>
          <p:cNvPr id="3" name="İçerik Yer Tutucusu 2"/>
          <p:cNvSpPr>
            <a:spLocks noGrp="1"/>
          </p:cNvSpPr>
          <p:nvPr>
            <p:ph idx="1"/>
          </p:nvPr>
        </p:nvSpPr>
        <p:spPr>
          <a:xfrm>
            <a:off x="467544" y="1412776"/>
            <a:ext cx="8229600" cy="4525963"/>
          </a:xfrm>
        </p:spPr>
        <p:txBody>
          <a:bodyPr>
            <a:noAutofit/>
          </a:bodyPr>
          <a:lstStyle/>
          <a:p>
            <a:pPr marL="0" indent="0">
              <a:buNone/>
            </a:pPr>
            <a:r>
              <a:rPr lang="tr-TR" sz="2400" dirty="0" smtClean="0"/>
              <a:t>public class Top{</a:t>
            </a:r>
          </a:p>
          <a:p>
            <a:pPr marL="0" indent="0">
              <a:buNone/>
            </a:pPr>
            <a:r>
              <a:rPr lang="tr-TR" sz="2400" dirty="0" smtClean="0"/>
              <a:t>double çap;</a:t>
            </a:r>
          </a:p>
          <a:p>
            <a:pPr marL="0" indent="0">
              <a:buNone/>
            </a:pPr>
            <a:r>
              <a:rPr lang="tr-TR" sz="2400" dirty="0" smtClean="0"/>
              <a:t>Color renk;</a:t>
            </a:r>
          </a:p>
          <a:p>
            <a:pPr marL="0" indent="0">
              <a:buNone/>
            </a:pPr>
            <a:r>
              <a:rPr lang="tr-TR" sz="2400" dirty="0" smtClean="0"/>
              <a:t>String hammadde;</a:t>
            </a:r>
          </a:p>
          <a:p>
            <a:pPr marL="0" indent="0">
              <a:buNone/>
            </a:pPr>
            <a:r>
              <a:rPr lang="tr-TR" sz="2400" dirty="0" smtClean="0"/>
              <a:t>int elastikiyet;</a:t>
            </a:r>
          </a:p>
          <a:p>
            <a:pPr marL="0" indent="0">
              <a:buNone/>
            </a:pPr>
            <a:r>
              <a:rPr lang="tr-TR" sz="2400" i="1" dirty="0" smtClean="0">
                <a:solidFill>
                  <a:srgbClr val="FF0000"/>
                </a:solidFill>
              </a:rPr>
              <a:t>public Top(double ç,Color r,String h,int e){</a:t>
            </a:r>
          </a:p>
          <a:p>
            <a:pPr marL="0" indent="0">
              <a:buNone/>
            </a:pPr>
            <a:r>
              <a:rPr lang="tr-TR" sz="2400" i="1" dirty="0" smtClean="0">
                <a:solidFill>
                  <a:srgbClr val="FF0000"/>
                </a:solidFill>
              </a:rPr>
              <a:t>çap=ç;</a:t>
            </a:r>
          </a:p>
          <a:p>
            <a:pPr marL="0" indent="0">
              <a:buNone/>
            </a:pPr>
            <a:r>
              <a:rPr lang="tr-TR" sz="2400" i="1" dirty="0" smtClean="0">
                <a:solidFill>
                  <a:srgbClr val="FF0000"/>
                </a:solidFill>
              </a:rPr>
              <a:t>renk=r;</a:t>
            </a:r>
          </a:p>
          <a:p>
            <a:pPr marL="0" indent="0">
              <a:buNone/>
            </a:pPr>
            <a:r>
              <a:rPr lang="tr-TR" sz="2400" i="1" dirty="0" smtClean="0">
                <a:solidFill>
                  <a:srgbClr val="FF0000"/>
                </a:solidFill>
              </a:rPr>
              <a:t>hammadde=h;</a:t>
            </a:r>
          </a:p>
          <a:p>
            <a:pPr marL="0" indent="0">
              <a:buNone/>
            </a:pPr>
            <a:r>
              <a:rPr lang="tr-TR" sz="2400" i="1" dirty="0" smtClean="0">
                <a:solidFill>
                  <a:srgbClr val="FF0000"/>
                </a:solidFill>
              </a:rPr>
              <a:t>elastikiyet=e;</a:t>
            </a:r>
          </a:p>
          <a:p>
            <a:pPr marL="0" indent="0">
              <a:buNone/>
            </a:pPr>
            <a:r>
              <a:rPr lang="tr-TR" sz="2400" i="1" dirty="0" smtClean="0">
                <a:solidFill>
                  <a:srgbClr val="FF0000"/>
                </a:solidFill>
              </a:rPr>
              <a:t>	}</a:t>
            </a:r>
          </a:p>
          <a:p>
            <a:pPr marL="0" indent="0">
              <a:buNone/>
            </a:pPr>
            <a:r>
              <a:rPr lang="tr-TR" sz="2400" dirty="0" smtClean="0"/>
              <a:t>}</a:t>
            </a:r>
            <a:endParaRPr lang="tr-TR" sz="2400" dirty="0"/>
          </a:p>
        </p:txBody>
      </p:sp>
      <p:sp>
        <p:nvSpPr>
          <p:cNvPr id="4" name="Oval Belirtme Çizgisi 3"/>
          <p:cNvSpPr/>
          <p:nvPr/>
        </p:nvSpPr>
        <p:spPr>
          <a:xfrm>
            <a:off x="5508104" y="2348880"/>
            <a:ext cx="2808312" cy="1008112"/>
          </a:xfrm>
          <a:prstGeom prst="wedgeEllipseCallout">
            <a:avLst>
              <a:gd name="adj1" fmla="val -145895"/>
              <a:gd name="adj2" fmla="val 872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Yapılandırıcı Metod</a:t>
            </a:r>
            <a:endParaRPr lang="tr-TR" dirty="0"/>
          </a:p>
        </p:txBody>
      </p:sp>
      <p:cxnSp>
        <p:nvCxnSpPr>
          <p:cNvPr id="7" name="Dirsek Bağlayıcısı 6"/>
          <p:cNvCxnSpPr/>
          <p:nvPr/>
        </p:nvCxnSpPr>
        <p:spPr>
          <a:xfrm rot="10800000" flipV="1">
            <a:off x="1835696" y="3861048"/>
            <a:ext cx="3888432" cy="2208196"/>
          </a:xfrm>
          <a:prstGeom prst="bentConnector3">
            <a:avLst>
              <a:gd name="adj1" fmla="val -11640"/>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13" name="Dirsek Bağlayıcısı 12"/>
          <p:cNvCxnSpPr/>
          <p:nvPr/>
        </p:nvCxnSpPr>
        <p:spPr>
          <a:xfrm rot="10800000" flipV="1">
            <a:off x="683569" y="1628800"/>
            <a:ext cx="7421411" cy="4896546"/>
          </a:xfrm>
          <a:prstGeom prst="bentConnector3">
            <a:avLst>
              <a:gd name="adj1" fmla="val -6005"/>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33" name="Düz Ok Bağlayıcısı 32"/>
          <p:cNvCxnSpPr/>
          <p:nvPr/>
        </p:nvCxnSpPr>
        <p:spPr>
          <a:xfrm flipH="1">
            <a:off x="2555776" y="1628800"/>
            <a:ext cx="5549204" cy="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85640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YAPILANDIRICI METOD</a:t>
            </a:r>
            <a:endParaRPr lang="tr-TR" dirty="0"/>
          </a:p>
        </p:txBody>
      </p:sp>
      <p:sp>
        <p:nvSpPr>
          <p:cNvPr id="3" name="İçerik Yer Tutucusu 2"/>
          <p:cNvSpPr>
            <a:spLocks noGrp="1"/>
          </p:cNvSpPr>
          <p:nvPr>
            <p:ph idx="1"/>
          </p:nvPr>
        </p:nvSpPr>
        <p:spPr/>
        <p:txBody>
          <a:bodyPr/>
          <a:lstStyle/>
          <a:p>
            <a:r>
              <a:rPr lang="tr-TR" dirty="0" smtClean="0"/>
              <a:t>Top Top1=new Top(15.34,Color.blue,</a:t>
            </a:r>
            <a:r>
              <a:rPr lang="tr-TR" dirty="0" smtClean="0">
                <a:latin typeface="Arial Unicode MS" pitchFamily="34" charset="-128"/>
                <a:ea typeface="Arial Unicode MS" pitchFamily="34" charset="-128"/>
                <a:cs typeface="Arial Unicode MS" pitchFamily="34" charset="-128"/>
              </a:rPr>
              <a:t>»</a:t>
            </a:r>
            <a:r>
              <a:rPr lang="tr-TR" dirty="0" smtClean="0"/>
              <a:t>deri»,3);</a:t>
            </a:r>
            <a:endParaRPr lang="tr-TR" dirty="0"/>
          </a:p>
        </p:txBody>
      </p:sp>
      <p:pic>
        <p:nvPicPr>
          <p:cNvPr id="4" name="Picture 6" descr="https://app.heliumnetwork.com/heliumnetwork/viewFileImageController.sc?imageFilename=0d1d_bounce_147.gif"/>
          <p:cNvPicPr>
            <a:picLocks noChangeAspect="1" noChangeArrowheads="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57964"/>
          <a:stretch/>
        </p:blipFill>
        <p:spPr bwMode="auto">
          <a:xfrm>
            <a:off x="3258021" y="3068960"/>
            <a:ext cx="2250083" cy="1769436"/>
          </a:xfrm>
          <a:prstGeom prst="rect">
            <a:avLst/>
          </a:prstGeom>
          <a:solidFill>
            <a:schemeClr val="tx1"/>
          </a:solidFill>
          <a:extLst/>
        </p:spPr>
      </p:pic>
      <p:sp>
        <p:nvSpPr>
          <p:cNvPr id="5" name="Metin kutusu 4"/>
          <p:cNvSpPr txBox="1"/>
          <p:nvPr/>
        </p:nvSpPr>
        <p:spPr>
          <a:xfrm>
            <a:off x="3995936" y="4941168"/>
            <a:ext cx="864096" cy="461665"/>
          </a:xfrm>
          <a:prstGeom prst="rect">
            <a:avLst/>
          </a:prstGeom>
          <a:noFill/>
        </p:spPr>
        <p:txBody>
          <a:bodyPr wrap="square" rtlCol="0">
            <a:spAutoFit/>
          </a:bodyPr>
          <a:lstStyle/>
          <a:p>
            <a:r>
              <a:rPr lang="tr-TR" sz="2400" dirty="0" smtClean="0"/>
              <a:t>Top1</a:t>
            </a:r>
            <a:endParaRPr lang="tr-TR" sz="2400" dirty="0"/>
          </a:p>
        </p:txBody>
      </p:sp>
    </p:spTree>
    <p:extLst>
      <p:ext uri="{BB962C8B-B14F-4D97-AF65-F5344CB8AC3E}">
        <p14:creationId xmlns:p14="http://schemas.microsoft.com/office/powerpoint/2010/main" val="15108578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PROBLEM-4</a:t>
            </a:r>
            <a:endParaRPr lang="tr-TR" dirty="0"/>
          </a:p>
        </p:txBody>
      </p:sp>
      <p:sp>
        <p:nvSpPr>
          <p:cNvPr id="3" name="İçerik Yer Tutucusu 2"/>
          <p:cNvSpPr>
            <a:spLocks noGrp="1"/>
          </p:cNvSpPr>
          <p:nvPr>
            <p:ph idx="1"/>
          </p:nvPr>
        </p:nvSpPr>
        <p:spPr/>
        <p:txBody>
          <a:bodyPr/>
          <a:lstStyle/>
          <a:p>
            <a:r>
              <a:rPr lang="tr-TR" dirty="0" smtClean="0"/>
              <a:t>Yapılandırıcı metod kullanarak bir nesne oluşturalım ve bu nesnenin özelliklerini ekranda görüntüleyelim.</a:t>
            </a:r>
            <a:endParaRPr lang="tr-TR"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972" y="2780928"/>
            <a:ext cx="2486025"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7347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en.hdyo.org/assets/ask-question-2-ce96e3e01c85a38a0d39c61cfae6d42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4302223"/>
            <a:ext cx="2555776" cy="2555777"/>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p:cNvSpPr>
            <a:spLocks noGrp="1"/>
          </p:cNvSpPr>
          <p:nvPr>
            <p:ph idx="1"/>
          </p:nvPr>
        </p:nvSpPr>
        <p:spPr>
          <a:xfrm>
            <a:off x="467544" y="1031700"/>
            <a:ext cx="8229600" cy="4525963"/>
          </a:xfrm>
        </p:spPr>
        <p:txBody>
          <a:bodyPr>
            <a:normAutofit lnSpcReduction="10000"/>
          </a:bodyPr>
          <a:lstStyle/>
          <a:p>
            <a:pPr marL="0" indent="0" algn="ctr">
              <a:buNone/>
            </a:pPr>
            <a:r>
              <a:rPr lang="tr-TR" sz="6000" dirty="0" smtClean="0"/>
              <a:t>PEKİ MESELA BAZI TOPLARIN RENKLERİNİ BAZILARININ İSE RENK VE ÇAPINI BELİRLEMEK İSTERSEM?</a:t>
            </a:r>
            <a:endParaRPr lang="tr-TR" sz="6000" dirty="0"/>
          </a:p>
        </p:txBody>
      </p:sp>
      <p:sp>
        <p:nvSpPr>
          <p:cNvPr id="4" name="AutoShape 2" descr="data:image/jpeg;base64,/9j/4AAQSkZJRgABAQAAAQABAAD/2wCEAAkGBwgHBgkIBwgKCgkLDRYPDQwMDRsUFRAWIB0iIiAdHx8kKDQsJCYxJx8fLT0tMTU3Ojo6Iys/RD84QzQ5OjcBCgoKDQwNGg8PGjclHyU3Nzc3Nzc3Nzc3Nzc3Nzc3Nzc3Nzc3Nzc3Nzc3Nzc3Nzc3Nzc3Nzc3Nzc3Nzc3Nzc3N//AABEIAFsAWwMBEQACEQEDEQH/xAAcAAEAAgMBAQEAAAAAAAAAAAAABgcCBAUDAQj/xAA3EAABBAECAwUGBAUFAAAAAAABAAIDBBEFBhIhMQcTQVFhInGBkaHwFCNCsVJicpLBMjSCouH/xAAaAQEAAgMBAAAAAAAAAAAAAAAABAYBAgUD/8QALREAAgICAAUCBAYDAAAAAAAAAAECAwQRBRIhMUFRYTJxwdFCkaGx4fAGFIH/2gAMAwEAAhEDEQA/ALxQBAEB4XLdelXfYtzxwQsGXPkcGgfFYbSW2b11zskowW2RG32n7cgkLI32bGP1RQ8v+xCjyy60devgGZNbaS+b+xs6f2i7buvDDddWeegsxlg/u6D5rMcmt+Tyt4Jm1rfLv5df5JTHIyWNskT2vY4Za5pyCPQqQuvY5bTi9MzQwEAQBAEAQBAaup362mUZrl2URwRN4nOP3zPotZSUVzM9aaZ32KutbbKD3fui3ubUDLKXR1GH8ivnkweZ83eq5V1rsfsX3h+BXh16j1k+7/vg4D3tYMvcGjzJwvJJvsTpTjBbk9I+MkY8ZY9rh5tOUaa7mIWQn1i9kl2du+7tq00Bz5tPcfza2en8zfJ37+PmPam+Vb9iBxHhlWZD0n4f0fsX3StQ3akNqtIJIZmB7HjxBXVTTW0UKyuVcnCa00eyyaBAEAQBAEBT/bbuNkVypovGQxrO/lDeeSchufcAfmoeSpTfKix8EnTjQldZ8T6L2Xn8/oVzUcLs0cNQiWSRwYxjTzLicAfNQnXJPTRZo5dMouSl0Rb8XY9t+Wo1uoTXpbRb7UrJuENOOfC3GMe/K6ldMYR0UbL4lbk2ub7eEV7vPs8n2bZZcrWn2NMkPCJHDD43fwvxyOfA/Qcs6Ww6dexJwchuW4vUkcWrHNb/ANrDLKeuI2FxHyXNcXzNIuEL4utTm9bLf7GtRkm0i5ps2Q6nNlocMFrX5OP7g75qfiS3Fxfgq3+Q0pXRuj+JfsWIpZXwgCAIAgCA5es7d0fXIu71bTa1rlgOkZ7Tfc7qPgVhpM2jOUezODt/s025oOtHVKcMz5Wj8mOeTjbCfNuRnPqScLCikek75zWmTJbHiR7fVCHVduTadO7hFmWJgd4j22kkeoAJ+C0mtrR7403XZzrxsx0sUdIpR09Nhjr14xgNZ4+pPifUrZJJaR52WStlzTe2bdWzX/GmYRsE0oEbpAPacM8gT44JPzTS3sxzy5eXfQ7CyahAEAQBAEAQBAcncW4NO29SNrUZg0HPBG3m+Q+TR9haTsjBbZJxcS3Kny1r7IpnWd93tX16rdlBip1pMxVmnOAeRJPi7BP3lQXe3YpeEWmHCa68adUespLv+3yWyXVtXinLD+IY2N45SdR9F0E01tFPnCUJOMlpo7+l1bDrUEkkkXciQEua/OcdPmsmpL0AQBAEAQBAEBpazqMOk6XZ1Cxnu68ZeQOrvID1JwPitZyUYuTPbHplfbGqPds/OW4NZt65qct29IXSOPJvgxvg1vkB/wC9SuVKTm+Zl8pprx61VWui/V+rM9uaDf3FqAp6fGCRzkkd/oib5uP+OpWa63N6R5ZWZXiw55/l6lrN2no+3tNgoycU00mXyWHci44xyHgPT910q61WtIpuZmTy7OeS16G3o0VXT5nPZecWkewx/wCkr0IhLqNtlyu2VmM9HDyKA2EAQBAEAQBAQHtmvGrtaKEODRYtNa8k49loLv3AUbKb5NLydngaj/sOcvwp/Yo1srJObHtd7ioPK13RaI2wn8LTL67IdPZU2fDYDMSXJHyvJ6kBxa36Nz8V0MeOobKlxi1zynHxHS+p1d3QV5oa/f8A6SefkPvC9zlkXirUY5gWO4z4NLuL6ICY7egmZF3zxCyF7fy2Rjn8fVAdhAEAQBAEAQEf3hb23Vog7niqTw5JjhnhEpcf5WkHn6rSc4w+IlY2LfkNqpfP0/6VVFf7Nb2rRG1tiWpFxjEokIZ/yY12Me7KjrIg31R058JyYw3Gab9PsXfTgr1qsUNKKKKuxoEbImgNa3wwBywpZw3vfU5W42Dihf5hzSPkhgiOoS91wxwta1z+XIeCAn2kxmLTKrD1ETc+/CA20AQBAfMhAOIIBxBAUT2ymxHu/NkkQSV2fhyehAzkA/1Z+YUK+Dc9ln4Tkwhj8nu9kJrwTW7EdatE6WeQ8LI2DLnH3KMk30R1pzjCPNJ6R+nNv1pNP0LTqVl3FNXrRxvIOfaDQCupBaikyj3zVlsprs2zS3LK0CAcQyMk/RbHkQyZ3e385yA3AQFmxAMiYz+FoCAz4ggGUAygNYucgMDI4eCA8nyyDo1AcrWqUGr1xX1LTILkQPEGzAHhPmPI+5Y1s2jJx7M19JpQaNGY9L0etTaevchoLveep+KaQcm+7OmLc/6mY+KyanH1OGXULDXcbRE4jLi8cm+iA5kpgOsSPjcxsTHNaG55gNAH+EBL6eqRWiQw4I54zlAbgmB8UBmJEBlxoBwID4WID4Y0Bj3IQGJrg+CA83Uo3DmOqA0ZNuUJHl7on8R6lsrx+xQHo3QNPaAPwzD/AFDiP1QHvDpVWDPcwsjz14WgZQGwKzR0QGQhwgMu6QHqgCAYQDCAYQDCAYQDCAAID6gCAID/2Q=="/>
          <p:cNvSpPr>
            <a:spLocks noChangeAspect="1" noChangeArrowheads="1"/>
          </p:cNvSpPr>
          <p:nvPr/>
        </p:nvSpPr>
        <p:spPr bwMode="auto">
          <a:xfrm>
            <a:off x="155575" y="-411163"/>
            <a:ext cx="866775" cy="8667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dirty="0"/>
          </a:p>
        </p:txBody>
      </p:sp>
    </p:spTree>
    <p:extLst>
      <p:ext uri="{BB962C8B-B14F-4D97-AF65-F5344CB8AC3E}">
        <p14:creationId xmlns:p14="http://schemas.microsoft.com/office/powerpoint/2010/main" val="731854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METHOD OVERLOADING</a:t>
            </a:r>
            <a:endParaRPr lang="tr-TR" dirty="0"/>
          </a:p>
        </p:txBody>
      </p:sp>
      <p:sp>
        <p:nvSpPr>
          <p:cNvPr id="3" name="İçerik Yer Tutucusu 2"/>
          <p:cNvSpPr>
            <a:spLocks noGrp="1"/>
          </p:cNvSpPr>
          <p:nvPr>
            <p:ph idx="1"/>
          </p:nvPr>
        </p:nvSpPr>
        <p:spPr/>
        <p:txBody>
          <a:bodyPr/>
          <a:lstStyle/>
          <a:p>
            <a:pPr algn="just"/>
            <a:r>
              <a:rPr lang="tr-TR" dirty="0" smtClean="0"/>
              <a:t>Bu işlevi yerine getirebilmek için, aynı işi farklı şekillerde yapan metotlara ihtiyaç duyacağımız çok açıktır. Bazı nesneleri oluştururken mesela sadece renk değerini vermek isteyebilirim veya renk ve çap değerini vermek isteyebilirim dolayısıyla birden çok yapılandırıcı metod kullanılması gerekebilir bu işleme </a:t>
            </a:r>
            <a:r>
              <a:rPr lang="tr-TR" i="1" dirty="0" smtClean="0">
                <a:solidFill>
                  <a:srgbClr val="FF0000"/>
                </a:solidFill>
              </a:rPr>
              <a:t>metod aşırı yükleme(method overloading) </a:t>
            </a:r>
            <a:r>
              <a:rPr lang="tr-TR" dirty="0" smtClean="0"/>
              <a:t>denir.</a:t>
            </a:r>
            <a:endParaRPr lang="tr-TR" dirty="0"/>
          </a:p>
        </p:txBody>
      </p:sp>
    </p:spTree>
    <p:extLst>
      <p:ext uri="{BB962C8B-B14F-4D97-AF65-F5344CB8AC3E}">
        <p14:creationId xmlns:p14="http://schemas.microsoft.com/office/powerpoint/2010/main" val="16168336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METOD AŞIRI YÜKLEME</a:t>
            </a:r>
            <a:endParaRPr lang="tr-TR" dirty="0"/>
          </a:p>
        </p:txBody>
      </p:sp>
      <p:sp>
        <p:nvSpPr>
          <p:cNvPr id="3" name="İçerik Yer Tutucusu 2"/>
          <p:cNvSpPr>
            <a:spLocks noGrp="1"/>
          </p:cNvSpPr>
          <p:nvPr>
            <p:ph idx="1"/>
          </p:nvPr>
        </p:nvSpPr>
        <p:spPr/>
        <p:txBody>
          <a:bodyPr>
            <a:normAutofit fontScale="62500" lnSpcReduction="20000"/>
          </a:bodyPr>
          <a:lstStyle/>
          <a:p>
            <a:pPr marL="0" indent="0">
              <a:buNone/>
            </a:pPr>
            <a:r>
              <a:rPr lang="tr-TR" i="1" dirty="0" smtClean="0">
                <a:solidFill>
                  <a:srgbClr val="FF0000"/>
                </a:solidFill>
              </a:rPr>
              <a:t>public Top(double ç,Color r,String h,int e){</a:t>
            </a:r>
          </a:p>
          <a:p>
            <a:pPr marL="0" indent="0">
              <a:buNone/>
            </a:pPr>
            <a:r>
              <a:rPr lang="tr-TR" i="1" dirty="0" smtClean="0">
                <a:solidFill>
                  <a:srgbClr val="FF0000"/>
                </a:solidFill>
              </a:rPr>
              <a:t>çap=ç;</a:t>
            </a:r>
          </a:p>
          <a:p>
            <a:pPr marL="0" indent="0">
              <a:buNone/>
            </a:pPr>
            <a:r>
              <a:rPr lang="tr-TR" i="1" dirty="0" smtClean="0">
                <a:solidFill>
                  <a:srgbClr val="FF0000"/>
                </a:solidFill>
              </a:rPr>
              <a:t>renk=r;</a:t>
            </a:r>
          </a:p>
          <a:p>
            <a:pPr marL="0" indent="0">
              <a:buNone/>
            </a:pPr>
            <a:r>
              <a:rPr lang="tr-TR" i="1" dirty="0" smtClean="0">
                <a:solidFill>
                  <a:srgbClr val="FF0000"/>
                </a:solidFill>
              </a:rPr>
              <a:t>hammadde=h;</a:t>
            </a:r>
          </a:p>
          <a:p>
            <a:pPr marL="0" indent="0">
              <a:buNone/>
            </a:pPr>
            <a:r>
              <a:rPr lang="tr-TR" i="1" dirty="0" smtClean="0">
                <a:solidFill>
                  <a:srgbClr val="FF0000"/>
                </a:solidFill>
              </a:rPr>
              <a:t>elastikiyet=e;}</a:t>
            </a:r>
          </a:p>
          <a:p>
            <a:pPr marL="0" indent="0">
              <a:buNone/>
            </a:pPr>
            <a:r>
              <a:rPr lang="tr-TR" i="1" dirty="0" smtClean="0">
                <a:solidFill>
                  <a:srgbClr val="FF0000"/>
                </a:solidFill>
              </a:rPr>
              <a:t>-------------------------------------------------------------------------------------------------</a:t>
            </a:r>
          </a:p>
          <a:p>
            <a:pPr marL="0" indent="0">
              <a:buNone/>
            </a:pPr>
            <a:r>
              <a:rPr lang="tr-TR" i="1" dirty="0" smtClean="0">
                <a:solidFill>
                  <a:schemeClr val="accent2"/>
                </a:solidFill>
              </a:rPr>
              <a:t>public Top(double ç,Color </a:t>
            </a:r>
            <a:r>
              <a:rPr lang="tr-TR" i="1" dirty="0">
                <a:solidFill>
                  <a:schemeClr val="accent2"/>
                </a:solidFill>
              </a:rPr>
              <a:t>r</a:t>
            </a:r>
            <a:r>
              <a:rPr lang="tr-TR" i="1" dirty="0" smtClean="0">
                <a:solidFill>
                  <a:schemeClr val="accent2"/>
                </a:solidFill>
              </a:rPr>
              <a:t>,int e){</a:t>
            </a:r>
          </a:p>
          <a:p>
            <a:pPr marL="0" indent="0">
              <a:buNone/>
            </a:pPr>
            <a:r>
              <a:rPr lang="tr-TR" i="1" dirty="0" smtClean="0">
                <a:solidFill>
                  <a:schemeClr val="accent2"/>
                </a:solidFill>
              </a:rPr>
              <a:t>çap=ç;</a:t>
            </a:r>
          </a:p>
          <a:p>
            <a:pPr marL="0" indent="0">
              <a:buNone/>
            </a:pPr>
            <a:r>
              <a:rPr lang="tr-TR" i="1" dirty="0" smtClean="0">
                <a:solidFill>
                  <a:schemeClr val="accent2"/>
                </a:solidFill>
              </a:rPr>
              <a:t>renk=r;</a:t>
            </a:r>
          </a:p>
          <a:p>
            <a:pPr marL="0" indent="0">
              <a:buNone/>
            </a:pPr>
            <a:r>
              <a:rPr lang="tr-TR" i="1" dirty="0" smtClean="0">
                <a:solidFill>
                  <a:schemeClr val="accent2"/>
                </a:solidFill>
              </a:rPr>
              <a:t>elastikiyet=e;}</a:t>
            </a:r>
          </a:p>
          <a:p>
            <a:pPr marL="0" indent="0">
              <a:buNone/>
            </a:pPr>
            <a:r>
              <a:rPr lang="tr-TR" i="1" dirty="0" smtClean="0">
                <a:solidFill>
                  <a:srgbClr val="FF0000"/>
                </a:solidFill>
              </a:rPr>
              <a:t>--------------------------------------------------------------------------------------------------</a:t>
            </a:r>
          </a:p>
          <a:p>
            <a:pPr marL="0" indent="0">
              <a:buNone/>
            </a:pPr>
            <a:r>
              <a:rPr lang="tr-TR" i="1" dirty="0" smtClean="0">
                <a:solidFill>
                  <a:srgbClr val="92D050"/>
                </a:solidFill>
              </a:rPr>
              <a:t>public Top(double ç){</a:t>
            </a:r>
          </a:p>
          <a:p>
            <a:pPr marL="0" indent="0">
              <a:buNone/>
            </a:pPr>
            <a:r>
              <a:rPr lang="tr-TR" i="1" dirty="0" smtClean="0">
                <a:solidFill>
                  <a:srgbClr val="92D050"/>
                </a:solidFill>
              </a:rPr>
              <a:t>çap=ç;</a:t>
            </a:r>
          </a:p>
          <a:p>
            <a:pPr marL="0" indent="0">
              <a:buNone/>
            </a:pPr>
            <a:r>
              <a:rPr lang="tr-TR" i="1" dirty="0" smtClean="0">
                <a:solidFill>
                  <a:srgbClr val="92D050"/>
                </a:solidFill>
              </a:rPr>
              <a:t>}</a:t>
            </a:r>
          </a:p>
          <a:p>
            <a:pPr marL="0" indent="0">
              <a:buNone/>
            </a:pPr>
            <a:endParaRPr lang="tr-TR" dirty="0"/>
          </a:p>
        </p:txBody>
      </p:sp>
      <p:sp>
        <p:nvSpPr>
          <p:cNvPr id="5" name="Metin kutusu 4"/>
          <p:cNvSpPr txBox="1"/>
          <p:nvPr/>
        </p:nvSpPr>
        <p:spPr>
          <a:xfrm>
            <a:off x="2843808" y="2211722"/>
            <a:ext cx="4552721" cy="369332"/>
          </a:xfrm>
          <a:prstGeom prst="rect">
            <a:avLst/>
          </a:prstGeom>
          <a:noFill/>
        </p:spPr>
        <p:txBody>
          <a:bodyPr wrap="none" rtlCol="0">
            <a:spAutoFit/>
          </a:bodyPr>
          <a:lstStyle/>
          <a:p>
            <a:r>
              <a:rPr lang="tr-TR" dirty="0"/>
              <a:t>Top </a:t>
            </a:r>
            <a:r>
              <a:rPr lang="tr-TR" dirty="0" smtClean="0"/>
              <a:t>Top1= new </a:t>
            </a:r>
            <a:r>
              <a:rPr lang="tr-TR" dirty="0"/>
              <a:t>Top(11.2,Color.red,»</a:t>
            </a:r>
            <a:r>
              <a:rPr lang="tr-TR" dirty="0" smtClean="0"/>
              <a:t>plastik»,</a:t>
            </a:r>
            <a:r>
              <a:rPr lang="tr-TR" dirty="0"/>
              <a:t>6);</a:t>
            </a:r>
          </a:p>
        </p:txBody>
      </p:sp>
      <p:sp>
        <p:nvSpPr>
          <p:cNvPr id="6" name="Metin kutusu 5"/>
          <p:cNvSpPr txBox="1"/>
          <p:nvPr/>
        </p:nvSpPr>
        <p:spPr>
          <a:xfrm>
            <a:off x="2848744" y="3861048"/>
            <a:ext cx="3774431" cy="369332"/>
          </a:xfrm>
          <a:prstGeom prst="rect">
            <a:avLst/>
          </a:prstGeom>
          <a:noFill/>
        </p:spPr>
        <p:txBody>
          <a:bodyPr wrap="none" rtlCol="0">
            <a:spAutoFit/>
          </a:bodyPr>
          <a:lstStyle/>
          <a:p>
            <a:r>
              <a:rPr lang="tr-TR" dirty="0"/>
              <a:t>Top </a:t>
            </a:r>
            <a:r>
              <a:rPr lang="tr-TR" dirty="0" smtClean="0"/>
              <a:t>Top2= new Top(14.2,Color.blue,6</a:t>
            </a:r>
            <a:r>
              <a:rPr lang="tr-TR" dirty="0"/>
              <a:t>);</a:t>
            </a:r>
          </a:p>
        </p:txBody>
      </p:sp>
      <p:sp>
        <p:nvSpPr>
          <p:cNvPr id="7" name="Metin kutusu 6"/>
          <p:cNvSpPr txBox="1"/>
          <p:nvPr/>
        </p:nvSpPr>
        <p:spPr>
          <a:xfrm>
            <a:off x="2996208" y="5157192"/>
            <a:ext cx="2600199" cy="369332"/>
          </a:xfrm>
          <a:prstGeom prst="rect">
            <a:avLst/>
          </a:prstGeom>
          <a:noFill/>
        </p:spPr>
        <p:txBody>
          <a:bodyPr wrap="none" rtlCol="0">
            <a:spAutoFit/>
          </a:bodyPr>
          <a:lstStyle/>
          <a:p>
            <a:r>
              <a:rPr lang="tr-TR" dirty="0"/>
              <a:t>Top </a:t>
            </a:r>
            <a:r>
              <a:rPr lang="tr-TR" dirty="0" smtClean="0"/>
              <a:t>Top3= new Top(11.2);</a:t>
            </a:r>
            <a:endParaRPr lang="tr-TR" dirty="0"/>
          </a:p>
        </p:txBody>
      </p:sp>
      <p:sp>
        <p:nvSpPr>
          <p:cNvPr id="8" name="Oval 7"/>
          <p:cNvSpPr/>
          <p:nvPr/>
        </p:nvSpPr>
        <p:spPr>
          <a:xfrm>
            <a:off x="7524328" y="1772816"/>
            <a:ext cx="1224136" cy="108012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tr-TR" dirty="0"/>
          </a:p>
        </p:txBody>
      </p:sp>
      <p:sp>
        <p:nvSpPr>
          <p:cNvPr id="9" name="Oval 8"/>
          <p:cNvSpPr/>
          <p:nvPr/>
        </p:nvSpPr>
        <p:spPr>
          <a:xfrm>
            <a:off x="7416316" y="3356992"/>
            <a:ext cx="1440160" cy="129614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r-TR" dirty="0"/>
          </a:p>
        </p:txBody>
      </p:sp>
      <p:sp>
        <p:nvSpPr>
          <p:cNvPr id="11" name="Oval 10"/>
          <p:cNvSpPr/>
          <p:nvPr/>
        </p:nvSpPr>
        <p:spPr>
          <a:xfrm>
            <a:off x="7524328" y="4986464"/>
            <a:ext cx="1224136" cy="10801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tr-TR" dirty="0"/>
          </a:p>
        </p:txBody>
      </p:sp>
      <p:sp>
        <p:nvSpPr>
          <p:cNvPr id="12" name="Metin kutusu 11"/>
          <p:cNvSpPr txBox="1"/>
          <p:nvPr/>
        </p:nvSpPr>
        <p:spPr>
          <a:xfrm>
            <a:off x="5796136" y="1465807"/>
            <a:ext cx="1975156" cy="369332"/>
          </a:xfrm>
          <a:prstGeom prst="rect">
            <a:avLst/>
          </a:prstGeom>
          <a:noFill/>
        </p:spPr>
        <p:txBody>
          <a:bodyPr wrap="none" rtlCol="0">
            <a:spAutoFit/>
          </a:bodyPr>
          <a:lstStyle/>
          <a:p>
            <a:r>
              <a:rPr lang="tr-TR" dirty="0" smtClean="0"/>
              <a:t>Tüm özellikleri belli</a:t>
            </a:r>
            <a:endParaRPr lang="tr-TR" dirty="0"/>
          </a:p>
        </p:txBody>
      </p:sp>
      <p:sp>
        <p:nvSpPr>
          <p:cNvPr id="13" name="Metin kutusu 12"/>
          <p:cNvSpPr txBox="1"/>
          <p:nvPr/>
        </p:nvSpPr>
        <p:spPr>
          <a:xfrm>
            <a:off x="3126000" y="4297633"/>
            <a:ext cx="3988336" cy="369332"/>
          </a:xfrm>
          <a:prstGeom prst="rect">
            <a:avLst/>
          </a:prstGeom>
          <a:noFill/>
        </p:spPr>
        <p:txBody>
          <a:bodyPr wrap="none" rtlCol="0">
            <a:spAutoFit/>
          </a:bodyPr>
          <a:lstStyle/>
          <a:p>
            <a:r>
              <a:rPr lang="tr-TR" dirty="0" smtClean="0"/>
              <a:t>Hangi hammaddeden yapıldığı belli değil</a:t>
            </a:r>
            <a:endParaRPr lang="tr-TR" dirty="0"/>
          </a:p>
        </p:txBody>
      </p:sp>
      <p:sp>
        <p:nvSpPr>
          <p:cNvPr id="14" name="Metin kutusu 13"/>
          <p:cNvSpPr txBox="1"/>
          <p:nvPr/>
        </p:nvSpPr>
        <p:spPr>
          <a:xfrm>
            <a:off x="3126000" y="5686699"/>
            <a:ext cx="4393703" cy="646331"/>
          </a:xfrm>
          <a:prstGeom prst="rect">
            <a:avLst/>
          </a:prstGeom>
          <a:noFill/>
        </p:spPr>
        <p:txBody>
          <a:bodyPr wrap="none" rtlCol="0">
            <a:spAutoFit/>
          </a:bodyPr>
          <a:lstStyle/>
          <a:p>
            <a:r>
              <a:rPr lang="tr-TR" dirty="0" smtClean="0"/>
              <a:t>Rengi tanımlanmamış, Hangi hammaddeden </a:t>
            </a:r>
          </a:p>
          <a:p>
            <a:r>
              <a:rPr lang="tr-TR" dirty="0" smtClean="0"/>
              <a:t>yapıldığı belli değil,elaskiyeti tanımlanmamış</a:t>
            </a:r>
            <a:endParaRPr lang="tr-TR" dirty="0"/>
          </a:p>
        </p:txBody>
      </p:sp>
    </p:spTree>
    <p:extLst>
      <p:ext uri="{BB962C8B-B14F-4D97-AF65-F5344CB8AC3E}">
        <p14:creationId xmlns:p14="http://schemas.microsoft.com/office/powerpoint/2010/main" val="165508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P spid="11" grpId="0" animBg="1"/>
      <p:bldP spid="12" grpId="0"/>
      <p:bldP spid="13"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PROBLEM-5</a:t>
            </a:r>
            <a:endParaRPr lang="tr-TR" dirty="0"/>
          </a:p>
        </p:txBody>
      </p:sp>
      <p:sp>
        <p:nvSpPr>
          <p:cNvPr id="3" name="İçerik Yer Tutucusu 2"/>
          <p:cNvSpPr>
            <a:spLocks noGrp="1"/>
          </p:cNvSpPr>
          <p:nvPr>
            <p:ph idx="1"/>
          </p:nvPr>
        </p:nvSpPr>
        <p:spPr/>
        <p:txBody>
          <a:bodyPr/>
          <a:lstStyle/>
          <a:p>
            <a:r>
              <a:rPr lang="tr-TR" dirty="0" smtClean="0"/>
              <a:t>Üç farklı top nesnesini üç farklı yapılandırıcı metod kullanarak oluşturalım ve özelliklerini yazdırarak aralarındaki farkları görelim.</a:t>
            </a:r>
            <a:endParaRPr lang="tr-TR"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3068960"/>
            <a:ext cx="2486025"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68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707678"/>
          </a:xfrm>
        </p:spPr>
        <p:txBody>
          <a:bodyPr>
            <a:normAutofit/>
          </a:bodyPr>
          <a:lstStyle/>
          <a:p>
            <a:r>
              <a:rPr lang="tr-TR" sz="3600" dirty="0" smtClean="0"/>
              <a:t>PROBLEM?</a:t>
            </a:r>
            <a:endParaRPr lang="tr-TR" sz="3600" dirty="0"/>
          </a:p>
        </p:txBody>
      </p:sp>
      <p:sp>
        <p:nvSpPr>
          <p:cNvPr id="4" name="İçerik Yer Tutucusu 3"/>
          <p:cNvSpPr>
            <a:spLocks noGrp="1"/>
          </p:cNvSpPr>
          <p:nvPr>
            <p:ph idx="1"/>
          </p:nvPr>
        </p:nvSpPr>
        <p:spPr/>
        <p:txBody>
          <a:bodyPr/>
          <a:lstStyle/>
          <a:p>
            <a:pPr algn="just"/>
            <a:r>
              <a:rPr lang="tr-TR" dirty="0" smtClean="0"/>
              <a:t>Örneğin bir oyun yazmak niyetindeyiz ve oyunda zıplayan bir top olmasını planlıyoruz. Nesneye dayalı programlama açısından bakıldığında bu oyunu yazmak bizim problemimiz ise, problemimizin çözümü programda yapılacak işi yapacak nesneler üretmektir. </a:t>
            </a:r>
            <a:endParaRPr lang="tr-TR" dirty="0"/>
          </a:p>
        </p:txBody>
      </p:sp>
      <p:pic>
        <p:nvPicPr>
          <p:cNvPr id="3" name="Picture 2" descr="http://i203.photobucket.com/albums/aa302/davidtbone/bouncingball.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052736"/>
            <a:ext cx="2952328"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4007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SINIFLARDA METOD KAVRAMI</a:t>
            </a:r>
            <a:endParaRPr lang="tr-TR" dirty="0"/>
          </a:p>
        </p:txBody>
      </p:sp>
      <p:sp>
        <p:nvSpPr>
          <p:cNvPr id="3" name="İçerik Yer Tutucusu 2"/>
          <p:cNvSpPr>
            <a:spLocks noGrp="1"/>
          </p:cNvSpPr>
          <p:nvPr>
            <p:ph idx="1"/>
          </p:nvPr>
        </p:nvSpPr>
        <p:spPr/>
        <p:txBody>
          <a:bodyPr/>
          <a:lstStyle/>
          <a:p>
            <a:pPr algn="just"/>
            <a:r>
              <a:rPr lang="tr-TR" dirty="0" smtClean="0">
                <a:solidFill>
                  <a:srgbClr val="FF0000"/>
                </a:solidFill>
                <a:effectLst>
                  <a:outerShdw blurRad="38100" dist="38100" dir="2700000" algn="tl">
                    <a:srgbClr val="000000">
                      <a:alpha val="43137"/>
                    </a:srgbClr>
                  </a:outerShdw>
                </a:effectLst>
              </a:rPr>
              <a:t>Sınıf oluştururken sınıfın yaptığı işler metod olarak tanımlanır. </a:t>
            </a:r>
            <a:r>
              <a:rPr lang="tr-TR" dirty="0" smtClean="0"/>
              <a:t>Metod ismi yazılırken küçük harfle başlamak ve metod isminde başlangıçtan sonra gelen kelimelerin ilk harfini büyük yapmak metod yazmakta kullanıla gelen bir yöntemdir. Metodun harflerinin büyük küçük olması çalışmasını etkilemez, ama bu yöntemi kullanmak bu ismin metodu temsil ettiğini anlamamızı kolaylaştırır.</a:t>
            </a:r>
            <a:endParaRPr lang="tr-TR" dirty="0"/>
          </a:p>
        </p:txBody>
      </p:sp>
    </p:spTree>
    <p:extLst>
      <p:ext uri="{BB962C8B-B14F-4D97-AF65-F5344CB8AC3E}">
        <p14:creationId xmlns:p14="http://schemas.microsoft.com/office/powerpoint/2010/main" val="1831004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METOD İSİM ÖRNEKLERİ</a:t>
            </a:r>
            <a:endParaRPr lang="tr-TR" dirty="0"/>
          </a:p>
        </p:txBody>
      </p:sp>
      <p:sp>
        <p:nvSpPr>
          <p:cNvPr id="3" name="İçerik Yer Tutucusu 2"/>
          <p:cNvSpPr>
            <a:spLocks noGrp="1"/>
          </p:cNvSpPr>
          <p:nvPr>
            <p:ph idx="1"/>
          </p:nvPr>
        </p:nvSpPr>
        <p:spPr/>
        <p:txBody>
          <a:bodyPr/>
          <a:lstStyle/>
          <a:p>
            <a:pPr algn="ctr"/>
            <a:r>
              <a:rPr lang="tr-TR" dirty="0" smtClean="0"/>
              <a:t>compareTo()</a:t>
            </a:r>
          </a:p>
          <a:p>
            <a:pPr algn="ctr"/>
            <a:r>
              <a:rPr lang="tr-TR" dirty="0" smtClean="0"/>
              <a:t>subString()</a:t>
            </a:r>
          </a:p>
          <a:p>
            <a:pPr algn="ctr"/>
            <a:r>
              <a:rPr lang="tr-TR" dirty="0" smtClean="0"/>
              <a:t>toUpperCase()</a:t>
            </a:r>
          </a:p>
          <a:p>
            <a:pPr algn="ctr"/>
            <a:r>
              <a:rPr lang="tr-TR" dirty="0" smtClean="0"/>
              <a:t>toLowerCase()</a:t>
            </a:r>
          </a:p>
          <a:p>
            <a:pPr algn="ctr"/>
            <a:r>
              <a:rPr lang="tr-TR" dirty="0" smtClean="0"/>
              <a:t>valueOf()</a:t>
            </a:r>
          </a:p>
          <a:p>
            <a:pPr algn="ctr"/>
            <a:r>
              <a:rPr lang="tr-TR" dirty="0" smtClean="0"/>
              <a:t>parseInt()</a:t>
            </a:r>
          </a:p>
          <a:p>
            <a:pPr algn="ctr"/>
            <a:r>
              <a:rPr lang="tr-TR" dirty="0" smtClean="0"/>
              <a:t>parseDouble()</a:t>
            </a:r>
            <a:endParaRPr lang="tr-TR" dirty="0"/>
          </a:p>
        </p:txBody>
      </p:sp>
    </p:spTree>
    <p:extLst>
      <p:ext uri="{BB962C8B-B14F-4D97-AF65-F5344CB8AC3E}">
        <p14:creationId xmlns:p14="http://schemas.microsoft.com/office/powerpoint/2010/main" val="29686847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ÖRNEK BİR SINIF</a:t>
            </a:r>
            <a:endParaRPr lang="tr-TR" dirty="0"/>
          </a:p>
        </p:txBody>
      </p:sp>
      <p:sp>
        <p:nvSpPr>
          <p:cNvPr id="3" name="İçerik Yer Tutucusu 2"/>
          <p:cNvSpPr>
            <a:spLocks noGrp="1"/>
          </p:cNvSpPr>
          <p:nvPr>
            <p:ph idx="1"/>
          </p:nvPr>
        </p:nvSpPr>
        <p:spPr/>
        <p:txBody>
          <a:bodyPr/>
          <a:lstStyle/>
          <a:p>
            <a:r>
              <a:rPr lang="tr-TR" sz="3600" dirty="0" smtClean="0">
                <a:solidFill>
                  <a:srgbClr val="FF0000"/>
                </a:solidFill>
              </a:rPr>
              <a:t>HesapMakinesi</a:t>
            </a:r>
            <a:r>
              <a:rPr lang="tr-TR" dirty="0" smtClean="0">
                <a:solidFill>
                  <a:srgbClr val="FF0000"/>
                </a:solidFill>
              </a:rPr>
              <a:t> </a:t>
            </a:r>
            <a:r>
              <a:rPr lang="tr-TR" dirty="0" smtClean="0"/>
              <a:t>isminde bir sınıf oluşturulacaktır. Bu sınıfın metodlarını kullanarak </a:t>
            </a:r>
            <a:r>
              <a:rPr lang="tr-TR" i="1" dirty="0" smtClean="0"/>
              <a:t>toplama, çıkarma, bölme ve çarpma </a:t>
            </a:r>
            <a:r>
              <a:rPr lang="tr-TR" dirty="0" smtClean="0"/>
              <a:t>gibi işlemleri bu sınıftan ürettiğimiz bir nesneye yaptıracağız. Bu amaçla bir hesap makinesinin özellikleri ve yapabilecekleri nedir, tanımlayalım.</a:t>
            </a:r>
            <a:endParaRPr lang="tr-TR" dirty="0"/>
          </a:p>
        </p:txBody>
      </p:sp>
    </p:spTree>
    <p:extLst>
      <p:ext uri="{BB962C8B-B14F-4D97-AF65-F5344CB8AC3E}">
        <p14:creationId xmlns:p14="http://schemas.microsoft.com/office/powerpoint/2010/main" val="317283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HANGİSİNİ SEÇMELİ?</a:t>
            </a:r>
            <a:endParaRPr lang="tr-TR" dirty="0"/>
          </a:p>
        </p:txBody>
      </p:sp>
      <p:sp>
        <p:nvSpPr>
          <p:cNvPr id="4" name="AutoShape 2" descr="https://encrypted-tbn3.gstatic.com/images?q=tbn:ANd9GcRmXdBJAC_u2zd8dE-8B7wraCZmhU4T40actKk8jiHMfBTV7w6FhA"/>
          <p:cNvSpPr>
            <a:spLocks noChangeAspect="1" noChangeArrowheads="1"/>
          </p:cNvSpPr>
          <p:nvPr/>
        </p:nvSpPr>
        <p:spPr bwMode="auto">
          <a:xfrm>
            <a:off x="155575" y="-1919288"/>
            <a:ext cx="3000375" cy="400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dirty="0"/>
          </a:p>
        </p:txBody>
      </p:sp>
      <p:sp>
        <p:nvSpPr>
          <p:cNvPr id="5" name="AutoShape 4" descr="https://encrypted-tbn3.gstatic.com/images?q=tbn:ANd9GcRmXdBJAC_u2zd8dE-8B7wraCZmhU4T40actKk8jiHMfBTV7w6FhA"/>
          <p:cNvSpPr>
            <a:spLocks noChangeAspect="1" noChangeArrowheads="1"/>
          </p:cNvSpPr>
          <p:nvPr/>
        </p:nvSpPr>
        <p:spPr bwMode="auto">
          <a:xfrm>
            <a:off x="307975" y="-1766888"/>
            <a:ext cx="3000375" cy="400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dirty="0"/>
          </a:p>
        </p:txBody>
      </p:sp>
      <p:pic>
        <p:nvPicPr>
          <p:cNvPr id="7173"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181" r="12522"/>
          <a:stretch/>
        </p:blipFill>
        <p:spPr bwMode="auto">
          <a:xfrm>
            <a:off x="997526" y="2081213"/>
            <a:ext cx="159327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5" name="Picture 7" descr="https://encrypted-tbn0.gstatic.com/images?q=tbn:ANd9GcQ8_Wvt7qe2FTzkH3w64TOaIRLx5L5xG1sKJE4lLiJVMwtklOq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4634" y="2233613"/>
            <a:ext cx="2466975" cy="1847851"/>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9" descr="http://ecx.images-amazon.com/images/I/71FFmguxgYL._SL1500_.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6632" r="26091"/>
          <a:stretch/>
        </p:blipFill>
        <p:spPr bwMode="auto">
          <a:xfrm>
            <a:off x="6228184" y="1905942"/>
            <a:ext cx="1656184" cy="3055591"/>
          </a:xfrm>
          <a:prstGeom prst="rect">
            <a:avLst/>
          </a:prstGeom>
          <a:noFill/>
          <a:extLst>
            <a:ext uri="{909E8E84-426E-40DD-AFC4-6F175D3DCCD1}">
              <a14:hiddenFill xmlns:a14="http://schemas.microsoft.com/office/drawing/2010/main">
                <a:solidFill>
                  <a:srgbClr val="FFFFFF"/>
                </a:solidFill>
              </a14:hiddenFill>
            </a:ext>
          </a:extLst>
        </p:spPr>
      </p:pic>
      <p:pic>
        <p:nvPicPr>
          <p:cNvPr id="7181" name="Picture 13" descr="https://encrypted-tbn0.gstatic.com/images?q=tbn:ANd9GcQ7SF5I4-OKfpTiAcbuknF9F3JRynC_brnQcF5vo6O4lnzu2qrZ"/>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4634" y="4467225"/>
            <a:ext cx="2466975"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5607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ORTAK ÖZELLİKLER</a:t>
            </a:r>
            <a:endParaRPr lang="tr-TR" dirty="0"/>
          </a:p>
        </p:txBody>
      </p:sp>
      <p:sp>
        <p:nvSpPr>
          <p:cNvPr id="3" name="İçerik Yer Tutucusu 2"/>
          <p:cNvSpPr>
            <a:spLocks noGrp="1"/>
          </p:cNvSpPr>
          <p:nvPr>
            <p:ph idx="1"/>
          </p:nvPr>
        </p:nvSpPr>
        <p:spPr/>
        <p:txBody>
          <a:bodyPr/>
          <a:lstStyle/>
          <a:p>
            <a:pPr algn="ctr"/>
            <a:r>
              <a:rPr lang="tr-TR" sz="4400" dirty="0" smtClean="0"/>
              <a:t>Tuşsayısı</a:t>
            </a:r>
          </a:p>
          <a:p>
            <a:pPr algn="ctr"/>
            <a:r>
              <a:rPr lang="tr-TR" sz="4400" dirty="0" smtClean="0"/>
              <a:t>Şekil</a:t>
            </a:r>
          </a:p>
          <a:p>
            <a:pPr algn="ctr"/>
            <a:r>
              <a:rPr lang="tr-TR" sz="4400" dirty="0" smtClean="0"/>
              <a:t>Renk</a:t>
            </a:r>
          </a:p>
          <a:p>
            <a:pPr algn="ctr"/>
            <a:r>
              <a:rPr lang="tr-TR" sz="4400" dirty="0"/>
              <a:t>Digitsayısı</a:t>
            </a:r>
          </a:p>
          <a:p>
            <a:endParaRPr lang="tr-TR" dirty="0" smtClean="0"/>
          </a:p>
          <a:p>
            <a:endParaRPr lang="tr-TR" dirty="0"/>
          </a:p>
        </p:txBody>
      </p:sp>
    </p:spTree>
    <p:extLst>
      <p:ext uri="{BB962C8B-B14F-4D97-AF65-F5344CB8AC3E}">
        <p14:creationId xmlns:p14="http://schemas.microsoft.com/office/powerpoint/2010/main" val="5611678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ORTAK İŞLEVLER</a:t>
            </a:r>
            <a:endParaRPr lang="tr-TR" dirty="0"/>
          </a:p>
        </p:txBody>
      </p:sp>
      <p:sp>
        <p:nvSpPr>
          <p:cNvPr id="3" name="İçerik Yer Tutucusu 2"/>
          <p:cNvSpPr>
            <a:spLocks noGrp="1"/>
          </p:cNvSpPr>
          <p:nvPr>
            <p:ph idx="1"/>
          </p:nvPr>
        </p:nvSpPr>
        <p:spPr/>
        <p:txBody>
          <a:bodyPr/>
          <a:lstStyle/>
          <a:p>
            <a:pPr algn="just"/>
            <a:r>
              <a:rPr lang="tr-TR" dirty="0" smtClean="0"/>
              <a:t>Hesap makinesinin şekli, rengi, tuş sayısı ne olursa olsun her hesap makinesi aslında toplama, çıkarma, bölme ve çarpma gibi aritmetik işlemleri yapabilme kabiliyetindedir.</a:t>
            </a:r>
          </a:p>
          <a:p>
            <a:pPr marL="0" indent="0" algn="ctr">
              <a:buNone/>
            </a:pPr>
            <a:r>
              <a:rPr lang="tr-TR" dirty="0" smtClean="0"/>
              <a:t>toplamaYap(double sayı1,double sayı2)</a:t>
            </a:r>
          </a:p>
          <a:p>
            <a:pPr marL="0" indent="0" algn="ctr">
              <a:buNone/>
            </a:pPr>
            <a:r>
              <a:rPr lang="tr-TR" dirty="0" smtClean="0"/>
              <a:t>çıkarmaYap(double sayı1,double sayı2)</a:t>
            </a:r>
          </a:p>
          <a:p>
            <a:pPr marL="0" indent="0" algn="ctr">
              <a:buNone/>
            </a:pPr>
            <a:r>
              <a:rPr lang="tr-TR" dirty="0" smtClean="0"/>
              <a:t>bölmeYap(double sayı1,double sayı2)</a:t>
            </a:r>
          </a:p>
          <a:p>
            <a:pPr marL="0" indent="0" algn="ctr">
              <a:buNone/>
            </a:pPr>
            <a:r>
              <a:rPr lang="tr-TR" dirty="0" smtClean="0"/>
              <a:t>çarpmaYap(double sayı1,double sayı2)</a:t>
            </a:r>
            <a:endParaRPr lang="tr-TR" dirty="0"/>
          </a:p>
        </p:txBody>
      </p:sp>
    </p:spTree>
    <p:extLst>
      <p:ext uri="{BB962C8B-B14F-4D97-AF65-F5344CB8AC3E}">
        <p14:creationId xmlns:p14="http://schemas.microsoft.com/office/powerpoint/2010/main" val="36249024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HESAP MAKİNESİ UML ŞEMASI</a:t>
            </a:r>
            <a:endParaRPr lang="tr-TR" dirty="0"/>
          </a:p>
        </p:txBody>
      </p:sp>
      <p:sp>
        <p:nvSpPr>
          <p:cNvPr id="4" name="Dikdörtgen 3"/>
          <p:cNvSpPr/>
          <p:nvPr/>
        </p:nvSpPr>
        <p:spPr>
          <a:xfrm>
            <a:off x="827584" y="1484784"/>
            <a:ext cx="2736304" cy="462947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dirty="0"/>
          </a:p>
        </p:txBody>
      </p:sp>
      <p:grpSp>
        <p:nvGrpSpPr>
          <p:cNvPr id="10" name="Grup 9"/>
          <p:cNvGrpSpPr/>
          <p:nvPr/>
        </p:nvGrpSpPr>
        <p:grpSpPr>
          <a:xfrm>
            <a:off x="467544" y="1484784"/>
            <a:ext cx="4680520" cy="4629472"/>
            <a:chOff x="827584" y="1484784"/>
            <a:chExt cx="2736304" cy="4629472"/>
          </a:xfrm>
        </p:grpSpPr>
        <p:sp>
          <p:nvSpPr>
            <p:cNvPr id="5" name="Dikdörtgen 4"/>
            <p:cNvSpPr/>
            <p:nvPr/>
          </p:nvSpPr>
          <p:spPr>
            <a:xfrm>
              <a:off x="827584" y="1484784"/>
              <a:ext cx="2736304" cy="7200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sz="2800" dirty="0" smtClean="0"/>
                <a:t>HesapMakinesi</a:t>
              </a:r>
              <a:endParaRPr lang="tr-TR" sz="2800" dirty="0"/>
            </a:p>
          </p:txBody>
        </p:sp>
        <p:sp>
          <p:nvSpPr>
            <p:cNvPr id="6" name="Dikdörtgen 5"/>
            <p:cNvSpPr/>
            <p:nvPr/>
          </p:nvSpPr>
          <p:spPr>
            <a:xfrm>
              <a:off x="827584" y="2204864"/>
              <a:ext cx="2736304" cy="20882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renk:Color</a:t>
              </a:r>
            </a:p>
            <a:p>
              <a:pPr algn="ctr"/>
              <a:r>
                <a:rPr lang="tr-TR" dirty="0" smtClean="0"/>
                <a:t>şekil:String</a:t>
              </a:r>
              <a:endParaRPr lang="tr-TR" dirty="0"/>
            </a:p>
            <a:p>
              <a:pPr algn="ctr"/>
              <a:r>
                <a:rPr lang="tr-TR" dirty="0" smtClean="0"/>
                <a:t>tuşsayısı:int</a:t>
              </a:r>
            </a:p>
            <a:p>
              <a:pPr algn="ctr"/>
              <a:r>
                <a:rPr lang="tr-TR" dirty="0" smtClean="0"/>
                <a:t>digitsayısı:int</a:t>
              </a:r>
              <a:endParaRPr lang="tr-TR" dirty="0"/>
            </a:p>
          </p:txBody>
        </p:sp>
        <p:sp>
          <p:nvSpPr>
            <p:cNvPr id="7" name="Dikdörtgen 6"/>
            <p:cNvSpPr/>
            <p:nvPr/>
          </p:nvSpPr>
          <p:spPr>
            <a:xfrm>
              <a:off x="827584" y="4293096"/>
              <a:ext cx="2736304" cy="18211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err="1" smtClean="0"/>
                <a:t>toplamaYap</a:t>
              </a:r>
              <a:r>
                <a:rPr lang="tr-TR" dirty="0" smtClean="0"/>
                <a:t>():double</a:t>
              </a:r>
            </a:p>
            <a:p>
              <a:pPr algn="ctr"/>
              <a:r>
                <a:rPr lang="tr-TR" dirty="0"/>
                <a:t>çıkarmaYap</a:t>
              </a:r>
              <a:r>
                <a:rPr lang="tr-TR" dirty="0" smtClean="0"/>
                <a:t>()</a:t>
              </a:r>
              <a:r>
                <a:rPr lang="tr-TR" dirty="0"/>
                <a:t> </a:t>
              </a:r>
              <a:r>
                <a:rPr lang="tr-TR" dirty="0" smtClean="0"/>
                <a:t>:double</a:t>
              </a:r>
              <a:endParaRPr lang="tr-TR" dirty="0"/>
            </a:p>
            <a:p>
              <a:pPr algn="ctr"/>
              <a:r>
                <a:rPr lang="tr-TR" dirty="0"/>
                <a:t>bölmeYap</a:t>
              </a:r>
              <a:r>
                <a:rPr lang="tr-TR" dirty="0" smtClean="0"/>
                <a:t>()</a:t>
              </a:r>
              <a:r>
                <a:rPr lang="tr-TR" dirty="0"/>
                <a:t> </a:t>
              </a:r>
              <a:r>
                <a:rPr lang="tr-TR" dirty="0" smtClean="0"/>
                <a:t>:double</a:t>
              </a:r>
              <a:endParaRPr lang="tr-TR" dirty="0"/>
            </a:p>
            <a:p>
              <a:pPr algn="ctr"/>
              <a:r>
                <a:rPr lang="tr-TR" dirty="0"/>
                <a:t>çarpmaYap</a:t>
              </a:r>
              <a:r>
                <a:rPr lang="tr-TR" dirty="0" smtClean="0"/>
                <a:t>()</a:t>
              </a:r>
              <a:r>
                <a:rPr lang="tr-TR" dirty="0"/>
                <a:t> </a:t>
              </a:r>
              <a:r>
                <a:rPr lang="tr-TR" dirty="0" smtClean="0"/>
                <a:t>:double</a:t>
              </a:r>
              <a:endParaRPr lang="tr-TR" dirty="0"/>
            </a:p>
          </p:txBody>
        </p:sp>
      </p:grpSp>
      <p:sp>
        <p:nvSpPr>
          <p:cNvPr id="8" name="Oval Belirtme Çizgisi 7"/>
          <p:cNvSpPr/>
          <p:nvPr/>
        </p:nvSpPr>
        <p:spPr>
          <a:xfrm>
            <a:off x="5373216" y="1304764"/>
            <a:ext cx="3591272" cy="1800200"/>
          </a:xfrm>
          <a:prstGeom prst="wedgeEllipseCallout">
            <a:avLst>
              <a:gd name="adj1" fmla="val -61418"/>
              <a:gd name="adj2" fmla="val 4796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Görüldüğü üzere hesap makinesini tanımlayan özellikler ve özelliklerin veri tipleri belirlendi.</a:t>
            </a:r>
            <a:endParaRPr lang="tr-TR" dirty="0"/>
          </a:p>
        </p:txBody>
      </p:sp>
      <p:sp>
        <p:nvSpPr>
          <p:cNvPr id="9" name="Oval Belirtme Çizgisi 8"/>
          <p:cNvSpPr/>
          <p:nvPr/>
        </p:nvSpPr>
        <p:spPr>
          <a:xfrm>
            <a:off x="5375417" y="3573016"/>
            <a:ext cx="3589071" cy="2016224"/>
          </a:xfrm>
          <a:prstGeom prst="wedgeEllipseCallout">
            <a:avLst>
              <a:gd name="adj1" fmla="val -61418"/>
              <a:gd name="adj2" fmla="val 4796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Metotlara double veri tipinde iki sayı gönderiliyor ve metodlar gerekli aritmetik işlemi yaptıktan sonra sonucu double olarak döndürüyorlar.</a:t>
            </a:r>
            <a:endParaRPr lang="tr-TR" dirty="0"/>
          </a:p>
        </p:txBody>
      </p:sp>
    </p:spTree>
    <p:extLst>
      <p:ext uri="{BB962C8B-B14F-4D97-AF65-F5344CB8AC3E}">
        <p14:creationId xmlns:p14="http://schemas.microsoft.com/office/powerpoint/2010/main" val="345335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PROBLEM-6</a:t>
            </a:r>
            <a:endParaRPr lang="tr-TR" dirty="0"/>
          </a:p>
        </p:txBody>
      </p:sp>
      <p:sp>
        <p:nvSpPr>
          <p:cNvPr id="3" name="İçerik Yer Tutucusu 2"/>
          <p:cNvSpPr>
            <a:spLocks noGrp="1"/>
          </p:cNvSpPr>
          <p:nvPr>
            <p:ph idx="1"/>
          </p:nvPr>
        </p:nvSpPr>
        <p:spPr/>
        <p:txBody>
          <a:bodyPr/>
          <a:lstStyle/>
          <a:p>
            <a:pPr algn="just"/>
            <a:r>
              <a:rPr lang="tr-TR" dirty="0" smtClean="0"/>
              <a:t>Kullanıcının girdiği sayıları tercihe göre toplama, çıkarma, bölme veya çarpma işlemlerine tabi tutup sonucu döndüren programı hesap makinesi sınıfından bir nesne oluşturarak yapalım.</a:t>
            </a:r>
            <a:endParaRPr lang="tr-TR"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975" y="3933056"/>
            <a:ext cx="2486025" cy="29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2880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NESNELERİN BELLEKTEKİ YERİ</a:t>
            </a:r>
            <a:endParaRPr lang="en-US" dirty="0"/>
          </a:p>
        </p:txBody>
      </p:sp>
      <p:pic>
        <p:nvPicPr>
          <p:cNvPr id="4" name="Resim 3" descr="memory management - What and where are the stack and heap? - Stack Overflow - Mozilla Firefox"/>
          <p:cNvPicPr>
            <a:picLocks noChangeAspect="1"/>
          </p:cNvPicPr>
          <p:nvPr/>
        </p:nvPicPr>
        <p:blipFill rotWithShape="1">
          <a:blip r:embed="rId2">
            <a:extLst>
              <a:ext uri="{28A0092B-C50C-407E-A947-70E740481C1C}">
                <a14:useLocalDpi xmlns:a14="http://schemas.microsoft.com/office/drawing/2010/main" val="0"/>
              </a:ext>
            </a:extLst>
          </a:blip>
          <a:srcRect l="18254" t="23096" r="39524" b="24717"/>
          <a:stretch/>
        </p:blipFill>
        <p:spPr>
          <a:xfrm>
            <a:off x="827584" y="1484785"/>
            <a:ext cx="7200800" cy="4786128"/>
          </a:xfrm>
          <a:prstGeom prst="rect">
            <a:avLst/>
          </a:prstGeom>
        </p:spPr>
      </p:pic>
    </p:spTree>
    <p:extLst>
      <p:ext uri="{BB962C8B-B14F-4D97-AF65-F5344CB8AC3E}">
        <p14:creationId xmlns:p14="http://schemas.microsoft.com/office/powerpoint/2010/main" val="29231445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NESNELERİN BELLEKTEKİ YERİ</a:t>
            </a:r>
            <a:endParaRPr lang="en-US" dirty="0"/>
          </a:p>
        </p:txBody>
      </p:sp>
      <p:sp>
        <p:nvSpPr>
          <p:cNvPr id="5" name="İçerik Yer Tutucusu 4"/>
          <p:cNvSpPr>
            <a:spLocks noGrp="1"/>
          </p:cNvSpPr>
          <p:nvPr>
            <p:ph idx="1"/>
          </p:nvPr>
        </p:nvSpPr>
        <p:spPr/>
        <p:txBody>
          <a:bodyPr/>
          <a:lstStyle/>
          <a:p>
            <a:r>
              <a:rPr lang="tr-TR" dirty="0" smtClean="0"/>
              <a:t>Nesneler oluşturulduklarında </a:t>
            </a:r>
            <a:r>
              <a:rPr lang="tr-TR" dirty="0" err="1" smtClean="0"/>
              <a:t>heap</a:t>
            </a:r>
            <a:r>
              <a:rPr lang="tr-TR" dirty="0" smtClean="0"/>
              <a:t> </a:t>
            </a:r>
            <a:r>
              <a:rPr lang="tr-TR" dirty="0" err="1" smtClean="0"/>
              <a:t>memory</a:t>
            </a:r>
            <a:r>
              <a:rPr lang="tr-TR" dirty="0" smtClean="0"/>
              <a:t> adı verilen alanda tutulurlar. </a:t>
            </a:r>
            <a:r>
              <a:rPr lang="tr-TR" dirty="0" err="1" smtClean="0"/>
              <a:t>Stack</a:t>
            </a:r>
            <a:r>
              <a:rPr lang="tr-TR" dirty="0" smtClean="0"/>
              <a:t> </a:t>
            </a:r>
            <a:r>
              <a:rPr lang="tr-TR" dirty="0" err="1" smtClean="0"/>
              <a:t>memory</a:t>
            </a:r>
            <a:r>
              <a:rPr lang="tr-TR" dirty="0" smtClean="0"/>
              <a:t> ise sınıfa ait değişkenlerin metodların ve nesnelere ait referansların tutuldukları yerdir. </a:t>
            </a:r>
            <a:r>
              <a:rPr lang="tr-TR" dirty="0" err="1" smtClean="0"/>
              <a:t>Stack</a:t>
            </a:r>
            <a:r>
              <a:rPr lang="tr-TR" dirty="0" smtClean="0"/>
              <a:t> </a:t>
            </a:r>
            <a:r>
              <a:rPr lang="tr-TR" dirty="0" err="1" smtClean="0"/>
              <a:t>memory</a:t>
            </a:r>
            <a:r>
              <a:rPr lang="tr-TR" dirty="0" smtClean="0"/>
              <a:t> RAM üzerinde bulunur. </a:t>
            </a:r>
            <a:r>
              <a:rPr lang="tr-TR" dirty="0" err="1" smtClean="0"/>
              <a:t>Heap</a:t>
            </a:r>
            <a:r>
              <a:rPr lang="tr-TR" dirty="0" smtClean="0"/>
              <a:t> </a:t>
            </a:r>
            <a:r>
              <a:rPr lang="tr-TR" dirty="0" err="1" smtClean="0"/>
              <a:t>memory</a:t>
            </a:r>
            <a:r>
              <a:rPr lang="tr-TR" dirty="0" smtClean="0"/>
              <a:t> ise JVM üzerinde bulunur ve boyutu genellikle 32 </a:t>
            </a:r>
            <a:r>
              <a:rPr lang="tr-TR" dirty="0" err="1" smtClean="0"/>
              <a:t>mb</a:t>
            </a:r>
            <a:r>
              <a:rPr lang="tr-TR" dirty="0"/>
              <a:t> </a:t>
            </a:r>
            <a:r>
              <a:rPr lang="tr-TR" dirty="0" smtClean="0"/>
              <a:t>veya 64 </a:t>
            </a:r>
            <a:r>
              <a:rPr lang="tr-TR" dirty="0" err="1" smtClean="0"/>
              <a:t>mb</a:t>
            </a:r>
            <a:r>
              <a:rPr lang="tr-TR" dirty="0" smtClean="0"/>
              <a:t> </a:t>
            </a:r>
            <a:r>
              <a:rPr lang="tr-TR" dirty="0" err="1" smtClean="0"/>
              <a:t>dır</a:t>
            </a:r>
            <a:r>
              <a:rPr lang="tr-TR" dirty="0" smtClean="0"/>
              <a:t>. Nesneler bu alanda tutulurlar.</a:t>
            </a:r>
            <a:endParaRPr lang="en-US" dirty="0"/>
          </a:p>
        </p:txBody>
      </p:sp>
    </p:spTree>
    <p:extLst>
      <p:ext uri="{BB962C8B-B14F-4D97-AF65-F5344CB8AC3E}">
        <p14:creationId xmlns:p14="http://schemas.microsoft.com/office/powerpoint/2010/main" val="238285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707678"/>
          </a:xfrm>
        </p:spPr>
        <p:txBody>
          <a:bodyPr>
            <a:normAutofit/>
          </a:bodyPr>
          <a:lstStyle/>
          <a:p>
            <a:r>
              <a:rPr lang="tr-TR" sz="3600" dirty="0" smtClean="0"/>
              <a:t>PROBLEM?</a:t>
            </a:r>
            <a:endParaRPr lang="tr-TR" sz="3600" dirty="0"/>
          </a:p>
        </p:txBody>
      </p:sp>
      <p:sp>
        <p:nvSpPr>
          <p:cNvPr id="4" name="İçerik Yer Tutucusu 3"/>
          <p:cNvSpPr>
            <a:spLocks noGrp="1"/>
          </p:cNvSpPr>
          <p:nvPr>
            <p:ph idx="1"/>
          </p:nvPr>
        </p:nvSpPr>
        <p:spPr>
          <a:xfrm>
            <a:off x="3635896" y="548680"/>
            <a:ext cx="5111750" cy="5853113"/>
          </a:xfrm>
        </p:spPr>
        <p:txBody>
          <a:bodyPr>
            <a:normAutofit lnSpcReduction="10000"/>
          </a:bodyPr>
          <a:lstStyle/>
          <a:p>
            <a:pPr algn="just"/>
            <a:r>
              <a:rPr lang="tr-TR" dirty="0" smtClean="0"/>
              <a:t>Nesne veya nesneleri üretmek için o nesnelerin özelliklerinin ve yaptıkları işlerin belirlendiği bir sınıf oluşturmak gerekir. </a:t>
            </a:r>
            <a:r>
              <a:rPr lang="tr-TR" i="1" dirty="0" smtClean="0">
                <a:solidFill>
                  <a:srgbClr val="FF0000"/>
                </a:solidFill>
              </a:rPr>
              <a:t>Sınıf, nesneye ait tüm özelliklerin ve davranışların (metod) belirlendiği bir taslaktır. </a:t>
            </a:r>
            <a:r>
              <a:rPr lang="tr-TR" dirty="0" smtClean="0"/>
              <a:t>Sınıfa ait özellik ve davranışların kullanılması için o sınıftan </a:t>
            </a:r>
            <a:r>
              <a:rPr lang="tr-TR" i="1" dirty="0" smtClean="0">
                <a:latin typeface="Arial Unicode MS" pitchFamily="34" charset="-128"/>
                <a:ea typeface="Arial Unicode MS" pitchFamily="34" charset="-128"/>
                <a:cs typeface="Arial Unicode MS" pitchFamily="34" charset="-128"/>
              </a:rPr>
              <a:t>nesne</a:t>
            </a:r>
            <a:r>
              <a:rPr lang="tr-TR" dirty="0" smtClean="0"/>
              <a:t> üretilmesi gereklidir.</a:t>
            </a:r>
            <a:endParaRPr lang="tr-TR" dirty="0"/>
          </a:p>
        </p:txBody>
      </p:sp>
      <p:pic>
        <p:nvPicPr>
          <p:cNvPr id="3" name="Picture 2" descr="http://i203.photobucket.com/albums/aa302/davidtbone/bouncingball.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052736"/>
            <a:ext cx="2952328"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645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KALITIM(INHERITANCE)</a:t>
            </a:r>
            <a:endParaRPr lang="en-US" dirty="0"/>
          </a:p>
        </p:txBody>
      </p:sp>
      <p:sp>
        <p:nvSpPr>
          <p:cNvPr id="3" name="İçerik Yer Tutucusu 2"/>
          <p:cNvSpPr>
            <a:spLocks noGrp="1"/>
          </p:cNvSpPr>
          <p:nvPr>
            <p:ph idx="1"/>
          </p:nvPr>
        </p:nvSpPr>
        <p:spPr/>
        <p:txBody>
          <a:bodyPr/>
          <a:lstStyle/>
          <a:p>
            <a:pPr algn="just"/>
            <a:r>
              <a:rPr lang="tr-TR" dirty="0" smtClean="0"/>
              <a:t>Nesneye dayalı programlamanın en önemli özelliklerinden biri </a:t>
            </a:r>
            <a:r>
              <a:rPr lang="tr-TR" b="1" i="1" dirty="0" smtClean="0">
                <a:solidFill>
                  <a:srgbClr val="FF0000"/>
                </a:solidFill>
                <a:effectLst>
                  <a:outerShdw blurRad="38100" dist="38100" dir="2700000" algn="tl">
                    <a:srgbClr val="000000">
                      <a:alpha val="43137"/>
                    </a:srgbClr>
                  </a:outerShdw>
                </a:effectLst>
              </a:rPr>
              <a:t>kalıtım</a:t>
            </a:r>
            <a:r>
              <a:rPr lang="tr-TR" dirty="0" smtClean="0"/>
              <a:t>dır. Kalıtım insan açısından da bakıldığında bireylere ait özelliklerin sonraki nesillerde devam etmesi olarak tanımlanabilir. </a:t>
            </a:r>
            <a:r>
              <a:rPr lang="tr-TR" i="1" u="sng" dirty="0" smtClean="0"/>
              <a:t>Her ne kadar her bireyin özelliklerinde farklılıklar olsa da genel olarak bakıldığında her insan onu insan yapan özellikler ile donatılmıştır.</a:t>
            </a:r>
            <a:endParaRPr lang="en-US" i="1" u="sng" dirty="0"/>
          </a:p>
        </p:txBody>
      </p:sp>
    </p:spTree>
    <p:extLst>
      <p:ext uri="{BB962C8B-B14F-4D97-AF65-F5344CB8AC3E}">
        <p14:creationId xmlns:p14="http://schemas.microsoft.com/office/powerpoint/2010/main" val="32007039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KALITIM(INHERITANCE)</a:t>
            </a:r>
            <a:endParaRPr lang="en-US" dirty="0"/>
          </a:p>
        </p:txBody>
      </p:sp>
      <p:sp>
        <p:nvSpPr>
          <p:cNvPr id="3" name="İçerik Yer Tutucusu 2"/>
          <p:cNvSpPr>
            <a:spLocks noGrp="1"/>
          </p:cNvSpPr>
          <p:nvPr>
            <p:ph idx="1"/>
          </p:nvPr>
        </p:nvSpPr>
        <p:spPr/>
        <p:txBody>
          <a:bodyPr/>
          <a:lstStyle/>
          <a:p>
            <a:pPr algn="just"/>
            <a:r>
              <a:rPr lang="tr-TR" dirty="0" smtClean="0"/>
              <a:t>Genel olarak bakıldığında aslında kalıtım ortak özelliklere sahip bireyler üretmek için üyelerin ortak olan tüm özelliklerini kendi içerisinde bulunduran bir sınıf üretip, yeni sınıfları bu sınıftan üreterek </a:t>
            </a:r>
            <a:r>
              <a:rPr lang="tr-TR" i="1" dirty="0" smtClean="0">
                <a:solidFill>
                  <a:srgbClr val="FF0000"/>
                </a:solidFill>
                <a:effectLst>
                  <a:outerShdw blurRad="38100" dist="38100" dir="2700000" algn="tl">
                    <a:srgbClr val="000000">
                      <a:alpha val="43137"/>
                    </a:srgbClr>
                  </a:outerShdw>
                </a:effectLst>
              </a:rPr>
              <a:t>tekrar tekrar aynı sınıfı yazma zorunluluğundan kurtulmaktır</a:t>
            </a:r>
            <a:r>
              <a:rPr lang="tr-TR" dirty="0" smtClean="0"/>
              <a:t>. İnsan için de bu böyledir. Boyu uzun veya kısa, cinsiyeti erkek ya da dişi, kilolu veya zayıf tüm insanlar aslında insan sınıfının bir üyesidir.</a:t>
            </a:r>
            <a:endParaRPr lang="en-US" dirty="0"/>
          </a:p>
        </p:txBody>
      </p:sp>
    </p:spTree>
    <p:extLst>
      <p:ext uri="{BB962C8B-B14F-4D97-AF65-F5344CB8AC3E}">
        <p14:creationId xmlns:p14="http://schemas.microsoft.com/office/powerpoint/2010/main" val="18409812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KALITIM(INHERITANCE)</a:t>
            </a:r>
            <a:endParaRPr lang="en-US" dirty="0"/>
          </a:p>
        </p:txBody>
      </p:sp>
      <p:pic>
        <p:nvPicPr>
          <p:cNvPr id="3074" name="Picture 2" descr="http://www.flipflopflyin.com/portfolio/images/omm/VillagePeople.gif"/>
          <p:cNvPicPr>
            <a:picLocks noChangeAspect="1" noChangeArrowheads="1"/>
          </p:cNvPicPr>
          <p:nvPr/>
        </p:nvPicPr>
        <p:blipFill rotWithShape="1">
          <a:blip r:embed="rId2">
            <a:extLst>
              <a:ext uri="{28A0092B-C50C-407E-A947-70E740481C1C}">
                <a14:useLocalDpi xmlns:a14="http://schemas.microsoft.com/office/drawing/2010/main" val="0"/>
              </a:ext>
            </a:extLst>
          </a:blip>
          <a:srcRect r="17835"/>
          <a:stretch/>
        </p:blipFill>
        <p:spPr bwMode="auto">
          <a:xfrm>
            <a:off x="971600" y="2708920"/>
            <a:ext cx="7128792" cy="2697088"/>
          </a:xfrm>
          <a:prstGeom prst="rect">
            <a:avLst/>
          </a:prstGeom>
          <a:noFill/>
          <a:extLst>
            <a:ext uri="{909E8E84-426E-40DD-AFC4-6F175D3DCCD1}">
              <a14:hiddenFill xmlns:a14="http://schemas.microsoft.com/office/drawing/2010/main">
                <a:solidFill>
                  <a:srgbClr val="FFFFFF"/>
                </a:solidFill>
              </a14:hiddenFill>
            </a:ext>
          </a:extLst>
        </p:spPr>
      </p:pic>
      <p:sp>
        <p:nvSpPr>
          <p:cNvPr id="4" name="Bulut Belirtme Çizgisi 3"/>
          <p:cNvSpPr/>
          <p:nvPr/>
        </p:nvSpPr>
        <p:spPr>
          <a:xfrm>
            <a:off x="1907704" y="1268760"/>
            <a:ext cx="6192688" cy="1584176"/>
          </a:xfrm>
          <a:prstGeom prst="cloudCallout">
            <a:avLst>
              <a:gd name="adj1" fmla="val -16324"/>
              <a:gd name="adj2" fmla="val 7299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Kollar, bacaklar, yüz, gövde, deri, giysi, konuşma, yürüme, hareket etme.</a:t>
            </a:r>
            <a:endParaRPr lang="en-US" dirty="0"/>
          </a:p>
        </p:txBody>
      </p:sp>
      <p:sp>
        <p:nvSpPr>
          <p:cNvPr id="5" name="Bulut Belirtme Çizgisi 4"/>
          <p:cNvSpPr/>
          <p:nvPr/>
        </p:nvSpPr>
        <p:spPr>
          <a:xfrm>
            <a:off x="467544" y="5411688"/>
            <a:ext cx="1584176" cy="1224136"/>
          </a:xfrm>
          <a:prstGeom prst="cloudCallout">
            <a:avLst>
              <a:gd name="adj1" fmla="val 21473"/>
              <a:gd name="adj2" fmla="val -9142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Giysi farklı</a:t>
            </a:r>
            <a:endParaRPr lang="en-US" dirty="0"/>
          </a:p>
        </p:txBody>
      </p:sp>
      <p:sp>
        <p:nvSpPr>
          <p:cNvPr id="7" name="Bulut Belirtme Çizgisi 6"/>
          <p:cNvSpPr/>
          <p:nvPr/>
        </p:nvSpPr>
        <p:spPr>
          <a:xfrm>
            <a:off x="2339752" y="5530940"/>
            <a:ext cx="1584176" cy="1224136"/>
          </a:xfrm>
          <a:prstGeom prst="cloudCallout">
            <a:avLst>
              <a:gd name="adj1" fmla="val 21473"/>
              <a:gd name="adj2" fmla="val -9142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Gözlüğü ve bareti var</a:t>
            </a:r>
            <a:endParaRPr lang="en-US" dirty="0"/>
          </a:p>
        </p:txBody>
      </p:sp>
      <p:sp>
        <p:nvSpPr>
          <p:cNvPr id="8" name="Bulut Belirtme Çizgisi 7"/>
          <p:cNvSpPr/>
          <p:nvPr/>
        </p:nvSpPr>
        <p:spPr>
          <a:xfrm>
            <a:off x="3951459" y="5565042"/>
            <a:ext cx="1584176" cy="1224136"/>
          </a:xfrm>
          <a:prstGeom prst="cloudCallout">
            <a:avLst>
              <a:gd name="adj1" fmla="val -31001"/>
              <a:gd name="adj2" fmla="val -8689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Denizci</a:t>
            </a:r>
            <a:endParaRPr lang="en-US" dirty="0"/>
          </a:p>
        </p:txBody>
      </p:sp>
      <p:sp>
        <p:nvSpPr>
          <p:cNvPr id="9" name="Bulut Belirtme Çizgisi 8"/>
          <p:cNvSpPr/>
          <p:nvPr/>
        </p:nvSpPr>
        <p:spPr>
          <a:xfrm>
            <a:off x="5724128" y="5603456"/>
            <a:ext cx="1584176" cy="1224136"/>
          </a:xfrm>
          <a:prstGeom prst="cloudCallout">
            <a:avLst>
              <a:gd name="adj1" fmla="val -31001"/>
              <a:gd name="adj2" fmla="val -8689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Kovboy</a:t>
            </a:r>
            <a:endParaRPr lang="en-US" dirty="0"/>
          </a:p>
        </p:txBody>
      </p:sp>
      <p:sp>
        <p:nvSpPr>
          <p:cNvPr id="10" name="Bulut Belirtme Çizgisi 9"/>
          <p:cNvSpPr/>
          <p:nvPr/>
        </p:nvSpPr>
        <p:spPr>
          <a:xfrm>
            <a:off x="7380312" y="5530940"/>
            <a:ext cx="1584176" cy="1224136"/>
          </a:xfrm>
          <a:prstGeom prst="cloudCallout">
            <a:avLst>
              <a:gd name="adj1" fmla="val -31001"/>
              <a:gd name="adj2" fmla="val -8689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Kaskı var.</a:t>
            </a:r>
            <a:endParaRPr lang="en-US" dirty="0"/>
          </a:p>
        </p:txBody>
      </p:sp>
    </p:spTree>
    <p:extLst>
      <p:ext uri="{BB962C8B-B14F-4D97-AF65-F5344CB8AC3E}">
        <p14:creationId xmlns:p14="http://schemas.microsoft.com/office/powerpoint/2010/main" val="191714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77071" y="260648"/>
            <a:ext cx="8229600" cy="1143000"/>
          </a:xfrm>
        </p:spPr>
        <p:txBody>
          <a:bodyPr/>
          <a:lstStyle/>
          <a:p>
            <a:r>
              <a:rPr lang="tr-TR" dirty="0" smtClean="0"/>
              <a:t>KALITIM(INHERITANCE)</a:t>
            </a:r>
            <a:endParaRPr lang="en-US" dirty="0"/>
          </a:p>
        </p:txBody>
      </p:sp>
      <p:pic>
        <p:nvPicPr>
          <p:cNvPr id="1026" name="Picture 2" descr="http://static5.depositphotos.com/1018226/415/v/950/depositphotos_4156229-Set-Ball-sports-vector-illustratio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0173" t="41641" r="59653" b="40350"/>
          <a:stretch/>
        </p:blipFill>
        <p:spPr bwMode="auto">
          <a:xfrm>
            <a:off x="2770731" y="3734334"/>
            <a:ext cx="807043" cy="7204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atic5.depositphotos.com/1018226/415/v/950/depositphotos_4156229-Set-Ball-sports-vector-illustratio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0087" t="2871" r="21748" b="79467"/>
          <a:stretch/>
        </p:blipFill>
        <p:spPr bwMode="auto">
          <a:xfrm>
            <a:off x="1114547" y="3780089"/>
            <a:ext cx="726725" cy="7065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atic5.depositphotos.com/1018226/415/v/950/depositphotos_4156229-Set-Ball-sports-vector-illustratio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935" t="76410" r="78364" b="3850"/>
          <a:stretch/>
        </p:blipFill>
        <p:spPr bwMode="auto">
          <a:xfrm>
            <a:off x="4642939" y="3753093"/>
            <a:ext cx="748146" cy="7897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atic5.depositphotos.com/1018226/415/v/950/depositphotos_4156229-Set-Ball-sports-vector-illustration.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0109" t="2707" r="40843" b="77552"/>
          <a:stretch/>
        </p:blipFill>
        <p:spPr bwMode="auto">
          <a:xfrm>
            <a:off x="6227115" y="3782825"/>
            <a:ext cx="762000" cy="7897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atic5.depositphotos.com/1018226/415/v/950/depositphotos_4156229-Set-Ball-sports-vector-illustration.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0025" t="39852" r="19988" b="40996"/>
          <a:stretch/>
        </p:blipFill>
        <p:spPr bwMode="auto">
          <a:xfrm>
            <a:off x="7737158" y="3737069"/>
            <a:ext cx="799594" cy="76619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app.heliumnetwork.com/heliumnetwork/viewFileImageController.sc?imageFilename=0d1d_bounce_147.gif"/>
          <p:cNvPicPr>
            <a:picLocks noChangeAspect="1" noChangeArrowheads="1"/>
          </p:cNvPicPr>
          <p:nvPr/>
        </p:nvPicPr>
        <p:blipFill rotWithShape="1">
          <a:blip r:embed="rId7">
            <a:extLst>
              <a:ext uri="{28A0092B-C50C-407E-A947-70E740481C1C}">
                <a14:useLocalDpi xmlns:a14="http://schemas.microsoft.com/office/drawing/2010/main" val="0"/>
              </a:ext>
            </a:extLst>
          </a:blip>
          <a:srcRect b="57964"/>
          <a:stretch/>
        </p:blipFill>
        <p:spPr bwMode="auto">
          <a:xfrm>
            <a:off x="4093530" y="1772816"/>
            <a:ext cx="1098817" cy="864096"/>
          </a:xfrm>
          <a:prstGeom prst="rect">
            <a:avLst/>
          </a:prstGeom>
          <a:solidFill>
            <a:schemeClr val="tx1"/>
          </a:solidFill>
          <a:extLst/>
        </p:spPr>
      </p:pic>
      <p:sp>
        <p:nvSpPr>
          <p:cNvPr id="3" name="Sol Sağ Yukarı Ok 2"/>
          <p:cNvSpPr/>
          <p:nvPr/>
        </p:nvSpPr>
        <p:spPr>
          <a:xfrm>
            <a:off x="827583" y="2636912"/>
            <a:ext cx="7627707" cy="576064"/>
          </a:xfrm>
          <a:prstGeom prst="leftRightUp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Aşağı Ok 3"/>
          <p:cNvSpPr/>
          <p:nvPr/>
        </p:nvSpPr>
        <p:spPr>
          <a:xfrm>
            <a:off x="1259632" y="3212976"/>
            <a:ext cx="360040" cy="521358"/>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Aşağı Ok 10"/>
          <p:cNvSpPr/>
          <p:nvPr/>
        </p:nvSpPr>
        <p:spPr>
          <a:xfrm>
            <a:off x="2994232" y="3209140"/>
            <a:ext cx="360040" cy="521358"/>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Aşağı Ok 11"/>
          <p:cNvSpPr/>
          <p:nvPr/>
        </p:nvSpPr>
        <p:spPr>
          <a:xfrm>
            <a:off x="4832307" y="3227899"/>
            <a:ext cx="360040" cy="521358"/>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Aşağı Ok 12"/>
          <p:cNvSpPr/>
          <p:nvPr/>
        </p:nvSpPr>
        <p:spPr>
          <a:xfrm>
            <a:off x="6428095" y="3241041"/>
            <a:ext cx="360040" cy="521358"/>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Aşağı Ok 13"/>
          <p:cNvSpPr/>
          <p:nvPr/>
        </p:nvSpPr>
        <p:spPr>
          <a:xfrm>
            <a:off x="7956935" y="3212976"/>
            <a:ext cx="360040" cy="521358"/>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Metin kutusu 4"/>
          <p:cNvSpPr txBox="1"/>
          <p:nvPr/>
        </p:nvSpPr>
        <p:spPr>
          <a:xfrm>
            <a:off x="5368312" y="1837523"/>
            <a:ext cx="561244" cy="369332"/>
          </a:xfrm>
          <a:prstGeom prst="rect">
            <a:avLst/>
          </a:prstGeom>
          <a:noFill/>
        </p:spPr>
        <p:txBody>
          <a:bodyPr wrap="none" rtlCol="0">
            <a:spAutoFit/>
          </a:bodyPr>
          <a:lstStyle/>
          <a:p>
            <a:r>
              <a:rPr lang="tr-TR" dirty="0" smtClean="0"/>
              <a:t>TOP</a:t>
            </a:r>
            <a:endParaRPr lang="en-US" dirty="0"/>
          </a:p>
        </p:txBody>
      </p:sp>
      <p:sp>
        <p:nvSpPr>
          <p:cNvPr id="16" name="Metin kutusu 15"/>
          <p:cNvSpPr txBox="1"/>
          <p:nvPr/>
        </p:nvSpPr>
        <p:spPr>
          <a:xfrm>
            <a:off x="968795" y="4581793"/>
            <a:ext cx="1018227" cy="646331"/>
          </a:xfrm>
          <a:prstGeom prst="rect">
            <a:avLst/>
          </a:prstGeom>
          <a:noFill/>
        </p:spPr>
        <p:txBody>
          <a:bodyPr wrap="none" rtlCol="0">
            <a:spAutoFit/>
          </a:bodyPr>
          <a:lstStyle/>
          <a:p>
            <a:pPr algn="ctr"/>
            <a:r>
              <a:rPr lang="tr-TR" dirty="0" smtClean="0"/>
              <a:t>BİLARDO</a:t>
            </a:r>
          </a:p>
          <a:p>
            <a:pPr algn="ctr"/>
            <a:r>
              <a:rPr lang="tr-TR" dirty="0" smtClean="0"/>
              <a:t> TOPU</a:t>
            </a:r>
            <a:endParaRPr lang="en-US" dirty="0"/>
          </a:p>
        </p:txBody>
      </p:sp>
      <p:sp>
        <p:nvSpPr>
          <p:cNvPr id="17" name="Metin kutusu 16"/>
          <p:cNvSpPr txBox="1"/>
          <p:nvPr/>
        </p:nvSpPr>
        <p:spPr>
          <a:xfrm>
            <a:off x="2592907" y="4730131"/>
            <a:ext cx="1162691" cy="646331"/>
          </a:xfrm>
          <a:prstGeom prst="rect">
            <a:avLst/>
          </a:prstGeom>
          <a:noFill/>
        </p:spPr>
        <p:txBody>
          <a:bodyPr wrap="none" rtlCol="0">
            <a:spAutoFit/>
          </a:bodyPr>
          <a:lstStyle/>
          <a:p>
            <a:pPr algn="ctr"/>
            <a:r>
              <a:rPr lang="tr-TR" dirty="0" smtClean="0"/>
              <a:t>VOLEYBOL</a:t>
            </a:r>
          </a:p>
          <a:p>
            <a:pPr algn="ctr"/>
            <a:r>
              <a:rPr lang="tr-TR" dirty="0" smtClean="0"/>
              <a:t> TOPU</a:t>
            </a:r>
            <a:endParaRPr lang="en-US" dirty="0"/>
          </a:p>
        </p:txBody>
      </p:sp>
      <p:sp>
        <p:nvSpPr>
          <p:cNvPr id="18" name="Metin kutusu 17"/>
          <p:cNvSpPr txBox="1"/>
          <p:nvPr/>
        </p:nvSpPr>
        <p:spPr>
          <a:xfrm>
            <a:off x="4549700" y="4698360"/>
            <a:ext cx="925253" cy="646331"/>
          </a:xfrm>
          <a:prstGeom prst="rect">
            <a:avLst/>
          </a:prstGeom>
          <a:noFill/>
        </p:spPr>
        <p:txBody>
          <a:bodyPr wrap="none" rtlCol="0">
            <a:spAutoFit/>
          </a:bodyPr>
          <a:lstStyle/>
          <a:p>
            <a:pPr algn="ctr"/>
            <a:r>
              <a:rPr lang="tr-TR" dirty="0" smtClean="0"/>
              <a:t>FUTBOL</a:t>
            </a:r>
          </a:p>
          <a:p>
            <a:pPr algn="ctr"/>
            <a:r>
              <a:rPr lang="tr-TR" dirty="0" smtClean="0"/>
              <a:t> TOPU</a:t>
            </a:r>
            <a:endParaRPr lang="en-US" dirty="0"/>
          </a:p>
        </p:txBody>
      </p:sp>
      <p:sp>
        <p:nvSpPr>
          <p:cNvPr id="19" name="Metin kutusu 18"/>
          <p:cNvSpPr txBox="1"/>
          <p:nvPr/>
        </p:nvSpPr>
        <p:spPr>
          <a:xfrm>
            <a:off x="6081014" y="4730131"/>
            <a:ext cx="890950" cy="646331"/>
          </a:xfrm>
          <a:prstGeom prst="rect">
            <a:avLst/>
          </a:prstGeom>
          <a:noFill/>
        </p:spPr>
        <p:txBody>
          <a:bodyPr wrap="none" rtlCol="0">
            <a:spAutoFit/>
          </a:bodyPr>
          <a:lstStyle/>
          <a:p>
            <a:pPr algn="ctr"/>
            <a:r>
              <a:rPr lang="tr-TR" dirty="0" smtClean="0"/>
              <a:t>BASKET</a:t>
            </a:r>
          </a:p>
          <a:p>
            <a:pPr algn="ctr"/>
            <a:r>
              <a:rPr lang="tr-TR" dirty="0" smtClean="0"/>
              <a:t> TOPU</a:t>
            </a:r>
            <a:endParaRPr lang="en-US" dirty="0"/>
          </a:p>
        </p:txBody>
      </p:sp>
      <p:sp>
        <p:nvSpPr>
          <p:cNvPr id="20" name="Metin kutusu 19"/>
          <p:cNvSpPr txBox="1"/>
          <p:nvPr/>
        </p:nvSpPr>
        <p:spPr>
          <a:xfrm>
            <a:off x="7441581" y="4597317"/>
            <a:ext cx="1265090" cy="923330"/>
          </a:xfrm>
          <a:prstGeom prst="rect">
            <a:avLst/>
          </a:prstGeom>
          <a:noFill/>
        </p:spPr>
        <p:txBody>
          <a:bodyPr wrap="none" rtlCol="0">
            <a:spAutoFit/>
          </a:bodyPr>
          <a:lstStyle/>
          <a:p>
            <a:pPr algn="ctr"/>
            <a:r>
              <a:rPr lang="tr-TR" dirty="0" smtClean="0"/>
              <a:t>AMERİKAN </a:t>
            </a:r>
          </a:p>
          <a:p>
            <a:pPr algn="ctr"/>
            <a:r>
              <a:rPr lang="tr-TR" dirty="0" smtClean="0"/>
              <a:t>FUTBOLU</a:t>
            </a:r>
          </a:p>
          <a:p>
            <a:pPr algn="ctr"/>
            <a:r>
              <a:rPr lang="tr-TR" dirty="0" smtClean="0"/>
              <a:t> TOPU</a:t>
            </a:r>
            <a:endParaRPr lang="en-US" dirty="0"/>
          </a:p>
        </p:txBody>
      </p:sp>
    </p:spTree>
    <p:extLst>
      <p:ext uri="{BB962C8B-B14F-4D97-AF65-F5344CB8AC3E}">
        <p14:creationId xmlns:p14="http://schemas.microsoft.com/office/powerpoint/2010/main" val="60293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KALITIM(INHERITANCE)</a:t>
            </a:r>
            <a:endParaRPr lang="en-US" dirty="0"/>
          </a:p>
        </p:txBody>
      </p:sp>
      <p:sp>
        <p:nvSpPr>
          <p:cNvPr id="3" name="İçerik Yer Tutucusu 2"/>
          <p:cNvSpPr>
            <a:spLocks noGrp="1"/>
          </p:cNvSpPr>
          <p:nvPr>
            <p:ph idx="1"/>
          </p:nvPr>
        </p:nvSpPr>
        <p:spPr>
          <a:xfrm>
            <a:off x="457200" y="1600200"/>
            <a:ext cx="3826768" cy="4525963"/>
          </a:xfrm>
        </p:spPr>
        <p:txBody>
          <a:bodyPr>
            <a:normAutofit lnSpcReduction="10000"/>
          </a:bodyPr>
          <a:lstStyle/>
          <a:p>
            <a:pPr marL="0" indent="0">
              <a:buNone/>
            </a:pPr>
            <a:r>
              <a:rPr lang="tr-TR" sz="1800" dirty="0"/>
              <a:t>p</a:t>
            </a:r>
            <a:r>
              <a:rPr lang="tr-TR" sz="1800" dirty="0" smtClean="0"/>
              <a:t>ublic class top{</a:t>
            </a:r>
          </a:p>
          <a:p>
            <a:pPr marL="0" indent="0">
              <a:buNone/>
            </a:pPr>
            <a:r>
              <a:rPr lang="tr-TR" sz="1800" dirty="0" smtClean="0"/>
              <a:t>Color renk;</a:t>
            </a:r>
          </a:p>
          <a:p>
            <a:pPr marL="0" indent="0">
              <a:buNone/>
            </a:pPr>
            <a:r>
              <a:rPr lang="tr-TR" sz="1800" dirty="0" smtClean="0"/>
              <a:t>String hammadde;</a:t>
            </a:r>
          </a:p>
          <a:p>
            <a:pPr marL="0" indent="0">
              <a:buNone/>
            </a:pPr>
            <a:r>
              <a:rPr lang="tr-TR" sz="1800" dirty="0"/>
              <a:t>i</a:t>
            </a:r>
            <a:r>
              <a:rPr lang="tr-TR" sz="1800" dirty="0" smtClean="0"/>
              <a:t>nt çap;</a:t>
            </a:r>
            <a:endParaRPr lang="tr-TR" sz="1800" dirty="0"/>
          </a:p>
          <a:p>
            <a:pPr marL="0" indent="0">
              <a:buNone/>
            </a:pPr>
            <a:r>
              <a:rPr lang="tr-TR" sz="1800" dirty="0" smtClean="0"/>
              <a:t>public top(Color r,String h,int ç){</a:t>
            </a:r>
          </a:p>
          <a:p>
            <a:pPr marL="0" indent="0">
              <a:buNone/>
            </a:pPr>
            <a:r>
              <a:rPr lang="tr-TR" sz="1800" dirty="0" smtClean="0"/>
              <a:t>renk=r;</a:t>
            </a:r>
          </a:p>
          <a:p>
            <a:pPr marL="0" indent="0">
              <a:buNone/>
            </a:pPr>
            <a:r>
              <a:rPr lang="tr-TR" sz="1800" dirty="0"/>
              <a:t>h</a:t>
            </a:r>
            <a:r>
              <a:rPr lang="tr-TR" sz="1800" dirty="0" smtClean="0"/>
              <a:t>ammadde=h;</a:t>
            </a:r>
          </a:p>
          <a:p>
            <a:pPr marL="0" indent="0">
              <a:buNone/>
            </a:pPr>
            <a:r>
              <a:rPr lang="tr-TR" sz="1800" dirty="0" smtClean="0"/>
              <a:t>çap=ç;</a:t>
            </a:r>
          </a:p>
          <a:p>
            <a:pPr marL="0" indent="0">
              <a:buNone/>
            </a:pPr>
            <a:r>
              <a:rPr lang="tr-TR" sz="1800" dirty="0" smtClean="0"/>
              <a:t>}</a:t>
            </a:r>
          </a:p>
          <a:p>
            <a:pPr marL="0" indent="0">
              <a:buNone/>
            </a:pPr>
            <a:r>
              <a:rPr lang="tr-TR" sz="1800" dirty="0" smtClean="0"/>
              <a:t>public void zıpla(){</a:t>
            </a:r>
          </a:p>
          <a:p>
            <a:pPr marL="0" indent="0">
              <a:buNone/>
            </a:pPr>
            <a:r>
              <a:rPr lang="tr-TR" sz="1800" dirty="0" smtClean="0"/>
              <a:t>}</a:t>
            </a:r>
          </a:p>
          <a:p>
            <a:pPr marL="0" indent="0">
              <a:buNone/>
            </a:pPr>
            <a:r>
              <a:rPr lang="tr-TR" sz="1800" dirty="0" smtClean="0"/>
              <a:t>public void yuvarlan(){</a:t>
            </a:r>
          </a:p>
          <a:p>
            <a:pPr marL="0" indent="0">
              <a:buNone/>
            </a:pPr>
            <a:r>
              <a:rPr lang="tr-TR" sz="1800" dirty="0"/>
              <a:t>}</a:t>
            </a:r>
          </a:p>
          <a:p>
            <a:pPr marL="0" indent="0">
              <a:buNone/>
            </a:pPr>
            <a:r>
              <a:rPr lang="tr-TR" sz="1800" dirty="0" smtClean="0"/>
              <a:t>}</a:t>
            </a:r>
            <a:endParaRPr lang="en-US" sz="1800" dirty="0"/>
          </a:p>
        </p:txBody>
      </p:sp>
      <p:sp>
        <p:nvSpPr>
          <p:cNvPr id="4" name="İçerik Yer Tutucusu 2"/>
          <p:cNvSpPr txBox="1">
            <a:spLocks/>
          </p:cNvSpPr>
          <p:nvPr/>
        </p:nvSpPr>
        <p:spPr>
          <a:xfrm>
            <a:off x="4427984" y="1752599"/>
            <a:ext cx="4114800" cy="167640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tr-TR" sz="1800" dirty="0"/>
              <a:t>p</a:t>
            </a:r>
            <a:r>
              <a:rPr lang="tr-TR" sz="1800" dirty="0" smtClean="0"/>
              <a:t>ublic class futboltopu extends top{</a:t>
            </a:r>
          </a:p>
          <a:p>
            <a:pPr marL="0" indent="0">
              <a:buFont typeface="Arial" pitchFamily="34" charset="0"/>
              <a:buNone/>
            </a:pPr>
            <a:r>
              <a:rPr lang="tr-TR" sz="1800" dirty="0" smtClean="0"/>
              <a:t>double ağırlık;</a:t>
            </a:r>
            <a:endParaRPr lang="tr-TR" sz="1800" dirty="0"/>
          </a:p>
          <a:p>
            <a:pPr marL="0" indent="0">
              <a:buFont typeface="Arial" pitchFamily="34" charset="0"/>
              <a:buNone/>
            </a:pPr>
            <a:r>
              <a:rPr lang="tr-TR" sz="1800" dirty="0" smtClean="0"/>
              <a:t>public void golOl(){</a:t>
            </a:r>
          </a:p>
          <a:p>
            <a:pPr marL="0" indent="0">
              <a:buFont typeface="Arial" pitchFamily="34" charset="0"/>
              <a:buNone/>
            </a:pPr>
            <a:r>
              <a:rPr lang="tr-TR" sz="1800" dirty="0"/>
              <a:t>}</a:t>
            </a:r>
            <a:endParaRPr lang="tr-TR" sz="1800" dirty="0" smtClean="0"/>
          </a:p>
          <a:p>
            <a:pPr marL="0" indent="0">
              <a:buFont typeface="Arial" pitchFamily="34" charset="0"/>
              <a:buNone/>
            </a:pPr>
            <a:r>
              <a:rPr lang="tr-TR" sz="1800" dirty="0" smtClean="0"/>
              <a:t>}</a:t>
            </a:r>
            <a:endParaRPr lang="en-US" sz="1800" dirty="0"/>
          </a:p>
        </p:txBody>
      </p:sp>
      <p:pic>
        <p:nvPicPr>
          <p:cNvPr id="5" name="Picture 6" descr="http://static5.depositphotos.com/1018226/415/v/950/depositphotos_4156229-Set-Ball-sports-vector-illustratio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935" t="76410" r="78364" b="3850"/>
          <a:stretch/>
        </p:blipFill>
        <p:spPr bwMode="auto">
          <a:xfrm>
            <a:off x="7164288" y="2889641"/>
            <a:ext cx="748146" cy="789709"/>
          </a:xfrm>
          <a:prstGeom prst="rect">
            <a:avLst/>
          </a:prstGeom>
          <a:noFill/>
          <a:extLst>
            <a:ext uri="{909E8E84-426E-40DD-AFC4-6F175D3DCCD1}">
              <a14:hiddenFill xmlns:a14="http://schemas.microsoft.com/office/drawing/2010/main">
                <a:solidFill>
                  <a:srgbClr val="FFFFFF"/>
                </a:solidFill>
              </a14:hiddenFill>
            </a:ext>
          </a:extLst>
        </p:spPr>
      </p:pic>
      <p:sp>
        <p:nvSpPr>
          <p:cNvPr id="6" name="İçerik Yer Tutucusu 2"/>
          <p:cNvSpPr txBox="1">
            <a:spLocks/>
          </p:cNvSpPr>
          <p:nvPr/>
        </p:nvSpPr>
        <p:spPr>
          <a:xfrm>
            <a:off x="4558890" y="4084112"/>
            <a:ext cx="4114800" cy="167640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tr-TR" sz="1800" dirty="0"/>
              <a:t>p</a:t>
            </a:r>
            <a:r>
              <a:rPr lang="tr-TR" sz="1800" dirty="0" smtClean="0"/>
              <a:t>ublic class baskettopu extends top{</a:t>
            </a:r>
          </a:p>
          <a:p>
            <a:pPr marL="0" indent="0">
              <a:buFont typeface="Arial" pitchFamily="34" charset="0"/>
              <a:buNone/>
            </a:pPr>
            <a:r>
              <a:rPr lang="tr-TR" sz="1800" dirty="0" smtClean="0"/>
              <a:t>double havabasıncı;</a:t>
            </a:r>
            <a:endParaRPr lang="tr-TR" sz="1800" dirty="0"/>
          </a:p>
          <a:p>
            <a:pPr marL="0" indent="0">
              <a:buFont typeface="Arial" pitchFamily="34" charset="0"/>
              <a:buNone/>
            </a:pPr>
            <a:r>
              <a:rPr lang="tr-TR" sz="1800" dirty="0" smtClean="0"/>
              <a:t>public void basketOl(){</a:t>
            </a:r>
          </a:p>
          <a:p>
            <a:pPr marL="0" indent="0">
              <a:buFont typeface="Arial" pitchFamily="34" charset="0"/>
              <a:buNone/>
            </a:pPr>
            <a:r>
              <a:rPr lang="tr-TR" sz="1800" dirty="0"/>
              <a:t>}</a:t>
            </a:r>
            <a:endParaRPr lang="tr-TR" sz="1800" dirty="0" smtClean="0"/>
          </a:p>
          <a:p>
            <a:pPr marL="0" indent="0">
              <a:buFont typeface="Arial" pitchFamily="34" charset="0"/>
              <a:buNone/>
            </a:pPr>
            <a:r>
              <a:rPr lang="tr-TR" sz="1800" dirty="0" smtClean="0"/>
              <a:t>}</a:t>
            </a:r>
            <a:endParaRPr lang="en-US" sz="1800" dirty="0"/>
          </a:p>
        </p:txBody>
      </p:sp>
      <p:pic>
        <p:nvPicPr>
          <p:cNvPr id="7" name="Picture 8" descr="http://static5.depositphotos.com/1018226/415/v/950/depositphotos_4156229-Set-Ball-sports-vector-illustratio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0109" t="2707" r="40843" b="77552"/>
          <a:stretch/>
        </p:blipFill>
        <p:spPr bwMode="auto">
          <a:xfrm>
            <a:off x="7157361" y="5628131"/>
            <a:ext cx="762000" cy="7897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app.heliumnetwork.com/heliumnetwork/viewFileImageController.sc?imageFilename=0d1d_bounce_147.gif"/>
          <p:cNvPicPr>
            <a:picLocks noChangeAspect="1" noChangeArrowheads="1"/>
          </p:cNvPicPr>
          <p:nvPr/>
        </p:nvPicPr>
        <p:blipFill rotWithShape="1">
          <a:blip r:embed="rId4">
            <a:extLst>
              <a:ext uri="{28A0092B-C50C-407E-A947-70E740481C1C}">
                <a14:useLocalDpi xmlns:a14="http://schemas.microsoft.com/office/drawing/2010/main" val="0"/>
              </a:ext>
            </a:extLst>
          </a:blip>
          <a:srcRect b="57964"/>
          <a:stretch/>
        </p:blipFill>
        <p:spPr bwMode="auto">
          <a:xfrm>
            <a:off x="1619672" y="5661248"/>
            <a:ext cx="1098817" cy="864096"/>
          </a:xfrm>
          <a:prstGeom prst="rect">
            <a:avLst/>
          </a:prstGeom>
          <a:solidFill>
            <a:schemeClr val="tx1"/>
          </a:solidFill>
          <a:extLst/>
        </p:spPr>
      </p:pic>
    </p:spTree>
    <p:extLst>
      <p:ext uri="{BB962C8B-B14F-4D97-AF65-F5344CB8AC3E}">
        <p14:creationId xmlns:p14="http://schemas.microsoft.com/office/powerpoint/2010/main" val="331410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ÖNEMLİ NOT!!!!</a:t>
            </a:r>
            <a:endParaRPr lang="en-US" dirty="0"/>
          </a:p>
        </p:txBody>
      </p:sp>
      <p:sp>
        <p:nvSpPr>
          <p:cNvPr id="3" name="İçerik Yer Tutucusu 2"/>
          <p:cNvSpPr>
            <a:spLocks noGrp="1"/>
          </p:cNvSpPr>
          <p:nvPr>
            <p:ph idx="1"/>
          </p:nvPr>
        </p:nvSpPr>
        <p:spPr/>
        <p:txBody>
          <a:bodyPr/>
          <a:lstStyle/>
          <a:p>
            <a:r>
              <a:rPr lang="tr-TR" dirty="0" smtClean="0"/>
              <a:t>Kalıtım sırasında üst sınıftan türettiğimiz alt sınıfların içine de yapılandırıcı metod yazabiliriz ancak şunu unutmamak gerekir ki böyle bir durumda </a:t>
            </a:r>
            <a:r>
              <a:rPr lang="tr-TR" b="1" dirty="0" smtClean="0">
                <a:solidFill>
                  <a:srgbClr val="FF0000"/>
                </a:solidFill>
              </a:rPr>
              <a:t>üst sınıfın default constructor’ı muhakkak olmak durumundadır </a:t>
            </a:r>
            <a:r>
              <a:rPr lang="tr-TR" dirty="0" smtClean="0"/>
              <a:t>yoksa hata alırız.</a:t>
            </a:r>
            <a:endParaRPr lang="en-US" dirty="0"/>
          </a:p>
        </p:txBody>
      </p:sp>
    </p:spTree>
    <p:extLst>
      <p:ext uri="{BB962C8B-B14F-4D97-AF65-F5344CB8AC3E}">
        <p14:creationId xmlns:p14="http://schemas.microsoft.com/office/powerpoint/2010/main" val="40674551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PROBLEM-7</a:t>
            </a:r>
            <a:endParaRPr lang="en-US" dirty="0"/>
          </a:p>
        </p:txBody>
      </p:sp>
      <p:sp>
        <p:nvSpPr>
          <p:cNvPr id="3" name="İçerik Yer Tutucusu 2"/>
          <p:cNvSpPr>
            <a:spLocks noGrp="1"/>
          </p:cNvSpPr>
          <p:nvPr>
            <p:ph idx="1"/>
          </p:nvPr>
        </p:nvSpPr>
        <p:spPr/>
        <p:txBody>
          <a:bodyPr/>
          <a:lstStyle/>
          <a:p>
            <a:r>
              <a:rPr lang="tr-TR" dirty="0" smtClean="0"/>
              <a:t>Baskettopu ve futboltopu sınıflarını top sınıfından kalıtarak nesne oluşturalım ve hangi özelliklere ve metodlara sahip olduklarını görelim.</a:t>
            </a:r>
            <a:endParaRPr lang="en-US"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717032"/>
            <a:ext cx="2486025" cy="29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1501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SUB-CLASS VE SUPER CLASS</a:t>
            </a:r>
            <a:endParaRPr lang="en-US" dirty="0"/>
          </a:p>
        </p:txBody>
      </p:sp>
      <p:pic>
        <p:nvPicPr>
          <p:cNvPr id="4" name="Picture 2" descr="http://static5.depositphotos.com/1018226/415/v/950/depositphotos_4156229-Set-Ball-sports-vector-illustratio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0173" t="41641" r="59653" b="40350"/>
          <a:stretch/>
        </p:blipFill>
        <p:spPr bwMode="auto">
          <a:xfrm>
            <a:off x="2770731" y="3734334"/>
            <a:ext cx="807043" cy="7204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tatic5.depositphotos.com/1018226/415/v/950/depositphotos_4156229-Set-Ball-sports-vector-illustratio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0087" t="2871" r="21748" b="79467"/>
          <a:stretch/>
        </p:blipFill>
        <p:spPr bwMode="auto">
          <a:xfrm>
            <a:off x="1114547" y="3780089"/>
            <a:ext cx="726725" cy="7065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tatic5.depositphotos.com/1018226/415/v/950/depositphotos_4156229-Set-Ball-sports-vector-illustratio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935" t="76410" r="78364" b="3850"/>
          <a:stretch/>
        </p:blipFill>
        <p:spPr bwMode="auto">
          <a:xfrm>
            <a:off x="4642939" y="3753093"/>
            <a:ext cx="748146" cy="7897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static5.depositphotos.com/1018226/415/v/950/depositphotos_4156229-Set-Ball-sports-vector-illustration.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0109" t="2707" r="40843" b="77552"/>
          <a:stretch/>
        </p:blipFill>
        <p:spPr bwMode="auto">
          <a:xfrm>
            <a:off x="6227115" y="3782825"/>
            <a:ext cx="762000" cy="7897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http://static5.depositphotos.com/1018226/415/v/950/depositphotos_4156229-Set-Ball-sports-vector-illustration.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0025" t="39852" r="19988" b="40996"/>
          <a:stretch/>
        </p:blipFill>
        <p:spPr bwMode="auto">
          <a:xfrm>
            <a:off x="7737158" y="3737069"/>
            <a:ext cx="799594" cy="7661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s://app.heliumnetwork.com/heliumnetwork/viewFileImageController.sc?imageFilename=0d1d_bounce_147.gif"/>
          <p:cNvPicPr>
            <a:picLocks noChangeAspect="1" noChangeArrowheads="1"/>
          </p:cNvPicPr>
          <p:nvPr/>
        </p:nvPicPr>
        <p:blipFill rotWithShape="1">
          <a:blip r:embed="rId7">
            <a:extLst>
              <a:ext uri="{28A0092B-C50C-407E-A947-70E740481C1C}">
                <a14:useLocalDpi xmlns:a14="http://schemas.microsoft.com/office/drawing/2010/main" val="0"/>
              </a:ext>
            </a:extLst>
          </a:blip>
          <a:srcRect b="57964"/>
          <a:stretch/>
        </p:blipFill>
        <p:spPr bwMode="auto">
          <a:xfrm>
            <a:off x="4093530" y="1772816"/>
            <a:ext cx="1098817" cy="864096"/>
          </a:xfrm>
          <a:prstGeom prst="rect">
            <a:avLst/>
          </a:prstGeom>
          <a:solidFill>
            <a:schemeClr val="tx1"/>
          </a:solidFill>
          <a:extLst/>
        </p:spPr>
      </p:pic>
      <p:sp>
        <p:nvSpPr>
          <p:cNvPr id="10" name="Sol Sağ Yukarı Ok 9"/>
          <p:cNvSpPr/>
          <p:nvPr/>
        </p:nvSpPr>
        <p:spPr>
          <a:xfrm>
            <a:off x="827583" y="2636912"/>
            <a:ext cx="7627707" cy="576064"/>
          </a:xfrm>
          <a:prstGeom prst="leftRightUp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Aşağı Ok 10"/>
          <p:cNvSpPr/>
          <p:nvPr/>
        </p:nvSpPr>
        <p:spPr>
          <a:xfrm>
            <a:off x="1259632" y="3212976"/>
            <a:ext cx="360040" cy="521358"/>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Aşağı Ok 11"/>
          <p:cNvSpPr/>
          <p:nvPr/>
        </p:nvSpPr>
        <p:spPr>
          <a:xfrm>
            <a:off x="2994232" y="3209140"/>
            <a:ext cx="360040" cy="521358"/>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Aşağı Ok 12"/>
          <p:cNvSpPr/>
          <p:nvPr/>
        </p:nvSpPr>
        <p:spPr>
          <a:xfrm>
            <a:off x="4832307" y="3227899"/>
            <a:ext cx="360040" cy="521358"/>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Aşağı Ok 13"/>
          <p:cNvSpPr/>
          <p:nvPr/>
        </p:nvSpPr>
        <p:spPr>
          <a:xfrm>
            <a:off x="6428095" y="3241041"/>
            <a:ext cx="360040" cy="521358"/>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Aşağı Ok 14"/>
          <p:cNvSpPr/>
          <p:nvPr/>
        </p:nvSpPr>
        <p:spPr>
          <a:xfrm>
            <a:off x="7956935" y="3212976"/>
            <a:ext cx="360040" cy="521358"/>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Metin kutusu 15"/>
          <p:cNvSpPr txBox="1"/>
          <p:nvPr/>
        </p:nvSpPr>
        <p:spPr>
          <a:xfrm>
            <a:off x="5368312" y="1837523"/>
            <a:ext cx="561244" cy="369332"/>
          </a:xfrm>
          <a:prstGeom prst="rect">
            <a:avLst/>
          </a:prstGeom>
          <a:noFill/>
        </p:spPr>
        <p:txBody>
          <a:bodyPr wrap="none" rtlCol="0">
            <a:spAutoFit/>
          </a:bodyPr>
          <a:lstStyle/>
          <a:p>
            <a:r>
              <a:rPr lang="tr-TR" dirty="0" smtClean="0"/>
              <a:t>TOP</a:t>
            </a:r>
            <a:endParaRPr lang="en-US" dirty="0"/>
          </a:p>
        </p:txBody>
      </p:sp>
      <p:sp>
        <p:nvSpPr>
          <p:cNvPr id="17" name="Metin kutusu 16"/>
          <p:cNvSpPr txBox="1"/>
          <p:nvPr/>
        </p:nvSpPr>
        <p:spPr>
          <a:xfrm>
            <a:off x="968795" y="4581793"/>
            <a:ext cx="1018227" cy="646331"/>
          </a:xfrm>
          <a:prstGeom prst="rect">
            <a:avLst/>
          </a:prstGeom>
          <a:noFill/>
        </p:spPr>
        <p:txBody>
          <a:bodyPr wrap="none" rtlCol="0">
            <a:spAutoFit/>
          </a:bodyPr>
          <a:lstStyle/>
          <a:p>
            <a:pPr algn="ctr"/>
            <a:r>
              <a:rPr lang="tr-TR" dirty="0" smtClean="0"/>
              <a:t>BİLARDO</a:t>
            </a:r>
          </a:p>
          <a:p>
            <a:pPr algn="ctr"/>
            <a:r>
              <a:rPr lang="tr-TR" dirty="0" smtClean="0"/>
              <a:t> TOPU</a:t>
            </a:r>
            <a:endParaRPr lang="en-US" dirty="0"/>
          </a:p>
        </p:txBody>
      </p:sp>
      <p:sp>
        <p:nvSpPr>
          <p:cNvPr id="18" name="Metin kutusu 17"/>
          <p:cNvSpPr txBox="1"/>
          <p:nvPr/>
        </p:nvSpPr>
        <p:spPr>
          <a:xfrm>
            <a:off x="2592907" y="4730131"/>
            <a:ext cx="1162691" cy="646331"/>
          </a:xfrm>
          <a:prstGeom prst="rect">
            <a:avLst/>
          </a:prstGeom>
          <a:noFill/>
        </p:spPr>
        <p:txBody>
          <a:bodyPr wrap="none" rtlCol="0">
            <a:spAutoFit/>
          </a:bodyPr>
          <a:lstStyle/>
          <a:p>
            <a:pPr algn="ctr"/>
            <a:r>
              <a:rPr lang="tr-TR" dirty="0" smtClean="0"/>
              <a:t>VOLEYBOL</a:t>
            </a:r>
          </a:p>
          <a:p>
            <a:pPr algn="ctr"/>
            <a:r>
              <a:rPr lang="tr-TR" dirty="0" smtClean="0"/>
              <a:t> TOPU</a:t>
            </a:r>
            <a:endParaRPr lang="en-US" dirty="0"/>
          </a:p>
        </p:txBody>
      </p:sp>
      <p:sp>
        <p:nvSpPr>
          <p:cNvPr id="19" name="Metin kutusu 18"/>
          <p:cNvSpPr txBox="1"/>
          <p:nvPr/>
        </p:nvSpPr>
        <p:spPr>
          <a:xfrm>
            <a:off x="4549700" y="4698360"/>
            <a:ext cx="925253" cy="646331"/>
          </a:xfrm>
          <a:prstGeom prst="rect">
            <a:avLst/>
          </a:prstGeom>
          <a:noFill/>
        </p:spPr>
        <p:txBody>
          <a:bodyPr wrap="none" rtlCol="0">
            <a:spAutoFit/>
          </a:bodyPr>
          <a:lstStyle/>
          <a:p>
            <a:pPr algn="ctr"/>
            <a:r>
              <a:rPr lang="tr-TR" dirty="0" smtClean="0"/>
              <a:t>FUTBOL</a:t>
            </a:r>
          </a:p>
          <a:p>
            <a:pPr algn="ctr"/>
            <a:r>
              <a:rPr lang="tr-TR" dirty="0" smtClean="0"/>
              <a:t> TOPU</a:t>
            </a:r>
            <a:endParaRPr lang="en-US" dirty="0"/>
          </a:p>
        </p:txBody>
      </p:sp>
      <p:sp>
        <p:nvSpPr>
          <p:cNvPr id="20" name="Metin kutusu 19"/>
          <p:cNvSpPr txBox="1"/>
          <p:nvPr/>
        </p:nvSpPr>
        <p:spPr>
          <a:xfrm>
            <a:off x="6081014" y="4730131"/>
            <a:ext cx="890950" cy="646331"/>
          </a:xfrm>
          <a:prstGeom prst="rect">
            <a:avLst/>
          </a:prstGeom>
          <a:noFill/>
        </p:spPr>
        <p:txBody>
          <a:bodyPr wrap="none" rtlCol="0">
            <a:spAutoFit/>
          </a:bodyPr>
          <a:lstStyle/>
          <a:p>
            <a:pPr algn="ctr"/>
            <a:r>
              <a:rPr lang="tr-TR" dirty="0" smtClean="0"/>
              <a:t>BASKET</a:t>
            </a:r>
          </a:p>
          <a:p>
            <a:pPr algn="ctr"/>
            <a:r>
              <a:rPr lang="tr-TR" dirty="0" smtClean="0"/>
              <a:t> TOPU</a:t>
            </a:r>
            <a:endParaRPr lang="en-US" dirty="0"/>
          </a:p>
        </p:txBody>
      </p:sp>
      <p:sp>
        <p:nvSpPr>
          <p:cNvPr id="21" name="Metin kutusu 20"/>
          <p:cNvSpPr txBox="1"/>
          <p:nvPr/>
        </p:nvSpPr>
        <p:spPr>
          <a:xfrm>
            <a:off x="7441581" y="4597317"/>
            <a:ext cx="1265090" cy="923330"/>
          </a:xfrm>
          <a:prstGeom prst="rect">
            <a:avLst/>
          </a:prstGeom>
          <a:noFill/>
        </p:spPr>
        <p:txBody>
          <a:bodyPr wrap="none" rtlCol="0">
            <a:spAutoFit/>
          </a:bodyPr>
          <a:lstStyle/>
          <a:p>
            <a:pPr algn="ctr"/>
            <a:r>
              <a:rPr lang="tr-TR" dirty="0" smtClean="0"/>
              <a:t>AMERİKAN </a:t>
            </a:r>
          </a:p>
          <a:p>
            <a:pPr algn="ctr"/>
            <a:r>
              <a:rPr lang="tr-TR" dirty="0" smtClean="0"/>
              <a:t>FUTBOLU</a:t>
            </a:r>
          </a:p>
          <a:p>
            <a:pPr algn="ctr"/>
            <a:r>
              <a:rPr lang="tr-TR" dirty="0" smtClean="0"/>
              <a:t> TOPU</a:t>
            </a:r>
            <a:endParaRPr lang="en-US" dirty="0"/>
          </a:p>
        </p:txBody>
      </p:sp>
      <p:sp>
        <p:nvSpPr>
          <p:cNvPr id="22" name="Bulut Belirtme Çizgisi 21"/>
          <p:cNvSpPr/>
          <p:nvPr/>
        </p:nvSpPr>
        <p:spPr>
          <a:xfrm>
            <a:off x="6293721" y="1194761"/>
            <a:ext cx="2180182" cy="1010103"/>
          </a:xfrm>
          <a:prstGeom prst="cloudCallout">
            <a:avLst>
              <a:gd name="adj1" fmla="val -108529"/>
              <a:gd name="adj2" fmla="val 625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ÜST SINIF</a:t>
            </a:r>
          </a:p>
          <a:p>
            <a:pPr algn="ctr"/>
            <a:r>
              <a:rPr lang="tr-TR" dirty="0" smtClean="0"/>
              <a:t>SUPER CLASS</a:t>
            </a:r>
            <a:endParaRPr lang="en-US" dirty="0"/>
          </a:p>
        </p:txBody>
      </p:sp>
      <p:sp>
        <p:nvSpPr>
          <p:cNvPr id="23" name="Bulut Belirtme Çizgisi 22"/>
          <p:cNvSpPr/>
          <p:nvPr/>
        </p:nvSpPr>
        <p:spPr>
          <a:xfrm>
            <a:off x="3174251" y="5531478"/>
            <a:ext cx="3253843" cy="1108645"/>
          </a:xfrm>
          <a:prstGeom prst="cloudCallout">
            <a:avLst>
              <a:gd name="adj1" fmla="val 58240"/>
              <a:gd name="adj2" fmla="val -16119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ALT SINIFLAR</a:t>
            </a:r>
          </a:p>
          <a:p>
            <a:pPr algn="ctr"/>
            <a:r>
              <a:rPr lang="tr-TR" dirty="0" smtClean="0"/>
              <a:t>SUB CLASSES</a:t>
            </a:r>
            <a:endParaRPr lang="en-US" dirty="0"/>
          </a:p>
        </p:txBody>
      </p:sp>
    </p:spTree>
    <p:extLst>
      <p:ext uri="{BB962C8B-B14F-4D97-AF65-F5344CB8AC3E}">
        <p14:creationId xmlns:p14="http://schemas.microsoft.com/office/powerpoint/2010/main" val="84472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n.hdyo.org/assets/ask-question-2-ce96e3e01c85a38a0d39c61cfae6d42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4302223"/>
            <a:ext cx="2555776" cy="2555777"/>
          </a:xfrm>
          <a:prstGeom prst="rect">
            <a:avLst/>
          </a:prstGeom>
          <a:noFill/>
          <a:extLst>
            <a:ext uri="{909E8E84-426E-40DD-AFC4-6F175D3DCCD1}">
              <a14:hiddenFill xmlns:a14="http://schemas.microsoft.com/office/drawing/2010/main">
                <a:solidFill>
                  <a:srgbClr val="FFFFFF"/>
                </a:solidFill>
              </a14:hiddenFill>
            </a:ext>
          </a:extLst>
        </p:spPr>
      </p:pic>
      <p:sp>
        <p:nvSpPr>
          <p:cNvPr id="2" name="Başlık 1"/>
          <p:cNvSpPr>
            <a:spLocks noGrp="1"/>
          </p:cNvSpPr>
          <p:nvPr>
            <p:ph type="title"/>
          </p:nvPr>
        </p:nvSpPr>
        <p:spPr>
          <a:xfrm>
            <a:off x="457200" y="274638"/>
            <a:ext cx="8229600" cy="5170586"/>
          </a:xfrm>
        </p:spPr>
        <p:txBody>
          <a:bodyPr>
            <a:noAutofit/>
          </a:bodyPr>
          <a:lstStyle/>
          <a:p>
            <a:r>
              <a:rPr lang="tr-TR" sz="6000" dirty="0" smtClean="0"/>
              <a:t>PEKİ ÜST SINIFDAN TÜREYEN BAZI SINIFLARIN YAPTIKLARI İŞLERİNİN FARKLI OLMASI DURUMUNDA NASIL BİR YOL İZLEMEK GEREKİR?</a:t>
            </a:r>
            <a:endParaRPr lang="en-US" sz="6000" dirty="0"/>
          </a:p>
        </p:txBody>
      </p:sp>
    </p:spTree>
    <p:extLst>
      <p:ext uri="{BB962C8B-B14F-4D97-AF65-F5344CB8AC3E}">
        <p14:creationId xmlns:p14="http://schemas.microsoft.com/office/powerpoint/2010/main" val="28670984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 7"/>
          <p:cNvGrpSpPr/>
          <p:nvPr/>
        </p:nvGrpSpPr>
        <p:grpSpPr>
          <a:xfrm>
            <a:off x="3487037" y="548681"/>
            <a:ext cx="2093075" cy="2952328"/>
            <a:chOff x="3627203" y="836712"/>
            <a:chExt cx="1448853" cy="2448272"/>
          </a:xfrm>
        </p:grpSpPr>
        <p:sp>
          <p:nvSpPr>
            <p:cNvPr id="4" name="Dikdörtgen 3"/>
            <p:cNvSpPr/>
            <p:nvPr/>
          </p:nvSpPr>
          <p:spPr>
            <a:xfrm>
              <a:off x="3635896" y="836712"/>
              <a:ext cx="1440160" cy="24482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Dikdörtgen 4"/>
            <p:cNvSpPr/>
            <p:nvPr/>
          </p:nvSpPr>
          <p:spPr>
            <a:xfrm>
              <a:off x="3627203" y="836712"/>
              <a:ext cx="1440160"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Çalışan</a:t>
              </a:r>
              <a:endParaRPr lang="en-US" dirty="0"/>
            </a:p>
          </p:txBody>
        </p:sp>
        <p:sp>
          <p:nvSpPr>
            <p:cNvPr id="6" name="Dikdörtgen 5"/>
            <p:cNvSpPr/>
            <p:nvPr/>
          </p:nvSpPr>
          <p:spPr>
            <a:xfrm>
              <a:off x="3630247" y="1340768"/>
              <a:ext cx="1440160" cy="1224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tr-TR" dirty="0" smtClean="0"/>
                <a:t>Sigortano:int</a:t>
              </a:r>
            </a:p>
            <a:p>
              <a:r>
                <a:rPr lang="tr-TR" dirty="0" smtClean="0"/>
                <a:t>Adı:String</a:t>
              </a:r>
            </a:p>
            <a:p>
              <a:r>
                <a:rPr lang="tr-TR" dirty="0" smtClean="0"/>
                <a:t>Soyadı:String</a:t>
              </a:r>
            </a:p>
            <a:p>
              <a:r>
                <a:rPr lang="tr-TR" dirty="0" smtClean="0"/>
                <a:t>Maaşı:double</a:t>
              </a:r>
            </a:p>
            <a:p>
              <a:pPr algn="ctr"/>
              <a:endParaRPr lang="en-US" dirty="0"/>
            </a:p>
          </p:txBody>
        </p:sp>
        <p:sp>
          <p:nvSpPr>
            <p:cNvPr id="7" name="Dikdörtgen 6"/>
            <p:cNvSpPr/>
            <p:nvPr/>
          </p:nvSpPr>
          <p:spPr>
            <a:xfrm>
              <a:off x="3628530" y="2420888"/>
              <a:ext cx="1440160" cy="8640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tr-TR" dirty="0"/>
                <a:t>ç</a:t>
              </a:r>
              <a:r>
                <a:rPr lang="tr-TR" dirty="0" smtClean="0"/>
                <a:t>alış():void</a:t>
              </a:r>
              <a:endParaRPr lang="en-US" dirty="0"/>
            </a:p>
          </p:txBody>
        </p:sp>
      </p:grpSp>
      <p:sp>
        <p:nvSpPr>
          <p:cNvPr id="9" name="AutoShape 2" descr="data:image/jpeg;base64,/9j/4AAQSkZJRgABAQAAAQABAAD/2wCEAAkGBhESEBISDxATDw8UERMVExAQExEVFRAXFBIXFRUSFRIXHiYeGBkjGhIVHy8iIycpLiwuFh8yQTwqNSYrOCkBCQoKDgwOGQ8PGjIkHiUuKiwqLTE0NSwvLCwtLTAsLDQvNTQxLTQ0Liw0KS8uLDEvLTA0LC8vLDUsKTQsNSwsLP/AABEIAMIBAwMBIgACEQEDEQH/xAAbAAEAAgMBAQAAAAAAAAAAAAAABQYCAwcEAf/EAEwQAAEDAgIECAkHCgUFAQAAAAEAAgMEERIhBQYxQRMiUWFxgZGhFyMyVIKjscHTBxRScpKy0SQzNFNiY3Oi0uEWQkOzwmSDk/DxFf/EABoBAQACAwEAAAAAAAAAAAAAAAADBQECBAb/xAAvEQEAAgECBAQEBgMBAAAAAAAAAQIDBBESITEyBRRBUlFxgcEiM2Gh0fCR4fET/9oADAMBAAIRAxEAPwDpKIit0YiIgIiICL442F1TW/KjTkAinqLEA7IN4v8ArFFkzY8W3HOzS+StO6dlzRU3wn0/m9R6j4ieE+n83qPUfEUXnMHvhp5jF7oXJFTfCfT+b1HqPiJ4T6fzeo9R8RPOYPfB5jF7oXJFTfCfT+b1HqPiJ4T6fzeo9R8RPOYPfB5jF7oXJFTfCfT+b1HqPiJ4T6fzeo9R8RPOYPfB5jF7oXJFTfCfT+b1HqPiJ4T6fzeo9R8RPOYPfB5jF7oXJFTfCfT+b1HqPiJ4T6fzeo9R8RPOYPfB5jF7oXJFTfCfT+b1HqPiJ4T6fzeo9R8RPOYPfB5jF7oXJFUaf5R4nuDY6Wqe87GsbC4noAkXt0NrpFUz8A2GaKTC8+NEYAwWuDheSDnyLNdXgvbhreJn4Nq5qW6SsKIi6UgiIgIiICIiAiIgIiICIiAiIgxl8k9B9i4NB5Dfqt+6F3mXyT0H2Lg0HkN+q37oVF4x0p9fsq/EulfqzREVApxERAREQERSOidXqmpPiInPA2vyawc2M5X5tq0vetI4rTtDalLXnasbyjloqqxkYBebX2AC5Kujfkzq7Xe+CMftSO9zVQNcaB0FXwL3slDAzjR3LDiAc4A7znbqTS5sOoycFLb+vJY6fw/Je8RkiYhrl1hbfisJ5yQO7NfI9YR/mYRzgg91grzqEaARTtrDBdz2WZOGWwhpzbi33J2cyvdDQ0MEQMLKeOFwyeODwv8ATPldpXXM445cP7vQR4Lp5j/v8uN6PrWzyNiiuZHuDWMIsXE7ADsV1i1MigaH6TqWw3zEERDpHdYv3A9IUb8qOhooDTVtEGxPMmbobAFzbPZI0DK4LTmOZQfzh77PkJL3AFxcSTcjO5Oa5NThvfacduGs9fj/AH6KjW6XFopiduLfpvPJbajXdkTTHo2nbSs2GVwDpX85vfvLupadQpnP0iHPJc50cznOO0k4SSetVhWT5PP09v8ABl9jVP4Zp8eLPXhjnM856zPzlx4c98uavFPL0j0j6OqIiL3C8EREBERAREQEREBERAREQEREGMvknoPsXBoPIb9Vv3Qu8y+Seg+xcGg8hv1W/dCovGOlPr9lX4l0r9WaKQ0LoKaqkwQsv9J5yawcrne7aVZn6QpNGgspg2rrdj53/m4+VrQPYD0ncvLZdTFLcFI4rfD+Z9HBi082jjvPDX4/x8VR0fSCWVkZe2PG7CHuBLQTsvblNh1pX0D4ZHRStwvacxtB3gg7wRmrlRaWbXB4k0bAS22OoZcYL3scDbPceKcg7sXs0tq82qibd4+dMbhZJiZeZoNwHtxHl23ve532UuK97x+OvD9YlcY/Coy6ebU7usTzjePhtP7S5ypTQ2rVTVHxMZLb5yO4rB6W/oFypyOioaJrXVcc1RVG5ED2hkYsduIEteOcF3QFGaZ1yqagYMQhgtYQw8VtuQna7o2cy57Zc15muKu362+0dZ/aFbbT0wTtnnn7Y6/WekfulP8A87R1F+kv+f1I/wBGL8208jjv6+xRul9damcYGkU8AyEMHFFuQuGZ7hzKARZppK78eSeK3xn0+UdI/vNFfVW24cccMfp956y+ucTtzPKc14qunub7rg9BC9i01UrWtJd1AbSeYb13U3ieSTQai2DNExz35T8lw1M1fppqKaWWAyysdIBxn54Yw4BjQbXztsKsujNW6SSCnZIwTmCLCHvbIGkuzfYOAvxrnlHWqZqzrY6iZJT1EcjWklzSBaSJxFjdji244oyuN/Kug6E0gJYGzYnGMknhH+LGV2m7S92VwdpW1t4e+rtLyawx01OyOZ4LQxnARxtY1wc1xDnRgEZYmxFt7iwJXLArX8omlw+aCNpxR8G9zXAHC92Kz8LtjsIDdl/KKqq0mJjq8j43qJvmjHtyr9xWT5PP09v8GX2NVbVk+Tz9Pb/Bl9jV1aL8+nzVek/Oq6oiIvYvRCIiAiIgIiICIiAiIgIiICIiDGXyT0H2LkWqmg4pmGWpnbBTxNZjzGN925NaOrbY8gHJ14hQo1KoPNWdsn9SqvEtDfV0itLcO3r/AIQZsMZJrM89t+Sk6a1vvH83oWfNaQZcXJ8vKXHaL9NzvO5Vhde/wXQeas7ZP6k/wXQeas7ZP6lWYvApxV2pMfefm48ujyZZ3tb/AF8kBqFpNroeAxhkkbnENP8AnD3E428pBcQRnlhVnp6OxOLMZEDLAMQzAyGwg5brjq841KoMvyVm0b5MufylXtCabZwbxXmrc9k0obFC54Zha6wZjYWvJa5rmeMeb4b71nJ4Zem3OHodLqeDFFL85iNvmiPlBrsdZwefio2tIPK/jlwHIQWi/wCyqyrLp1kUsrJ2UUcUcHk07QA+dhcDIJXMNi4gODQCbE3JO660+qejpGNfHTxuY9rXNcDJZzXC7SONvBCzTwy1+llHrNJbPmtl4urkq3UFE+bNlmxg24R1yHW24Gi2Ic9wOlWbTtNRSkw0dOwMBtJVAyWyOccHG4xyIL9g3XObfscYaA1os0CwA3AblmugrS34p3aYfDq1ne87oiPVz6cziOSNoZ3nEewhepmh4gx7WtsXNLC8kucQRmMTrnqXvWtzbZ3Nt+Zy5+hddcdKdsLGmKlO2Nlkh0pJW6OmjbFFLpGJmBzJWsIJ2NnaH5cZoLhfLEC05Aqn6iVchrKaMYZInYrsnaxwa1sTnksLhiY8WFg0gbb5Xt801PJFG6aB7opGtLHvYbEwvIErb8w4wO0FtxZQLJDHhexxjdGQ5j25GMszDm9FvdsXJqb8F6S49VnnFenOdvX9V21nmZVVk2NofFD4iMOGQLc5XjkOM4cv1QUDJq6w/m5Hx818bex9z3r2aNLjC10mUjwZH7uNIS93Rm4rfE3ac7Hl29K7LUrbujd22x1v3RugpNBTDyTHJ1uYew3HeFL6gMc3SLWvaWO4GU4XYcwcOYIJBGR7F6MYvbfyJHV8DPTz7BHJhkP7uWzJL8wuH9LAo8enx0yReOWznjR4q2i9Y2mHS0RFepxERAREQEREBERAREQEREBERAREQEREBc/01T8HWTs2B+GdvRIML/WRvPproCrGuuipHCOohaXvhDw+NoJc+N+EuwgbXNLL23gutnYGHPXiqzCurTheGGBs0jaZ2ImAFoZmQXNuBiwEkktxWNzlYlbIpQ5oc0hzSAQRsIOwrJV8TMdG7GMWFrAW2WyFujcvrr2Ntvt5lqZU43mOFj6iUbWQjEW/WdsYOdxAUzRam1EmdTKKZn6qGz5DzOkIwt6g7pW1aWt0gRTJAdhuslrig4N0sYJIjnmYC43JDZXBtzvOGy2LSeQ0SRAgsdmxwI7Rm3sVPhgLsEBzcZeBdzhhu49cbb+krq9txz7uY7lFt0YG1Tqi/FMXk8j8ml3SWtaFFkxRfbf0ndBlwxkmu/pO6ScLm24Zn3D3rYsIm2Ge05np5Pd1LNSp2tg4zvRHd/dKiEPY5pzDmkHrFkHlnnaO4n8Qs3Ot0nYOVBdNVdIGajhe43kDeDkPK+ImNx6y3F6SllT9SanDNPBueGzs6copR3RH0irgrPFbirEtJERFIwIiICIiAiIgIiICIiAiIgIiICIiAiIgrWkdSWOe59NJ82c4kvZg4SJzibl4ZcYCc74TY3va+a10eojdtXM6o/dsBii6w0l7ut1uZWlFH/5U332Z3aqWkZEwMiY2Ng2MY0NaPRGS2oikYc80mzDWVbf3zXfbgjf7SVpXp0069bVG97Oib0Wp4zbtcV5lV37pSQLFwGV//tlksbi9t9r+5aDJERBpmZdzQCRtJI5Msu32LYyMDYM+Xf2rGI3Ljvvbs2e2/WkjnlzY4W455DaNm7ne47mNGZPIOWyCT1WaXVwLRcRwScK7c3hHM4Nt/pExuNuRp5lelHaB0IyliwNON5OKWUixleQAXEbhkABuAAUirPFTgrtLSRERSMCIiAiIgIiICIiAiIgIiICIiAiIgIiICIiAiIg53XuvU1R/6hw+w1kf/Bal9kdeSd23FU1Jvy/lDwO4BfFVW6ykFpJ8YPqe/wDsty0ny79A/lcVqNyIiDyy1Ajc4m5uGkNAu5zicIa0b3E2AHOrpqrq8YGmWcA1UoGOxuIW7RAw821xHlO5g21c0NFeupSRezpdo2EU8pB6dq6EuvT0juayIiLsaiIiAiIgIiICIiAiIgIiICIiAiIgIiICIiAiIgIiIKPrXo2KOpiMcbY+Eimc8xjDjc2SM4nAbT4w585UVwZ+k4fZ/BT+u356m5ODqR/NAfcoJh9p9pVbm75bwx4I/Td/L+Cxwi+EuOI8YbL2FhfZszHaty8TqW8on3NlbTD0oHzu9kXYo4jdl6uD/aPd+C+cCOVx9IrYvhOz/wB3f2WBP6k6PhwyS8E3hmzvaJSAXAGGM2a45gWkI6yrWq1qO7xdQN4qT308CsqssXZDSRERSsCIiAiIgIiICIiAiIgIiICIiAiIgIiICIiAiIgIiIKnruPGUvJ+UeyL8D2Kvw7B1ntN1ZNeGm1M7cJZGn0oXOH+2q5GOKOgexV2fvlvDJe35tbRTZNhdWiXfmHVXAN9XhXgkkwguOxoJ7Bf3KxV9Jg0M1u+Omp3u/7bo5Hn+VxTFG/F8iVfWEp2fWHfl71mQtdR5PW37wULKy6jOyqhv+cNPUaeID7pVoVW1H21X8WP/ZH4hWlWWHshpIiIpWBERAREQEREBERAREQEREBERAREQEREBERAREQEREFV18dxafkxyu6xCWjueVXwp3X1x8QP2ag9jYx/zPYoNV2fvlvDz6RaTFI0bXNLB0v4o73K/wCstm0VVkCBTTix2fmnBUmNmKSFv0qmnG/Zw7HHuaVdtZIS+jqWjaaeW3ORGSB2hS4I/DZiVIstc/k9bfvBbA6+Y2HMda1zDLrb94LkbLRqOOJUnd85HdTw3VlVf1JZankP0qmU/ZDY8/8AxqwKzxdkNJERFIwIiICIiAiIgIiICIiAiIgIiICIiAiIgIiICIiAiIgp+vTvG043cFVHvgHvUKAvdr3pWJtVEx0gu2GQOAuRGXvicA8jyS5rCQDuHOLwp03T/rmdvuVbm75bwlNFMxVlK398532IJXDvDV0F0YcMJ2HI9ByK5xq5XslraYQuD3NfI52ThZggka45jle0dJC6Rbntz8nOunT9ssS5do8ERRg7WsDT0s4p72rbLs9Jv3gouj0zCxjY3vwvYAx12vw4mcVxD7WIu0m9969DtNU5t45h4zb2PIVwtl+1Pb+RsP0nzu7amQjusppRGqRHzGmIIIMLXXBBzcMTsxvu49Cl1a07YaCIi2YEREBERAREQEREBERAREQEREBERAREQEREBERBjI6wJsTYE2G02Gwc65jWfKFUzHiPbSN/Vs4N0reZ75Nh5g1tuddQWiooYpDeSKOQ8sjGOPa4KPJW1uk7Mw4q6oa3/VzJJJe9pc4k5uN7uc4nftKmtH6q1k4xNgDQNj6suixfUjwl1ucgda6jT0ccf5uNkd9vBsa2/wBkBblDXTR6yzuqGrOpUsE7J55oyWNeGxQtda7xhJMjjci18sIzsdytzhcEbL7+RfUXRWkVjaGHLzqDWsa1vBQS4WhvEltsFtkjRbZyrwVeiKiA4ZIXx25GukjdztlZcdtjzBdfS6gnT19Gd3F9H6ZfTvLoagQuJ47WvjwPOzjxOyJ57X51bNDfKLI97WSQNnBc0GSlxksBNsTohjyG08YbDkr2Wr6O5ZritXpY3ERF0NRERAREQEREBERAREQEREBERAREQEREBERAREQEREBERAREQEREBERAREQEREBERAREQEREH//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8" name="Picture 4" descr="http://sauce.pntic.mec.es/%7Ejizqui1/imagcole/director.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221" r="15593"/>
          <a:stretch/>
        </p:blipFill>
        <p:spPr bwMode="auto">
          <a:xfrm>
            <a:off x="715377" y="4072020"/>
            <a:ext cx="1593273" cy="2269997"/>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Düz Ok Bağlayıcısı 10"/>
          <p:cNvCxnSpPr/>
          <p:nvPr/>
        </p:nvCxnSpPr>
        <p:spPr>
          <a:xfrm flipH="1">
            <a:off x="2780897" y="3501009"/>
            <a:ext cx="718698" cy="56515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2" name="Metin kutusu 11"/>
          <p:cNvSpPr txBox="1"/>
          <p:nvPr/>
        </p:nvSpPr>
        <p:spPr>
          <a:xfrm>
            <a:off x="985542" y="3682975"/>
            <a:ext cx="944489" cy="369332"/>
          </a:xfrm>
          <a:prstGeom prst="rect">
            <a:avLst/>
          </a:prstGeom>
          <a:noFill/>
        </p:spPr>
        <p:txBody>
          <a:bodyPr wrap="none" rtlCol="0">
            <a:spAutoFit/>
          </a:bodyPr>
          <a:lstStyle/>
          <a:p>
            <a:r>
              <a:rPr lang="tr-TR" dirty="0" smtClean="0"/>
              <a:t>MÜDÜR</a:t>
            </a:r>
            <a:endParaRPr lang="en-US" dirty="0"/>
          </a:p>
        </p:txBody>
      </p:sp>
      <p:sp>
        <p:nvSpPr>
          <p:cNvPr id="15" name="Metin kutusu 14"/>
          <p:cNvSpPr txBox="1"/>
          <p:nvPr/>
        </p:nvSpPr>
        <p:spPr>
          <a:xfrm>
            <a:off x="4756576" y="4230083"/>
            <a:ext cx="963725" cy="369332"/>
          </a:xfrm>
          <a:prstGeom prst="rect">
            <a:avLst/>
          </a:prstGeom>
          <a:noFill/>
        </p:spPr>
        <p:txBody>
          <a:bodyPr wrap="none" rtlCol="0">
            <a:spAutoFit/>
          </a:bodyPr>
          <a:lstStyle/>
          <a:p>
            <a:r>
              <a:rPr lang="tr-TR" dirty="0" smtClean="0"/>
              <a:t>MEMUR</a:t>
            </a:r>
            <a:endParaRPr lang="en-US" dirty="0"/>
          </a:p>
        </p:txBody>
      </p:sp>
      <p:cxnSp>
        <p:nvCxnSpPr>
          <p:cNvPr id="16" name="Düz Ok Bağlayıcısı 15"/>
          <p:cNvCxnSpPr/>
          <p:nvPr/>
        </p:nvCxnSpPr>
        <p:spPr>
          <a:xfrm flipH="1">
            <a:off x="4267217" y="3501009"/>
            <a:ext cx="514689" cy="119075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pic>
        <p:nvPicPr>
          <p:cNvPr id="1032" name="Picture 8" descr="https://encrypted-tbn3.gstatic.com/images?q=tbn:ANd9GcQLR3l-H9Oz78ozg0S1DMjQ6PBIi3m9x28slhzTpNxeVe4idvb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4510371"/>
            <a:ext cx="2390775" cy="190500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Düz Ok Bağlayıcısı 20"/>
          <p:cNvCxnSpPr/>
          <p:nvPr/>
        </p:nvCxnSpPr>
        <p:spPr>
          <a:xfrm>
            <a:off x="5448996" y="3501009"/>
            <a:ext cx="1643284" cy="1098406"/>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3" name="Metin kutusu 22"/>
          <p:cNvSpPr txBox="1"/>
          <p:nvPr/>
        </p:nvSpPr>
        <p:spPr>
          <a:xfrm>
            <a:off x="7380312" y="4013151"/>
            <a:ext cx="1290738" cy="369332"/>
          </a:xfrm>
          <a:prstGeom prst="rect">
            <a:avLst/>
          </a:prstGeom>
          <a:noFill/>
        </p:spPr>
        <p:txBody>
          <a:bodyPr wrap="none" rtlCol="0">
            <a:spAutoFit/>
          </a:bodyPr>
          <a:lstStyle/>
          <a:p>
            <a:r>
              <a:rPr lang="tr-TR" dirty="0" smtClean="0"/>
              <a:t>ÖĞRETMEN</a:t>
            </a:r>
            <a:endParaRPr lang="en-US" dirty="0"/>
          </a:p>
        </p:txBody>
      </p:sp>
      <p:pic>
        <p:nvPicPr>
          <p:cNvPr id="1034" name="Picture 10" descr="http://wrapcandy.com/community/uploads/newbb/1929_43604e0b48a2d.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3979" y="4941168"/>
            <a:ext cx="1933575" cy="128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694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ÖZELLİKLER</a:t>
            </a:r>
            <a:endParaRPr lang="tr-TR" dirty="0"/>
          </a:p>
        </p:txBody>
      </p:sp>
      <p:pic>
        <p:nvPicPr>
          <p:cNvPr id="4" name="Picture 6" descr="https://app.heliumnetwork.com/heliumnetwork/viewFileImageController.sc?imageFilename=0d1d_bounce_147.gif"/>
          <p:cNvPicPr>
            <a:picLocks noChangeAspect="1" noChangeArrowheads="1"/>
          </p:cNvPicPr>
          <p:nvPr/>
        </p:nvPicPr>
        <p:blipFill rotWithShape="1">
          <a:blip r:embed="rId2">
            <a:extLst>
              <a:ext uri="{28A0092B-C50C-407E-A947-70E740481C1C}">
                <a14:useLocalDpi xmlns:a14="http://schemas.microsoft.com/office/drawing/2010/main" val="0"/>
              </a:ext>
            </a:extLst>
          </a:blip>
          <a:srcRect b="57637"/>
          <a:stretch/>
        </p:blipFill>
        <p:spPr bwMode="auto">
          <a:xfrm>
            <a:off x="3347864" y="3212975"/>
            <a:ext cx="1400175" cy="1109643"/>
          </a:xfrm>
          <a:prstGeom prst="rect">
            <a:avLst/>
          </a:prstGeom>
          <a:noFill/>
          <a:extLst>
            <a:ext uri="{909E8E84-426E-40DD-AFC4-6F175D3DCCD1}">
              <a14:hiddenFill xmlns:a14="http://schemas.microsoft.com/office/drawing/2010/main">
                <a:solidFill>
                  <a:srgbClr val="FFFFFF"/>
                </a:solidFill>
              </a14:hiddenFill>
            </a:ext>
          </a:extLst>
        </p:spPr>
      </p:pic>
      <p:sp>
        <p:nvSpPr>
          <p:cNvPr id="5" name="Oval Belirtme Çizgisi 4"/>
          <p:cNvSpPr/>
          <p:nvPr/>
        </p:nvSpPr>
        <p:spPr>
          <a:xfrm>
            <a:off x="4211960" y="1777572"/>
            <a:ext cx="1728192" cy="1368152"/>
          </a:xfrm>
          <a:prstGeom prst="wedgeEllipseCallout">
            <a:avLst>
              <a:gd name="adj1" fmla="val -36065"/>
              <a:gd name="adj2" fmla="val 71614"/>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sz="3600" dirty="0" smtClean="0"/>
              <a:t>Renk</a:t>
            </a:r>
            <a:endParaRPr lang="tr-TR" sz="3600" dirty="0"/>
          </a:p>
        </p:txBody>
      </p:sp>
      <p:sp>
        <p:nvSpPr>
          <p:cNvPr id="6" name="Oval Belirtme Çizgisi 5"/>
          <p:cNvSpPr/>
          <p:nvPr/>
        </p:nvSpPr>
        <p:spPr>
          <a:xfrm flipH="1">
            <a:off x="2400507" y="1652939"/>
            <a:ext cx="1656184" cy="1368152"/>
          </a:xfrm>
          <a:prstGeom prst="wedgeEllipseCallout">
            <a:avLst>
              <a:gd name="adj1" fmla="val -29198"/>
              <a:gd name="adj2" fmla="val 7363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sz="3600" dirty="0" smtClean="0"/>
              <a:t>Çap</a:t>
            </a:r>
            <a:endParaRPr lang="tr-TR" sz="3600" dirty="0"/>
          </a:p>
        </p:txBody>
      </p:sp>
      <p:sp>
        <p:nvSpPr>
          <p:cNvPr id="7" name="Oval Belirtme Çizgisi 6"/>
          <p:cNvSpPr/>
          <p:nvPr/>
        </p:nvSpPr>
        <p:spPr>
          <a:xfrm rot="14038155" flipH="1" flipV="1">
            <a:off x="5389491" y="3489111"/>
            <a:ext cx="3344391" cy="754449"/>
          </a:xfrm>
          <a:prstGeom prst="wedgeEllipseCallout">
            <a:avLst>
              <a:gd name="adj1" fmla="val -46937"/>
              <a:gd name="adj2" fmla="val 262178"/>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sz="3600" dirty="0" smtClean="0"/>
              <a:t>Elastiklik</a:t>
            </a:r>
            <a:endParaRPr lang="tr-TR" sz="3600" dirty="0"/>
          </a:p>
        </p:txBody>
      </p:sp>
      <p:cxnSp>
        <p:nvCxnSpPr>
          <p:cNvPr id="8" name="Düz Ok Bağlayıcısı 7"/>
          <p:cNvCxnSpPr/>
          <p:nvPr/>
        </p:nvCxnSpPr>
        <p:spPr>
          <a:xfrm>
            <a:off x="3550033" y="3675467"/>
            <a:ext cx="936104" cy="0"/>
          </a:xfrm>
          <a:prstGeom prst="straightConnector1">
            <a:avLst/>
          </a:prstGeom>
          <a:ln w="38100">
            <a:headEnd type="arrow"/>
            <a:tailEnd type="arrow"/>
          </a:ln>
        </p:spPr>
        <p:style>
          <a:lnRef idx="1">
            <a:schemeClr val="dk1"/>
          </a:lnRef>
          <a:fillRef idx="0">
            <a:schemeClr val="dk1"/>
          </a:fillRef>
          <a:effectRef idx="0">
            <a:schemeClr val="dk1"/>
          </a:effectRef>
          <a:fontRef idx="minor">
            <a:schemeClr val="tx1"/>
          </a:fontRef>
        </p:style>
      </p:cxnSp>
      <p:sp>
        <p:nvSpPr>
          <p:cNvPr id="11" name="Oval Belirtme Çizgisi 10"/>
          <p:cNvSpPr/>
          <p:nvPr/>
        </p:nvSpPr>
        <p:spPr>
          <a:xfrm rot="16765931" flipH="1">
            <a:off x="-181122" y="3305248"/>
            <a:ext cx="3682527" cy="1368152"/>
          </a:xfrm>
          <a:prstGeom prst="wedgeEllipseCallout">
            <a:avLst>
              <a:gd name="adj1" fmla="val -15317"/>
              <a:gd name="adj2" fmla="val 12142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sz="3600" dirty="0" smtClean="0"/>
              <a:t>Hammadde</a:t>
            </a:r>
            <a:endParaRPr lang="tr-TR" sz="3600" dirty="0"/>
          </a:p>
        </p:txBody>
      </p:sp>
    </p:spTree>
    <p:extLst>
      <p:ext uri="{BB962C8B-B14F-4D97-AF65-F5344CB8AC3E}">
        <p14:creationId xmlns:p14="http://schemas.microsoft.com/office/powerpoint/2010/main" val="263651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METHOD OVERRIDING( METOD EZME)</a:t>
            </a:r>
            <a:endParaRPr lang="en-US" dirty="0"/>
          </a:p>
        </p:txBody>
      </p:sp>
      <p:sp>
        <p:nvSpPr>
          <p:cNvPr id="3" name="İçerik Yer Tutucusu 2"/>
          <p:cNvSpPr>
            <a:spLocks noGrp="1"/>
          </p:cNvSpPr>
          <p:nvPr>
            <p:ph idx="1"/>
          </p:nvPr>
        </p:nvSpPr>
        <p:spPr/>
        <p:txBody>
          <a:bodyPr>
            <a:normAutofit fontScale="92500" lnSpcReduction="20000"/>
          </a:bodyPr>
          <a:lstStyle/>
          <a:p>
            <a:pPr algn="just"/>
            <a:r>
              <a:rPr lang="tr-TR" dirty="0" smtClean="0"/>
              <a:t>Görüldüğü üzere bir okulda çalışan müdür, memur ve öğretmen sınıfları ortak özellikleri kurum çalışanı olduğu için çalışan sınıfından türetilmişlerdir </a:t>
            </a:r>
            <a:r>
              <a:rPr lang="tr-TR" i="1" dirty="0" smtClean="0">
                <a:solidFill>
                  <a:srgbClr val="FF0000"/>
                </a:solidFill>
                <a:effectLst>
                  <a:outerShdw blurRad="38100" dist="38100" dir="2700000" algn="tl">
                    <a:srgbClr val="000000">
                      <a:alpha val="43137"/>
                    </a:srgbClr>
                  </a:outerShdw>
                </a:effectLst>
              </a:rPr>
              <a:t>ancak üst sınıftan türetilen alt sınıfların «çalış» metodu birbirlerine göre farklılık gösterecektir.</a:t>
            </a:r>
            <a:r>
              <a:rPr lang="tr-TR" dirty="0" smtClean="0"/>
              <a:t> Örneğin müdür sınıfından üretilen nesnenin «çalış» metodu yürütüldüğünde yönetim işleri ile alakalı bir olayın olması, öğretmen sınıfından üretilen nesnenin «çalış» metodu yürütüldüğünde ise ders vermek ile alakalı bir olayın olması görülmektedir.</a:t>
            </a:r>
            <a:endParaRPr lang="en-US" dirty="0"/>
          </a:p>
        </p:txBody>
      </p:sp>
    </p:spTree>
    <p:extLst>
      <p:ext uri="{BB962C8B-B14F-4D97-AF65-F5344CB8AC3E}">
        <p14:creationId xmlns:p14="http://schemas.microsoft.com/office/powerpoint/2010/main" val="26338217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METHOD OVERRIDING( METOD EZME)</a:t>
            </a:r>
            <a:endParaRPr lang="en-US" dirty="0"/>
          </a:p>
        </p:txBody>
      </p:sp>
      <p:sp>
        <p:nvSpPr>
          <p:cNvPr id="4" name="Metin kutusu 3"/>
          <p:cNvSpPr txBox="1"/>
          <p:nvPr/>
        </p:nvSpPr>
        <p:spPr>
          <a:xfrm>
            <a:off x="395536" y="3078765"/>
            <a:ext cx="3598486" cy="2585323"/>
          </a:xfrm>
          <a:prstGeom prst="rect">
            <a:avLst/>
          </a:prstGeom>
          <a:noFill/>
        </p:spPr>
        <p:txBody>
          <a:bodyPr wrap="none" rtlCol="0">
            <a:spAutoFit/>
          </a:bodyPr>
          <a:lstStyle/>
          <a:p>
            <a:r>
              <a:rPr lang="tr-TR" dirty="0"/>
              <a:t>p</a:t>
            </a:r>
            <a:r>
              <a:rPr lang="tr-TR" dirty="0" smtClean="0"/>
              <a:t>ublic class çalışan{</a:t>
            </a:r>
          </a:p>
          <a:p>
            <a:r>
              <a:rPr lang="tr-TR" dirty="0"/>
              <a:t>i</a:t>
            </a:r>
            <a:r>
              <a:rPr lang="tr-TR" dirty="0" smtClean="0"/>
              <a:t>nt sigortano;</a:t>
            </a:r>
          </a:p>
          <a:p>
            <a:r>
              <a:rPr lang="tr-TR" dirty="0" smtClean="0"/>
              <a:t>String adı;</a:t>
            </a:r>
          </a:p>
          <a:p>
            <a:r>
              <a:rPr lang="tr-TR" dirty="0" smtClean="0"/>
              <a:t>String soyadı;</a:t>
            </a:r>
          </a:p>
          <a:p>
            <a:r>
              <a:rPr lang="tr-TR" dirty="0"/>
              <a:t>d</a:t>
            </a:r>
            <a:r>
              <a:rPr lang="tr-TR" dirty="0" smtClean="0"/>
              <a:t>ouble maaş;</a:t>
            </a:r>
          </a:p>
          <a:p>
            <a:r>
              <a:rPr lang="tr-TR" dirty="0"/>
              <a:t>p</a:t>
            </a:r>
            <a:r>
              <a:rPr lang="tr-TR" dirty="0" smtClean="0"/>
              <a:t>ublic void çalış(){</a:t>
            </a:r>
          </a:p>
          <a:p>
            <a:r>
              <a:rPr lang="tr-TR" dirty="0" smtClean="0"/>
              <a:t>System.out.println(«Çalışan çalıştı»);</a:t>
            </a:r>
            <a:endParaRPr lang="tr-TR" dirty="0"/>
          </a:p>
          <a:p>
            <a:r>
              <a:rPr lang="tr-TR" dirty="0" smtClean="0"/>
              <a:t>}</a:t>
            </a:r>
            <a:endParaRPr lang="tr-TR" dirty="0"/>
          </a:p>
          <a:p>
            <a:r>
              <a:rPr lang="tr-TR" dirty="0" smtClean="0"/>
              <a:t>}</a:t>
            </a:r>
            <a:endParaRPr lang="en-US" dirty="0"/>
          </a:p>
        </p:txBody>
      </p:sp>
      <p:sp>
        <p:nvSpPr>
          <p:cNvPr id="5" name="Metin kutusu 4"/>
          <p:cNvSpPr txBox="1"/>
          <p:nvPr/>
        </p:nvSpPr>
        <p:spPr>
          <a:xfrm>
            <a:off x="4644008" y="1772815"/>
            <a:ext cx="3579250" cy="1477328"/>
          </a:xfrm>
          <a:prstGeom prst="rect">
            <a:avLst/>
          </a:prstGeom>
          <a:noFill/>
        </p:spPr>
        <p:txBody>
          <a:bodyPr wrap="none" rtlCol="0">
            <a:spAutoFit/>
          </a:bodyPr>
          <a:lstStyle/>
          <a:p>
            <a:r>
              <a:rPr lang="tr-TR" dirty="0"/>
              <a:t>p</a:t>
            </a:r>
            <a:r>
              <a:rPr lang="tr-TR" dirty="0" smtClean="0"/>
              <a:t>ublic class müdür{</a:t>
            </a:r>
          </a:p>
          <a:p>
            <a:r>
              <a:rPr lang="tr-TR" dirty="0" smtClean="0"/>
              <a:t>public void çalış(){</a:t>
            </a:r>
          </a:p>
          <a:p>
            <a:r>
              <a:rPr lang="tr-TR" dirty="0" smtClean="0"/>
              <a:t>System.out.println(«Müdür çalıştı»);</a:t>
            </a:r>
            <a:endParaRPr lang="tr-TR" dirty="0"/>
          </a:p>
          <a:p>
            <a:r>
              <a:rPr lang="tr-TR" dirty="0" smtClean="0"/>
              <a:t>}</a:t>
            </a:r>
            <a:endParaRPr lang="tr-TR" dirty="0"/>
          </a:p>
          <a:p>
            <a:r>
              <a:rPr lang="tr-TR" dirty="0" smtClean="0"/>
              <a:t>}</a:t>
            </a:r>
            <a:endParaRPr lang="en-US" dirty="0"/>
          </a:p>
        </p:txBody>
      </p:sp>
      <p:sp>
        <p:nvSpPr>
          <p:cNvPr id="6" name="Metin kutusu 5"/>
          <p:cNvSpPr txBox="1"/>
          <p:nvPr/>
        </p:nvSpPr>
        <p:spPr>
          <a:xfrm>
            <a:off x="4657506" y="3429000"/>
            <a:ext cx="3635354" cy="1477328"/>
          </a:xfrm>
          <a:prstGeom prst="rect">
            <a:avLst/>
          </a:prstGeom>
          <a:noFill/>
        </p:spPr>
        <p:txBody>
          <a:bodyPr wrap="none" rtlCol="0">
            <a:spAutoFit/>
          </a:bodyPr>
          <a:lstStyle/>
          <a:p>
            <a:r>
              <a:rPr lang="tr-TR" dirty="0"/>
              <a:t>p</a:t>
            </a:r>
            <a:r>
              <a:rPr lang="tr-TR" dirty="0" smtClean="0"/>
              <a:t>ublic class memur{</a:t>
            </a:r>
          </a:p>
          <a:p>
            <a:r>
              <a:rPr lang="tr-TR" dirty="0" smtClean="0"/>
              <a:t>public void çalış(){</a:t>
            </a:r>
          </a:p>
          <a:p>
            <a:r>
              <a:rPr lang="tr-TR" dirty="0" smtClean="0"/>
              <a:t>System.out.println(«Memur çalıştı»);</a:t>
            </a:r>
            <a:endParaRPr lang="tr-TR" dirty="0"/>
          </a:p>
          <a:p>
            <a:r>
              <a:rPr lang="tr-TR" dirty="0" smtClean="0"/>
              <a:t>}</a:t>
            </a:r>
            <a:endParaRPr lang="tr-TR" dirty="0"/>
          </a:p>
          <a:p>
            <a:r>
              <a:rPr lang="tr-TR" dirty="0" smtClean="0"/>
              <a:t>}</a:t>
            </a:r>
            <a:endParaRPr lang="en-US" dirty="0"/>
          </a:p>
        </p:txBody>
      </p:sp>
      <p:sp>
        <p:nvSpPr>
          <p:cNvPr id="7" name="Metin kutusu 6"/>
          <p:cNvSpPr txBox="1"/>
          <p:nvPr/>
        </p:nvSpPr>
        <p:spPr>
          <a:xfrm>
            <a:off x="4748661" y="5085184"/>
            <a:ext cx="3887603" cy="1477328"/>
          </a:xfrm>
          <a:prstGeom prst="rect">
            <a:avLst/>
          </a:prstGeom>
          <a:noFill/>
        </p:spPr>
        <p:txBody>
          <a:bodyPr wrap="none" rtlCol="0">
            <a:spAutoFit/>
          </a:bodyPr>
          <a:lstStyle/>
          <a:p>
            <a:r>
              <a:rPr lang="tr-TR" dirty="0"/>
              <a:t>p</a:t>
            </a:r>
            <a:r>
              <a:rPr lang="tr-TR" dirty="0" smtClean="0"/>
              <a:t>ublic class öğretmen{</a:t>
            </a:r>
          </a:p>
          <a:p>
            <a:r>
              <a:rPr lang="tr-TR" dirty="0" smtClean="0"/>
              <a:t>public void çalış(){</a:t>
            </a:r>
          </a:p>
          <a:p>
            <a:r>
              <a:rPr lang="tr-TR" dirty="0" smtClean="0"/>
              <a:t>System.out.println(«Öğretmen çalıştı»);</a:t>
            </a:r>
            <a:endParaRPr lang="tr-TR" dirty="0"/>
          </a:p>
          <a:p>
            <a:r>
              <a:rPr lang="tr-TR" dirty="0" smtClean="0"/>
              <a:t>}</a:t>
            </a:r>
            <a:endParaRPr lang="tr-TR" dirty="0"/>
          </a:p>
          <a:p>
            <a:r>
              <a:rPr lang="tr-TR" dirty="0" smtClean="0"/>
              <a:t>}</a:t>
            </a:r>
            <a:endParaRPr lang="en-US" dirty="0"/>
          </a:p>
        </p:txBody>
      </p:sp>
      <p:cxnSp>
        <p:nvCxnSpPr>
          <p:cNvPr id="9" name="Düz Ok Bağlayıcısı 8"/>
          <p:cNvCxnSpPr/>
          <p:nvPr/>
        </p:nvCxnSpPr>
        <p:spPr>
          <a:xfrm flipH="1" flipV="1">
            <a:off x="2669169" y="1772815"/>
            <a:ext cx="2016224"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Düz Ok Bağlayıcısı 9"/>
          <p:cNvCxnSpPr/>
          <p:nvPr/>
        </p:nvCxnSpPr>
        <p:spPr>
          <a:xfrm flipH="1" flipV="1">
            <a:off x="2669169" y="2024843"/>
            <a:ext cx="2079492" cy="19082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Düz Ok Bağlayıcısı 10"/>
          <p:cNvCxnSpPr/>
          <p:nvPr/>
        </p:nvCxnSpPr>
        <p:spPr>
          <a:xfrm flipH="1" flipV="1">
            <a:off x="2555776" y="2276871"/>
            <a:ext cx="2193063" cy="33107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Bulut Belirtme Çizgisi 13"/>
          <p:cNvSpPr/>
          <p:nvPr/>
        </p:nvSpPr>
        <p:spPr>
          <a:xfrm>
            <a:off x="395536" y="1412776"/>
            <a:ext cx="2016224" cy="1566173"/>
          </a:xfrm>
          <a:prstGeom prst="cloudCallout">
            <a:avLst>
              <a:gd name="adj1" fmla="val 92547"/>
              <a:gd name="adj2" fmla="val 958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Metod ezme</a:t>
            </a:r>
            <a:endParaRPr lang="en-US" dirty="0"/>
          </a:p>
        </p:txBody>
      </p:sp>
    </p:spTree>
    <p:extLst>
      <p:ext uri="{BB962C8B-B14F-4D97-AF65-F5344CB8AC3E}">
        <p14:creationId xmlns:p14="http://schemas.microsoft.com/office/powerpoint/2010/main" val="28313743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METHOD OVERRIDING( METOD EZME)</a:t>
            </a:r>
            <a:endParaRPr lang="en-US" dirty="0"/>
          </a:p>
        </p:txBody>
      </p:sp>
      <p:sp>
        <p:nvSpPr>
          <p:cNvPr id="3" name="İçerik Yer Tutucusu 2"/>
          <p:cNvSpPr>
            <a:spLocks noGrp="1"/>
          </p:cNvSpPr>
          <p:nvPr>
            <p:ph idx="1"/>
          </p:nvPr>
        </p:nvSpPr>
        <p:spPr/>
        <p:txBody>
          <a:bodyPr/>
          <a:lstStyle/>
          <a:p>
            <a:pPr algn="just"/>
            <a:r>
              <a:rPr lang="tr-TR" dirty="0" smtClean="0"/>
              <a:t>Çalışan üst sınıfında bulunan çalış metodu alt sınıflarda tekrar edilmese de alt sınıfların kullanabileceği metodlardır ancak farklı bir iş yaptırmak istiyorsak aynı metodu alt sınıfın içerisinde tekrar yazıp o metoda farklı işler yaptırabiliriz bu olaya </a:t>
            </a:r>
            <a:r>
              <a:rPr lang="tr-TR" i="1" dirty="0" smtClean="0">
                <a:solidFill>
                  <a:srgbClr val="FF0000"/>
                </a:solidFill>
                <a:effectLst>
                  <a:outerShdw blurRad="38100" dist="38100" dir="2700000" algn="tl">
                    <a:srgbClr val="000000">
                      <a:alpha val="43137"/>
                    </a:srgbClr>
                  </a:outerShdw>
                </a:effectLst>
              </a:rPr>
              <a:t>metod ezme (method overriding) denilir.</a:t>
            </a:r>
            <a:endParaRPr lang="en-US"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591496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PROBLEM-8</a:t>
            </a:r>
            <a:endParaRPr lang="en-US" dirty="0"/>
          </a:p>
        </p:txBody>
      </p:sp>
      <p:sp>
        <p:nvSpPr>
          <p:cNvPr id="3" name="İçerik Yer Tutucusu 2"/>
          <p:cNvSpPr>
            <a:spLocks noGrp="1"/>
          </p:cNvSpPr>
          <p:nvPr>
            <p:ph idx="1"/>
          </p:nvPr>
        </p:nvSpPr>
        <p:spPr/>
        <p:txBody>
          <a:bodyPr/>
          <a:lstStyle/>
          <a:p>
            <a:r>
              <a:rPr lang="tr-TR" dirty="0" smtClean="0"/>
              <a:t>Çalışan , Müdür, Memur ve Öğretmen sınıflarını oluşturarak her birinin «çalış» metoduna farklı görevler yükleyelim.</a:t>
            </a:r>
            <a:endParaRPr lang="en-US"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717032"/>
            <a:ext cx="2486025" cy="29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5587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n.hdyo.org/assets/ask-question-2-ce96e3e01c85a38a0d39c61cfae6d42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4302223"/>
            <a:ext cx="2555776" cy="2555777"/>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p:cNvSpPr>
            <a:spLocks noGrp="1"/>
          </p:cNvSpPr>
          <p:nvPr>
            <p:ph idx="1"/>
          </p:nvPr>
        </p:nvSpPr>
        <p:spPr>
          <a:xfrm>
            <a:off x="395536" y="332656"/>
            <a:ext cx="8496944" cy="4525963"/>
          </a:xfrm>
        </p:spPr>
        <p:txBody>
          <a:bodyPr>
            <a:noAutofit/>
          </a:bodyPr>
          <a:lstStyle/>
          <a:p>
            <a:pPr marL="0" indent="0">
              <a:buNone/>
            </a:pPr>
            <a:r>
              <a:rPr lang="tr-TR" sz="6000" dirty="0" smtClean="0"/>
              <a:t>ÇALIŞAN SINIFINA ÇALIŞ METODUNU YAZDIK FAKAT MESELA ÇALIŞANIN KENDİ BELİRLEDİĞİM SAAT KADAR ÇALIŞMASINI İSTİYORSAM NE YAPMALIYIM?</a:t>
            </a:r>
            <a:endParaRPr lang="en-US" sz="6000" dirty="0"/>
          </a:p>
        </p:txBody>
      </p:sp>
    </p:spTree>
    <p:extLst>
      <p:ext uri="{BB962C8B-B14F-4D97-AF65-F5344CB8AC3E}">
        <p14:creationId xmlns:p14="http://schemas.microsoft.com/office/powerpoint/2010/main" val="25571263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PROBLEM-9</a:t>
            </a:r>
            <a:endParaRPr lang="en-US" dirty="0"/>
          </a:p>
        </p:txBody>
      </p:sp>
      <p:sp>
        <p:nvSpPr>
          <p:cNvPr id="3" name="İçerik Yer Tutucusu 2"/>
          <p:cNvSpPr>
            <a:spLocks noGrp="1"/>
          </p:cNvSpPr>
          <p:nvPr>
            <p:ph idx="1"/>
          </p:nvPr>
        </p:nvSpPr>
        <p:spPr/>
        <p:txBody>
          <a:bodyPr/>
          <a:lstStyle/>
          <a:p>
            <a:r>
              <a:rPr lang="tr-TR" dirty="0" smtClean="0"/>
              <a:t>Çalışan sınıfındaki çalış metodunu method aşırı yükleme yöntemi ile farklı işler yapacak hale getirelim.</a:t>
            </a:r>
            <a:endParaRPr lang="en-US"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717032"/>
            <a:ext cx="2486025" cy="29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9374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STATIC KELİMESİNİN KULLANIMI</a:t>
            </a:r>
            <a:endParaRPr lang="en-US" dirty="0"/>
          </a:p>
        </p:txBody>
      </p:sp>
      <p:sp>
        <p:nvSpPr>
          <p:cNvPr id="3" name="İçerik Yer Tutucusu 2"/>
          <p:cNvSpPr>
            <a:spLocks noGrp="1"/>
          </p:cNvSpPr>
          <p:nvPr>
            <p:ph idx="1"/>
          </p:nvPr>
        </p:nvSpPr>
        <p:spPr/>
        <p:txBody>
          <a:bodyPr/>
          <a:lstStyle/>
          <a:p>
            <a:r>
              <a:rPr lang="tr-TR" dirty="0" smtClean="0"/>
              <a:t>Static kelimesi türkçe’de </a:t>
            </a:r>
            <a:r>
              <a:rPr lang="tr-TR" i="1" dirty="0" smtClean="0">
                <a:solidFill>
                  <a:srgbClr val="FF0000"/>
                </a:solidFill>
                <a:effectLst>
                  <a:outerShdw blurRad="38100" dist="38100" dir="2700000" algn="tl">
                    <a:srgbClr val="000000">
                      <a:alpha val="43137"/>
                    </a:srgbClr>
                  </a:outerShdw>
                </a:effectLst>
              </a:rPr>
              <a:t>durağan</a:t>
            </a:r>
            <a:r>
              <a:rPr lang="tr-TR" dirty="0" smtClean="0">
                <a:effectLst>
                  <a:outerShdw blurRad="38100" dist="38100" dir="2700000" algn="tl">
                    <a:srgbClr val="000000">
                      <a:alpha val="43137"/>
                    </a:srgbClr>
                  </a:outerShdw>
                </a:effectLst>
              </a:rPr>
              <a:t> </a:t>
            </a:r>
            <a:r>
              <a:rPr lang="tr-TR" dirty="0" smtClean="0"/>
              <a:t>anlamına gelmektedir aslına bakılırsa kullanımı açısından da durum böyledir. Sınıfa ait bir değişkeni ya da metodu static yapabiliriz, </a:t>
            </a:r>
            <a:r>
              <a:rPr lang="tr-TR" sz="3600" i="1" dirty="0" smtClean="0">
                <a:solidFill>
                  <a:srgbClr val="0070C0"/>
                </a:solidFill>
              </a:rPr>
              <a:t>static olarak belirlediğimiz değişken artık o sınıftan oluşturulan tüm nesnelerin ortak özelliği olacaktır</a:t>
            </a:r>
            <a:r>
              <a:rPr lang="tr-TR" i="1" dirty="0" smtClean="0">
                <a:solidFill>
                  <a:srgbClr val="0070C0"/>
                </a:solidFill>
              </a:rPr>
              <a:t>. </a:t>
            </a:r>
            <a:endParaRPr lang="en-US" i="1" dirty="0">
              <a:solidFill>
                <a:srgbClr val="0070C0"/>
              </a:solidFill>
            </a:endParaRPr>
          </a:p>
        </p:txBody>
      </p:sp>
    </p:spTree>
    <p:extLst>
      <p:ext uri="{BB962C8B-B14F-4D97-AF65-F5344CB8AC3E}">
        <p14:creationId xmlns:p14="http://schemas.microsoft.com/office/powerpoint/2010/main" val="4016978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n.hdyo.org/assets/ask-question-2-ce96e3e01c85a38a0d39c61cfae6d42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4302223"/>
            <a:ext cx="2555776" cy="2555777"/>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p:cNvSpPr>
            <a:spLocks noGrp="1"/>
          </p:cNvSpPr>
          <p:nvPr>
            <p:ph idx="1"/>
          </p:nvPr>
        </p:nvSpPr>
        <p:spPr>
          <a:xfrm>
            <a:off x="457200" y="568036"/>
            <a:ext cx="8229600" cy="5558127"/>
          </a:xfrm>
        </p:spPr>
        <p:txBody>
          <a:bodyPr>
            <a:normAutofit/>
          </a:bodyPr>
          <a:lstStyle/>
          <a:p>
            <a:pPr marL="0" indent="0">
              <a:buNone/>
            </a:pPr>
            <a:r>
              <a:rPr lang="tr-TR" sz="6000" dirty="0" smtClean="0"/>
              <a:t>ZATEN NESNENİN ÖZELLİKLERİ O SINIFTAN OLUŞAN NESNELER İLE AYNI PEKİ STATIC DEĞİŞKENİN FARKI NE?</a:t>
            </a:r>
            <a:endParaRPr lang="en-US" sz="6000" dirty="0"/>
          </a:p>
        </p:txBody>
      </p:sp>
    </p:spTree>
    <p:extLst>
      <p:ext uri="{BB962C8B-B14F-4D97-AF65-F5344CB8AC3E}">
        <p14:creationId xmlns:p14="http://schemas.microsoft.com/office/powerpoint/2010/main" val="12880280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STATIC KELİMESİNİN KULLANIMI</a:t>
            </a:r>
            <a:endParaRPr lang="en-US" dirty="0"/>
          </a:p>
        </p:txBody>
      </p:sp>
      <p:sp>
        <p:nvSpPr>
          <p:cNvPr id="3" name="İçerik Yer Tutucusu 2"/>
          <p:cNvSpPr>
            <a:spLocks noGrp="1"/>
          </p:cNvSpPr>
          <p:nvPr>
            <p:ph idx="1"/>
          </p:nvPr>
        </p:nvSpPr>
        <p:spPr/>
        <p:txBody>
          <a:bodyPr/>
          <a:lstStyle/>
          <a:p>
            <a:r>
              <a:rPr lang="tr-TR" dirty="0" smtClean="0"/>
              <a:t>static olmayan değişkenler nesnenin oluşması ile birlikte oluşur ve bellekte nesneye ait alanda yer alırlar, static değişkenler ise sınıfın oluşturulması ile birlikte bellekte yerlerini alırlar, böylece her nesne oluşmasında tekrar tekrar bellekte bu değişkenin yer tutması için belleğe başvurulmaz çünkü </a:t>
            </a:r>
            <a:r>
              <a:rPr lang="tr-TR" i="1" dirty="0" smtClean="0">
                <a:solidFill>
                  <a:srgbClr val="FF0000"/>
                </a:solidFill>
                <a:effectLst>
                  <a:outerShdw blurRad="38100" dist="38100" dir="2700000" algn="tl">
                    <a:srgbClr val="000000">
                      <a:alpha val="43137"/>
                    </a:srgbClr>
                  </a:outerShdw>
                </a:effectLst>
              </a:rPr>
              <a:t>static değişkenin yeri sınıf oluşturulurken açılmıştır.</a:t>
            </a:r>
            <a:endParaRPr lang="en-US"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893233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STATIC KELİMESİNİN KULLANIMI</a:t>
            </a:r>
            <a:endParaRPr lang="en-US" dirty="0"/>
          </a:p>
        </p:txBody>
      </p:sp>
      <p:sp>
        <p:nvSpPr>
          <p:cNvPr id="3" name="İçerik Yer Tutucusu 2"/>
          <p:cNvSpPr>
            <a:spLocks noGrp="1"/>
          </p:cNvSpPr>
          <p:nvPr>
            <p:ph idx="1"/>
          </p:nvPr>
        </p:nvSpPr>
        <p:spPr/>
        <p:txBody>
          <a:bodyPr/>
          <a:lstStyle/>
          <a:p>
            <a:r>
              <a:rPr lang="tr-TR" dirty="0" smtClean="0"/>
              <a:t>Oluşturduğumuz top nesnelerinin bir yerde sayısını tutmak istiyorsak yapılandırıcı metod içerisine bir sayaç koyup kaç tane nesne üretildiğini anlayabiliriz. </a:t>
            </a:r>
            <a:r>
              <a:rPr lang="tr-TR" b="1" dirty="0" smtClean="0">
                <a:solidFill>
                  <a:srgbClr val="0070C0"/>
                </a:solidFill>
                <a:effectLst>
                  <a:outerShdw blurRad="38100" dist="38100" dir="2700000" algn="tl">
                    <a:srgbClr val="000000">
                      <a:alpha val="43137"/>
                    </a:srgbClr>
                  </a:outerShdw>
                </a:effectLst>
              </a:rPr>
              <a:t>Çünkü static değişken nesnenin kendi alanını değil sınıfın alanını kullanır </a:t>
            </a:r>
            <a:r>
              <a:rPr lang="tr-TR" dirty="0" smtClean="0"/>
              <a:t>dolayısıyla her nesne üretiminde sayaç tekrar başa dönmez.</a:t>
            </a:r>
            <a:endParaRPr lang="en-US"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54264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METODLAR(YAPILAN İŞLER)</a:t>
            </a:r>
            <a:endParaRPr lang="tr-TR" dirty="0"/>
          </a:p>
        </p:txBody>
      </p:sp>
      <p:sp>
        <p:nvSpPr>
          <p:cNvPr id="7" name="Oval Belirtme Çizgisi 6"/>
          <p:cNvSpPr/>
          <p:nvPr/>
        </p:nvSpPr>
        <p:spPr>
          <a:xfrm>
            <a:off x="6300192" y="1695783"/>
            <a:ext cx="2520280" cy="1512168"/>
          </a:xfrm>
          <a:prstGeom prst="wedgeEllipseCallout">
            <a:avLst>
              <a:gd name="adj1" fmla="val -49968"/>
              <a:gd name="adj2" fmla="val 7624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sz="2800" dirty="0" smtClean="0"/>
              <a:t>Zıplama</a:t>
            </a:r>
            <a:endParaRPr lang="tr-TR" sz="2800" dirty="0"/>
          </a:p>
        </p:txBody>
      </p:sp>
      <p:sp>
        <p:nvSpPr>
          <p:cNvPr id="8" name="Oval Belirtme Çizgisi 7"/>
          <p:cNvSpPr/>
          <p:nvPr/>
        </p:nvSpPr>
        <p:spPr>
          <a:xfrm flipH="1">
            <a:off x="481174" y="1988840"/>
            <a:ext cx="2672235" cy="1512168"/>
          </a:xfrm>
          <a:prstGeom prst="wedgeEllipseCallout">
            <a:avLst>
              <a:gd name="adj1" fmla="val 1360"/>
              <a:gd name="adj2" fmla="val 11105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sz="2800" dirty="0" smtClean="0"/>
              <a:t>Yuvarlanma</a:t>
            </a:r>
            <a:endParaRPr lang="tr-TR" sz="2800" dirty="0"/>
          </a:p>
        </p:txBody>
      </p:sp>
      <p:pic>
        <p:nvPicPr>
          <p:cNvPr id="1026" name="Picture 2" descr="http://mlblogsjaneheller.files.wordpress.com/2010/07/rolling-ball1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356364"/>
            <a:ext cx="2123435" cy="20207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i203.photobucket.com/albums/aa302/davidtbone/bouncingball.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1412776"/>
            <a:ext cx="2952328"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98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STATIC DEĞİŞKENİN FARKI</a:t>
            </a:r>
            <a:endParaRPr lang="en-US" dirty="0"/>
          </a:p>
        </p:txBody>
      </p:sp>
      <p:pic>
        <p:nvPicPr>
          <p:cNvPr id="6" name="Picture 6" descr="http://static5.depositphotos.com/1018226/415/v/950/depositphotos_4156229-Set-Ball-sports-vector-illustratio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935" t="76410" r="78364" b="3850"/>
          <a:stretch/>
        </p:blipFill>
        <p:spPr bwMode="auto">
          <a:xfrm>
            <a:off x="5679828" y="1882017"/>
            <a:ext cx="748146" cy="7897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static5.depositphotos.com/1018226/415/v/950/depositphotos_4156229-Set-Ball-sports-vector-illustratio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0109" t="2707" r="40843" b="77552"/>
          <a:stretch/>
        </p:blipFill>
        <p:spPr bwMode="auto">
          <a:xfrm>
            <a:off x="5651582" y="4250943"/>
            <a:ext cx="762000" cy="7897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s://app.heliumnetwork.com/heliumnetwork/viewFileImageController.sc?imageFilename=0d1d_bounce_147.gif"/>
          <p:cNvPicPr>
            <a:picLocks noChangeAspect="1" noChangeArrowheads="1"/>
          </p:cNvPicPr>
          <p:nvPr/>
        </p:nvPicPr>
        <p:blipFill rotWithShape="1">
          <a:blip r:embed="rId4">
            <a:extLst>
              <a:ext uri="{28A0092B-C50C-407E-A947-70E740481C1C}">
                <a14:useLocalDpi xmlns:a14="http://schemas.microsoft.com/office/drawing/2010/main" val="0"/>
              </a:ext>
            </a:extLst>
          </a:blip>
          <a:srcRect b="57964"/>
          <a:stretch/>
        </p:blipFill>
        <p:spPr bwMode="auto">
          <a:xfrm>
            <a:off x="1403648" y="2684124"/>
            <a:ext cx="1098817" cy="864096"/>
          </a:xfrm>
          <a:prstGeom prst="rect">
            <a:avLst/>
          </a:prstGeom>
          <a:solidFill>
            <a:schemeClr val="tx1"/>
          </a:solidFill>
          <a:extLst/>
        </p:spPr>
      </p:pic>
      <p:sp>
        <p:nvSpPr>
          <p:cNvPr id="13" name="Metin kutusu 12"/>
          <p:cNvSpPr txBox="1"/>
          <p:nvPr/>
        </p:nvSpPr>
        <p:spPr>
          <a:xfrm>
            <a:off x="889704" y="3768635"/>
            <a:ext cx="2819075" cy="1754326"/>
          </a:xfrm>
          <a:prstGeom prst="rect">
            <a:avLst/>
          </a:prstGeom>
          <a:noFill/>
        </p:spPr>
        <p:txBody>
          <a:bodyPr wrap="square" rtlCol="0">
            <a:spAutoFit/>
          </a:bodyPr>
          <a:lstStyle/>
          <a:p>
            <a:r>
              <a:rPr lang="tr-TR" dirty="0"/>
              <a:t>p</a:t>
            </a:r>
            <a:r>
              <a:rPr lang="tr-TR" dirty="0" smtClean="0"/>
              <a:t>ublic class Top(){</a:t>
            </a:r>
          </a:p>
          <a:p>
            <a:r>
              <a:rPr lang="tr-TR" dirty="0" smtClean="0"/>
              <a:t>int adet=0;</a:t>
            </a:r>
          </a:p>
          <a:p>
            <a:r>
              <a:rPr lang="tr-TR" dirty="0"/>
              <a:t>p</a:t>
            </a:r>
            <a:r>
              <a:rPr lang="tr-TR" dirty="0" smtClean="0"/>
              <a:t>ublic Top(){</a:t>
            </a:r>
          </a:p>
          <a:p>
            <a:r>
              <a:rPr lang="tr-TR" dirty="0"/>
              <a:t>a</a:t>
            </a:r>
            <a:r>
              <a:rPr lang="tr-TR" dirty="0" smtClean="0"/>
              <a:t>det++;</a:t>
            </a:r>
            <a:endParaRPr lang="tr-TR" dirty="0"/>
          </a:p>
          <a:p>
            <a:r>
              <a:rPr lang="tr-TR" dirty="0" smtClean="0"/>
              <a:t>}</a:t>
            </a:r>
            <a:endParaRPr lang="tr-TR" dirty="0"/>
          </a:p>
          <a:p>
            <a:r>
              <a:rPr lang="tr-TR" dirty="0" smtClean="0"/>
              <a:t>}</a:t>
            </a:r>
            <a:endParaRPr lang="en-US" dirty="0"/>
          </a:p>
        </p:txBody>
      </p:sp>
      <p:sp>
        <p:nvSpPr>
          <p:cNvPr id="14" name="Metin kutusu 13"/>
          <p:cNvSpPr txBox="1"/>
          <p:nvPr/>
        </p:nvSpPr>
        <p:spPr>
          <a:xfrm>
            <a:off x="5148064" y="3066581"/>
            <a:ext cx="3033651" cy="646331"/>
          </a:xfrm>
          <a:prstGeom prst="rect">
            <a:avLst/>
          </a:prstGeom>
          <a:noFill/>
        </p:spPr>
        <p:txBody>
          <a:bodyPr wrap="none" rtlCol="0">
            <a:spAutoFit/>
          </a:bodyPr>
          <a:lstStyle/>
          <a:p>
            <a:r>
              <a:rPr lang="tr-TR" dirty="0" smtClean="0"/>
              <a:t>Top top1=new Top();</a:t>
            </a:r>
          </a:p>
          <a:p>
            <a:r>
              <a:rPr lang="tr-TR" dirty="0" smtClean="0"/>
              <a:t>System.out.println(top1.adet);</a:t>
            </a:r>
            <a:endParaRPr lang="en-US" dirty="0"/>
          </a:p>
        </p:txBody>
      </p:sp>
      <p:sp>
        <p:nvSpPr>
          <p:cNvPr id="15" name="Metin kutusu 14"/>
          <p:cNvSpPr txBox="1"/>
          <p:nvPr/>
        </p:nvSpPr>
        <p:spPr>
          <a:xfrm>
            <a:off x="4911148" y="5199795"/>
            <a:ext cx="3033651" cy="646331"/>
          </a:xfrm>
          <a:prstGeom prst="rect">
            <a:avLst/>
          </a:prstGeom>
          <a:noFill/>
        </p:spPr>
        <p:txBody>
          <a:bodyPr wrap="none" rtlCol="0">
            <a:spAutoFit/>
          </a:bodyPr>
          <a:lstStyle/>
          <a:p>
            <a:r>
              <a:rPr lang="tr-TR" dirty="0" smtClean="0"/>
              <a:t>Top top2=new Top();</a:t>
            </a:r>
          </a:p>
          <a:p>
            <a:r>
              <a:rPr lang="tr-TR" dirty="0" smtClean="0"/>
              <a:t>System.out.println(top2.adet);</a:t>
            </a:r>
            <a:endParaRPr lang="en-US" dirty="0"/>
          </a:p>
        </p:txBody>
      </p:sp>
      <p:sp>
        <p:nvSpPr>
          <p:cNvPr id="16" name="Metin kutusu 15"/>
          <p:cNvSpPr txBox="1"/>
          <p:nvPr/>
        </p:nvSpPr>
        <p:spPr>
          <a:xfrm>
            <a:off x="7380312" y="2132856"/>
            <a:ext cx="810222" cy="369332"/>
          </a:xfrm>
          <a:prstGeom prst="rect">
            <a:avLst/>
          </a:prstGeom>
          <a:noFill/>
        </p:spPr>
        <p:txBody>
          <a:bodyPr wrap="none" rtlCol="0">
            <a:spAutoFit/>
          </a:bodyPr>
          <a:lstStyle/>
          <a:p>
            <a:r>
              <a:rPr lang="tr-TR" dirty="0" smtClean="0"/>
              <a:t>Adet:1</a:t>
            </a:r>
            <a:endParaRPr lang="en-US" dirty="0"/>
          </a:p>
        </p:txBody>
      </p:sp>
      <p:sp>
        <p:nvSpPr>
          <p:cNvPr id="17" name="Metin kutusu 16"/>
          <p:cNvSpPr txBox="1"/>
          <p:nvPr/>
        </p:nvSpPr>
        <p:spPr>
          <a:xfrm>
            <a:off x="7540245" y="5949280"/>
            <a:ext cx="810222" cy="369332"/>
          </a:xfrm>
          <a:prstGeom prst="rect">
            <a:avLst/>
          </a:prstGeom>
          <a:noFill/>
        </p:spPr>
        <p:txBody>
          <a:bodyPr wrap="none" rtlCol="0">
            <a:spAutoFit/>
          </a:bodyPr>
          <a:lstStyle/>
          <a:p>
            <a:r>
              <a:rPr lang="tr-TR" dirty="0" smtClean="0"/>
              <a:t>Adet:1</a:t>
            </a:r>
            <a:endParaRPr lang="en-US" dirty="0"/>
          </a:p>
        </p:txBody>
      </p:sp>
    </p:spTree>
    <p:extLst>
      <p:ext uri="{BB962C8B-B14F-4D97-AF65-F5344CB8AC3E}">
        <p14:creationId xmlns:p14="http://schemas.microsoft.com/office/powerpoint/2010/main" val="278894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STATIC DEĞİŞKENİN FARKI</a:t>
            </a:r>
            <a:endParaRPr lang="en-US" dirty="0"/>
          </a:p>
        </p:txBody>
      </p:sp>
      <p:pic>
        <p:nvPicPr>
          <p:cNvPr id="6" name="Picture 6" descr="http://static5.depositphotos.com/1018226/415/v/950/depositphotos_4156229-Set-Ball-sports-vector-illustratio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935" t="76410" r="78364" b="3850"/>
          <a:stretch/>
        </p:blipFill>
        <p:spPr bwMode="auto">
          <a:xfrm>
            <a:off x="5679828" y="1882017"/>
            <a:ext cx="748146" cy="7897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static5.depositphotos.com/1018226/415/v/950/depositphotos_4156229-Set-Ball-sports-vector-illustratio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0109" t="2707" r="40843" b="77552"/>
          <a:stretch/>
        </p:blipFill>
        <p:spPr bwMode="auto">
          <a:xfrm>
            <a:off x="5651582" y="4250943"/>
            <a:ext cx="762000" cy="7897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s://app.heliumnetwork.com/heliumnetwork/viewFileImageController.sc?imageFilename=0d1d_bounce_147.gif"/>
          <p:cNvPicPr>
            <a:picLocks noChangeAspect="1" noChangeArrowheads="1"/>
          </p:cNvPicPr>
          <p:nvPr/>
        </p:nvPicPr>
        <p:blipFill rotWithShape="1">
          <a:blip r:embed="rId4">
            <a:extLst>
              <a:ext uri="{28A0092B-C50C-407E-A947-70E740481C1C}">
                <a14:useLocalDpi xmlns:a14="http://schemas.microsoft.com/office/drawing/2010/main" val="0"/>
              </a:ext>
            </a:extLst>
          </a:blip>
          <a:srcRect b="57964"/>
          <a:stretch/>
        </p:blipFill>
        <p:spPr bwMode="auto">
          <a:xfrm>
            <a:off x="1403648" y="2684124"/>
            <a:ext cx="1098817" cy="864096"/>
          </a:xfrm>
          <a:prstGeom prst="rect">
            <a:avLst/>
          </a:prstGeom>
          <a:solidFill>
            <a:schemeClr val="tx1"/>
          </a:solidFill>
          <a:extLst/>
        </p:spPr>
      </p:pic>
      <p:sp>
        <p:nvSpPr>
          <p:cNvPr id="13" name="Metin kutusu 12"/>
          <p:cNvSpPr txBox="1"/>
          <p:nvPr/>
        </p:nvSpPr>
        <p:spPr>
          <a:xfrm>
            <a:off x="889704" y="3768635"/>
            <a:ext cx="2819075" cy="1754326"/>
          </a:xfrm>
          <a:prstGeom prst="rect">
            <a:avLst/>
          </a:prstGeom>
          <a:noFill/>
        </p:spPr>
        <p:txBody>
          <a:bodyPr wrap="square" rtlCol="0">
            <a:spAutoFit/>
          </a:bodyPr>
          <a:lstStyle/>
          <a:p>
            <a:r>
              <a:rPr lang="tr-TR" dirty="0"/>
              <a:t>p</a:t>
            </a:r>
            <a:r>
              <a:rPr lang="tr-TR" dirty="0" smtClean="0"/>
              <a:t>ublic class Top(){</a:t>
            </a:r>
          </a:p>
          <a:p>
            <a:r>
              <a:rPr lang="tr-TR" dirty="0"/>
              <a:t>s</a:t>
            </a:r>
            <a:r>
              <a:rPr lang="tr-TR" dirty="0" smtClean="0"/>
              <a:t>tatic int adet=0;</a:t>
            </a:r>
          </a:p>
          <a:p>
            <a:r>
              <a:rPr lang="tr-TR" dirty="0"/>
              <a:t>p</a:t>
            </a:r>
            <a:r>
              <a:rPr lang="tr-TR" dirty="0" smtClean="0"/>
              <a:t>ublic Top(){</a:t>
            </a:r>
          </a:p>
          <a:p>
            <a:r>
              <a:rPr lang="tr-TR" dirty="0"/>
              <a:t>a</a:t>
            </a:r>
            <a:r>
              <a:rPr lang="tr-TR" dirty="0" smtClean="0"/>
              <a:t>det++;</a:t>
            </a:r>
            <a:endParaRPr lang="tr-TR" dirty="0"/>
          </a:p>
          <a:p>
            <a:r>
              <a:rPr lang="tr-TR" dirty="0" smtClean="0"/>
              <a:t>}</a:t>
            </a:r>
            <a:endParaRPr lang="tr-TR" dirty="0"/>
          </a:p>
          <a:p>
            <a:r>
              <a:rPr lang="tr-TR" dirty="0" smtClean="0"/>
              <a:t>}</a:t>
            </a:r>
            <a:endParaRPr lang="en-US" dirty="0"/>
          </a:p>
        </p:txBody>
      </p:sp>
      <p:sp>
        <p:nvSpPr>
          <p:cNvPr id="14" name="Metin kutusu 13"/>
          <p:cNvSpPr txBox="1"/>
          <p:nvPr/>
        </p:nvSpPr>
        <p:spPr>
          <a:xfrm>
            <a:off x="5148064" y="3066581"/>
            <a:ext cx="3033651" cy="646331"/>
          </a:xfrm>
          <a:prstGeom prst="rect">
            <a:avLst/>
          </a:prstGeom>
          <a:noFill/>
        </p:spPr>
        <p:txBody>
          <a:bodyPr wrap="none" rtlCol="0">
            <a:spAutoFit/>
          </a:bodyPr>
          <a:lstStyle/>
          <a:p>
            <a:r>
              <a:rPr lang="tr-TR" dirty="0" smtClean="0"/>
              <a:t>Top top1=new Top();</a:t>
            </a:r>
          </a:p>
          <a:p>
            <a:r>
              <a:rPr lang="tr-TR" dirty="0" smtClean="0"/>
              <a:t>System.out.println(top1.adet);</a:t>
            </a:r>
            <a:endParaRPr lang="en-US" dirty="0"/>
          </a:p>
        </p:txBody>
      </p:sp>
      <p:sp>
        <p:nvSpPr>
          <p:cNvPr id="15" name="Metin kutusu 14"/>
          <p:cNvSpPr txBox="1"/>
          <p:nvPr/>
        </p:nvSpPr>
        <p:spPr>
          <a:xfrm>
            <a:off x="4911148" y="5199795"/>
            <a:ext cx="3033651" cy="646331"/>
          </a:xfrm>
          <a:prstGeom prst="rect">
            <a:avLst/>
          </a:prstGeom>
          <a:noFill/>
        </p:spPr>
        <p:txBody>
          <a:bodyPr wrap="none" rtlCol="0">
            <a:spAutoFit/>
          </a:bodyPr>
          <a:lstStyle/>
          <a:p>
            <a:r>
              <a:rPr lang="tr-TR" dirty="0" smtClean="0"/>
              <a:t>Top top2=new Top();</a:t>
            </a:r>
          </a:p>
          <a:p>
            <a:r>
              <a:rPr lang="tr-TR" dirty="0" smtClean="0"/>
              <a:t>System.out.println(top2.adet);</a:t>
            </a:r>
            <a:endParaRPr lang="en-US" dirty="0"/>
          </a:p>
        </p:txBody>
      </p:sp>
      <p:sp>
        <p:nvSpPr>
          <p:cNvPr id="16" name="Metin kutusu 15"/>
          <p:cNvSpPr txBox="1"/>
          <p:nvPr/>
        </p:nvSpPr>
        <p:spPr>
          <a:xfrm>
            <a:off x="7380312" y="2132856"/>
            <a:ext cx="810222" cy="369332"/>
          </a:xfrm>
          <a:prstGeom prst="rect">
            <a:avLst/>
          </a:prstGeom>
          <a:noFill/>
        </p:spPr>
        <p:txBody>
          <a:bodyPr wrap="none" rtlCol="0">
            <a:spAutoFit/>
          </a:bodyPr>
          <a:lstStyle/>
          <a:p>
            <a:r>
              <a:rPr lang="tr-TR" dirty="0" smtClean="0"/>
              <a:t>Adet:1</a:t>
            </a:r>
            <a:endParaRPr lang="en-US" dirty="0"/>
          </a:p>
        </p:txBody>
      </p:sp>
      <p:sp>
        <p:nvSpPr>
          <p:cNvPr id="17" name="Metin kutusu 16"/>
          <p:cNvSpPr txBox="1"/>
          <p:nvPr/>
        </p:nvSpPr>
        <p:spPr>
          <a:xfrm>
            <a:off x="7380312" y="4634116"/>
            <a:ext cx="810222" cy="369332"/>
          </a:xfrm>
          <a:prstGeom prst="rect">
            <a:avLst/>
          </a:prstGeom>
          <a:noFill/>
        </p:spPr>
        <p:txBody>
          <a:bodyPr wrap="none" rtlCol="0">
            <a:spAutoFit/>
          </a:bodyPr>
          <a:lstStyle/>
          <a:p>
            <a:r>
              <a:rPr lang="tr-TR" dirty="0" smtClean="0"/>
              <a:t>Adet:2</a:t>
            </a:r>
            <a:endParaRPr lang="en-US" dirty="0"/>
          </a:p>
        </p:txBody>
      </p:sp>
    </p:spTree>
    <p:extLst>
      <p:ext uri="{BB962C8B-B14F-4D97-AF65-F5344CB8AC3E}">
        <p14:creationId xmlns:p14="http://schemas.microsoft.com/office/powerpoint/2010/main" val="305987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ÖRNEK</a:t>
            </a:r>
            <a:endParaRPr lang="en-US" dirty="0"/>
          </a:p>
        </p:txBody>
      </p:sp>
      <p:sp>
        <p:nvSpPr>
          <p:cNvPr id="4" name="Metin kutusu 3"/>
          <p:cNvSpPr txBox="1"/>
          <p:nvPr/>
        </p:nvSpPr>
        <p:spPr>
          <a:xfrm>
            <a:off x="827584" y="1988840"/>
            <a:ext cx="2187265" cy="1200329"/>
          </a:xfrm>
          <a:prstGeom prst="rect">
            <a:avLst/>
          </a:prstGeom>
          <a:noFill/>
        </p:spPr>
        <p:txBody>
          <a:bodyPr wrap="none" rtlCol="0">
            <a:spAutoFit/>
          </a:bodyPr>
          <a:lstStyle/>
          <a:p>
            <a:r>
              <a:rPr lang="tr-TR" dirty="0" smtClean="0"/>
              <a:t>public çalışan(){</a:t>
            </a:r>
          </a:p>
          <a:p>
            <a:endParaRPr lang="tr-TR" dirty="0"/>
          </a:p>
          <a:p>
            <a:r>
              <a:rPr lang="tr-TR" dirty="0" smtClean="0"/>
              <a:t>String kurum=«Arel»;</a:t>
            </a:r>
          </a:p>
          <a:p>
            <a:r>
              <a:rPr lang="tr-TR" dirty="0" smtClean="0"/>
              <a:t>}</a:t>
            </a:r>
            <a:endParaRPr lang="en-US" dirty="0"/>
          </a:p>
        </p:txBody>
      </p:sp>
      <p:sp>
        <p:nvSpPr>
          <p:cNvPr id="5" name="Metin kutusu 4"/>
          <p:cNvSpPr txBox="1"/>
          <p:nvPr/>
        </p:nvSpPr>
        <p:spPr>
          <a:xfrm>
            <a:off x="4572000" y="2121171"/>
            <a:ext cx="2737609" cy="1200329"/>
          </a:xfrm>
          <a:prstGeom prst="rect">
            <a:avLst/>
          </a:prstGeom>
          <a:noFill/>
        </p:spPr>
        <p:txBody>
          <a:bodyPr wrap="none" rtlCol="0">
            <a:spAutoFit/>
          </a:bodyPr>
          <a:lstStyle/>
          <a:p>
            <a:r>
              <a:rPr lang="tr-TR" dirty="0" smtClean="0"/>
              <a:t>public çalışan(){</a:t>
            </a:r>
          </a:p>
          <a:p>
            <a:endParaRPr lang="tr-TR" dirty="0"/>
          </a:p>
          <a:p>
            <a:r>
              <a:rPr lang="tr-TR" dirty="0"/>
              <a:t>s</a:t>
            </a:r>
            <a:r>
              <a:rPr lang="tr-TR" dirty="0" smtClean="0"/>
              <a:t>tatic String kurum=«Arel»;</a:t>
            </a:r>
          </a:p>
          <a:p>
            <a:r>
              <a:rPr lang="tr-TR" dirty="0" smtClean="0"/>
              <a:t>}</a:t>
            </a:r>
            <a:endParaRPr lang="en-US" dirty="0"/>
          </a:p>
        </p:txBody>
      </p:sp>
      <p:sp>
        <p:nvSpPr>
          <p:cNvPr id="6" name="Metin kutusu 5"/>
          <p:cNvSpPr txBox="1"/>
          <p:nvPr/>
        </p:nvSpPr>
        <p:spPr>
          <a:xfrm>
            <a:off x="611560" y="4221088"/>
            <a:ext cx="8189811" cy="646331"/>
          </a:xfrm>
          <a:prstGeom prst="rect">
            <a:avLst/>
          </a:prstGeom>
          <a:noFill/>
        </p:spPr>
        <p:txBody>
          <a:bodyPr wrap="square" rtlCol="0">
            <a:spAutoFit/>
          </a:bodyPr>
          <a:lstStyle/>
          <a:p>
            <a:r>
              <a:rPr lang="tr-TR" dirty="0" smtClean="0"/>
              <a:t>Soru: Yukarıdaki örnekte sol taraftaki kurum özelliği de her nesne için aynı olacaktır, peki iki tanımlama arasındaki fark nedir?</a:t>
            </a:r>
          </a:p>
        </p:txBody>
      </p:sp>
      <p:sp>
        <p:nvSpPr>
          <p:cNvPr id="7" name="Metin kutusu 6"/>
          <p:cNvSpPr txBox="1"/>
          <p:nvPr/>
        </p:nvSpPr>
        <p:spPr>
          <a:xfrm>
            <a:off x="736188" y="5085184"/>
            <a:ext cx="8189811" cy="1200329"/>
          </a:xfrm>
          <a:prstGeom prst="rect">
            <a:avLst/>
          </a:prstGeom>
          <a:noFill/>
        </p:spPr>
        <p:txBody>
          <a:bodyPr wrap="square" rtlCol="0">
            <a:spAutoFit/>
          </a:bodyPr>
          <a:lstStyle/>
          <a:p>
            <a:r>
              <a:rPr lang="tr-TR" dirty="0" smtClean="0"/>
              <a:t>Cevap: sol taraftakinde kurum özelliği çalışan sınıfından üretilen her nesne için bellekte her defasında oluşturulacak ve nesneye özel olacaktır ancak sağ taraftaki kurum özelliği sınıfın özelliği olduğu için her oluşan nesnenin özelliği olacaktır ama tekrar tekrar her defasında bellekte bu özellik için yer ayrılmayacaktır.</a:t>
            </a:r>
          </a:p>
        </p:txBody>
      </p:sp>
    </p:spTree>
    <p:extLst>
      <p:ext uri="{BB962C8B-B14F-4D97-AF65-F5344CB8AC3E}">
        <p14:creationId xmlns:p14="http://schemas.microsoft.com/office/powerpoint/2010/main" val="251454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STATIC METODLAR</a:t>
            </a:r>
            <a:endParaRPr lang="en-US" dirty="0"/>
          </a:p>
        </p:txBody>
      </p:sp>
      <p:sp>
        <p:nvSpPr>
          <p:cNvPr id="3" name="İçerik Yer Tutucusu 2"/>
          <p:cNvSpPr>
            <a:spLocks noGrp="1"/>
          </p:cNvSpPr>
          <p:nvPr>
            <p:ph idx="1"/>
          </p:nvPr>
        </p:nvSpPr>
        <p:spPr/>
        <p:txBody>
          <a:bodyPr/>
          <a:lstStyle/>
          <a:p>
            <a:r>
              <a:rPr lang="tr-TR" dirty="0" smtClean="0"/>
              <a:t>Static değişkenleri anlatırken söylediğimiz gibi static olarak tanımlanan şey özellik ya da metod farketmez sınıfın alanında yer alır, </a:t>
            </a:r>
            <a:r>
              <a:rPr lang="tr-TR" b="1" dirty="0" smtClean="0">
                <a:solidFill>
                  <a:srgbClr val="0070C0"/>
                </a:solidFill>
                <a:effectLst>
                  <a:outerShdw blurRad="38100" dist="38100" dir="2700000" algn="tl">
                    <a:srgbClr val="000000">
                      <a:alpha val="43137"/>
                    </a:srgbClr>
                  </a:outerShdw>
                </a:effectLst>
              </a:rPr>
              <a:t>dolayısıyla static olarak tanımlanan her metod sınıfın ismi ile birlikte çağırılabilir.</a:t>
            </a:r>
          </a:p>
          <a:p>
            <a:pPr marL="0" indent="0" algn="ctr">
              <a:buNone/>
            </a:pPr>
            <a:r>
              <a:rPr lang="tr-TR" sz="4000" b="1" dirty="0" smtClean="0">
                <a:solidFill>
                  <a:srgbClr val="0070C0"/>
                </a:solidFill>
                <a:effectLst>
                  <a:outerShdw blurRad="38100" dist="38100" dir="2700000" algn="tl">
                    <a:srgbClr val="000000">
                      <a:alpha val="43137"/>
                    </a:srgbClr>
                  </a:outerShdw>
                </a:effectLst>
              </a:rPr>
              <a:t>	</a:t>
            </a:r>
            <a:r>
              <a:rPr lang="tr-TR" sz="4000" b="1" dirty="0" smtClean="0">
                <a:solidFill>
                  <a:srgbClr val="FFC000"/>
                </a:solidFill>
                <a:effectLst>
                  <a:outerShdw blurRad="38100" dist="38100" dir="2700000" algn="tl">
                    <a:srgbClr val="000000">
                      <a:alpha val="43137"/>
                    </a:srgbClr>
                  </a:outerShdw>
                </a:effectLst>
              </a:rPr>
              <a:t>PEKİ BU ÖZELLİK BİZE NE 		AVANTAJ SAĞLAR?</a:t>
            </a:r>
            <a:endParaRPr lang="en-US" sz="4000" b="1" dirty="0">
              <a:solidFill>
                <a:srgbClr val="FFC000"/>
              </a:solidFill>
            </a:endParaRPr>
          </a:p>
        </p:txBody>
      </p:sp>
    </p:spTree>
    <p:extLst>
      <p:ext uri="{BB962C8B-B14F-4D97-AF65-F5344CB8AC3E}">
        <p14:creationId xmlns:p14="http://schemas.microsoft.com/office/powerpoint/2010/main" val="33557129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en.hdyo.org/assets/ask-question-2-ce96e3e01c85a38a0d39c61cfae6d42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4302223"/>
            <a:ext cx="2555776" cy="2555777"/>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p:cNvSpPr>
            <a:spLocks noGrp="1"/>
          </p:cNvSpPr>
          <p:nvPr>
            <p:ph idx="1"/>
          </p:nvPr>
        </p:nvSpPr>
        <p:spPr>
          <a:xfrm>
            <a:off x="179512" y="404664"/>
            <a:ext cx="8784976" cy="5721499"/>
          </a:xfrm>
        </p:spPr>
        <p:txBody>
          <a:bodyPr>
            <a:noAutofit/>
          </a:bodyPr>
          <a:lstStyle/>
          <a:p>
            <a:r>
              <a:rPr lang="tr-TR" sz="4400" dirty="0" smtClean="0"/>
              <a:t>ŞİMDİYE KADAR SINIFTA TANIMLADIĞIMIZ ÖZELLİK YA DA METODLARI HEP O SINIFTAN NESNE OLUŞTURARAK KULLANDIK, PEKİ BEN BU ÖZELLİK YA DA METODLARA NESNE OLUŞTURMADAN ULAŞMAK İSTİYORSAM?</a:t>
            </a:r>
          </a:p>
          <a:p>
            <a:r>
              <a:rPr lang="tr-TR" sz="4400" dirty="0" smtClean="0"/>
              <a:t>NESNE OLUŞTURMAYI NİYE İSTEMEM?</a:t>
            </a:r>
          </a:p>
          <a:p>
            <a:pPr marL="0" indent="0">
              <a:buNone/>
            </a:pPr>
            <a:endParaRPr lang="en-US" sz="4400" dirty="0"/>
          </a:p>
        </p:txBody>
      </p:sp>
    </p:spTree>
    <p:extLst>
      <p:ext uri="{BB962C8B-B14F-4D97-AF65-F5344CB8AC3E}">
        <p14:creationId xmlns:p14="http://schemas.microsoft.com/office/powerpoint/2010/main" val="34468460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PROBLEM-10</a:t>
            </a:r>
            <a:endParaRPr lang="en-US" dirty="0"/>
          </a:p>
        </p:txBody>
      </p:sp>
      <p:sp>
        <p:nvSpPr>
          <p:cNvPr id="3" name="İçerik Yer Tutucusu 2"/>
          <p:cNvSpPr>
            <a:spLocks noGrp="1"/>
          </p:cNvSpPr>
          <p:nvPr>
            <p:ph idx="1"/>
          </p:nvPr>
        </p:nvSpPr>
        <p:spPr/>
        <p:txBody>
          <a:bodyPr/>
          <a:lstStyle/>
          <a:p>
            <a:r>
              <a:rPr lang="tr-TR" dirty="0" smtClean="0"/>
              <a:t>Çalışan sınıfının çalış metoduna, öğretmen sınıfının çalış metoduna ve memur sınıfının çalış metoduna nesne oluşturmadan ulaştırarak sonucu görelim?</a:t>
            </a:r>
            <a:endParaRPr lang="en-US"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717032"/>
            <a:ext cx="2486025" cy="29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1933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ÇOKBİÇİMLİLİK (POLYMORPHISM)</a:t>
            </a:r>
            <a:endParaRPr lang="en-US" dirty="0"/>
          </a:p>
        </p:txBody>
      </p:sp>
      <p:sp>
        <p:nvSpPr>
          <p:cNvPr id="3" name="İçerik Yer Tutucusu 2"/>
          <p:cNvSpPr>
            <a:spLocks noGrp="1"/>
          </p:cNvSpPr>
          <p:nvPr>
            <p:ph idx="1"/>
          </p:nvPr>
        </p:nvSpPr>
        <p:spPr/>
        <p:txBody>
          <a:bodyPr/>
          <a:lstStyle/>
          <a:p>
            <a:r>
              <a:rPr lang="tr-TR" dirty="0" smtClean="0"/>
              <a:t>Nesneye dayalı programlamada üst sınıftan alt sınıfların nasıl türetildiğini gördük. Nesne oluştururken şimdiye kadar şu şablonu kullandık. </a:t>
            </a:r>
          </a:p>
          <a:p>
            <a:pPr marL="0" indent="0" algn="ctr">
              <a:buNone/>
            </a:pPr>
            <a:r>
              <a:rPr lang="tr-TR" dirty="0" smtClean="0"/>
              <a:t>Sınıfİsmi nesneismi=new Sınıfİsmi();</a:t>
            </a:r>
          </a:p>
          <a:p>
            <a:pPr marL="0" indent="0">
              <a:buNone/>
            </a:pPr>
            <a:r>
              <a:rPr lang="tr-TR" dirty="0" smtClean="0"/>
              <a:t>Bu şablona göre öğretmen sınıfından bir nesne oluşturmak için kullanacağımız kod:</a:t>
            </a:r>
          </a:p>
          <a:p>
            <a:pPr marL="0" indent="0" algn="ctr">
              <a:buNone/>
            </a:pPr>
            <a:r>
              <a:rPr lang="tr-TR" dirty="0" smtClean="0"/>
              <a:t>Öğretmen öğretmen1=new Öğretmen();</a:t>
            </a:r>
            <a:endParaRPr lang="en-US" dirty="0"/>
          </a:p>
        </p:txBody>
      </p:sp>
    </p:spTree>
    <p:extLst>
      <p:ext uri="{BB962C8B-B14F-4D97-AF65-F5344CB8AC3E}">
        <p14:creationId xmlns:p14="http://schemas.microsoft.com/office/powerpoint/2010/main" val="29733667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ÇOKBİÇİMLİLİK (</a:t>
            </a:r>
            <a:r>
              <a:rPr lang="tr-TR" dirty="0" smtClean="0"/>
              <a:t>POLYMORPHISM</a:t>
            </a:r>
            <a:r>
              <a:rPr lang="tr-TR" dirty="0"/>
              <a:t>)</a:t>
            </a:r>
            <a:endParaRPr lang="en-US" dirty="0"/>
          </a:p>
        </p:txBody>
      </p:sp>
      <p:sp>
        <p:nvSpPr>
          <p:cNvPr id="3" name="İçerik Yer Tutucusu 2"/>
          <p:cNvSpPr>
            <a:spLocks noGrp="1"/>
          </p:cNvSpPr>
          <p:nvPr>
            <p:ph idx="1"/>
          </p:nvPr>
        </p:nvSpPr>
        <p:spPr/>
        <p:txBody>
          <a:bodyPr/>
          <a:lstStyle/>
          <a:p>
            <a:r>
              <a:rPr lang="tr-TR" dirty="0" smtClean="0"/>
              <a:t>Poly Morphisim kelimesi yunanca poly (çok) ve morphos (biçim,şekil) kelimelerinin birleşmesinden oluşmuştur. Aslında şimdiye kadar anlatılmış olan metod aşırı yükleme ve metod ezme işlemleri çokbiçimliliğe birer örnektir. Bunun ötesinde çokbiçimlilik üst sınıfa bağlı alt sınıflardan üretilen nesnelerin aslında üst sınıf tipinde de tanımlanabilmesidir.</a:t>
            </a:r>
            <a:endParaRPr lang="en-US" dirty="0"/>
          </a:p>
        </p:txBody>
      </p:sp>
    </p:spTree>
    <p:extLst>
      <p:ext uri="{BB962C8B-B14F-4D97-AF65-F5344CB8AC3E}">
        <p14:creationId xmlns:p14="http://schemas.microsoft.com/office/powerpoint/2010/main" val="267489690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ÇOKBİÇİMLİLİK (</a:t>
            </a:r>
            <a:r>
              <a:rPr lang="tr-TR" dirty="0" smtClean="0"/>
              <a:t>POLYMORPHISM</a:t>
            </a:r>
            <a:r>
              <a:rPr lang="tr-TR" dirty="0"/>
              <a:t>)</a:t>
            </a:r>
            <a:endParaRPr lang="en-US" dirty="0"/>
          </a:p>
        </p:txBody>
      </p:sp>
      <p:sp>
        <p:nvSpPr>
          <p:cNvPr id="3" name="İçerik Yer Tutucusu 2"/>
          <p:cNvSpPr>
            <a:spLocks noGrp="1"/>
          </p:cNvSpPr>
          <p:nvPr>
            <p:ph idx="1"/>
          </p:nvPr>
        </p:nvSpPr>
        <p:spPr/>
        <p:txBody>
          <a:bodyPr/>
          <a:lstStyle/>
          <a:p>
            <a:r>
              <a:rPr lang="tr-TR" dirty="0" smtClean="0"/>
              <a:t>Alt sınıflardan nesne oluştururken alt sınıfın bağlı olduğu üst sınıfı da kullanabiliriz.</a:t>
            </a:r>
          </a:p>
          <a:p>
            <a:pPr marL="0" indent="0" algn="ctr">
              <a:buNone/>
            </a:pPr>
            <a:r>
              <a:rPr lang="tr-TR" dirty="0" smtClean="0"/>
              <a:t>Çalışan çalışan1=new Öğretmen();</a:t>
            </a:r>
          </a:p>
          <a:p>
            <a:pPr marL="0" indent="0" algn="ctr">
              <a:buNone/>
            </a:pPr>
            <a:r>
              <a:rPr lang="tr-TR" dirty="0" smtClean="0"/>
              <a:t>Çalışan çalışan1=new Memur();</a:t>
            </a:r>
          </a:p>
          <a:p>
            <a:pPr marL="0" indent="0" algn="ctr">
              <a:buNone/>
            </a:pPr>
            <a:r>
              <a:rPr lang="tr-TR" dirty="0" smtClean="0"/>
              <a:t>Çalışan çalışan1=new Müdür();</a:t>
            </a:r>
          </a:p>
          <a:p>
            <a:pPr marL="0" indent="0">
              <a:buNone/>
            </a:pPr>
            <a:r>
              <a:rPr lang="tr-TR" i="1" dirty="0" smtClean="0">
                <a:solidFill>
                  <a:srgbClr val="FF0000"/>
                </a:solidFill>
                <a:effectLst>
                  <a:outerShdw blurRad="38100" dist="38100" dir="2700000" algn="tl">
                    <a:srgbClr val="000000">
                      <a:alpha val="43137"/>
                    </a:srgbClr>
                  </a:outerShdw>
                </a:effectLst>
              </a:rPr>
              <a:t>Görüldüğü üzere üst sınıfa bağlı alt sınıflardan nesne oluştururken üst sınıfı kullanabiliriz.</a:t>
            </a:r>
            <a:endParaRPr lang="en-US"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238624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ÇOKBİÇİMLİLİK (</a:t>
            </a:r>
            <a:r>
              <a:rPr lang="tr-TR" dirty="0" smtClean="0"/>
              <a:t>POLYMORPHISM</a:t>
            </a:r>
            <a:r>
              <a:rPr lang="tr-TR" dirty="0"/>
              <a:t>)</a:t>
            </a:r>
            <a:endParaRPr lang="en-US" dirty="0"/>
          </a:p>
        </p:txBody>
      </p:sp>
      <p:sp>
        <p:nvSpPr>
          <p:cNvPr id="3" name="İçerik Yer Tutucusu 2"/>
          <p:cNvSpPr>
            <a:spLocks noGrp="1"/>
          </p:cNvSpPr>
          <p:nvPr>
            <p:ph idx="1"/>
          </p:nvPr>
        </p:nvSpPr>
        <p:spPr/>
        <p:txBody>
          <a:bodyPr>
            <a:normAutofit lnSpcReduction="10000"/>
          </a:bodyPr>
          <a:lstStyle/>
          <a:p>
            <a:r>
              <a:rPr lang="tr-TR" dirty="0" smtClean="0"/>
              <a:t>Java’da sınıflar arasında iki tür ilişkiden söz edilebilir, bunlar IS-A ilişkisi ve HAS-A ilişkisidir. Çokbiçimlilik bir IS-A ilişkisidir. Örneğimizden yola çıkarsak;</a:t>
            </a:r>
          </a:p>
          <a:p>
            <a:pPr algn="ctr"/>
            <a:r>
              <a:rPr lang="tr-TR" dirty="0" smtClean="0"/>
              <a:t>Müdür IS-A Çalışan,</a:t>
            </a:r>
          </a:p>
          <a:p>
            <a:pPr algn="ctr"/>
            <a:r>
              <a:rPr lang="tr-TR" dirty="0" smtClean="0"/>
              <a:t>Memur IS-A Çalışan,</a:t>
            </a:r>
          </a:p>
          <a:p>
            <a:pPr algn="ctr"/>
            <a:r>
              <a:rPr lang="tr-TR" dirty="0" smtClean="0"/>
              <a:t>Öğretmen IS-A Çalışan </a:t>
            </a:r>
          </a:p>
          <a:p>
            <a:pPr marL="0" indent="0" algn="ctr">
              <a:buNone/>
            </a:pPr>
            <a:r>
              <a:rPr lang="tr-TR" dirty="0" smtClean="0"/>
              <a:t>diye tanımlarız, yani </a:t>
            </a:r>
            <a:r>
              <a:rPr lang="tr-TR" b="1" i="1" dirty="0" smtClean="0">
                <a:solidFill>
                  <a:srgbClr val="FF0000"/>
                </a:solidFill>
              </a:rPr>
              <a:t>müdür de memur da öğretmen de çalışandır </a:t>
            </a:r>
            <a:r>
              <a:rPr lang="tr-TR" dirty="0" smtClean="0"/>
              <a:t>deriz.</a:t>
            </a:r>
            <a:endParaRPr lang="en-US" dirty="0"/>
          </a:p>
        </p:txBody>
      </p:sp>
    </p:spTree>
    <p:extLst>
      <p:ext uri="{BB962C8B-B14F-4D97-AF65-F5344CB8AC3E}">
        <p14:creationId xmlns:p14="http://schemas.microsoft.com/office/powerpoint/2010/main" val="2726772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188640"/>
            <a:ext cx="8229600" cy="988698"/>
          </a:xfrm>
        </p:spPr>
        <p:txBody>
          <a:bodyPr/>
          <a:lstStyle/>
          <a:p>
            <a:r>
              <a:rPr lang="tr-TR" dirty="0" smtClean="0"/>
              <a:t>NESNE</a:t>
            </a:r>
            <a:endParaRPr lang="tr-TR" dirty="0"/>
          </a:p>
        </p:txBody>
      </p:sp>
      <p:pic>
        <p:nvPicPr>
          <p:cNvPr id="5" name="Picture 6" descr="https://app.heliumnetwork.com/heliumnetwork/viewFileImageController.sc?imageFilename=0d1d_bounce_147.gif"/>
          <p:cNvPicPr>
            <a:picLocks noChangeAspect="1" noChangeArrowheads="1"/>
          </p:cNvPicPr>
          <p:nvPr/>
        </p:nvPicPr>
        <p:blipFill rotWithShape="1">
          <a:blip r:embed="rId2">
            <a:extLst>
              <a:ext uri="{28A0092B-C50C-407E-A947-70E740481C1C}">
                <a14:useLocalDpi xmlns:a14="http://schemas.microsoft.com/office/drawing/2010/main" val="0"/>
              </a:ext>
            </a:extLst>
          </a:blip>
          <a:srcRect b="57964"/>
          <a:stretch/>
        </p:blipFill>
        <p:spPr bwMode="auto">
          <a:xfrm>
            <a:off x="6352855" y="1804453"/>
            <a:ext cx="1400175" cy="1101080"/>
          </a:xfrm>
          <a:prstGeom prst="rect">
            <a:avLst/>
          </a:prstGeom>
          <a:solidFill>
            <a:schemeClr val="tx1"/>
          </a:solidFill>
          <a:extLst/>
        </p:spPr>
      </p:pic>
      <p:pic>
        <p:nvPicPr>
          <p:cNvPr id="6" name="Picture 6" descr="https://app.heliumnetwork.com/heliumnetwork/viewFileImageController.sc?imageFilename=0d1d_bounce_147.gif"/>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57964"/>
          <a:stretch/>
        </p:blipFill>
        <p:spPr bwMode="auto">
          <a:xfrm>
            <a:off x="6206124" y="3127111"/>
            <a:ext cx="1728192" cy="1359028"/>
          </a:xfrm>
          <a:prstGeom prst="rect">
            <a:avLst/>
          </a:prstGeom>
          <a:solidFill>
            <a:schemeClr val="tx1"/>
          </a:solidFill>
          <a:extLst/>
        </p:spPr>
      </p:pic>
      <p:pic>
        <p:nvPicPr>
          <p:cNvPr id="7" name="Picture 6" descr="https://app.heliumnetwork.com/heliumnetwork/viewFileImageController.sc?imageFilename=0d1d_bounce_147.gif"/>
          <p:cNvPicPr>
            <a:picLocks noChangeAspect="1" noChangeArrowheads="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57964"/>
          <a:stretch/>
        </p:blipFill>
        <p:spPr bwMode="auto">
          <a:xfrm>
            <a:off x="6609626" y="5094593"/>
            <a:ext cx="1400175" cy="936104"/>
          </a:xfrm>
          <a:prstGeom prst="rect">
            <a:avLst/>
          </a:prstGeom>
          <a:solidFill>
            <a:schemeClr val="tx1"/>
          </a:solidFill>
          <a:extLst/>
        </p:spPr>
      </p:pic>
      <p:grpSp>
        <p:nvGrpSpPr>
          <p:cNvPr id="4" name="Grup 3"/>
          <p:cNvGrpSpPr/>
          <p:nvPr/>
        </p:nvGrpSpPr>
        <p:grpSpPr>
          <a:xfrm>
            <a:off x="539552" y="1585051"/>
            <a:ext cx="2736304" cy="4629472"/>
            <a:chOff x="827584" y="1484784"/>
            <a:chExt cx="2736304" cy="4629472"/>
          </a:xfrm>
        </p:grpSpPr>
        <p:sp>
          <p:nvSpPr>
            <p:cNvPr id="8" name="Dikdörtgen 7"/>
            <p:cNvSpPr/>
            <p:nvPr/>
          </p:nvSpPr>
          <p:spPr>
            <a:xfrm>
              <a:off x="827584" y="1484784"/>
              <a:ext cx="2736304" cy="462947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dirty="0"/>
            </a:p>
          </p:txBody>
        </p:sp>
        <p:sp>
          <p:nvSpPr>
            <p:cNvPr id="9" name="Dikdörtgen 8"/>
            <p:cNvSpPr/>
            <p:nvPr/>
          </p:nvSpPr>
          <p:spPr>
            <a:xfrm>
              <a:off x="827584" y="1484784"/>
              <a:ext cx="2736304" cy="7200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sz="2800" dirty="0" smtClean="0"/>
                <a:t>Top</a:t>
              </a:r>
              <a:endParaRPr lang="tr-TR" sz="2800" dirty="0"/>
            </a:p>
          </p:txBody>
        </p:sp>
        <p:sp>
          <p:nvSpPr>
            <p:cNvPr id="10" name="Dikdörtgen 9"/>
            <p:cNvSpPr/>
            <p:nvPr/>
          </p:nvSpPr>
          <p:spPr>
            <a:xfrm>
              <a:off x="827584" y="2204864"/>
              <a:ext cx="2736304" cy="20882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Hammadde</a:t>
              </a:r>
            </a:p>
            <a:p>
              <a:pPr algn="ctr"/>
              <a:r>
                <a:rPr lang="tr-TR" dirty="0" smtClean="0"/>
                <a:t>Çap</a:t>
              </a:r>
            </a:p>
            <a:p>
              <a:pPr algn="ctr"/>
              <a:r>
                <a:rPr lang="tr-TR" dirty="0" smtClean="0"/>
                <a:t>Renk</a:t>
              </a:r>
            </a:p>
            <a:p>
              <a:pPr algn="ctr"/>
              <a:r>
                <a:rPr lang="tr-TR" dirty="0" smtClean="0"/>
                <a:t>Elastikiyet</a:t>
              </a:r>
              <a:endParaRPr lang="tr-TR" dirty="0"/>
            </a:p>
          </p:txBody>
        </p:sp>
        <p:sp>
          <p:nvSpPr>
            <p:cNvPr id="12" name="Dikdörtgen 11"/>
            <p:cNvSpPr/>
            <p:nvPr/>
          </p:nvSpPr>
          <p:spPr>
            <a:xfrm>
              <a:off x="827584" y="4293096"/>
              <a:ext cx="2736304" cy="18211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Zıpla()</a:t>
              </a:r>
            </a:p>
            <a:p>
              <a:pPr algn="ctr"/>
              <a:r>
                <a:rPr lang="tr-TR" dirty="0" smtClean="0"/>
                <a:t>Yuvarlan()</a:t>
              </a:r>
              <a:endParaRPr lang="tr-TR" dirty="0"/>
            </a:p>
          </p:txBody>
        </p:sp>
      </p:grpSp>
      <p:cxnSp>
        <p:nvCxnSpPr>
          <p:cNvPr id="14" name="Düz Ok Bağlayıcısı 13"/>
          <p:cNvCxnSpPr/>
          <p:nvPr/>
        </p:nvCxnSpPr>
        <p:spPr>
          <a:xfrm flipV="1">
            <a:off x="3275856" y="2395364"/>
            <a:ext cx="3384376" cy="6735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Düz Ok Bağlayıcısı 14"/>
          <p:cNvCxnSpPr/>
          <p:nvPr/>
        </p:nvCxnSpPr>
        <p:spPr>
          <a:xfrm>
            <a:off x="3275856" y="3806625"/>
            <a:ext cx="324036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Düz Ok Bağlayıcısı 16"/>
          <p:cNvCxnSpPr/>
          <p:nvPr/>
        </p:nvCxnSpPr>
        <p:spPr>
          <a:xfrm>
            <a:off x="3275856" y="4293096"/>
            <a:ext cx="3528392" cy="108488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Metin kutusu 18"/>
          <p:cNvSpPr txBox="1"/>
          <p:nvPr/>
        </p:nvSpPr>
        <p:spPr>
          <a:xfrm>
            <a:off x="8005400" y="2170327"/>
            <a:ext cx="637034" cy="369332"/>
          </a:xfrm>
          <a:prstGeom prst="rect">
            <a:avLst/>
          </a:prstGeom>
          <a:noFill/>
        </p:spPr>
        <p:txBody>
          <a:bodyPr wrap="none" rtlCol="0">
            <a:spAutoFit/>
          </a:bodyPr>
          <a:lstStyle/>
          <a:p>
            <a:r>
              <a:rPr lang="tr-TR" dirty="0" smtClean="0"/>
              <a:t>Top1</a:t>
            </a:r>
            <a:endParaRPr lang="tr-TR" dirty="0"/>
          </a:p>
        </p:txBody>
      </p:sp>
      <p:sp>
        <p:nvSpPr>
          <p:cNvPr id="20" name="Metin kutusu 19"/>
          <p:cNvSpPr txBox="1"/>
          <p:nvPr/>
        </p:nvSpPr>
        <p:spPr>
          <a:xfrm>
            <a:off x="8005400" y="3715121"/>
            <a:ext cx="637034" cy="369332"/>
          </a:xfrm>
          <a:prstGeom prst="rect">
            <a:avLst/>
          </a:prstGeom>
          <a:noFill/>
        </p:spPr>
        <p:txBody>
          <a:bodyPr wrap="none" rtlCol="0">
            <a:spAutoFit/>
          </a:bodyPr>
          <a:lstStyle/>
          <a:p>
            <a:r>
              <a:rPr lang="tr-TR" dirty="0" smtClean="0"/>
              <a:t>Top2</a:t>
            </a:r>
            <a:endParaRPr lang="tr-TR" dirty="0"/>
          </a:p>
        </p:txBody>
      </p:sp>
      <p:sp>
        <p:nvSpPr>
          <p:cNvPr id="21" name="Metin kutusu 20"/>
          <p:cNvSpPr txBox="1"/>
          <p:nvPr/>
        </p:nvSpPr>
        <p:spPr>
          <a:xfrm>
            <a:off x="8005400" y="5377979"/>
            <a:ext cx="637034" cy="369332"/>
          </a:xfrm>
          <a:prstGeom prst="rect">
            <a:avLst/>
          </a:prstGeom>
          <a:noFill/>
        </p:spPr>
        <p:txBody>
          <a:bodyPr wrap="none" rtlCol="0">
            <a:spAutoFit/>
          </a:bodyPr>
          <a:lstStyle/>
          <a:p>
            <a:r>
              <a:rPr lang="tr-TR" dirty="0" smtClean="0"/>
              <a:t>Top3</a:t>
            </a:r>
            <a:endParaRPr lang="tr-TR" dirty="0"/>
          </a:p>
        </p:txBody>
      </p:sp>
      <p:sp>
        <p:nvSpPr>
          <p:cNvPr id="3" name="Metin kutusu 2"/>
          <p:cNvSpPr txBox="1"/>
          <p:nvPr/>
        </p:nvSpPr>
        <p:spPr>
          <a:xfrm>
            <a:off x="3563888" y="1177338"/>
            <a:ext cx="2787301" cy="1200329"/>
          </a:xfrm>
          <a:prstGeom prst="rect">
            <a:avLst/>
          </a:prstGeom>
          <a:noFill/>
        </p:spPr>
        <p:txBody>
          <a:bodyPr wrap="none" rtlCol="0">
            <a:spAutoFit/>
          </a:bodyPr>
          <a:lstStyle/>
          <a:p>
            <a:r>
              <a:rPr lang="tr-TR" dirty="0" smtClean="0"/>
              <a:t>Top Top1=new Top();</a:t>
            </a:r>
          </a:p>
          <a:p>
            <a:r>
              <a:rPr lang="tr-TR" dirty="0" smtClean="0"/>
              <a:t>Top1.renk=Color.red;</a:t>
            </a:r>
          </a:p>
          <a:p>
            <a:r>
              <a:rPr lang="tr-TR" dirty="0" smtClean="0"/>
              <a:t>Top1.çap=10;</a:t>
            </a:r>
          </a:p>
          <a:p>
            <a:r>
              <a:rPr lang="tr-TR" dirty="0" smtClean="0"/>
              <a:t>Top1.hammadde=«plastik»;</a:t>
            </a:r>
            <a:endParaRPr lang="en-US" dirty="0"/>
          </a:p>
        </p:txBody>
      </p:sp>
      <p:sp>
        <p:nvSpPr>
          <p:cNvPr id="24" name="Metin kutusu 23"/>
          <p:cNvSpPr txBox="1"/>
          <p:nvPr/>
        </p:nvSpPr>
        <p:spPr>
          <a:xfrm>
            <a:off x="3418823" y="2932944"/>
            <a:ext cx="2551019" cy="1200329"/>
          </a:xfrm>
          <a:prstGeom prst="rect">
            <a:avLst/>
          </a:prstGeom>
          <a:noFill/>
        </p:spPr>
        <p:txBody>
          <a:bodyPr wrap="none" rtlCol="0">
            <a:spAutoFit/>
          </a:bodyPr>
          <a:lstStyle/>
          <a:p>
            <a:r>
              <a:rPr lang="tr-TR" dirty="0" smtClean="0"/>
              <a:t>Top Top2=new Top();</a:t>
            </a:r>
          </a:p>
          <a:p>
            <a:r>
              <a:rPr lang="tr-TR" dirty="0" smtClean="0"/>
              <a:t>Top1.renk=Color.green;</a:t>
            </a:r>
          </a:p>
          <a:p>
            <a:r>
              <a:rPr lang="tr-TR" dirty="0" smtClean="0"/>
              <a:t>Top1.çap=15;</a:t>
            </a:r>
          </a:p>
          <a:p>
            <a:r>
              <a:rPr lang="tr-TR" dirty="0" smtClean="0"/>
              <a:t>Top1.hammadde=«deri»;</a:t>
            </a:r>
            <a:endParaRPr lang="en-US" dirty="0"/>
          </a:p>
        </p:txBody>
      </p:sp>
      <p:sp>
        <p:nvSpPr>
          <p:cNvPr id="25" name="Metin kutusu 24"/>
          <p:cNvSpPr txBox="1"/>
          <p:nvPr/>
        </p:nvSpPr>
        <p:spPr>
          <a:xfrm>
            <a:off x="3538558" y="5147146"/>
            <a:ext cx="2816797" cy="1200329"/>
          </a:xfrm>
          <a:prstGeom prst="rect">
            <a:avLst/>
          </a:prstGeom>
          <a:noFill/>
        </p:spPr>
        <p:txBody>
          <a:bodyPr wrap="none" rtlCol="0">
            <a:spAutoFit/>
          </a:bodyPr>
          <a:lstStyle/>
          <a:p>
            <a:r>
              <a:rPr lang="tr-TR" dirty="0" smtClean="0"/>
              <a:t>Top Top2=new Top();</a:t>
            </a:r>
          </a:p>
          <a:p>
            <a:r>
              <a:rPr lang="tr-TR" dirty="0" smtClean="0"/>
              <a:t>Top1.renk=Color.yellow;</a:t>
            </a:r>
          </a:p>
          <a:p>
            <a:r>
              <a:rPr lang="tr-TR" dirty="0" smtClean="0"/>
              <a:t>Top1.çap=8;</a:t>
            </a:r>
          </a:p>
          <a:p>
            <a:r>
              <a:rPr lang="tr-TR" dirty="0" smtClean="0"/>
              <a:t>Top1.hammadde=«sünger»;</a:t>
            </a:r>
            <a:endParaRPr lang="en-US" dirty="0"/>
          </a:p>
        </p:txBody>
      </p:sp>
    </p:spTree>
    <p:extLst>
      <p:ext uri="{BB962C8B-B14F-4D97-AF65-F5344CB8AC3E}">
        <p14:creationId xmlns:p14="http://schemas.microsoft.com/office/powerpoint/2010/main" val="137005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3" grpId="0"/>
      <p:bldP spid="24" grpId="0"/>
      <p:bldP spid="2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ÇOKBİÇİMLİLİK (POLYMORPHISIM)</a:t>
            </a:r>
            <a:endParaRPr lang="en-US" dirty="0"/>
          </a:p>
        </p:txBody>
      </p:sp>
      <p:sp>
        <p:nvSpPr>
          <p:cNvPr id="3" name="İçerik Yer Tutucusu 2"/>
          <p:cNvSpPr>
            <a:spLocks noGrp="1"/>
          </p:cNvSpPr>
          <p:nvPr>
            <p:ph idx="1"/>
          </p:nvPr>
        </p:nvSpPr>
        <p:spPr/>
        <p:txBody>
          <a:bodyPr>
            <a:normAutofit fontScale="92500"/>
          </a:bodyPr>
          <a:lstStyle/>
          <a:p>
            <a:r>
              <a:rPr lang="tr-TR" dirty="0" smtClean="0"/>
              <a:t>Çokbiçimlilik sayesinde oluşturduğumuz nesneyi üst sınıfın alt sınıfla aynı olan özelliklerini ve metodlarını kullanabilecek hale getirebiliriz.</a:t>
            </a:r>
          </a:p>
          <a:p>
            <a:r>
              <a:rPr lang="tr-TR" dirty="0" smtClean="0"/>
              <a:t>İnsan öğretmen1=new öğretmen();</a:t>
            </a:r>
          </a:p>
          <a:p>
            <a:pPr marL="0" indent="0">
              <a:buNone/>
            </a:pPr>
            <a:r>
              <a:rPr lang="tr-TR" dirty="0" smtClean="0"/>
              <a:t>Öğretmen1.çalış();</a:t>
            </a:r>
          </a:p>
          <a:p>
            <a:pPr marL="0" indent="0">
              <a:buNone/>
            </a:pPr>
            <a:r>
              <a:rPr lang="tr-TR" dirty="0" smtClean="0"/>
              <a:t>Kodu çalıştırıldığında öğretmen sınıfına ait çalış metodu çalışacaktır </a:t>
            </a:r>
            <a:r>
              <a:rPr lang="tr-TR" b="1" dirty="0" smtClean="0">
                <a:solidFill>
                  <a:srgbClr val="FF0000"/>
                </a:solidFill>
                <a:effectLst>
                  <a:outerShdw blurRad="38100" dist="38100" dir="2700000" algn="tl">
                    <a:srgbClr val="000000">
                      <a:alpha val="43137"/>
                    </a:srgbClr>
                  </a:outerShdw>
                </a:effectLst>
              </a:rPr>
              <a:t>ancak öğretmen sınıfına ait ve üst sınıfta olmayan özellikler kullanılmayacaktır.</a:t>
            </a:r>
            <a:endParaRPr lang="en-US"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9119620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ÇOKBİÇİMLİLİK (</a:t>
            </a:r>
            <a:r>
              <a:rPr lang="tr-TR" dirty="0" smtClean="0"/>
              <a:t>POLYMORPHISM</a:t>
            </a:r>
            <a:r>
              <a:rPr lang="tr-TR" dirty="0"/>
              <a:t>)</a:t>
            </a:r>
            <a:endParaRPr lang="en-US" dirty="0"/>
          </a:p>
        </p:txBody>
      </p:sp>
      <p:sp>
        <p:nvSpPr>
          <p:cNvPr id="4" name="Metin kutusu 3"/>
          <p:cNvSpPr txBox="1"/>
          <p:nvPr/>
        </p:nvSpPr>
        <p:spPr>
          <a:xfrm>
            <a:off x="611560" y="1916832"/>
            <a:ext cx="2911118" cy="1477328"/>
          </a:xfrm>
          <a:prstGeom prst="rect">
            <a:avLst/>
          </a:prstGeom>
          <a:noFill/>
        </p:spPr>
        <p:txBody>
          <a:bodyPr wrap="none" rtlCol="0">
            <a:spAutoFit/>
          </a:bodyPr>
          <a:lstStyle/>
          <a:p>
            <a:r>
              <a:rPr lang="tr-TR" dirty="0"/>
              <a:t>p</a:t>
            </a:r>
            <a:r>
              <a:rPr lang="tr-TR" dirty="0" smtClean="0"/>
              <a:t>ublic class çalışan(){</a:t>
            </a:r>
          </a:p>
          <a:p>
            <a:r>
              <a:rPr lang="tr-TR" dirty="0"/>
              <a:t>p</a:t>
            </a:r>
            <a:r>
              <a:rPr lang="tr-TR" dirty="0" smtClean="0"/>
              <a:t>ublic void çalış(){</a:t>
            </a:r>
          </a:p>
          <a:p>
            <a:r>
              <a:rPr lang="tr-TR" dirty="0" smtClean="0"/>
              <a:t>System.out.println(«Çalıştı»);</a:t>
            </a:r>
            <a:endParaRPr lang="tr-TR" dirty="0"/>
          </a:p>
          <a:p>
            <a:r>
              <a:rPr lang="tr-TR" dirty="0" smtClean="0"/>
              <a:t>}</a:t>
            </a:r>
          </a:p>
          <a:p>
            <a:r>
              <a:rPr lang="tr-TR" dirty="0" smtClean="0"/>
              <a:t>}</a:t>
            </a:r>
            <a:endParaRPr lang="en-US" dirty="0"/>
          </a:p>
        </p:txBody>
      </p:sp>
      <p:sp>
        <p:nvSpPr>
          <p:cNvPr id="5" name="Metin kutusu 4"/>
          <p:cNvSpPr txBox="1"/>
          <p:nvPr/>
        </p:nvSpPr>
        <p:spPr>
          <a:xfrm>
            <a:off x="4211960" y="1916832"/>
            <a:ext cx="3909853" cy="4524315"/>
          </a:xfrm>
          <a:prstGeom prst="rect">
            <a:avLst/>
          </a:prstGeom>
          <a:noFill/>
        </p:spPr>
        <p:txBody>
          <a:bodyPr wrap="none" rtlCol="0">
            <a:spAutoFit/>
          </a:bodyPr>
          <a:lstStyle/>
          <a:p>
            <a:r>
              <a:rPr lang="tr-TR" dirty="0"/>
              <a:t>p</a:t>
            </a:r>
            <a:r>
              <a:rPr lang="tr-TR" dirty="0" smtClean="0"/>
              <a:t>ublic class öğretmen extends çalışan(){</a:t>
            </a:r>
          </a:p>
          <a:p>
            <a:r>
              <a:rPr lang="tr-TR" dirty="0" smtClean="0"/>
              <a:t>Date mezuniyettarihi;</a:t>
            </a:r>
          </a:p>
          <a:p>
            <a:r>
              <a:rPr lang="tr-TR" dirty="0" smtClean="0"/>
              <a:t>String uzmanlıkalanı;</a:t>
            </a:r>
          </a:p>
          <a:p>
            <a:r>
              <a:rPr lang="tr-TR" dirty="0"/>
              <a:t>p</a:t>
            </a:r>
            <a:r>
              <a:rPr lang="tr-TR" dirty="0" smtClean="0"/>
              <a:t>ublic void çalış(){</a:t>
            </a:r>
          </a:p>
          <a:p>
            <a:r>
              <a:rPr lang="tr-TR" dirty="0" smtClean="0"/>
              <a:t>System.out.println(«Derse girdi»);</a:t>
            </a:r>
            <a:endParaRPr lang="tr-TR" dirty="0"/>
          </a:p>
          <a:p>
            <a:r>
              <a:rPr lang="tr-TR" dirty="0" smtClean="0"/>
              <a:t>}</a:t>
            </a:r>
          </a:p>
          <a:p>
            <a:r>
              <a:rPr lang="tr-TR" dirty="0"/>
              <a:t>p</a:t>
            </a:r>
            <a:r>
              <a:rPr lang="tr-TR" dirty="0" smtClean="0"/>
              <a:t>ublic void sınavyap(){</a:t>
            </a:r>
          </a:p>
          <a:p>
            <a:r>
              <a:rPr lang="tr-TR" dirty="0"/>
              <a:t>System.out.println</a:t>
            </a:r>
            <a:r>
              <a:rPr lang="tr-TR" dirty="0" smtClean="0"/>
              <a:t>(«Sınav yaptı»);</a:t>
            </a:r>
            <a:endParaRPr lang="tr-TR" dirty="0"/>
          </a:p>
          <a:p>
            <a:r>
              <a:rPr lang="tr-TR" dirty="0" smtClean="0"/>
              <a:t>}</a:t>
            </a:r>
          </a:p>
          <a:p>
            <a:r>
              <a:rPr lang="tr-TR" dirty="0"/>
              <a:t>p</a:t>
            </a:r>
            <a:r>
              <a:rPr lang="tr-TR" dirty="0" smtClean="0"/>
              <a:t>ublic void sınavoku(){</a:t>
            </a:r>
          </a:p>
          <a:p>
            <a:r>
              <a:rPr lang="tr-TR" dirty="0"/>
              <a:t>System.out.println</a:t>
            </a:r>
            <a:r>
              <a:rPr lang="tr-TR" dirty="0" smtClean="0"/>
              <a:t>(«Sınav okudu»);</a:t>
            </a:r>
          </a:p>
          <a:p>
            <a:r>
              <a:rPr lang="tr-TR" dirty="0" smtClean="0"/>
              <a:t>}</a:t>
            </a:r>
          </a:p>
          <a:p>
            <a:r>
              <a:rPr lang="tr-TR" dirty="0"/>
              <a:t>p</a:t>
            </a:r>
            <a:r>
              <a:rPr lang="tr-TR" dirty="0" smtClean="0"/>
              <a:t>ublic void konuanlat(){</a:t>
            </a:r>
          </a:p>
          <a:p>
            <a:r>
              <a:rPr lang="tr-TR" dirty="0"/>
              <a:t>System.out.println</a:t>
            </a:r>
            <a:r>
              <a:rPr lang="tr-TR" dirty="0" smtClean="0"/>
              <a:t>(«Konu anlattı»);</a:t>
            </a:r>
          </a:p>
          <a:p>
            <a:r>
              <a:rPr lang="tr-TR" dirty="0" smtClean="0"/>
              <a:t>}</a:t>
            </a:r>
          </a:p>
          <a:p>
            <a:r>
              <a:rPr lang="tr-TR" dirty="0" smtClean="0"/>
              <a:t>}</a:t>
            </a:r>
            <a:endParaRPr lang="en-US" dirty="0"/>
          </a:p>
        </p:txBody>
      </p:sp>
      <p:sp>
        <p:nvSpPr>
          <p:cNvPr id="6" name="Metin kutusu 5"/>
          <p:cNvSpPr txBox="1"/>
          <p:nvPr/>
        </p:nvSpPr>
        <p:spPr>
          <a:xfrm>
            <a:off x="323529" y="3804573"/>
            <a:ext cx="3888432" cy="646331"/>
          </a:xfrm>
          <a:prstGeom prst="rect">
            <a:avLst/>
          </a:prstGeom>
          <a:noFill/>
        </p:spPr>
        <p:txBody>
          <a:bodyPr wrap="square" rtlCol="0">
            <a:spAutoFit/>
          </a:bodyPr>
          <a:lstStyle/>
          <a:p>
            <a:r>
              <a:rPr lang="tr-TR" dirty="0"/>
              <a:t>İnsan öğretmen1=new öğretmen();</a:t>
            </a:r>
          </a:p>
          <a:p>
            <a:r>
              <a:rPr lang="tr-TR" dirty="0"/>
              <a:t>Öğretmen1.çalış();</a:t>
            </a:r>
          </a:p>
        </p:txBody>
      </p:sp>
      <p:sp>
        <p:nvSpPr>
          <p:cNvPr id="7" name="Metin kutusu 6"/>
          <p:cNvSpPr txBox="1"/>
          <p:nvPr/>
        </p:nvSpPr>
        <p:spPr>
          <a:xfrm>
            <a:off x="323528" y="5013176"/>
            <a:ext cx="3909183" cy="646331"/>
          </a:xfrm>
          <a:prstGeom prst="rect">
            <a:avLst/>
          </a:prstGeom>
          <a:noFill/>
        </p:spPr>
        <p:txBody>
          <a:bodyPr wrap="square" rtlCol="0">
            <a:spAutoFit/>
          </a:bodyPr>
          <a:lstStyle/>
          <a:p>
            <a:r>
              <a:rPr lang="tr-TR" dirty="0" smtClean="0"/>
              <a:t>Öğretmen öğretmen1=new </a:t>
            </a:r>
            <a:r>
              <a:rPr lang="tr-TR" dirty="0"/>
              <a:t>öğretmen();</a:t>
            </a:r>
          </a:p>
          <a:p>
            <a:r>
              <a:rPr lang="tr-TR" dirty="0"/>
              <a:t>Öğretmen1.çalış();</a:t>
            </a:r>
          </a:p>
        </p:txBody>
      </p:sp>
      <p:sp>
        <p:nvSpPr>
          <p:cNvPr id="8" name="Oval Belirtme Çizgisi 7"/>
          <p:cNvSpPr/>
          <p:nvPr/>
        </p:nvSpPr>
        <p:spPr>
          <a:xfrm>
            <a:off x="1187624" y="2204864"/>
            <a:ext cx="6934189" cy="3454643"/>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5400" dirty="0" smtClean="0"/>
              <a:t>PEKİ ARALARINDAKİ FARK NEDİR?</a:t>
            </a:r>
            <a:endParaRPr lang="en-US" sz="5400" dirty="0"/>
          </a:p>
        </p:txBody>
      </p:sp>
    </p:spTree>
    <p:extLst>
      <p:ext uri="{BB962C8B-B14F-4D97-AF65-F5344CB8AC3E}">
        <p14:creationId xmlns:p14="http://schemas.microsoft.com/office/powerpoint/2010/main" val="108732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92500" lnSpcReduction="10000"/>
          </a:bodyPr>
          <a:lstStyle/>
          <a:p>
            <a:r>
              <a:rPr lang="tr-TR" dirty="0"/>
              <a:t>İnsan öğretmen1=new öğretmen();</a:t>
            </a:r>
          </a:p>
          <a:p>
            <a:pPr marL="0" indent="0">
              <a:buNone/>
            </a:pPr>
            <a:r>
              <a:rPr lang="tr-TR" dirty="0" smtClean="0"/>
              <a:t>Çalışan üst sınıfından ancak öğretmen alt sınıfını referans gösteren bir nesne oluşur. Çalışan sınıfının içinde bulunan tüm özellikleri ve metodları kullanır, method overriding ile üst sınıf ile aynı olan alt sınıf metodlarını da alt sınıftan kullanır. Her iki sınıf için de çalış metodu ortaktır yani öğretmen sınıfının çalış metodu çalışan sınıfının çalış metodunu ezmiştir. Bu nesne dolayısıyla öğretmen sınıfının çalış metodunu kullanır.</a:t>
            </a:r>
            <a:endParaRPr lang="en-US" dirty="0"/>
          </a:p>
        </p:txBody>
      </p:sp>
      <p:sp>
        <p:nvSpPr>
          <p:cNvPr id="4" name="Başlık 3"/>
          <p:cNvSpPr txBox="1">
            <a:spLocks noGrp="1"/>
          </p:cNvSpPr>
          <p:nvPr>
            <p:ph type="title"/>
          </p:nvPr>
        </p:nvSpPr>
        <p:spPr>
          <a:xfrm>
            <a:off x="457200" y="461417"/>
            <a:ext cx="8229600" cy="769441"/>
          </a:xfrm>
          <a:prstGeom prst="rect">
            <a:avLst/>
          </a:prstGeom>
          <a:noFill/>
        </p:spPr>
        <p:txBody>
          <a:bodyPr wrap="square" rtlCol="0">
            <a:spAutoFit/>
          </a:bodyPr>
          <a:lstStyle/>
          <a:p>
            <a:r>
              <a:rPr lang="tr-TR" dirty="0"/>
              <a:t>ÇOKBİÇİMLİLİK (POLYMORPHISM)</a:t>
            </a:r>
          </a:p>
        </p:txBody>
      </p:sp>
    </p:spTree>
    <p:extLst>
      <p:ext uri="{BB962C8B-B14F-4D97-AF65-F5344CB8AC3E}">
        <p14:creationId xmlns:p14="http://schemas.microsoft.com/office/powerpoint/2010/main" val="329899424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ÇOKBİÇİMLİLİK (POLYMORPHISM)</a:t>
            </a:r>
            <a:endParaRPr lang="en-US" dirty="0"/>
          </a:p>
        </p:txBody>
      </p:sp>
      <p:sp>
        <p:nvSpPr>
          <p:cNvPr id="3" name="İçerik Yer Tutucusu 2"/>
          <p:cNvSpPr>
            <a:spLocks noGrp="1"/>
          </p:cNvSpPr>
          <p:nvPr>
            <p:ph idx="1"/>
          </p:nvPr>
        </p:nvSpPr>
        <p:spPr/>
        <p:txBody>
          <a:bodyPr>
            <a:normAutofit fontScale="92500"/>
          </a:bodyPr>
          <a:lstStyle/>
          <a:p>
            <a:r>
              <a:rPr lang="tr-TR" dirty="0" smtClean="0"/>
              <a:t>Öğretmen öğretmen1=new </a:t>
            </a:r>
            <a:r>
              <a:rPr lang="tr-TR" dirty="0"/>
              <a:t>öğretmen</a:t>
            </a:r>
            <a:r>
              <a:rPr lang="tr-TR" dirty="0" smtClean="0"/>
              <a:t>();</a:t>
            </a:r>
          </a:p>
          <a:p>
            <a:pPr marL="0" indent="0">
              <a:buNone/>
            </a:pPr>
            <a:r>
              <a:rPr lang="tr-TR" dirty="0" smtClean="0"/>
              <a:t>Öğretmen1.çalış(); kodu işlediğinde yine aynı sonuç çıkacaktır yani öğretmen sınıfının çalış metodu çalışacaktır ancak bu tür nesne oluşturmada öğretmene ait diğer tüm özellikler ve metodların kullandığı parametreler için bellekte yer açılacaktır. Programlama açısından kullanacağımız metod bize yeterli ise </a:t>
            </a:r>
            <a:r>
              <a:rPr lang="tr-TR" i="1" dirty="0" smtClean="0">
                <a:solidFill>
                  <a:srgbClr val="FF0000"/>
                </a:solidFill>
                <a:effectLst>
                  <a:outerShdw blurRad="38100" dist="38100" dir="2700000" algn="tl">
                    <a:srgbClr val="000000">
                      <a:alpha val="43137"/>
                    </a:srgbClr>
                  </a:outerShdw>
                </a:effectLst>
              </a:rPr>
              <a:t>önceki yöntem boş yere yer kaplayacak nesneleri üretmemizi sağlayacaktır.</a:t>
            </a:r>
            <a:endParaRPr lang="tr-TR" i="1" dirty="0">
              <a:solidFill>
                <a:srgbClr val="FF0000"/>
              </a:solidFill>
              <a:effectLst>
                <a:outerShdw blurRad="38100" dist="38100" dir="2700000" algn="tl">
                  <a:srgbClr val="000000">
                    <a:alpha val="43137"/>
                  </a:srgbClr>
                </a:outerShdw>
              </a:effectLst>
            </a:endParaRPr>
          </a:p>
          <a:p>
            <a:pPr marL="0" indent="0">
              <a:buNone/>
            </a:pPr>
            <a:endParaRPr lang="en-US" dirty="0"/>
          </a:p>
        </p:txBody>
      </p:sp>
    </p:spTree>
    <p:extLst>
      <p:ext uri="{BB962C8B-B14F-4D97-AF65-F5344CB8AC3E}">
        <p14:creationId xmlns:p14="http://schemas.microsoft.com/office/powerpoint/2010/main" val="16951393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717032"/>
            <a:ext cx="2486025" cy="2924944"/>
          </a:xfrm>
          <a:prstGeom prst="rect">
            <a:avLst/>
          </a:prstGeom>
          <a:noFill/>
          <a:extLst>
            <a:ext uri="{909E8E84-426E-40DD-AFC4-6F175D3DCCD1}">
              <a14:hiddenFill xmlns:a14="http://schemas.microsoft.com/office/drawing/2010/main">
                <a:solidFill>
                  <a:srgbClr val="FFFFFF"/>
                </a:solidFill>
              </a14:hiddenFill>
            </a:ext>
          </a:extLst>
        </p:spPr>
      </p:pic>
      <p:sp>
        <p:nvSpPr>
          <p:cNvPr id="2" name="Başlık 1"/>
          <p:cNvSpPr>
            <a:spLocks noGrp="1"/>
          </p:cNvSpPr>
          <p:nvPr>
            <p:ph type="title"/>
          </p:nvPr>
        </p:nvSpPr>
        <p:spPr/>
        <p:txBody>
          <a:bodyPr/>
          <a:lstStyle/>
          <a:p>
            <a:r>
              <a:rPr lang="tr-TR" dirty="0" smtClean="0"/>
              <a:t>PROBLEM-11</a:t>
            </a:r>
            <a:endParaRPr lang="en-US" dirty="0"/>
          </a:p>
        </p:txBody>
      </p:sp>
      <p:sp>
        <p:nvSpPr>
          <p:cNvPr id="3" name="İçerik Yer Tutucusu 2"/>
          <p:cNvSpPr>
            <a:spLocks noGrp="1"/>
          </p:cNvSpPr>
          <p:nvPr>
            <p:ph idx="1"/>
          </p:nvPr>
        </p:nvSpPr>
        <p:spPr/>
        <p:txBody>
          <a:bodyPr/>
          <a:lstStyle/>
          <a:p>
            <a:r>
              <a:rPr lang="tr-TR" dirty="0" smtClean="0"/>
              <a:t>Oluşturduğumuz çalışan, öğretmen, memur ve müdür sınıflarını kullanarak kullanıcının seçtiği tipte bir nesne oluşturarak, istenilenin çalış metodunu çalıştırıp sonuçları değerlendirelim.</a:t>
            </a:r>
            <a:endParaRPr lang="en-US" dirty="0"/>
          </a:p>
        </p:txBody>
      </p:sp>
    </p:spTree>
    <p:extLst>
      <p:ext uri="{BB962C8B-B14F-4D97-AF65-F5344CB8AC3E}">
        <p14:creationId xmlns:p14="http://schemas.microsoft.com/office/powerpoint/2010/main" val="33462326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UPCASTING-DOWNCASTING</a:t>
            </a:r>
            <a:endParaRPr lang="en-US" dirty="0"/>
          </a:p>
        </p:txBody>
      </p:sp>
      <p:sp>
        <p:nvSpPr>
          <p:cNvPr id="3" name="İçerik Yer Tutucusu 2"/>
          <p:cNvSpPr>
            <a:spLocks noGrp="1"/>
          </p:cNvSpPr>
          <p:nvPr>
            <p:ph idx="1"/>
          </p:nvPr>
        </p:nvSpPr>
        <p:spPr/>
        <p:txBody>
          <a:bodyPr>
            <a:normAutofit lnSpcReduction="10000"/>
          </a:bodyPr>
          <a:lstStyle/>
          <a:p>
            <a:r>
              <a:rPr lang="tr-TR" dirty="0" smtClean="0"/>
              <a:t>Upcasting yukarı çevrim anlamına gelmektedir, downcasting ise aşağı çevrim anlamına gelmektedir. </a:t>
            </a:r>
            <a:endParaRPr lang="tr-TR" dirty="0"/>
          </a:p>
          <a:p>
            <a:r>
              <a:rPr lang="tr-TR" dirty="0" smtClean="0">
                <a:solidFill>
                  <a:srgbClr val="FF0000"/>
                </a:solidFill>
              </a:rPr>
              <a:t>Upcasting </a:t>
            </a:r>
            <a:r>
              <a:rPr lang="tr-TR" dirty="0" smtClean="0"/>
              <a:t>alt sınıftan oluşturulmuş bir nesneyi üst sınıftan oluşturulmuş bir nesneye çevirmek.</a:t>
            </a:r>
          </a:p>
          <a:p>
            <a:r>
              <a:rPr lang="tr-TR" dirty="0" smtClean="0">
                <a:solidFill>
                  <a:srgbClr val="FF0000"/>
                </a:solidFill>
                <a:effectLst>
                  <a:outerShdw blurRad="38100" dist="38100" dir="2700000" algn="tl">
                    <a:srgbClr val="000000">
                      <a:alpha val="43137"/>
                    </a:srgbClr>
                  </a:outerShdw>
                </a:effectLst>
              </a:rPr>
              <a:t>Downcasting </a:t>
            </a:r>
            <a:r>
              <a:rPr lang="tr-TR" dirty="0" smtClean="0"/>
              <a:t>ise üst sınıftan oluşturulmuş bir nesneyi alt sınıftan oluşturulmuş bir nesneye çevirme işine verilen addır.</a:t>
            </a:r>
            <a:endParaRPr lang="en-US" dirty="0"/>
          </a:p>
        </p:txBody>
      </p:sp>
    </p:spTree>
    <p:extLst>
      <p:ext uri="{BB962C8B-B14F-4D97-AF65-F5344CB8AC3E}">
        <p14:creationId xmlns:p14="http://schemas.microsoft.com/office/powerpoint/2010/main" val="40111626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DOWNCASTING</a:t>
            </a:r>
            <a:endParaRPr lang="en-US" dirty="0"/>
          </a:p>
        </p:txBody>
      </p:sp>
      <p:sp>
        <p:nvSpPr>
          <p:cNvPr id="3" name="İçerik Yer Tutucusu 2"/>
          <p:cNvSpPr>
            <a:spLocks noGrp="1"/>
          </p:cNvSpPr>
          <p:nvPr>
            <p:ph idx="1"/>
          </p:nvPr>
        </p:nvSpPr>
        <p:spPr/>
        <p:txBody>
          <a:bodyPr/>
          <a:lstStyle/>
          <a:p>
            <a:r>
              <a:rPr lang="tr-TR" dirty="0" smtClean="0"/>
              <a:t>Örneğimizden yola çıkarsak mesela çalışan sınıfından oluşturulmuş bir nesneyi sonradan öğretmen sınıfından oluşturulmuş bir nesneye çevirmek istiyorsak buna </a:t>
            </a:r>
            <a:r>
              <a:rPr lang="tr-TR" dirty="0" smtClean="0">
                <a:solidFill>
                  <a:srgbClr val="FF0000"/>
                </a:solidFill>
              </a:rPr>
              <a:t>aşağı çevrim </a:t>
            </a:r>
            <a:r>
              <a:rPr lang="tr-TR" dirty="0" smtClean="0"/>
              <a:t>denir.</a:t>
            </a:r>
          </a:p>
          <a:p>
            <a:pPr marL="0" indent="0">
              <a:buNone/>
            </a:pPr>
            <a:r>
              <a:rPr lang="tr-TR" dirty="0"/>
              <a:t>ç</a:t>
            </a:r>
            <a:r>
              <a:rPr lang="tr-TR" dirty="0" smtClean="0"/>
              <a:t>alışan çalışan1=new çalışan();</a:t>
            </a:r>
          </a:p>
          <a:p>
            <a:pPr marL="0" indent="0">
              <a:buNone/>
            </a:pPr>
            <a:r>
              <a:rPr lang="tr-TR" dirty="0" smtClean="0"/>
              <a:t>Oluşturulan nesne çalışan sınıfından….</a:t>
            </a:r>
          </a:p>
          <a:p>
            <a:pPr marL="0" indent="0">
              <a:buNone/>
            </a:pPr>
            <a:r>
              <a:rPr lang="tr-TR" dirty="0" smtClean="0"/>
              <a:t>Öğretmen öğretmen1=(öğretmen)çalışan1;</a:t>
            </a:r>
          </a:p>
          <a:p>
            <a:pPr marL="0" indent="0">
              <a:buNone/>
            </a:pPr>
            <a:r>
              <a:rPr lang="tr-TR" dirty="0" smtClean="0"/>
              <a:t>Oluşturulan nesne öğretmen sınıfına çevrildi.</a:t>
            </a:r>
            <a:endParaRPr lang="en-US" dirty="0"/>
          </a:p>
        </p:txBody>
      </p:sp>
    </p:spTree>
    <p:extLst>
      <p:ext uri="{BB962C8B-B14F-4D97-AF65-F5344CB8AC3E}">
        <p14:creationId xmlns:p14="http://schemas.microsoft.com/office/powerpoint/2010/main" val="311783603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UPCASTING</a:t>
            </a:r>
            <a:endParaRPr lang="en-US" dirty="0"/>
          </a:p>
        </p:txBody>
      </p:sp>
      <p:sp>
        <p:nvSpPr>
          <p:cNvPr id="3" name="İçerik Yer Tutucusu 2"/>
          <p:cNvSpPr>
            <a:spLocks noGrp="1"/>
          </p:cNvSpPr>
          <p:nvPr>
            <p:ph idx="1"/>
          </p:nvPr>
        </p:nvSpPr>
        <p:spPr/>
        <p:txBody>
          <a:bodyPr/>
          <a:lstStyle/>
          <a:p>
            <a:r>
              <a:rPr lang="tr-TR" dirty="0" smtClean="0"/>
              <a:t>Eğer alt sınıftan oluşturulmuş bir nesneyi üst sınıftan oluşturulmuş bir nesneye çevirmek istiyorsak buna </a:t>
            </a:r>
            <a:r>
              <a:rPr lang="tr-TR" dirty="0" smtClean="0">
                <a:solidFill>
                  <a:srgbClr val="FF0000"/>
                </a:solidFill>
              </a:rPr>
              <a:t>yukarı çevrim </a:t>
            </a:r>
            <a:r>
              <a:rPr lang="tr-TR" dirty="0" smtClean="0"/>
              <a:t>denir.</a:t>
            </a:r>
          </a:p>
          <a:p>
            <a:pPr marL="0" indent="0">
              <a:buNone/>
            </a:pPr>
            <a:r>
              <a:rPr lang="tr-TR" dirty="0"/>
              <a:t>ö</a:t>
            </a:r>
            <a:r>
              <a:rPr lang="tr-TR" dirty="0" smtClean="0"/>
              <a:t>ğretmen öğretmen1=new öğretmen();</a:t>
            </a:r>
          </a:p>
          <a:p>
            <a:pPr marL="0" indent="0">
              <a:buNone/>
            </a:pPr>
            <a:r>
              <a:rPr lang="tr-TR" dirty="0" smtClean="0"/>
              <a:t>Nesne öğretmen sınıfından oluşturulmuş…</a:t>
            </a:r>
          </a:p>
          <a:p>
            <a:pPr marL="0" indent="0">
              <a:buNone/>
            </a:pPr>
            <a:r>
              <a:rPr lang="tr-TR" dirty="0"/>
              <a:t>i</a:t>
            </a:r>
            <a:r>
              <a:rPr lang="tr-TR" dirty="0" smtClean="0"/>
              <a:t>nsan insan1=öğretmen1;</a:t>
            </a:r>
          </a:p>
          <a:p>
            <a:pPr marL="0" indent="0">
              <a:buNone/>
            </a:pPr>
            <a:r>
              <a:rPr lang="tr-TR" dirty="0" smtClean="0"/>
              <a:t>Nesne üst sınıftan oluşturulmuş bir nesneye dönüştürüldü…</a:t>
            </a:r>
          </a:p>
          <a:p>
            <a:pPr marL="0" indent="0">
              <a:buNone/>
            </a:pPr>
            <a:endParaRPr lang="en-US" dirty="0"/>
          </a:p>
        </p:txBody>
      </p:sp>
    </p:spTree>
    <p:extLst>
      <p:ext uri="{BB962C8B-B14F-4D97-AF65-F5344CB8AC3E}">
        <p14:creationId xmlns:p14="http://schemas.microsoft.com/office/powerpoint/2010/main" val="392906085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UPCASTING-DOWNCASTING</a:t>
            </a:r>
            <a:endParaRPr lang="en-US" dirty="0"/>
          </a:p>
        </p:txBody>
      </p:sp>
      <p:sp>
        <p:nvSpPr>
          <p:cNvPr id="3" name="İçerik Yer Tutucusu 2"/>
          <p:cNvSpPr>
            <a:spLocks noGrp="1"/>
          </p:cNvSpPr>
          <p:nvPr>
            <p:ph idx="1"/>
          </p:nvPr>
        </p:nvSpPr>
        <p:spPr/>
        <p:txBody>
          <a:bodyPr/>
          <a:lstStyle/>
          <a:p>
            <a:r>
              <a:rPr lang="tr-TR" dirty="0" smtClean="0"/>
              <a:t>Yukarı çevrimde alt sınıftan üst sınıfa çevrim yapılırken cast yapılmaz.</a:t>
            </a:r>
          </a:p>
          <a:p>
            <a:pPr marL="0" indent="0">
              <a:buNone/>
            </a:pPr>
            <a:r>
              <a:rPr lang="tr-TR" dirty="0"/>
              <a:t>insan insan1=öğretmen1;</a:t>
            </a:r>
          </a:p>
          <a:p>
            <a:r>
              <a:rPr lang="tr-TR" dirty="0" smtClean="0"/>
              <a:t>Aşağı çevrimde ise üst sınıftan alt sınıfa çevrim yapılırken casting yapılması zorunludur.</a:t>
            </a:r>
          </a:p>
          <a:p>
            <a:pPr marL="0" indent="0">
              <a:buNone/>
            </a:pPr>
            <a:r>
              <a:rPr lang="tr-TR" dirty="0"/>
              <a:t>Öğretmen öğretmen1=(öğretmen)çalışan1;</a:t>
            </a:r>
          </a:p>
          <a:p>
            <a:pPr marL="0" indent="0">
              <a:buNone/>
            </a:pPr>
            <a:endParaRPr lang="en-US" dirty="0"/>
          </a:p>
        </p:txBody>
      </p:sp>
      <p:sp>
        <p:nvSpPr>
          <p:cNvPr id="4" name="Oval Belirtme Çizgisi 3"/>
          <p:cNvSpPr/>
          <p:nvPr/>
        </p:nvSpPr>
        <p:spPr>
          <a:xfrm rot="10800000" flipH="1" flipV="1">
            <a:off x="2051720" y="5517232"/>
            <a:ext cx="3172335" cy="675259"/>
          </a:xfrm>
          <a:prstGeom prst="wedgeEllipseCallout">
            <a:avLst>
              <a:gd name="adj1" fmla="val 39110"/>
              <a:gd name="adj2" fmla="val -14251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3200" dirty="0" smtClean="0"/>
              <a:t>Casting</a:t>
            </a:r>
            <a:endParaRPr lang="en-US" sz="3200" dirty="0"/>
          </a:p>
        </p:txBody>
      </p:sp>
    </p:spTree>
    <p:extLst>
      <p:ext uri="{BB962C8B-B14F-4D97-AF65-F5344CB8AC3E}">
        <p14:creationId xmlns:p14="http://schemas.microsoft.com/office/powerpoint/2010/main" val="175116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smtClean="0"/>
              <a:t>STATIC-DYNAMIC (EARLY-LATE)BINDING</a:t>
            </a:r>
            <a:endParaRPr lang="en-US" sz="3600" dirty="0"/>
          </a:p>
        </p:txBody>
      </p:sp>
      <p:sp>
        <p:nvSpPr>
          <p:cNvPr id="3" name="İçerik Yer Tutucusu 2"/>
          <p:cNvSpPr>
            <a:spLocks noGrp="1"/>
          </p:cNvSpPr>
          <p:nvPr>
            <p:ph idx="1"/>
          </p:nvPr>
        </p:nvSpPr>
        <p:spPr/>
        <p:txBody>
          <a:bodyPr>
            <a:normAutofit fontScale="92500" lnSpcReduction="20000"/>
          </a:bodyPr>
          <a:lstStyle/>
          <a:p>
            <a:r>
              <a:rPr lang="tr-TR" dirty="0" smtClean="0"/>
              <a:t>Static binding (early binding) ya da erken bağlama denilen kavram şu şekilde açıklanabilir. </a:t>
            </a:r>
          </a:p>
          <a:p>
            <a:r>
              <a:rPr lang="tr-TR" dirty="0" smtClean="0"/>
              <a:t>Eğer kod çalıştırılırken hangi nesnenin hangi özelliği kullanacağı belli ise buna erken bağlama denir.</a:t>
            </a:r>
          </a:p>
          <a:p>
            <a:r>
              <a:rPr lang="tr-TR" dirty="0" smtClean="0"/>
              <a:t>Örneğin;</a:t>
            </a:r>
          </a:p>
          <a:p>
            <a:pPr marL="0" indent="0">
              <a:buNone/>
            </a:pPr>
            <a:r>
              <a:rPr lang="tr-TR" dirty="0" smtClean="0"/>
              <a:t>Öğretmen öğretmen1=new öğretmen();</a:t>
            </a:r>
          </a:p>
          <a:p>
            <a:pPr marL="0" indent="0">
              <a:buNone/>
            </a:pPr>
            <a:r>
              <a:rPr lang="tr-TR" dirty="0"/>
              <a:t>ö</a:t>
            </a:r>
            <a:r>
              <a:rPr lang="tr-TR" dirty="0" smtClean="0"/>
              <a:t>ğretmen1.çalış();</a:t>
            </a:r>
          </a:p>
          <a:p>
            <a:pPr marL="0" indent="0">
              <a:buNone/>
            </a:pPr>
            <a:r>
              <a:rPr lang="tr-TR" dirty="0" smtClean="0"/>
              <a:t>Kodu çalıştığında öğretmen1 nesnesinin öğretmen sınıfının çalış metodunu kullanacağı bellidir.</a:t>
            </a:r>
            <a:endParaRPr lang="en-US" dirty="0"/>
          </a:p>
        </p:txBody>
      </p:sp>
    </p:spTree>
    <p:extLst>
      <p:ext uri="{BB962C8B-B14F-4D97-AF65-F5344CB8AC3E}">
        <p14:creationId xmlns:p14="http://schemas.microsoft.com/office/powerpoint/2010/main" val="2784466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FARKLI MI AYNI MI?</a:t>
            </a:r>
            <a:endParaRPr lang="tr-TR" dirty="0"/>
          </a:p>
        </p:txBody>
      </p:sp>
      <p:sp>
        <p:nvSpPr>
          <p:cNvPr id="3" name="İçerik Yer Tutucusu 2"/>
          <p:cNvSpPr>
            <a:spLocks noGrp="1"/>
          </p:cNvSpPr>
          <p:nvPr>
            <p:ph idx="1"/>
          </p:nvPr>
        </p:nvSpPr>
        <p:spPr>
          <a:xfrm>
            <a:off x="457200" y="3284984"/>
            <a:ext cx="8229600" cy="2841179"/>
          </a:xfrm>
        </p:spPr>
        <p:txBody>
          <a:bodyPr>
            <a:normAutofit lnSpcReduction="10000"/>
          </a:bodyPr>
          <a:lstStyle/>
          <a:p>
            <a:pPr algn="just"/>
            <a:r>
              <a:rPr lang="tr-TR" dirty="0" smtClean="0"/>
              <a:t>Sınıftan nesne üretirken ürettiğimiz nesnenin değerlerini </a:t>
            </a:r>
            <a:r>
              <a:rPr lang="tr-TR" i="1" dirty="0" smtClean="0">
                <a:solidFill>
                  <a:srgbClr val="FF0000"/>
                </a:solidFill>
              </a:rPr>
              <a:t>istersek farklı da belirleyebiliriz, istersek aynı da belirleyebiliriz </a:t>
            </a:r>
            <a:r>
              <a:rPr lang="tr-TR" dirty="0" smtClean="0"/>
              <a:t>yani sınıftan üretilen her nesnenin aynı özellikte olması veya farklı özelliklerde olması sınıfı yazan kişinin isteğini kalmış bir durumdur.</a:t>
            </a:r>
            <a:endParaRPr lang="tr-TR" dirty="0"/>
          </a:p>
        </p:txBody>
      </p:sp>
      <p:pic>
        <p:nvPicPr>
          <p:cNvPr id="4" name="Picture 6" descr="https://app.heliumnetwork.com/heliumnetwork/viewFileImageController.sc?imageFilename=0d1d_bounce_147.gif"/>
          <p:cNvPicPr>
            <a:picLocks noChangeAspect="1" noChangeArrowheads="1"/>
          </p:cNvPicPr>
          <p:nvPr/>
        </p:nvPicPr>
        <p:blipFill rotWithShape="1">
          <a:blip r:embed="rId2">
            <a:extLst>
              <a:ext uri="{28A0092B-C50C-407E-A947-70E740481C1C}">
                <a14:useLocalDpi xmlns:a14="http://schemas.microsoft.com/office/drawing/2010/main" val="0"/>
              </a:ext>
            </a:extLst>
          </a:blip>
          <a:srcRect b="57964"/>
          <a:stretch/>
        </p:blipFill>
        <p:spPr bwMode="auto">
          <a:xfrm>
            <a:off x="1619672" y="1901790"/>
            <a:ext cx="1400175" cy="1101080"/>
          </a:xfrm>
          <a:prstGeom prst="rect">
            <a:avLst/>
          </a:prstGeom>
          <a:solidFill>
            <a:schemeClr val="tx1"/>
          </a:solidFill>
          <a:extLst/>
        </p:spPr>
      </p:pic>
      <p:pic>
        <p:nvPicPr>
          <p:cNvPr id="5" name="Picture 6" descr="https://app.heliumnetwork.com/heliumnetwork/viewFileImageController.sc?imageFilename=0d1d_bounce_147.gif"/>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57964"/>
          <a:stretch/>
        </p:blipFill>
        <p:spPr bwMode="auto">
          <a:xfrm>
            <a:off x="3779912" y="1772816"/>
            <a:ext cx="1728192" cy="1359028"/>
          </a:xfrm>
          <a:prstGeom prst="rect">
            <a:avLst/>
          </a:prstGeom>
          <a:solidFill>
            <a:schemeClr val="tx1"/>
          </a:solidFill>
          <a:extLst/>
        </p:spPr>
      </p:pic>
      <p:pic>
        <p:nvPicPr>
          <p:cNvPr id="6" name="Picture 6" descr="https://app.heliumnetwork.com/heliumnetwork/viewFileImageController.sc?imageFilename=0d1d_bounce_147.gif"/>
          <p:cNvPicPr>
            <a:picLocks noChangeAspect="1" noChangeArrowheads="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57964"/>
          <a:stretch/>
        </p:blipFill>
        <p:spPr bwMode="auto">
          <a:xfrm>
            <a:off x="6012160" y="1901790"/>
            <a:ext cx="1400175" cy="936104"/>
          </a:xfrm>
          <a:prstGeom prst="rect">
            <a:avLst/>
          </a:prstGeom>
          <a:solidFill>
            <a:schemeClr val="tx1"/>
          </a:solidFill>
          <a:extLst/>
        </p:spPr>
      </p:pic>
    </p:spTree>
    <p:extLst>
      <p:ext uri="{BB962C8B-B14F-4D97-AF65-F5344CB8AC3E}">
        <p14:creationId xmlns:p14="http://schemas.microsoft.com/office/powerpoint/2010/main" val="28672824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STATIC-DYNAMIC (</a:t>
            </a:r>
            <a:r>
              <a:rPr lang="tr-TR" sz="4000" dirty="0"/>
              <a:t>EARLY-LATE)BINDING</a:t>
            </a:r>
            <a:endParaRPr lang="en-US" dirty="0"/>
          </a:p>
        </p:txBody>
      </p:sp>
      <p:sp>
        <p:nvSpPr>
          <p:cNvPr id="3" name="İçerik Yer Tutucusu 2"/>
          <p:cNvSpPr>
            <a:spLocks noGrp="1"/>
          </p:cNvSpPr>
          <p:nvPr>
            <p:ph idx="1"/>
          </p:nvPr>
        </p:nvSpPr>
        <p:spPr/>
        <p:txBody>
          <a:bodyPr>
            <a:normAutofit fontScale="92500" lnSpcReduction="20000"/>
          </a:bodyPr>
          <a:lstStyle/>
          <a:p>
            <a:r>
              <a:rPr lang="tr-TR" dirty="0" smtClean="0"/>
              <a:t>Dynamic binding(late binding) ya da geç bağlama denilen kavram şu şekilde açıklanabilir.</a:t>
            </a:r>
          </a:p>
          <a:p>
            <a:r>
              <a:rPr lang="tr-TR" dirty="0" smtClean="0"/>
              <a:t>Eğer kod çalıştığında hangi metodun kullanılacağı belli değilse buna geç bağlama denir.</a:t>
            </a:r>
          </a:p>
          <a:p>
            <a:r>
              <a:rPr lang="tr-TR" dirty="0" smtClean="0"/>
              <a:t>Örneğin;</a:t>
            </a:r>
          </a:p>
          <a:p>
            <a:pPr marL="0" indent="0">
              <a:buNone/>
            </a:pPr>
            <a:r>
              <a:rPr lang="tr-TR" dirty="0" smtClean="0"/>
              <a:t>çalışan öğretmen1=new öğretmen();</a:t>
            </a:r>
          </a:p>
          <a:p>
            <a:pPr marL="0" indent="0">
              <a:buNone/>
            </a:pPr>
            <a:r>
              <a:rPr lang="tr-TR" dirty="0" smtClean="0"/>
              <a:t>öğretmen1.çalış();</a:t>
            </a:r>
          </a:p>
          <a:p>
            <a:pPr marL="0" indent="0">
              <a:buNone/>
            </a:pPr>
            <a:r>
              <a:rPr lang="tr-TR" dirty="0" smtClean="0"/>
              <a:t>Bu kod çalışmadan önce çalışan sınıfının mı yoksa öğretmen sınıfının mı çalış metodu kullanılacağı belli değildir, dolayısıyla burada geç bağlama vardır.</a:t>
            </a:r>
            <a:endParaRPr lang="en-US" dirty="0"/>
          </a:p>
        </p:txBody>
      </p:sp>
    </p:spTree>
    <p:extLst>
      <p:ext uri="{BB962C8B-B14F-4D97-AF65-F5344CB8AC3E}">
        <p14:creationId xmlns:p14="http://schemas.microsoft.com/office/powerpoint/2010/main" val="224895339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sz="4000" dirty="0"/>
              <a:t>STATIC-DYNAMIC</a:t>
            </a:r>
            <a:r>
              <a:rPr lang="tr-TR" dirty="0"/>
              <a:t> (EARLY-LATE)BINDING</a:t>
            </a:r>
            <a:endParaRPr lang="en-US" dirty="0"/>
          </a:p>
        </p:txBody>
      </p:sp>
      <p:sp>
        <p:nvSpPr>
          <p:cNvPr id="3" name="İçerik Yer Tutucusu 2"/>
          <p:cNvSpPr>
            <a:spLocks noGrp="1"/>
          </p:cNvSpPr>
          <p:nvPr>
            <p:ph idx="1"/>
          </p:nvPr>
        </p:nvSpPr>
        <p:spPr/>
        <p:txBody>
          <a:bodyPr/>
          <a:lstStyle/>
          <a:p>
            <a:r>
              <a:rPr lang="tr-TR" dirty="0" smtClean="0"/>
              <a:t>Özet olarak şu söylenebilir, kod java compiler tarafından compile edildiğinde nesnenin hangi metodu kullanacağı belli ise </a:t>
            </a:r>
            <a:r>
              <a:rPr lang="tr-TR" dirty="0" smtClean="0">
                <a:solidFill>
                  <a:srgbClr val="FF0000"/>
                </a:solidFill>
              </a:rPr>
              <a:t>erken bağlama( early or static binding)</a:t>
            </a:r>
            <a:r>
              <a:rPr lang="tr-TR" dirty="0" smtClean="0"/>
              <a:t>, nesnenin üst sınıf metodunu  mu yoksa alt sınıf metodunu mu kullanacağı kod çalışırken belli oluyorsa buna </a:t>
            </a:r>
            <a:r>
              <a:rPr lang="tr-TR" dirty="0" smtClean="0">
                <a:solidFill>
                  <a:srgbClr val="FF0000"/>
                </a:solidFill>
              </a:rPr>
              <a:t>geç bağlama (late or dynamic binding) </a:t>
            </a:r>
            <a:r>
              <a:rPr lang="tr-TR" dirty="0" smtClean="0"/>
              <a:t>denir.</a:t>
            </a:r>
            <a:endParaRPr lang="en-US" dirty="0"/>
          </a:p>
        </p:txBody>
      </p:sp>
    </p:spTree>
    <p:extLst>
      <p:ext uri="{BB962C8B-B14F-4D97-AF65-F5344CB8AC3E}">
        <p14:creationId xmlns:p14="http://schemas.microsoft.com/office/powerpoint/2010/main" val="24028551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PROBLEM-12</a:t>
            </a:r>
            <a:endParaRPr lang="en-US" dirty="0"/>
          </a:p>
        </p:txBody>
      </p:sp>
      <p:sp>
        <p:nvSpPr>
          <p:cNvPr id="3" name="İçerik Yer Tutucusu 2"/>
          <p:cNvSpPr>
            <a:spLocks noGrp="1"/>
          </p:cNvSpPr>
          <p:nvPr>
            <p:ph idx="1"/>
          </p:nvPr>
        </p:nvSpPr>
        <p:spPr/>
        <p:txBody>
          <a:bodyPr/>
          <a:lstStyle/>
          <a:p>
            <a:r>
              <a:rPr lang="tr-TR" dirty="0" smtClean="0"/>
              <a:t>Oluşturduğumuz sınıfları kullanarak erken bağlama ve geç bağlama örneği yaparak nerede olduklarını gösterelim.</a:t>
            </a:r>
            <a:endParaRPr lang="en-US"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717032"/>
            <a:ext cx="2486025" cy="29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84309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THIS KELİMESİ</a:t>
            </a:r>
            <a:endParaRPr lang="en-US" dirty="0"/>
          </a:p>
        </p:txBody>
      </p:sp>
      <p:sp>
        <p:nvSpPr>
          <p:cNvPr id="3" name="İçerik Yer Tutucusu 2"/>
          <p:cNvSpPr>
            <a:spLocks noGrp="1"/>
          </p:cNvSpPr>
          <p:nvPr>
            <p:ph idx="1"/>
          </p:nvPr>
        </p:nvSpPr>
        <p:spPr/>
        <p:txBody>
          <a:bodyPr/>
          <a:lstStyle/>
          <a:p>
            <a:r>
              <a:rPr lang="tr-TR" dirty="0" smtClean="0"/>
              <a:t>This kelimesi ingilizce «bu» anlamına gelen bir kelimedir, nesneye dayalı programlamada biz bu kelimeyi aslında tam da bu anlamıyla kullanırız. Örneğin bir yapılandırıcı metod sınıfın özellikleri ile </a:t>
            </a:r>
            <a:r>
              <a:rPr lang="tr-TR" b="1" dirty="0" smtClean="0">
                <a:solidFill>
                  <a:srgbClr val="FF0000"/>
                </a:solidFill>
              </a:rPr>
              <a:t>aynı isimde parametre alıyorsa </a:t>
            </a:r>
            <a:r>
              <a:rPr lang="tr-TR" dirty="0" smtClean="0"/>
              <a:t>gelen parametrenin oluşturulacak nesnenin değişkenine aktarılması konusunda problem meydana gelecektir. İşte burada this kelimesini kullanarak sorunu önlemiş oluruz.</a:t>
            </a:r>
            <a:endParaRPr lang="en-US" dirty="0"/>
          </a:p>
        </p:txBody>
      </p:sp>
    </p:spTree>
    <p:extLst>
      <p:ext uri="{BB962C8B-B14F-4D97-AF65-F5344CB8AC3E}">
        <p14:creationId xmlns:p14="http://schemas.microsoft.com/office/powerpoint/2010/main" val="288387624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ÖRNEK</a:t>
            </a:r>
            <a:endParaRPr lang="en-US" dirty="0"/>
          </a:p>
        </p:txBody>
      </p:sp>
      <p:sp>
        <p:nvSpPr>
          <p:cNvPr id="4" name="Metin kutusu 3"/>
          <p:cNvSpPr txBox="1"/>
          <p:nvPr/>
        </p:nvSpPr>
        <p:spPr>
          <a:xfrm>
            <a:off x="251520" y="1916832"/>
            <a:ext cx="4320479" cy="3293209"/>
          </a:xfrm>
          <a:prstGeom prst="rect">
            <a:avLst/>
          </a:prstGeom>
          <a:noFill/>
        </p:spPr>
        <p:txBody>
          <a:bodyPr wrap="square" rtlCol="0">
            <a:spAutoFit/>
          </a:bodyPr>
          <a:lstStyle/>
          <a:p>
            <a:r>
              <a:rPr lang="tr-TR" sz="1600" dirty="0"/>
              <a:t>p</a:t>
            </a:r>
            <a:r>
              <a:rPr lang="tr-TR" sz="1600" dirty="0" smtClean="0"/>
              <a:t>ublic class çalışan(){</a:t>
            </a:r>
          </a:p>
          <a:p>
            <a:r>
              <a:rPr lang="tr-TR" sz="1600" dirty="0"/>
              <a:t>String adı;</a:t>
            </a:r>
          </a:p>
          <a:p>
            <a:r>
              <a:rPr lang="tr-TR" sz="1600" dirty="0"/>
              <a:t>String soyadı;</a:t>
            </a:r>
          </a:p>
          <a:p>
            <a:r>
              <a:rPr lang="tr-TR" sz="1600" dirty="0"/>
              <a:t>int sicilno</a:t>
            </a:r>
            <a:r>
              <a:rPr lang="tr-TR" sz="1600" dirty="0" smtClean="0"/>
              <a:t>;</a:t>
            </a:r>
            <a:endParaRPr lang="tr-TR" sz="1600" dirty="0"/>
          </a:p>
          <a:p>
            <a:r>
              <a:rPr lang="tr-TR" sz="1600" dirty="0"/>
              <a:t>p</a:t>
            </a:r>
            <a:r>
              <a:rPr lang="tr-TR" sz="1600" dirty="0" smtClean="0"/>
              <a:t>ublic çalışan(String adı,String soyadı,int sicilno){</a:t>
            </a:r>
          </a:p>
          <a:p>
            <a:r>
              <a:rPr lang="tr-TR" sz="1600" dirty="0" smtClean="0"/>
              <a:t>adı=adı;</a:t>
            </a:r>
          </a:p>
          <a:p>
            <a:r>
              <a:rPr lang="tr-TR" sz="1600" dirty="0" smtClean="0"/>
              <a:t>soyadı=soyadı;</a:t>
            </a:r>
          </a:p>
          <a:p>
            <a:r>
              <a:rPr lang="tr-TR" sz="1600" dirty="0" smtClean="0"/>
              <a:t>sicilno=sicilno;</a:t>
            </a:r>
          </a:p>
          <a:p>
            <a:r>
              <a:rPr lang="tr-TR" sz="1600" dirty="0" smtClean="0"/>
              <a:t>}</a:t>
            </a:r>
          </a:p>
          <a:p>
            <a:r>
              <a:rPr lang="tr-TR" sz="1600" dirty="0"/>
              <a:t>p</a:t>
            </a:r>
            <a:r>
              <a:rPr lang="tr-TR" sz="1600" dirty="0" smtClean="0"/>
              <a:t>ublic void çalış(){</a:t>
            </a:r>
          </a:p>
          <a:p>
            <a:r>
              <a:rPr lang="tr-TR" sz="1600" dirty="0" smtClean="0"/>
              <a:t>System.out.println(«Çalıştı»);</a:t>
            </a:r>
            <a:endParaRPr lang="tr-TR" sz="1600" dirty="0"/>
          </a:p>
          <a:p>
            <a:r>
              <a:rPr lang="tr-TR" sz="1600" dirty="0" smtClean="0"/>
              <a:t>}</a:t>
            </a:r>
          </a:p>
          <a:p>
            <a:r>
              <a:rPr lang="tr-TR" sz="1600" dirty="0" smtClean="0"/>
              <a:t>}</a:t>
            </a:r>
            <a:endParaRPr lang="en-US" sz="1600" dirty="0"/>
          </a:p>
        </p:txBody>
      </p:sp>
      <p:sp>
        <p:nvSpPr>
          <p:cNvPr id="5" name="Metin kutusu 4"/>
          <p:cNvSpPr txBox="1"/>
          <p:nvPr/>
        </p:nvSpPr>
        <p:spPr>
          <a:xfrm>
            <a:off x="4556897" y="1916832"/>
            <a:ext cx="4563389" cy="3385542"/>
          </a:xfrm>
          <a:prstGeom prst="rect">
            <a:avLst/>
          </a:prstGeom>
          <a:noFill/>
        </p:spPr>
        <p:txBody>
          <a:bodyPr wrap="square" rtlCol="0">
            <a:spAutoFit/>
          </a:bodyPr>
          <a:lstStyle/>
          <a:p>
            <a:r>
              <a:rPr lang="tr-TR" sz="1600" dirty="0"/>
              <a:t>p</a:t>
            </a:r>
            <a:r>
              <a:rPr lang="tr-TR" sz="1600" dirty="0" smtClean="0"/>
              <a:t>ublic class çalışan(){</a:t>
            </a:r>
          </a:p>
          <a:p>
            <a:r>
              <a:rPr lang="tr-TR" sz="1600" dirty="0"/>
              <a:t>String adı;</a:t>
            </a:r>
          </a:p>
          <a:p>
            <a:r>
              <a:rPr lang="tr-TR" sz="1600" dirty="0"/>
              <a:t>String soyadı;</a:t>
            </a:r>
          </a:p>
          <a:p>
            <a:r>
              <a:rPr lang="tr-TR" sz="1600" dirty="0"/>
              <a:t>int sicilno</a:t>
            </a:r>
            <a:r>
              <a:rPr lang="tr-TR" sz="1600" dirty="0" smtClean="0"/>
              <a:t>;</a:t>
            </a:r>
            <a:endParaRPr lang="tr-TR" sz="1600" dirty="0"/>
          </a:p>
          <a:p>
            <a:r>
              <a:rPr lang="tr-TR" sz="1600" dirty="0"/>
              <a:t>p</a:t>
            </a:r>
            <a:r>
              <a:rPr lang="tr-TR" sz="1600" dirty="0" smtClean="0"/>
              <a:t>ublic çalışan(String adı,String soyadı,int sicilno){</a:t>
            </a:r>
          </a:p>
          <a:p>
            <a:r>
              <a:rPr lang="tr-TR" sz="1600" dirty="0" smtClean="0"/>
              <a:t>this.adı=adı;</a:t>
            </a:r>
          </a:p>
          <a:p>
            <a:r>
              <a:rPr lang="tr-TR" sz="1600" dirty="0" smtClean="0"/>
              <a:t>this.soyadı=soyadı;</a:t>
            </a:r>
          </a:p>
          <a:p>
            <a:r>
              <a:rPr lang="tr-TR" sz="1600" dirty="0" smtClean="0"/>
              <a:t>this.sicilno=sicilno;</a:t>
            </a:r>
          </a:p>
          <a:p>
            <a:r>
              <a:rPr lang="tr-TR" sz="1600" dirty="0" smtClean="0"/>
              <a:t>}</a:t>
            </a:r>
          </a:p>
          <a:p>
            <a:r>
              <a:rPr lang="tr-TR" sz="1600" dirty="0"/>
              <a:t>p</a:t>
            </a:r>
            <a:r>
              <a:rPr lang="tr-TR" sz="1600" dirty="0" smtClean="0"/>
              <a:t>ublic void çalış(){</a:t>
            </a:r>
          </a:p>
          <a:p>
            <a:r>
              <a:rPr lang="tr-TR" sz="1600" dirty="0" smtClean="0"/>
              <a:t>System.out.println(«Çalıştı»);</a:t>
            </a:r>
            <a:endParaRPr lang="tr-TR" sz="1600" dirty="0"/>
          </a:p>
          <a:p>
            <a:r>
              <a:rPr lang="tr-TR" sz="1600" dirty="0" smtClean="0"/>
              <a:t>}</a:t>
            </a:r>
          </a:p>
          <a:p>
            <a:r>
              <a:rPr lang="tr-TR" sz="1600" dirty="0" smtClean="0"/>
              <a:t>}</a:t>
            </a:r>
            <a:endParaRPr lang="en-US" sz="1600" dirty="0"/>
          </a:p>
        </p:txBody>
      </p:sp>
      <p:sp>
        <p:nvSpPr>
          <p:cNvPr id="6" name="Bulut Belirtme Çizgisi 5"/>
          <p:cNvSpPr/>
          <p:nvPr/>
        </p:nvSpPr>
        <p:spPr>
          <a:xfrm>
            <a:off x="2123728" y="4121696"/>
            <a:ext cx="2592288" cy="2736304"/>
          </a:xfrm>
          <a:prstGeom prst="cloudCallout">
            <a:avLst>
              <a:gd name="adj1" fmla="val -67864"/>
              <a:gd name="adj2" fmla="val -7117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Adı, soyadı ve sicilno değişkenleri hem parametre hem de sınıfın değişkeni olarak aynı, hangisi hangisine atanacak?</a:t>
            </a:r>
            <a:endParaRPr lang="en-US" dirty="0"/>
          </a:p>
        </p:txBody>
      </p:sp>
      <p:sp>
        <p:nvSpPr>
          <p:cNvPr id="7" name="Bulut Belirtme Çizgisi 6"/>
          <p:cNvSpPr/>
          <p:nvPr/>
        </p:nvSpPr>
        <p:spPr>
          <a:xfrm>
            <a:off x="6838591" y="4150246"/>
            <a:ext cx="1909873" cy="2304256"/>
          </a:xfrm>
          <a:prstGeom prst="cloudCallout">
            <a:avLst>
              <a:gd name="adj1" fmla="val -100629"/>
              <a:gd name="adj2" fmla="val -649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Çözüm this kelimesidir.</a:t>
            </a:r>
            <a:endParaRPr lang="en-US" dirty="0"/>
          </a:p>
        </p:txBody>
      </p:sp>
      <p:sp>
        <p:nvSpPr>
          <p:cNvPr id="8" name="Halka 7"/>
          <p:cNvSpPr/>
          <p:nvPr/>
        </p:nvSpPr>
        <p:spPr>
          <a:xfrm>
            <a:off x="4035570" y="3112418"/>
            <a:ext cx="3056709" cy="1009278"/>
          </a:xfrm>
          <a:prstGeom prst="donut">
            <a:avLst>
              <a:gd name="adj" fmla="val 683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3920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THIS KELİMESİ</a:t>
            </a:r>
            <a:endParaRPr lang="en-US" dirty="0"/>
          </a:p>
        </p:txBody>
      </p:sp>
      <p:sp>
        <p:nvSpPr>
          <p:cNvPr id="3" name="İçerik Yer Tutucusu 2"/>
          <p:cNvSpPr>
            <a:spLocks noGrp="1"/>
          </p:cNvSpPr>
          <p:nvPr>
            <p:ph idx="1"/>
          </p:nvPr>
        </p:nvSpPr>
        <p:spPr/>
        <p:txBody>
          <a:bodyPr/>
          <a:lstStyle/>
          <a:p>
            <a:r>
              <a:rPr lang="tr-TR" dirty="0" smtClean="0"/>
              <a:t>This kelimesi aynı zamanda sınıfın bir metodunun içinde </a:t>
            </a:r>
            <a:r>
              <a:rPr lang="tr-TR" b="1" dirty="0" smtClean="0">
                <a:solidFill>
                  <a:srgbClr val="FF0000"/>
                </a:solidFill>
              </a:rPr>
              <a:t>sınıfa ait diğer metodları çağırmak için </a:t>
            </a:r>
            <a:r>
              <a:rPr lang="tr-TR" dirty="0" smtClean="0"/>
              <a:t>de kullanılabilir.</a:t>
            </a:r>
          </a:p>
          <a:p>
            <a:r>
              <a:rPr lang="tr-TR" dirty="0" smtClean="0"/>
              <a:t>this kelimesinin yanında nokta operatörü kullanıldığında içinde bulunulan sınıfa ait tüm metodlar görünebilecektir.</a:t>
            </a:r>
            <a:endParaRPr lang="en-US" dirty="0"/>
          </a:p>
        </p:txBody>
      </p:sp>
    </p:spTree>
    <p:extLst>
      <p:ext uri="{BB962C8B-B14F-4D97-AF65-F5344CB8AC3E}">
        <p14:creationId xmlns:p14="http://schemas.microsoft.com/office/powerpoint/2010/main" val="166000977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THIS KELİMESİ</a:t>
            </a:r>
            <a:endParaRPr lang="en-US" dirty="0"/>
          </a:p>
        </p:txBody>
      </p:sp>
      <p:sp>
        <p:nvSpPr>
          <p:cNvPr id="3" name="İçerik Yer Tutucusu 2"/>
          <p:cNvSpPr>
            <a:spLocks noGrp="1"/>
          </p:cNvSpPr>
          <p:nvPr>
            <p:ph idx="1"/>
          </p:nvPr>
        </p:nvSpPr>
        <p:spPr/>
        <p:txBody>
          <a:bodyPr/>
          <a:lstStyle/>
          <a:p>
            <a:r>
              <a:rPr lang="tr-TR" dirty="0" smtClean="0"/>
              <a:t>This kelimesi aynı zamanda bir yapılandırıcı metod içinden başka bir yapılandırıcı metodu çağırmak için kullanılabilir.</a:t>
            </a:r>
          </a:p>
          <a:p>
            <a:pPr marL="0" indent="0">
              <a:buNone/>
            </a:pPr>
            <a:endParaRPr lang="tr-TR" dirty="0" smtClean="0"/>
          </a:p>
          <a:p>
            <a:r>
              <a:rPr lang="tr-TR" i="1" dirty="0" smtClean="0">
                <a:solidFill>
                  <a:srgbClr val="7030A0"/>
                </a:solidFill>
              </a:rPr>
              <a:t>Bu bizi aynı kod satırlarını tekrar tekrar yazma yükünden kurtarmış olur.</a:t>
            </a:r>
            <a:endParaRPr lang="en-US" i="1" dirty="0">
              <a:solidFill>
                <a:srgbClr val="7030A0"/>
              </a:solidFill>
            </a:endParaRPr>
          </a:p>
        </p:txBody>
      </p:sp>
    </p:spTree>
    <p:extLst>
      <p:ext uri="{BB962C8B-B14F-4D97-AF65-F5344CB8AC3E}">
        <p14:creationId xmlns:p14="http://schemas.microsoft.com/office/powerpoint/2010/main" val="85467370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PROBLEM-13</a:t>
            </a:r>
            <a:endParaRPr lang="en-US" dirty="0"/>
          </a:p>
        </p:txBody>
      </p:sp>
      <p:sp>
        <p:nvSpPr>
          <p:cNvPr id="3" name="İçerik Yer Tutucusu 2"/>
          <p:cNvSpPr>
            <a:spLocks noGrp="1"/>
          </p:cNvSpPr>
          <p:nvPr>
            <p:ph idx="1"/>
          </p:nvPr>
        </p:nvSpPr>
        <p:spPr/>
        <p:txBody>
          <a:bodyPr/>
          <a:lstStyle/>
          <a:p>
            <a:r>
              <a:rPr lang="tr-TR" dirty="0" smtClean="0"/>
              <a:t>Çalışan sınıfına ait farklı yapılandırıcı metodlar kurup çok parametre alan yapılandırıcı metod içerisinden daha az parametre alan yapılandırıcı metodu çağıralım.</a:t>
            </a:r>
            <a:endParaRPr lang="en-US"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717032"/>
            <a:ext cx="2486025" cy="29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4553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SUPER KELİMESİ</a:t>
            </a:r>
            <a:endParaRPr lang="en-US" dirty="0"/>
          </a:p>
        </p:txBody>
      </p:sp>
      <p:sp>
        <p:nvSpPr>
          <p:cNvPr id="3" name="İçerik Yer Tutucusu 2"/>
          <p:cNvSpPr>
            <a:spLocks noGrp="1"/>
          </p:cNvSpPr>
          <p:nvPr>
            <p:ph idx="1"/>
          </p:nvPr>
        </p:nvSpPr>
        <p:spPr/>
        <p:txBody>
          <a:bodyPr/>
          <a:lstStyle/>
          <a:p>
            <a:r>
              <a:rPr lang="tr-TR" dirty="0" smtClean="0"/>
              <a:t>Super kelimesi üç farklı amaç için kullanılabilir.</a:t>
            </a:r>
          </a:p>
          <a:p>
            <a:pPr marL="0" indent="0">
              <a:buNone/>
            </a:pPr>
            <a:endParaRPr lang="tr-TR" dirty="0" smtClean="0"/>
          </a:p>
          <a:p>
            <a:pPr marL="514350" indent="-514350" algn="ctr">
              <a:buFont typeface="+mj-lt"/>
              <a:buAutoNum type="arabicParenR"/>
            </a:pPr>
            <a:r>
              <a:rPr lang="tr-TR" dirty="0" smtClean="0"/>
              <a:t>Üst sınıfın yapılandırıcı metodunu çağırır.</a:t>
            </a:r>
          </a:p>
          <a:p>
            <a:pPr marL="514350" indent="-514350" algn="ctr">
              <a:buFont typeface="+mj-lt"/>
              <a:buAutoNum type="arabicParenR"/>
            </a:pPr>
            <a:r>
              <a:rPr lang="tr-TR" dirty="0" smtClean="0"/>
              <a:t>Üst sınıfın özelliğini çağırır.</a:t>
            </a:r>
          </a:p>
          <a:p>
            <a:pPr marL="514350" indent="-514350" algn="ctr">
              <a:buFont typeface="+mj-lt"/>
              <a:buAutoNum type="arabicParenR"/>
            </a:pPr>
            <a:r>
              <a:rPr lang="tr-TR" dirty="0" smtClean="0"/>
              <a:t>Üst sınıfın metodunu çağırır.</a:t>
            </a:r>
            <a:endParaRPr lang="en-US" dirty="0"/>
          </a:p>
        </p:txBody>
      </p:sp>
    </p:spTree>
    <p:extLst>
      <p:ext uri="{BB962C8B-B14F-4D97-AF65-F5344CB8AC3E}">
        <p14:creationId xmlns:p14="http://schemas.microsoft.com/office/powerpoint/2010/main" val="364975748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SUPER KELİMESİ</a:t>
            </a:r>
            <a:endParaRPr lang="en-US" dirty="0"/>
          </a:p>
        </p:txBody>
      </p:sp>
      <p:sp>
        <p:nvSpPr>
          <p:cNvPr id="3" name="İçerik Yer Tutucusu 2"/>
          <p:cNvSpPr>
            <a:spLocks noGrp="1"/>
          </p:cNvSpPr>
          <p:nvPr>
            <p:ph idx="1"/>
          </p:nvPr>
        </p:nvSpPr>
        <p:spPr/>
        <p:txBody>
          <a:bodyPr>
            <a:normAutofit fontScale="92500" lnSpcReduction="20000"/>
          </a:bodyPr>
          <a:lstStyle/>
          <a:p>
            <a:pPr algn="just"/>
            <a:r>
              <a:rPr lang="tr-TR" dirty="0" smtClean="0"/>
              <a:t>Çalışan sınıfının bir metodu olduğunu düşünelim, bu metod bize çalışan sınıfının haftalık çalışma saatini söylüyor olsun ve adı da saatSöyle olsun, aynı zamanda müdür sınıfının da saatSöyle metodu olsun, ama farklı olarak müdür sınıfının çalışma saatini söylesin. Bu örnekte olduğu gibi müdür sınıfının metodu çalıştığında aynı zamanda üst sınıfın da metodunu çalıştırmak istiyorsak ve ikisinin de çalışma saatlerini görmek istiyorsak, üst sınıfın metodunu çağırmamız gerekir ki </a:t>
            </a:r>
            <a:r>
              <a:rPr lang="tr-TR" i="1" dirty="0" smtClean="0">
                <a:solidFill>
                  <a:srgbClr val="FF0000"/>
                </a:solidFill>
              </a:rPr>
              <a:t>bunu super kelimesi ile yaparız.</a:t>
            </a:r>
            <a:endParaRPr lang="en-US" i="1" dirty="0">
              <a:solidFill>
                <a:srgbClr val="FF0000"/>
              </a:solidFill>
            </a:endParaRPr>
          </a:p>
        </p:txBody>
      </p:sp>
    </p:spTree>
    <p:extLst>
      <p:ext uri="{BB962C8B-B14F-4D97-AF65-F5344CB8AC3E}">
        <p14:creationId xmlns:p14="http://schemas.microsoft.com/office/powerpoint/2010/main" val="1235549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FARKLI MI AYNI MI?</a:t>
            </a:r>
            <a:endParaRPr lang="tr-TR" dirty="0"/>
          </a:p>
        </p:txBody>
      </p:sp>
      <p:sp>
        <p:nvSpPr>
          <p:cNvPr id="3" name="İçerik Yer Tutucusu 2"/>
          <p:cNvSpPr>
            <a:spLocks noGrp="1"/>
          </p:cNvSpPr>
          <p:nvPr>
            <p:ph idx="1"/>
          </p:nvPr>
        </p:nvSpPr>
        <p:spPr>
          <a:xfrm>
            <a:off x="480035" y="3777776"/>
            <a:ext cx="8229600" cy="2841179"/>
          </a:xfrm>
        </p:spPr>
        <p:txBody>
          <a:bodyPr>
            <a:normAutofit lnSpcReduction="10000"/>
          </a:bodyPr>
          <a:lstStyle/>
          <a:p>
            <a:pPr algn="just"/>
            <a:r>
              <a:rPr lang="tr-TR" dirty="0" smtClean="0"/>
              <a:t>Ancak şekilde de görüldüğü üzere Top sınıfından üretilen nesneler </a:t>
            </a:r>
            <a:r>
              <a:rPr lang="tr-TR" i="1" dirty="0" smtClean="0">
                <a:solidFill>
                  <a:srgbClr val="FF0000"/>
                </a:solidFill>
              </a:rPr>
              <a:t>her ne kadar farklı görünüşte olsalar da temelde hepsi Top sınıfının özelliklerine sahiptir, </a:t>
            </a:r>
            <a:r>
              <a:rPr lang="tr-TR" dirty="0" smtClean="0"/>
              <a:t>hepsinin çap, renk, elastikiyet ve hammadde gibi özellikleri vardır. </a:t>
            </a:r>
            <a:endParaRPr lang="tr-TR" dirty="0"/>
          </a:p>
        </p:txBody>
      </p:sp>
      <p:pic>
        <p:nvPicPr>
          <p:cNvPr id="4" name="Picture 6" descr="https://app.heliumnetwork.com/heliumnetwork/viewFileImageController.sc?imageFilename=0d1d_bounce_147.gif"/>
          <p:cNvPicPr>
            <a:picLocks noChangeAspect="1" noChangeArrowheads="1"/>
          </p:cNvPicPr>
          <p:nvPr/>
        </p:nvPicPr>
        <p:blipFill rotWithShape="1">
          <a:blip r:embed="rId2">
            <a:extLst>
              <a:ext uri="{28A0092B-C50C-407E-A947-70E740481C1C}">
                <a14:useLocalDpi xmlns:a14="http://schemas.microsoft.com/office/drawing/2010/main" val="0"/>
              </a:ext>
            </a:extLst>
          </a:blip>
          <a:srcRect b="57964"/>
          <a:stretch/>
        </p:blipFill>
        <p:spPr bwMode="auto">
          <a:xfrm>
            <a:off x="1701910" y="1532458"/>
            <a:ext cx="1400175" cy="1101080"/>
          </a:xfrm>
          <a:prstGeom prst="rect">
            <a:avLst/>
          </a:prstGeom>
          <a:solidFill>
            <a:schemeClr val="tx1"/>
          </a:solidFill>
          <a:extLst/>
        </p:spPr>
      </p:pic>
      <p:pic>
        <p:nvPicPr>
          <p:cNvPr id="5" name="Picture 6" descr="https://app.heliumnetwork.com/heliumnetwork/viewFileImageController.sc?imageFilename=0d1d_bounce_147.gif"/>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57964"/>
          <a:stretch/>
        </p:blipFill>
        <p:spPr bwMode="auto">
          <a:xfrm>
            <a:off x="3730739" y="1396989"/>
            <a:ext cx="1728192" cy="1359028"/>
          </a:xfrm>
          <a:prstGeom prst="rect">
            <a:avLst/>
          </a:prstGeom>
          <a:solidFill>
            <a:schemeClr val="tx1"/>
          </a:solidFill>
          <a:extLst/>
        </p:spPr>
      </p:pic>
      <p:pic>
        <p:nvPicPr>
          <p:cNvPr id="6" name="Picture 6" descr="https://app.heliumnetwork.com/heliumnetwork/viewFileImageController.sc?imageFilename=0d1d_bounce_147.gif"/>
          <p:cNvPicPr>
            <a:picLocks noChangeAspect="1" noChangeArrowheads="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b="57964"/>
          <a:stretch/>
        </p:blipFill>
        <p:spPr bwMode="auto">
          <a:xfrm>
            <a:off x="5985759" y="1608451"/>
            <a:ext cx="1400175" cy="936104"/>
          </a:xfrm>
          <a:prstGeom prst="rect">
            <a:avLst/>
          </a:prstGeom>
          <a:solidFill>
            <a:schemeClr val="tx1"/>
          </a:solidFill>
          <a:extLst/>
        </p:spPr>
      </p:pic>
      <p:sp>
        <p:nvSpPr>
          <p:cNvPr id="7" name="Metin kutusu 6"/>
          <p:cNvSpPr txBox="1"/>
          <p:nvPr/>
        </p:nvSpPr>
        <p:spPr>
          <a:xfrm>
            <a:off x="1867628" y="2621953"/>
            <a:ext cx="889987" cy="369332"/>
          </a:xfrm>
          <a:prstGeom prst="rect">
            <a:avLst/>
          </a:prstGeom>
          <a:noFill/>
        </p:spPr>
        <p:txBody>
          <a:bodyPr wrap="none" rtlCol="0">
            <a:spAutoFit/>
          </a:bodyPr>
          <a:lstStyle/>
          <a:p>
            <a:r>
              <a:rPr lang="tr-TR" dirty="0" smtClean="0"/>
              <a:t>Çap=10</a:t>
            </a:r>
            <a:endParaRPr lang="tr-TR" dirty="0"/>
          </a:p>
        </p:txBody>
      </p:sp>
      <p:sp>
        <p:nvSpPr>
          <p:cNvPr id="8" name="Metin kutusu 7"/>
          <p:cNvSpPr txBox="1"/>
          <p:nvPr/>
        </p:nvSpPr>
        <p:spPr>
          <a:xfrm>
            <a:off x="4199014" y="2633538"/>
            <a:ext cx="889987" cy="369332"/>
          </a:xfrm>
          <a:prstGeom prst="rect">
            <a:avLst/>
          </a:prstGeom>
          <a:noFill/>
        </p:spPr>
        <p:txBody>
          <a:bodyPr wrap="none" rtlCol="0">
            <a:spAutoFit/>
          </a:bodyPr>
          <a:lstStyle/>
          <a:p>
            <a:r>
              <a:rPr lang="tr-TR" dirty="0" smtClean="0"/>
              <a:t>Çap=15</a:t>
            </a:r>
            <a:endParaRPr lang="tr-TR" dirty="0"/>
          </a:p>
        </p:txBody>
      </p:sp>
      <p:sp>
        <p:nvSpPr>
          <p:cNvPr id="9" name="Metin kutusu 8"/>
          <p:cNvSpPr txBox="1"/>
          <p:nvPr/>
        </p:nvSpPr>
        <p:spPr>
          <a:xfrm>
            <a:off x="6299364" y="2518183"/>
            <a:ext cx="772969" cy="369332"/>
          </a:xfrm>
          <a:prstGeom prst="rect">
            <a:avLst/>
          </a:prstGeom>
          <a:noFill/>
        </p:spPr>
        <p:txBody>
          <a:bodyPr wrap="none" rtlCol="0">
            <a:spAutoFit/>
          </a:bodyPr>
          <a:lstStyle/>
          <a:p>
            <a:r>
              <a:rPr lang="tr-TR" dirty="0" smtClean="0"/>
              <a:t>Çap=8</a:t>
            </a:r>
            <a:endParaRPr lang="tr-TR" dirty="0"/>
          </a:p>
        </p:txBody>
      </p:sp>
      <p:sp>
        <p:nvSpPr>
          <p:cNvPr id="10" name="Metin kutusu 9"/>
          <p:cNvSpPr txBox="1"/>
          <p:nvPr/>
        </p:nvSpPr>
        <p:spPr>
          <a:xfrm>
            <a:off x="1620064" y="2987719"/>
            <a:ext cx="1393715" cy="369332"/>
          </a:xfrm>
          <a:prstGeom prst="rect">
            <a:avLst/>
          </a:prstGeom>
          <a:noFill/>
        </p:spPr>
        <p:txBody>
          <a:bodyPr wrap="none" rtlCol="0">
            <a:spAutoFit/>
          </a:bodyPr>
          <a:lstStyle/>
          <a:p>
            <a:r>
              <a:rPr lang="tr-TR" dirty="0" smtClean="0"/>
              <a:t>Renk=Kırmızı</a:t>
            </a:r>
            <a:endParaRPr lang="tr-TR" dirty="0"/>
          </a:p>
        </p:txBody>
      </p:sp>
      <p:sp>
        <p:nvSpPr>
          <p:cNvPr id="11" name="Metin kutusu 10"/>
          <p:cNvSpPr txBox="1"/>
          <p:nvPr/>
        </p:nvSpPr>
        <p:spPr>
          <a:xfrm>
            <a:off x="3983065" y="3002870"/>
            <a:ext cx="1169166" cy="369332"/>
          </a:xfrm>
          <a:prstGeom prst="rect">
            <a:avLst/>
          </a:prstGeom>
          <a:noFill/>
        </p:spPr>
        <p:txBody>
          <a:bodyPr wrap="none" rtlCol="0">
            <a:spAutoFit/>
          </a:bodyPr>
          <a:lstStyle/>
          <a:p>
            <a:r>
              <a:rPr lang="tr-TR" dirty="0" smtClean="0"/>
              <a:t>Renk=Yeşil</a:t>
            </a:r>
            <a:endParaRPr lang="tr-TR" dirty="0"/>
          </a:p>
        </p:txBody>
      </p:sp>
      <p:sp>
        <p:nvSpPr>
          <p:cNvPr id="12" name="Metin kutusu 11"/>
          <p:cNvSpPr txBox="1"/>
          <p:nvPr/>
        </p:nvSpPr>
        <p:spPr>
          <a:xfrm>
            <a:off x="6129862" y="2903573"/>
            <a:ext cx="1041439" cy="369332"/>
          </a:xfrm>
          <a:prstGeom prst="rect">
            <a:avLst/>
          </a:prstGeom>
          <a:noFill/>
        </p:spPr>
        <p:txBody>
          <a:bodyPr wrap="none" rtlCol="0">
            <a:spAutoFit/>
          </a:bodyPr>
          <a:lstStyle/>
          <a:p>
            <a:r>
              <a:rPr lang="tr-TR" dirty="0" smtClean="0"/>
              <a:t>Renk=Gri</a:t>
            </a:r>
            <a:endParaRPr lang="tr-TR" dirty="0"/>
          </a:p>
        </p:txBody>
      </p:sp>
      <p:sp>
        <p:nvSpPr>
          <p:cNvPr id="13" name="Metin kutusu 12"/>
          <p:cNvSpPr txBox="1"/>
          <p:nvPr/>
        </p:nvSpPr>
        <p:spPr>
          <a:xfrm>
            <a:off x="1403648" y="3357051"/>
            <a:ext cx="1996700" cy="369332"/>
          </a:xfrm>
          <a:prstGeom prst="rect">
            <a:avLst/>
          </a:prstGeom>
          <a:noFill/>
        </p:spPr>
        <p:txBody>
          <a:bodyPr wrap="none" rtlCol="0">
            <a:spAutoFit/>
          </a:bodyPr>
          <a:lstStyle/>
          <a:p>
            <a:r>
              <a:rPr lang="tr-TR" dirty="0" smtClean="0"/>
              <a:t>Hammadde=Plastik</a:t>
            </a:r>
            <a:endParaRPr lang="tr-TR" dirty="0"/>
          </a:p>
        </p:txBody>
      </p:sp>
      <p:sp>
        <p:nvSpPr>
          <p:cNvPr id="14" name="Metin kutusu 13"/>
          <p:cNvSpPr txBox="1"/>
          <p:nvPr/>
        </p:nvSpPr>
        <p:spPr>
          <a:xfrm>
            <a:off x="3815827" y="3394558"/>
            <a:ext cx="1784463" cy="369332"/>
          </a:xfrm>
          <a:prstGeom prst="rect">
            <a:avLst/>
          </a:prstGeom>
          <a:noFill/>
        </p:spPr>
        <p:txBody>
          <a:bodyPr wrap="none" rtlCol="0">
            <a:spAutoFit/>
          </a:bodyPr>
          <a:lstStyle/>
          <a:p>
            <a:r>
              <a:rPr lang="tr-TR" dirty="0" smtClean="0"/>
              <a:t>Hammadde=Deri</a:t>
            </a:r>
            <a:endParaRPr lang="tr-TR" dirty="0"/>
          </a:p>
        </p:txBody>
      </p:sp>
      <p:sp>
        <p:nvSpPr>
          <p:cNvPr id="15" name="Metin kutusu 14"/>
          <p:cNvSpPr txBox="1"/>
          <p:nvPr/>
        </p:nvSpPr>
        <p:spPr>
          <a:xfrm>
            <a:off x="5868144" y="3357051"/>
            <a:ext cx="2045432" cy="369332"/>
          </a:xfrm>
          <a:prstGeom prst="rect">
            <a:avLst/>
          </a:prstGeom>
          <a:noFill/>
        </p:spPr>
        <p:txBody>
          <a:bodyPr wrap="none" rtlCol="0">
            <a:spAutoFit/>
          </a:bodyPr>
          <a:lstStyle/>
          <a:p>
            <a:r>
              <a:rPr lang="tr-TR" dirty="0" smtClean="0"/>
              <a:t>Hammadde=Sünger</a:t>
            </a:r>
            <a:endParaRPr lang="tr-TR" dirty="0"/>
          </a:p>
        </p:txBody>
      </p:sp>
    </p:spTree>
    <p:extLst>
      <p:ext uri="{BB962C8B-B14F-4D97-AF65-F5344CB8AC3E}">
        <p14:creationId xmlns:p14="http://schemas.microsoft.com/office/powerpoint/2010/main" val="421312688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PROBLEM-14</a:t>
            </a:r>
            <a:endParaRPr lang="en-US" dirty="0"/>
          </a:p>
        </p:txBody>
      </p:sp>
      <p:sp>
        <p:nvSpPr>
          <p:cNvPr id="3" name="İçerik Yer Tutucusu 2"/>
          <p:cNvSpPr>
            <a:spLocks noGrp="1"/>
          </p:cNvSpPr>
          <p:nvPr>
            <p:ph idx="1"/>
          </p:nvPr>
        </p:nvSpPr>
        <p:spPr/>
        <p:txBody>
          <a:bodyPr/>
          <a:lstStyle/>
          <a:p>
            <a:r>
              <a:rPr lang="tr-TR" dirty="0" smtClean="0"/>
              <a:t>Açıklamada yer alan problemin çözümünü gerçekleyelim ve müdür alt sınıfının metodundan çalışan üst sınıfının metodunu çağıralım.</a:t>
            </a:r>
            <a:endParaRPr lang="en-US"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717032"/>
            <a:ext cx="2486025" cy="29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27718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SUPER KELİMESİ</a:t>
            </a:r>
            <a:endParaRPr lang="en-US" dirty="0"/>
          </a:p>
        </p:txBody>
      </p:sp>
      <p:sp>
        <p:nvSpPr>
          <p:cNvPr id="3" name="İçerik Yer Tutucusu 2"/>
          <p:cNvSpPr>
            <a:spLocks noGrp="1"/>
          </p:cNvSpPr>
          <p:nvPr>
            <p:ph idx="1"/>
          </p:nvPr>
        </p:nvSpPr>
        <p:spPr/>
        <p:txBody>
          <a:bodyPr/>
          <a:lstStyle/>
          <a:p>
            <a:r>
              <a:rPr lang="tr-TR" dirty="0" smtClean="0"/>
              <a:t>Super kelimesinin farklı bir kullanımı </a:t>
            </a:r>
            <a:r>
              <a:rPr lang="tr-TR" b="1" dirty="0" smtClean="0">
                <a:solidFill>
                  <a:srgbClr val="FF0000"/>
                </a:solidFill>
              </a:rPr>
              <a:t>alt sınıftan üst sınıfa ait yapılandırıcı metodu çağırmaktır.</a:t>
            </a:r>
            <a:r>
              <a:rPr lang="tr-TR" dirty="0" smtClean="0"/>
              <a:t> Mesela üst sınıfa ait yapılandırıcı metod mevcut ise ve alt sınıfın yapılandırıcı metodunda biz bir daha uğraşıp değerleri aktarmak istemiyorsak super kelimesini rahatlıkla kullanabiliriz.</a:t>
            </a:r>
            <a:endParaRPr lang="en-US" dirty="0"/>
          </a:p>
        </p:txBody>
      </p:sp>
    </p:spTree>
    <p:extLst>
      <p:ext uri="{BB962C8B-B14F-4D97-AF65-F5344CB8AC3E}">
        <p14:creationId xmlns:p14="http://schemas.microsoft.com/office/powerpoint/2010/main" val="258672399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PROBLEM-15</a:t>
            </a:r>
            <a:endParaRPr lang="en-US" dirty="0"/>
          </a:p>
        </p:txBody>
      </p:sp>
      <p:sp>
        <p:nvSpPr>
          <p:cNvPr id="3" name="İçerik Yer Tutucusu 2"/>
          <p:cNvSpPr>
            <a:spLocks noGrp="1"/>
          </p:cNvSpPr>
          <p:nvPr>
            <p:ph idx="1"/>
          </p:nvPr>
        </p:nvSpPr>
        <p:spPr/>
        <p:txBody>
          <a:bodyPr/>
          <a:lstStyle/>
          <a:p>
            <a:r>
              <a:rPr lang="tr-TR" dirty="0" smtClean="0"/>
              <a:t>Açıklamada yer alan problemin çözümünü gerçekleyelim ve müdür alt sınıfının metodundan çalışan üst sınıfının yapılandırıcı metodunu çağıralım.</a:t>
            </a:r>
            <a:endParaRPr lang="en-US"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717032"/>
            <a:ext cx="2486025" cy="29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94872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SUPER KELİMESİ</a:t>
            </a:r>
            <a:endParaRPr lang="en-US" dirty="0"/>
          </a:p>
        </p:txBody>
      </p:sp>
      <p:sp>
        <p:nvSpPr>
          <p:cNvPr id="3" name="İçerik Yer Tutucusu 2"/>
          <p:cNvSpPr>
            <a:spLocks noGrp="1"/>
          </p:cNvSpPr>
          <p:nvPr>
            <p:ph idx="1"/>
          </p:nvPr>
        </p:nvSpPr>
        <p:spPr/>
        <p:txBody>
          <a:bodyPr>
            <a:normAutofit fontScale="92500" lnSpcReduction="10000"/>
          </a:bodyPr>
          <a:lstStyle/>
          <a:p>
            <a:r>
              <a:rPr lang="tr-TR" dirty="0" smtClean="0"/>
              <a:t>Super kelimesinin bir başka kullanım alanı alt sınıfın içerisinden </a:t>
            </a:r>
            <a:r>
              <a:rPr lang="tr-TR" b="1" dirty="0" smtClean="0">
                <a:solidFill>
                  <a:srgbClr val="FF0000"/>
                </a:solidFill>
              </a:rPr>
              <a:t>üst sınıfa ait bir özelliğin çağırılmasıdır.</a:t>
            </a:r>
            <a:r>
              <a:rPr lang="tr-TR" dirty="0" smtClean="0"/>
              <a:t> Örneğin çalışan üst sınıfına ait bir özellik olan «görevi» özelliğinin «çalışan» olduğunu ve müdür sınıfında «görevi» özelliğinin yapılandırıcı metod içinde değiştiğini varsayalım. Müdür sınıfından oluşturulan nesnenin görevi ve çalışan sınıfından oluşturulacak nesnenin görevini görüntülemek istiyorsam super kelimesini kullanabilirim.</a:t>
            </a:r>
            <a:endParaRPr lang="en-US" dirty="0"/>
          </a:p>
        </p:txBody>
      </p:sp>
    </p:spTree>
    <p:extLst>
      <p:ext uri="{BB962C8B-B14F-4D97-AF65-F5344CB8AC3E}">
        <p14:creationId xmlns:p14="http://schemas.microsoft.com/office/powerpoint/2010/main" val="406704081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PROBLEM-16</a:t>
            </a:r>
            <a:endParaRPr lang="en-US" dirty="0"/>
          </a:p>
        </p:txBody>
      </p:sp>
      <p:sp>
        <p:nvSpPr>
          <p:cNvPr id="3" name="İçerik Yer Tutucusu 2"/>
          <p:cNvSpPr>
            <a:spLocks noGrp="1"/>
          </p:cNvSpPr>
          <p:nvPr>
            <p:ph idx="1"/>
          </p:nvPr>
        </p:nvSpPr>
        <p:spPr/>
        <p:txBody>
          <a:bodyPr/>
          <a:lstStyle/>
          <a:p>
            <a:r>
              <a:rPr lang="tr-TR" dirty="0" smtClean="0"/>
              <a:t>Açıklamada yer alan problemin çözümünü gerçekleyelim ve müdür alt sınıfının «görevi» özelliği ile çalışan üst sınıfının «görevi» özelliklerini çağıralım ve gösterelim.</a:t>
            </a:r>
            <a:endParaRPr lang="en-US"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717032"/>
            <a:ext cx="2486025" cy="29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0112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NESNE DİZİSİ OLUŞTURMA</a:t>
            </a:r>
            <a:endParaRPr lang="en-US" dirty="0"/>
          </a:p>
        </p:txBody>
      </p:sp>
      <p:sp>
        <p:nvSpPr>
          <p:cNvPr id="3" name="İçerik Yer Tutucusu 2"/>
          <p:cNvSpPr>
            <a:spLocks noGrp="1"/>
          </p:cNvSpPr>
          <p:nvPr>
            <p:ph idx="1"/>
          </p:nvPr>
        </p:nvSpPr>
        <p:spPr/>
        <p:txBody>
          <a:bodyPr/>
          <a:lstStyle/>
          <a:p>
            <a:r>
              <a:rPr lang="tr-TR" dirty="0" smtClean="0"/>
              <a:t>Nasıl ki </a:t>
            </a:r>
            <a:r>
              <a:rPr lang="tr-TR" dirty="0" err="1" smtClean="0"/>
              <a:t>veritipi</a:t>
            </a:r>
            <a:r>
              <a:rPr lang="tr-TR" dirty="0" smtClean="0"/>
              <a:t> </a:t>
            </a:r>
            <a:r>
              <a:rPr lang="tr-TR" dirty="0" err="1" smtClean="0"/>
              <a:t>integer</a:t>
            </a:r>
            <a:r>
              <a:rPr lang="tr-TR" dirty="0" smtClean="0"/>
              <a:t>, double veya String olan diziler oluşturabiliyoruz aynı zamanda yazdığımız sınıflardan da nesne dizileri oluşturabiliriz.</a:t>
            </a:r>
          </a:p>
          <a:p>
            <a:pPr marL="0" indent="0">
              <a:buNone/>
            </a:pPr>
            <a:r>
              <a:rPr lang="tr-TR" dirty="0" smtClean="0"/>
              <a:t>Çalışan []çalışanlar=new Çalışan[5];</a:t>
            </a:r>
          </a:p>
          <a:p>
            <a:pPr marL="0" indent="0">
              <a:buNone/>
            </a:pPr>
            <a:r>
              <a:rPr lang="tr-TR" dirty="0" smtClean="0"/>
              <a:t>5 adet çalışan sınıfından üretilmiş nesne oluşturduk ve bunları bir dizi olarak tanımladık.</a:t>
            </a:r>
            <a:endParaRPr lang="en-US" dirty="0"/>
          </a:p>
        </p:txBody>
      </p:sp>
    </p:spTree>
    <p:extLst>
      <p:ext uri="{BB962C8B-B14F-4D97-AF65-F5344CB8AC3E}">
        <p14:creationId xmlns:p14="http://schemas.microsoft.com/office/powerpoint/2010/main" val="449233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NESNE DİZİSİ OLUŞTURMA</a:t>
            </a:r>
            <a:endParaRPr lang="en-US" dirty="0"/>
          </a:p>
        </p:txBody>
      </p:sp>
      <p:sp>
        <p:nvSpPr>
          <p:cNvPr id="3" name="İçerik Yer Tutucusu 2"/>
          <p:cNvSpPr>
            <a:spLocks noGrp="1"/>
          </p:cNvSpPr>
          <p:nvPr>
            <p:ph idx="1"/>
          </p:nvPr>
        </p:nvSpPr>
        <p:spPr/>
        <p:txBody>
          <a:bodyPr/>
          <a:lstStyle/>
          <a:p>
            <a:r>
              <a:rPr lang="tr-TR" dirty="0" smtClean="0"/>
              <a:t>Nesne dizisi oluşturduk fakat bilmemiz gereken bir şey daha var, nasıl ki </a:t>
            </a:r>
            <a:r>
              <a:rPr lang="tr-TR" dirty="0" err="1" smtClean="0"/>
              <a:t>veritipi</a:t>
            </a:r>
            <a:r>
              <a:rPr lang="tr-TR" dirty="0" smtClean="0"/>
              <a:t> int olan bir dizinin ilk durumda (eğer static atama yapılmamışsa) içi boştur (yani default değer vardır), aynı şekilde oluşturulan dizi nesnenin de içi boştur. Nesne evet oluşturulmuştur ancak çalışan sınıfından mı üretilecektir yoksa çalışan sınıfına bağlı alt bir sınıftan mı üretilecektir?</a:t>
            </a:r>
            <a:endParaRPr lang="en-US" dirty="0"/>
          </a:p>
        </p:txBody>
      </p:sp>
    </p:spTree>
    <p:extLst>
      <p:ext uri="{BB962C8B-B14F-4D97-AF65-F5344CB8AC3E}">
        <p14:creationId xmlns:p14="http://schemas.microsoft.com/office/powerpoint/2010/main" val="237749982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NESNE DİZİSİ OLUŞTURMA</a:t>
            </a:r>
            <a:endParaRPr lang="en-US" dirty="0"/>
          </a:p>
        </p:txBody>
      </p:sp>
      <p:sp>
        <p:nvSpPr>
          <p:cNvPr id="3" name="İçerik Yer Tutucusu 2"/>
          <p:cNvSpPr>
            <a:spLocks noGrp="1"/>
          </p:cNvSpPr>
          <p:nvPr>
            <p:ph idx="1"/>
          </p:nvPr>
        </p:nvSpPr>
        <p:spPr/>
        <p:txBody>
          <a:bodyPr/>
          <a:lstStyle/>
          <a:p>
            <a:r>
              <a:rPr lang="tr-TR" dirty="0" smtClean="0"/>
              <a:t>Bunun cevabını şu şekilde verebiliriz.</a:t>
            </a:r>
          </a:p>
          <a:p>
            <a:pPr marL="0" indent="0">
              <a:buNone/>
            </a:pPr>
            <a:r>
              <a:rPr lang="tr-TR" dirty="0" smtClean="0"/>
              <a:t>Çalışan[]çalışanlar=new Çalışan[5];</a:t>
            </a:r>
          </a:p>
          <a:p>
            <a:pPr marL="0" indent="0">
              <a:buNone/>
            </a:pPr>
            <a:r>
              <a:rPr lang="tr-TR" dirty="0" smtClean="0"/>
              <a:t>Dedikten sonra kesinlikle dizinin elemanlarının türlerini belirlemek durumunda kalırız.</a:t>
            </a:r>
          </a:p>
          <a:p>
            <a:pPr marL="0" indent="0">
              <a:buNone/>
            </a:pPr>
            <a:r>
              <a:rPr lang="tr-TR" dirty="0" smtClean="0"/>
              <a:t>Şöyle ki;</a:t>
            </a:r>
          </a:p>
          <a:p>
            <a:pPr marL="0" indent="0">
              <a:buNone/>
            </a:pPr>
            <a:r>
              <a:rPr lang="tr-TR" dirty="0" smtClean="0"/>
              <a:t>Çalışanlar[0]=new Müdür();</a:t>
            </a:r>
          </a:p>
          <a:p>
            <a:pPr marL="0" indent="0">
              <a:buNone/>
            </a:pPr>
            <a:r>
              <a:rPr lang="tr-TR" dirty="0" smtClean="0"/>
              <a:t>Çalışanlar[1]=new Memur(); vb. </a:t>
            </a:r>
            <a:endParaRPr lang="en-US" dirty="0"/>
          </a:p>
        </p:txBody>
      </p:sp>
    </p:spTree>
    <p:extLst>
      <p:ext uri="{BB962C8B-B14F-4D97-AF65-F5344CB8AC3E}">
        <p14:creationId xmlns:p14="http://schemas.microsoft.com/office/powerpoint/2010/main" val="145442264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PROBLEM-17</a:t>
            </a:r>
            <a:endParaRPr lang="en-US" dirty="0"/>
          </a:p>
        </p:txBody>
      </p:sp>
      <p:sp>
        <p:nvSpPr>
          <p:cNvPr id="3" name="İçerik Yer Tutucusu 2"/>
          <p:cNvSpPr>
            <a:spLocks noGrp="1"/>
          </p:cNvSpPr>
          <p:nvPr>
            <p:ph idx="1"/>
          </p:nvPr>
        </p:nvSpPr>
        <p:spPr/>
        <p:txBody>
          <a:bodyPr/>
          <a:lstStyle/>
          <a:p>
            <a:r>
              <a:rPr lang="tr-TR" dirty="0" smtClean="0"/>
              <a:t>Çalışan sınıfından 4 adet nesne içerecek bir dizi oluşturalım ve bu dizinin her bir elemanı çalışan üst sınıfından türeyen alt sınıflardan oluşturulmuş nesneler haline getirerek çalış metodlarını çalıştıralım.</a:t>
            </a:r>
            <a:endParaRPr lang="en-US" dirty="0"/>
          </a:p>
        </p:txBody>
      </p:sp>
      <p:pic>
        <p:nvPicPr>
          <p:cNvPr id="4" name="Picture 2" descr="https://encrypted-tbn3.gstatic.com/images?q=tbn:ANd9GcTCRmsn-FIgMMtg_QuHS4R5dcaCQGzlMOFQCE6vAcRjOQDbWM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717032"/>
            <a:ext cx="2486025" cy="29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27069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NESNEYİ PARAMETRE OLARAK GÖNDERME VE ALMA</a:t>
            </a:r>
            <a:endParaRPr lang="en-US" dirty="0"/>
          </a:p>
        </p:txBody>
      </p:sp>
      <p:sp>
        <p:nvSpPr>
          <p:cNvPr id="3" name="İçerik Yer Tutucusu 2"/>
          <p:cNvSpPr>
            <a:spLocks noGrp="1"/>
          </p:cNvSpPr>
          <p:nvPr>
            <p:ph idx="1"/>
          </p:nvPr>
        </p:nvSpPr>
        <p:spPr/>
        <p:txBody>
          <a:bodyPr/>
          <a:lstStyle/>
          <a:p>
            <a:r>
              <a:rPr lang="tr-TR" dirty="0" smtClean="0"/>
              <a:t>Nasıl ki int, double veya </a:t>
            </a:r>
            <a:r>
              <a:rPr lang="tr-TR" dirty="0" err="1" smtClean="0"/>
              <a:t>veritipi</a:t>
            </a:r>
            <a:r>
              <a:rPr lang="tr-TR" dirty="0" smtClean="0"/>
              <a:t> ne olursa olsun değişkenleri, dizileri parametre olarak metodlara gönderip onları döndürebiliyorsak aynı zamanda nesneleri de parametre olarak gönderip </a:t>
            </a:r>
            <a:r>
              <a:rPr lang="tr-TR" dirty="0" err="1" smtClean="0"/>
              <a:t>metodlardan</a:t>
            </a:r>
            <a:r>
              <a:rPr lang="tr-TR" dirty="0" smtClean="0"/>
              <a:t> dönüş olarak nesne tipinde veri alabiliriz.</a:t>
            </a:r>
            <a:endParaRPr lang="en-US" dirty="0"/>
          </a:p>
        </p:txBody>
      </p:sp>
    </p:spTree>
    <p:extLst>
      <p:ext uri="{BB962C8B-B14F-4D97-AF65-F5344CB8AC3E}">
        <p14:creationId xmlns:p14="http://schemas.microsoft.com/office/powerpoint/2010/main" val="399381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Bileşik">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3428</TotalTime>
  <Words>6081</Words>
  <Application>Microsoft Office PowerPoint</Application>
  <PresentationFormat>Ekran Gösterisi (4:3)</PresentationFormat>
  <Paragraphs>890</Paragraphs>
  <Slides>150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150</vt:i4>
      </vt:variant>
    </vt:vector>
  </HeadingPairs>
  <TitlesOfParts>
    <vt:vector size="154" baseType="lpstr">
      <vt:lpstr>Arial Unicode MS</vt:lpstr>
      <vt:lpstr>Arial</vt:lpstr>
      <vt:lpstr>Calibri</vt:lpstr>
      <vt:lpstr>Ofis Teması</vt:lpstr>
      <vt:lpstr>SINIF VE NESNE KAVRAMLARI</vt:lpstr>
      <vt:lpstr>SINIF KAVRAMI</vt:lpstr>
      <vt:lpstr>PROBLEM?</vt:lpstr>
      <vt:lpstr>PROBLEM?</vt:lpstr>
      <vt:lpstr>ÖZELLİKLER</vt:lpstr>
      <vt:lpstr>METODLAR(YAPILAN İŞLER)</vt:lpstr>
      <vt:lpstr>NESNE</vt:lpstr>
      <vt:lpstr>FARKLI MI AYNI MI?</vt:lpstr>
      <vt:lpstr>FARKLI MI AYNI MI?</vt:lpstr>
      <vt:lpstr>FARKLI MI AYNI MI?</vt:lpstr>
      <vt:lpstr>SINIFI OLUŞTURMAK</vt:lpstr>
      <vt:lpstr>NESNE ÜRETMEK</vt:lpstr>
      <vt:lpstr>PROBLEM-1</vt:lpstr>
      <vt:lpstr>PowerPoint Sunusu</vt:lpstr>
      <vt:lpstr>NESNENİN DEĞERLERİNİ BELİRLEME</vt:lpstr>
      <vt:lpstr>PROBLEM-2</vt:lpstr>
      <vt:lpstr>PowerPoint Sunusu</vt:lpstr>
      <vt:lpstr>SINIFI OLUŞTURMAK</vt:lpstr>
      <vt:lpstr>NESNE ÜRETMEK</vt:lpstr>
      <vt:lpstr>PROBLEM-3</vt:lpstr>
      <vt:lpstr>PowerPoint Sunusu</vt:lpstr>
      <vt:lpstr>YAPILANDIRICI METOD</vt:lpstr>
      <vt:lpstr>YAPILANDIRICI METOD</vt:lpstr>
      <vt:lpstr>YAPILANDIRICI METOD</vt:lpstr>
      <vt:lpstr>PROBLEM-4</vt:lpstr>
      <vt:lpstr>PowerPoint Sunusu</vt:lpstr>
      <vt:lpstr>METHOD OVERLOADING</vt:lpstr>
      <vt:lpstr>METOD AŞIRI YÜKLEME</vt:lpstr>
      <vt:lpstr>PROBLEM-5</vt:lpstr>
      <vt:lpstr>SINIFLARDA METOD KAVRAMI</vt:lpstr>
      <vt:lpstr>METOD İSİM ÖRNEKLERİ</vt:lpstr>
      <vt:lpstr>ÖRNEK BİR SINIF</vt:lpstr>
      <vt:lpstr>HANGİSİNİ SEÇMELİ?</vt:lpstr>
      <vt:lpstr>ORTAK ÖZELLİKLER</vt:lpstr>
      <vt:lpstr>ORTAK İŞLEVLER</vt:lpstr>
      <vt:lpstr>HESAP MAKİNESİ UML ŞEMASI</vt:lpstr>
      <vt:lpstr>PROBLEM-6</vt:lpstr>
      <vt:lpstr>NESNELERİN BELLEKTEKİ YERİ</vt:lpstr>
      <vt:lpstr>NESNELERİN BELLEKTEKİ YERİ</vt:lpstr>
      <vt:lpstr>KALITIM(INHERITANCE)</vt:lpstr>
      <vt:lpstr>KALITIM(INHERITANCE)</vt:lpstr>
      <vt:lpstr>KALITIM(INHERITANCE)</vt:lpstr>
      <vt:lpstr>KALITIM(INHERITANCE)</vt:lpstr>
      <vt:lpstr>KALITIM(INHERITANCE)</vt:lpstr>
      <vt:lpstr>ÖNEMLİ NOT!!!!</vt:lpstr>
      <vt:lpstr>PROBLEM-7</vt:lpstr>
      <vt:lpstr>SUB-CLASS VE SUPER CLASS</vt:lpstr>
      <vt:lpstr>PEKİ ÜST SINIFDAN TÜREYEN BAZI SINIFLARIN YAPTIKLARI İŞLERİNİN FARKLI OLMASI DURUMUNDA NASIL BİR YOL İZLEMEK GEREKİR?</vt:lpstr>
      <vt:lpstr>PowerPoint Sunusu</vt:lpstr>
      <vt:lpstr>METHOD OVERRIDING( METOD EZME)</vt:lpstr>
      <vt:lpstr>METHOD OVERRIDING( METOD EZME)</vt:lpstr>
      <vt:lpstr>METHOD OVERRIDING( METOD EZME)</vt:lpstr>
      <vt:lpstr>PROBLEM-8</vt:lpstr>
      <vt:lpstr>PowerPoint Sunusu</vt:lpstr>
      <vt:lpstr>PROBLEM-9</vt:lpstr>
      <vt:lpstr>STATIC KELİMESİNİN KULLANIMI</vt:lpstr>
      <vt:lpstr>PowerPoint Sunusu</vt:lpstr>
      <vt:lpstr>STATIC KELİMESİNİN KULLANIMI</vt:lpstr>
      <vt:lpstr>STATIC KELİMESİNİN KULLANIMI</vt:lpstr>
      <vt:lpstr>STATIC DEĞİŞKENİN FARKI</vt:lpstr>
      <vt:lpstr>STATIC DEĞİŞKENİN FARKI</vt:lpstr>
      <vt:lpstr>ÖRNEK</vt:lpstr>
      <vt:lpstr>STATIC METODLAR</vt:lpstr>
      <vt:lpstr>PowerPoint Sunusu</vt:lpstr>
      <vt:lpstr>PROBLEM-10</vt:lpstr>
      <vt:lpstr>ÇOKBİÇİMLİLİK (POLYMORPHISM)</vt:lpstr>
      <vt:lpstr>ÇOKBİÇİMLİLİK (POLYMORPHISM)</vt:lpstr>
      <vt:lpstr>ÇOKBİÇİMLİLİK (POLYMORPHISM)</vt:lpstr>
      <vt:lpstr>ÇOKBİÇİMLİLİK (POLYMORPHISM)</vt:lpstr>
      <vt:lpstr>ÇOKBİÇİMLİLİK (POLYMORPHISIM)</vt:lpstr>
      <vt:lpstr>ÇOKBİÇİMLİLİK (POLYMORPHISM)</vt:lpstr>
      <vt:lpstr>ÇOKBİÇİMLİLİK (POLYMORPHISM)</vt:lpstr>
      <vt:lpstr>ÇOKBİÇİMLİLİK (POLYMORPHISM)</vt:lpstr>
      <vt:lpstr>PROBLEM-11</vt:lpstr>
      <vt:lpstr>UPCASTING-DOWNCASTING</vt:lpstr>
      <vt:lpstr>DOWNCASTING</vt:lpstr>
      <vt:lpstr>UPCASTING</vt:lpstr>
      <vt:lpstr>UPCASTING-DOWNCASTING</vt:lpstr>
      <vt:lpstr>STATIC-DYNAMIC (EARLY-LATE)BINDING</vt:lpstr>
      <vt:lpstr>STATIC-DYNAMIC (EARLY-LATE)BINDING</vt:lpstr>
      <vt:lpstr>STATIC-DYNAMIC (EARLY-LATE)BINDING</vt:lpstr>
      <vt:lpstr>PROBLEM-12</vt:lpstr>
      <vt:lpstr>THIS KELİMESİ</vt:lpstr>
      <vt:lpstr>ÖRNEK</vt:lpstr>
      <vt:lpstr>THIS KELİMESİ</vt:lpstr>
      <vt:lpstr>THIS KELİMESİ</vt:lpstr>
      <vt:lpstr>PROBLEM-13</vt:lpstr>
      <vt:lpstr>SUPER KELİMESİ</vt:lpstr>
      <vt:lpstr>SUPER KELİMESİ</vt:lpstr>
      <vt:lpstr>PROBLEM-14</vt:lpstr>
      <vt:lpstr>SUPER KELİMESİ</vt:lpstr>
      <vt:lpstr>PROBLEM-15</vt:lpstr>
      <vt:lpstr>SUPER KELİMESİ</vt:lpstr>
      <vt:lpstr>PROBLEM-16</vt:lpstr>
      <vt:lpstr>NESNE DİZİSİ OLUŞTURMA</vt:lpstr>
      <vt:lpstr>NESNE DİZİSİ OLUŞTURMA</vt:lpstr>
      <vt:lpstr>NESNE DİZİSİ OLUŞTURMA</vt:lpstr>
      <vt:lpstr>PROBLEM-17</vt:lpstr>
      <vt:lpstr>NESNEYİ PARAMETRE OLARAK GÖNDERME VE ALMA</vt:lpstr>
      <vt:lpstr>NESNEYİ PARAMETRE OLARAK GÖNDERME VE ALMA</vt:lpstr>
      <vt:lpstr>PROBLEM-18</vt:lpstr>
      <vt:lpstr>PROBLEM-19</vt:lpstr>
      <vt:lpstr>PAKET (PACKAGE)</vt:lpstr>
      <vt:lpstr>PAKET (PACKAGE)</vt:lpstr>
      <vt:lpstr>PAKET (PACKAGE)</vt:lpstr>
      <vt:lpstr>ACCESS MODIFIERS  (ERİŞİM BELİRLEYİCİLER)</vt:lpstr>
      <vt:lpstr>PUBLIC (GENEL)</vt:lpstr>
      <vt:lpstr>PRIVATE</vt:lpstr>
      <vt:lpstr>PROTECTED(KORUMALI)</vt:lpstr>
      <vt:lpstr>DEFAULT  (ERİŞİM BELİRLEYİCİSİ OLMAYAN)</vt:lpstr>
      <vt:lpstr>ERİŞİM TABLOSU</vt:lpstr>
      <vt:lpstr>PROBLEM-20</vt:lpstr>
      <vt:lpstr>ENCAPSULATION (SARMALAMA)</vt:lpstr>
      <vt:lpstr>ENCAPSULATION (SARMALAMA)</vt:lpstr>
      <vt:lpstr>PROBLEM-21</vt:lpstr>
      <vt:lpstr>HAS-A RELATIONSHIP  (AGGREGATION)</vt:lpstr>
      <vt:lpstr>HAS-A RELATIONSHIP  (AGGREGATION)</vt:lpstr>
      <vt:lpstr>HAS-A RELATIONSHIP  (AGGREGATION)</vt:lpstr>
      <vt:lpstr>PROBLEM-21</vt:lpstr>
      <vt:lpstr>FINAL KELİMESİ</vt:lpstr>
      <vt:lpstr>PROBLEM-22</vt:lpstr>
      <vt:lpstr>ABSTRACTION (SOYUTLAMA)</vt:lpstr>
      <vt:lpstr>ABSTRACTION (SOYUTLAMA)</vt:lpstr>
      <vt:lpstr>ABSTRACTION (SOYUTLAMA)</vt:lpstr>
      <vt:lpstr>ABSTRACTION (SOYUTLAMA)</vt:lpstr>
      <vt:lpstr>ABSTRACTION (SOYUTLAMA)</vt:lpstr>
      <vt:lpstr>ABSTRACTION (SOYUTLAMA)</vt:lpstr>
      <vt:lpstr>ÖNEMLİ HATIRLATMA</vt:lpstr>
      <vt:lpstr>INTERFACE (ARAYÜZ)</vt:lpstr>
      <vt:lpstr>INTERFACE (ARAYÜZ)</vt:lpstr>
      <vt:lpstr>INTERFACE (ARAYÜZ)</vt:lpstr>
      <vt:lpstr>INTERFACE (ARAYÜZ)</vt:lpstr>
      <vt:lpstr>KALITIM (GENEL)</vt:lpstr>
      <vt:lpstr>ÇOKLU KALITIM (MULTI INHERITANCE)</vt:lpstr>
      <vt:lpstr>ÇOKLU KALITIM (MULTI INHERITANCE)</vt:lpstr>
      <vt:lpstr>ÇOKLU KALITIM (MULTI INHERITANCE)</vt:lpstr>
      <vt:lpstr>ÇOKLU KALITIM (MULTI INHERITANCE)</vt:lpstr>
      <vt:lpstr>PROBLEM-23</vt:lpstr>
      <vt:lpstr>NESTED CLASSES (İÇİÇE SINIFLAR)</vt:lpstr>
      <vt:lpstr>NESTED CLASSES (İÇİÇE SINIFLAR)</vt:lpstr>
      <vt:lpstr>NESTED CLASSES (İÇİÇE SINIFLAR)</vt:lpstr>
      <vt:lpstr>PROBLEM-23</vt:lpstr>
      <vt:lpstr>GARBAGE COLLECTOR  (ÇÖP TOPLAYICI)</vt:lpstr>
      <vt:lpstr>GARBAGE COLLECTOR  (ÇÖP TOPLAYICI)</vt:lpstr>
      <vt:lpstr>GARBAGE COLLECTOR  (ÇÖP TOPLAYICI)</vt:lpstr>
      <vt:lpstr>GARBAGE COLLECTOR  (ÇÖP TOPLAYICI)</vt:lpstr>
      <vt:lpstr>GARBAGE COLLECTOR  (ÇÖP TOPLAYICI)</vt:lpstr>
      <vt:lpstr>PROBLEM-24</vt:lpstr>
      <vt:lpstr>PowerPoint Sunusu</vt:lpstr>
      <vt:lpstr>ÖDEV</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Administrator</dc:creator>
  <cp:lastModifiedBy>LAB107 Ctx01</cp:lastModifiedBy>
  <cp:revision>186</cp:revision>
  <cp:lastPrinted>2014-05-06T13:08:09Z</cp:lastPrinted>
  <dcterms:created xsi:type="dcterms:W3CDTF">2014-04-14T18:11:34Z</dcterms:created>
  <dcterms:modified xsi:type="dcterms:W3CDTF">2014-05-28T09:01:44Z</dcterms:modified>
</cp:coreProperties>
</file>