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media/audio11.wav" ContentType="audio/x-wav"/>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83" r:id="rId7"/>
    <p:sldId id="284" r:id="rId8"/>
    <p:sldId id="263" r:id="rId9"/>
    <p:sldId id="264" r:id="rId10"/>
    <p:sldId id="278" r:id="rId11"/>
    <p:sldId id="266" r:id="rId12"/>
    <p:sldId id="267" r:id="rId13"/>
    <p:sldId id="268" r:id="rId14"/>
    <p:sldId id="269" r:id="rId15"/>
    <p:sldId id="270" r:id="rId16"/>
    <p:sldId id="274" r:id="rId17"/>
    <p:sldId id="275" r:id="rId18"/>
    <p:sldId id="276" r:id="rId19"/>
    <p:sldId id="279" r:id="rId20"/>
    <p:sldId id="280" r:id="rId21"/>
    <p:sldId id="281" r:id="rId22"/>
    <p:sldId id="282" r:id="rId23"/>
    <p:sldId id="277" r:id="rId24"/>
    <p:sldId id="271" r:id="rId25"/>
    <p:sldId id="26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5"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12/28/2022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12/28/2022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tr.wikipedia.org/wiki/Sabit_disk" TargetMode="External"/><Relationship Id="rId3" Type="http://schemas.openxmlformats.org/officeDocument/2006/relationships/hyperlink" Target="https://tr.wikipedia.org/wiki/Donan%C4%B1m" TargetMode="External"/><Relationship Id="rId7" Type="http://schemas.openxmlformats.org/officeDocument/2006/relationships/hyperlink" Target="https://tr.wikipedia.org/wiki/Ekran_kart%C4%B1" TargetMode="External"/><Relationship Id="rId2" Type="http://schemas.openxmlformats.org/officeDocument/2006/relationships/hyperlink" Target="https://tr.wikipedia.org/wiki/Bilgisayar" TargetMode="External"/><Relationship Id="rId1" Type="http://schemas.openxmlformats.org/officeDocument/2006/relationships/slideLayout" Target="../slideLayouts/slideLayout2.xml"/><Relationship Id="rId6" Type="http://schemas.openxmlformats.org/officeDocument/2006/relationships/hyperlink" Target="https://tr.wikipedia.org/wiki/Yonga" TargetMode="External"/><Relationship Id="rId5" Type="http://schemas.openxmlformats.org/officeDocument/2006/relationships/hyperlink" Target="https://tr.wikipedia.org/wiki/%C4%B0%C5%9Flemci" TargetMode="External"/><Relationship Id="rId4" Type="http://schemas.openxmlformats.org/officeDocument/2006/relationships/hyperlink" Target="https://tr.wikipedia.org/wiki/Is%C4%B1" TargetMode="External"/><Relationship Id="rId9" Type="http://schemas.openxmlformats.org/officeDocument/2006/relationships/hyperlink" Target="https://tr.wikipedia.org/wiki/Elektrik_devres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audio" Target="../media/audio1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proftechdigital.com/hizmet/19/sistem-odasi-duzenleme-ve-kurulumu" TargetMode="External"/><Relationship Id="rId3" Type="http://schemas.openxmlformats.org/officeDocument/2006/relationships/hyperlink" Target="https://masgrup.com/fan-nedir-ne-ise-yarar" TargetMode="External"/><Relationship Id="rId7" Type="http://schemas.openxmlformats.org/officeDocument/2006/relationships/hyperlink" Target="http://www.kurttepeyazilim.com/index.php/bilisim-sistem-tasarimi/sistem-odasi/" TargetMode="External"/><Relationship Id="rId12" Type="http://schemas.openxmlformats.org/officeDocument/2006/relationships/hyperlink" Target="https://www.amazon.com.tr/" TargetMode="External"/><Relationship Id="rId2" Type="http://schemas.openxmlformats.org/officeDocument/2006/relationships/hyperlink" Target="https://tr.wikipedia.org/wiki/Bilgisayar_so%C4%9Futma" TargetMode="External"/><Relationship Id="rId1" Type="http://schemas.openxmlformats.org/officeDocument/2006/relationships/slideLayout" Target="../slideLayouts/slideLayout2.xml"/><Relationship Id="rId6" Type="http://schemas.openxmlformats.org/officeDocument/2006/relationships/hyperlink" Target="https://www.kry.com.tr/sistem-odasi-kurulumu/" TargetMode="External"/><Relationship Id="rId11" Type="http://schemas.openxmlformats.org/officeDocument/2006/relationships/hyperlink" Target="https://sistemnetwork.karabuk.edu.tr/sistem_odasi/sistem_odasi.html" TargetMode="External"/><Relationship Id="rId5" Type="http://schemas.openxmlformats.org/officeDocument/2006/relationships/hyperlink" Target="file:///C:\Users\HP\Desktop\Sistem_odasi_iklimlendirme_sistemleri.pdf" TargetMode="External"/><Relationship Id="rId10" Type="http://schemas.openxmlformats.org/officeDocument/2006/relationships/hyperlink" Target="https://www.teknoteksogutma.com/sistem-odasi-nemlendirme-sistemleri/" TargetMode="External"/><Relationship Id="rId4" Type="http://schemas.openxmlformats.org/officeDocument/2006/relationships/hyperlink" Target="https://rsrenerji.com/blog/sogutucu-cesitleri" TargetMode="External"/><Relationship Id="rId9" Type="http://schemas.openxmlformats.org/officeDocument/2006/relationships/hyperlink" Target="https://www.vargonen.com/blog/server-nedir-server-cesitleri-nelerdir/"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r.wikipedia.org/w/index.php?title=Is%C4%B1_yay%C4%B1c%C4%B1&amp;action=edit&amp;redlink=1" TargetMode="External"/><Relationship Id="rId2" Type="http://schemas.openxmlformats.org/officeDocument/2006/relationships/hyperlink" Target="https://tr.wikipedia.org/w/index.php?title=%C3%9Cretim_teknolojisi&amp;action=edit&amp;redlink=1" TargetMode="External"/><Relationship Id="rId1" Type="http://schemas.openxmlformats.org/officeDocument/2006/relationships/slideLayout" Target="../slideLayouts/slideLayout2.xml"/><Relationship Id="rId5" Type="http://schemas.openxmlformats.org/officeDocument/2006/relationships/hyperlink" Target="https://tr.wikipedia.org/w/index.php?title=Yaz%C4%B1l%C4%B1msal_so%C4%9Futma&amp;action=edit&amp;redlink=1" TargetMode="External"/><Relationship Id="rId4" Type="http://schemas.openxmlformats.org/officeDocument/2006/relationships/hyperlink" Target="https://tr.wikipedia.org/wiki/F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Soğutma sistemleri</a:t>
            </a:r>
            <a:endParaRPr lang="tr-TR" dirty="0"/>
          </a:p>
        </p:txBody>
      </p:sp>
      <p:sp>
        <p:nvSpPr>
          <p:cNvPr id="3" name="Alt Başlık 2"/>
          <p:cNvSpPr>
            <a:spLocks noGrp="1"/>
          </p:cNvSpPr>
          <p:nvPr>
            <p:ph type="subTitle" idx="1"/>
          </p:nvPr>
        </p:nvSpPr>
        <p:spPr/>
        <p:txBody>
          <a:bodyPr/>
          <a:lstStyle/>
          <a:p>
            <a:r>
              <a:rPr lang="tr-TR" dirty="0" err="1" smtClean="0"/>
              <a:t>Hazıylayan</a:t>
            </a:r>
            <a:r>
              <a:rPr lang="tr-TR" dirty="0" smtClean="0"/>
              <a:t>:Cemre Nilüfer Nalbant</a:t>
            </a:r>
            <a:endParaRPr lang="tr-TR" dirty="0"/>
          </a:p>
        </p:txBody>
      </p:sp>
    </p:spTree>
    <p:extLst>
      <p:ext uri="{BB962C8B-B14F-4D97-AF65-F5344CB8AC3E}">
        <p14:creationId xmlns="" xmlns:p14="http://schemas.microsoft.com/office/powerpoint/2010/main" val="2257295942"/>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6283b5a2a265a6.60799045_fkhoiemlngqpj_480.jpg"/>
          <p:cNvPicPr>
            <a:picLocks noGrp="1" noChangeAspect="1"/>
          </p:cNvPicPr>
          <p:nvPr>
            <p:ph idx="1"/>
          </p:nvPr>
        </p:nvPicPr>
        <p:blipFill>
          <a:blip r:embed="rId2"/>
          <a:stretch>
            <a:fillRect/>
          </a:stretch>
        </p:blipFill>
        <p:spPr>
          <a:xfrm>
            <a:off x="772750" y="1218345"/>
            <a:ext cx="4809130" cy="3995494"/>
          </a:xfrm>
        </p:spPr>
      </p:pic>
      <p:pic>
        <p:nvPicPr>
          <p:cNvPr id="6" name="5 Resim" descr="laptop-fan-temizligi.jpg"/>
          <p:cNvPicPr>
            <a:picLocks noChangeAspect="1"/>
          </p:cNvPicPr>
          <p:nvPr/>
        </p:nvPicPr>
        <p:blipFill>
          <a:blip r:embed="rId3"/>
          <a:stretch>
            <a:fillRect/>
          </a:stretch>
        </p:blipFill>
        <p:spPr>
          <a:xfrm>
            <a:off x="5905501" y="1252902"/>
            <a:ext cx="4812322" cy="395214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Soğutucu çeşitleri</a:t>
            </a:r>
            <a:endParaRPr lang="tr-TR" dirty="0"/>
          </a:p>
        </p:txBody>
      </p:sp>
      <p:sp>
        <p:nvSpPr>
          <p:cNvPr id="3" name="İçerik Yer Tutucusu 2"/>
          <p:cNvSpPr>
            <a:spLocks noGrp="1"/>
          </p:cNvSpPr>
          <p:nvPr>
            <p:ph idx="1"/>
          </p:nvPr>
        </p:nvSpPr>
        <p:spPr/>
        <p:txBody>
          <a:bodyPr/>
          <a:lstStyle/>
          <a:p>
            <a:pPr algn="ctr"/>
            <a:r>
              <a:rPr lang="tr-TR" dirty="0"/>
              <a:t>Su soğutmalı soğutucular</a:t>
            </a:r>
          </a:p>
          <a:p>
            <a:pPr algn="ctr"/>
            <a:r>
              <a:rPr lang="tr-TR" dirty="0"/>
              <a:t>Hava soğutmalı </a:t>
            </a:r>
            <a:r>
              <a:rPr lang="tr-TR" dirty="0" smtClean="0"/>
              <a:t>soğutucular</a:t>
            </a:r>
          </a:p>
          <a:p>
            <a:pPr algn="ctr"/>
            <a:r>
              <a:rPr lang="tr-TR" dirty="0" smtClean="0"/>
              <a:t>Doğalgazlı soğutucular.</a:t>
            </a:r>
            <a:endParaRPr lang="tr-TR" dirty="0"/>
          </a:p>
        </p:txBody>
      </p:sp>
    </p:spTree>
    <p:extLst>
      <p:ext uri="{BB962C8B-B14F-4D97-AF65-F5344CB8AC3E}">
        <p14:creationId xmlns="" xmlns:p14="http://schemas.microsoft.com/office/powerpoint/2010/main" val="1365641337"/>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03386" y="143607"/>
            <a:ext cx="10131425" cy="1456267"/>
          </a:xfrm>
        </p:spPr>
        <p:txBody>
          <a:bodyPr/>
          <a:lstStyle/>
          <a:p>
            <a:r>
              <a:rPr lang="tr-TR" b="1" dirty="0"/>
              <a:t>Su Soğutmalı Soğutucular</a:t>
            </a:r>
            <a:endParaRPr lang="tr-TR" dirty="0"/>
          </a:p>
        </p:txBody>
      </p:sp>
      <p:sp>
        <p:nvSpPr>
          <p:cNvPr id="3" name="İçerik Yer Tutucusu 2"/>
          <p:cNvSpPr>
            <a:spLocks noGrp="1"/>
          </p:cNvSpPr>
          <p:nvPr>
            <p:ph idx="1"/>
          </p:nvPr>
        </p:nvSpPr>
        <p:spPr>
          <a:xfrm>
            <a:off x="659424" y="1895882"/>
            <a:ext cx="10131425" cy="3649133"/>
          </a:xfrm>
        </p:spPr>
        <p:txBody>
          <a:bodyPr>
            <a:noAutofit/>
          </a:bodyPr>
          <a:lstStyle/>
          <a:p>
            <a:pPr marL="0" indent="0" algn="ctr">
              <a:buNone/>
            </a:pPr>
            <a:r>
              <a:rPr lang="tr-TR" sz="2400" dirty="0"/>
              <a:t>Su soğutmalı soğutucular, </a:t>
            </a:r>
            <a:r>
              <a:rPr lang="tr-TR" sz="2400" dirty="0" err="1"/>
              <a:t>kondenserin</a:t>
            </a:r>
            <a:r>
              <a:rPr lang="tr-TR" sz="2400" dirty="0"/>
              <a:t> su ile soğutulması prensibi </a:t>
            </a:r>
            <a:r>
              <a:rPr lang="tr-TR" sz="2400" dirty="0" smtClean="0"/>
              <a:t>ile çalışır.</a:t>
            </a:r>
          </a:p>
          <a:p>
            <a:pPr marL="0" indent="0" algn="ctr">
              <a:buNone/>
            </a:pPr>
            <a:r>
              <a:rPr lang="tr-TR" sz="2400" dirty="0" smtClean="0"/>
              <a:t> </a:t>
            </a:r>
            <a:r>
              <a:rPr lang="tr-TR" sz="2400" dirty="0"/>
              <a:t>Bu sistemlerde kule fanları bulunmaktadır. </a:t>
            </a:r>
            <a:r>
              <a:rPr lang="tr-TR" sz="2400" dirty="0" err="1"/>
              <a:t>Kondenser</a:t>
            </a:r>
            <a:r>
              <a:rPr lang="tr-TR" sz="2400" dirty="0"/>
              <a:t> </a:t>
            </a:r>
            <a:r>
              <a:rPr lang="tr-TR" sz="2400" dirty="0" smtClean="0"/>
              <a:t>kısmındaki </a:t>
            </a:r>
            <a:r>
              <a:rPr lang="tr-TR" sz="2400" dirty="0"/>
              <a:t>borunun </a:t>
            </a:r>
            <a:endParaRPr lang="tr-TR" sz="2400" dirty="0" smtClean="0"/>
          </a:p>
          <a:p>
            <a:pPr marL="0" indent="0" algn="ctr">
              <a:buNone/>
            </a:pPr>
            <a:r>
              <a:rPr lang="tr-TR" sz="2400" dirty="0" smtClean="0"/>
              <a:t>içerisinde </a:t>
            </a:r>
            <a:r>
              <a:rPr lang="tr-TR" sz="2400" dirty="0"/>
              <a:t>ısınmış olan gazın sıcaklığını alan </a:t>
            </a:r>
            <a:r>
              <a:rPr lang="tr-TR" sz="2400" dirty="0" smtClean="0"/>
              <a:t>su,kule </a:t>
            </a:r>
            <a:r>
              <a:rPr lang="tr-TR" sz="2400" dirty="0"/>
              <a:t>fanları tarafından </a:t>
            </a:r>
            <a:r>
              <a:rPr lang="tr-TR" sz="2400" dirty="0" smtClean="0"/>
              <a:t>soğutulur. Enjeksiyon makineleri,sıcak </a:t>
            </a:r>
            <a:r>
              <a:rPr lang="tr-TR" sz="2400" dirty="0" err="1"/>
              <a:t>formlama</a:t>
            </a:r>
            <a:r>
              <a:rPr lang="tr-TR" sz="2400" dirty="0"/>
              <a:t> kalıpları, perdah makineleri, </a:t>
            </a:r>
            <a:endParaRPr lang="tr-TR" sz="2400" dirty="0" smtClean="0"/>
          </a:p>
          <a:p>
            <a:pPr marL="0" indent="0" algn="ctr">
              <a:buNone/>
            </a:pPr>
            <a:r>
              <a:rPr lang="tr-TR" sz="2400" dirty="0" smtClean="0"/>
              <a:t>silindir </a:t>
            </a:r>
            <a:r>
              <a:rPr lang="tr-TR" sz="2400" dirty="0" err="1" smtClean="0"/>
              <a:t>merdaneler,metal</a:t>
            </a:r>
            <a:r>
              <a:rPr lang="tr-TR" sz="2400" dirty="0" smtClean="0"/>
              <a:t> </a:t>
            </a:r>
            <a:r>
              <a:rPr lang="tr-TR" sz="2400" dirty="0"/>
              <a:t>işleme tezgâhları ve benzeri soğutma </a:t>
            </a:r>
            <a:r>
              <a:rPr lang="tr-TR" sz="2400" dirty="0" smtClean="0"/>
              <a:t>uygulamalarında</a:t>
            </a:r>
          </a:p>
          <a:p>
            <a:pPr marL="0" indent="0" algn="ctr">
              <a:buNone/>
            </a:pPr>
            <a:r>
              <a:rPr lang="tr-TR" sz="2400" dirty="0" smtClean="0"/>
              <a:t> </a:t>
            </a:r>
            <a:r>
              <a:rPr lang="tr-TR" sz="2400" dirty="0"/>
              <a:t>sıklıkla kullanılır. </a:t>
            </a:r>
            <a:r>
              <a:rPr lang="tr-TR" sz="2400" dirty="0" smtClean="0"/>
              <a:t>Kompakt </a:t>
            </a:r>
            <a:r>
              <a:rPr lang="tr-TR" sz="2400" dirty="0"/>
              <a:t>tasarımı, yüksek performansı ve küçük hacmi ile </a:t>
            </a:r>
            <a:r>
              <a:rPr lang="tr-TR" sz="2400" dirty="0" smtClean="0"/>
              <a:t>dar alanlarda dahi </a:t>
            </a:r>
            <a:r>
              <a:rPr lang="tr-TR" sz="2400" dirty="0"/>
              <a:t>kolaylıkla kullanılabilir. Su soğutmalı soğutucu sistemleri, içerisinde </a:t>
            </a:r>
            <a:r>
              <a:rPr lang="tr-TR" sz="2400" dirty="0" smtClean="0"/>
              <a:t>birçok </a:t>
            </a:r>
            <a:r>
              <a:rPr lang="tr-TR" sz="2400" dirty="0"/>
              <a:t>farklı elemanı barındıran formattadır. Bu elemanlardan bazıları şunlardır;</a:t>
            </a:r>
          </a:p>
        </p:txBody>
      </p:sp>
    </p:spTree>
    <p:extLst>
      <p:ext uri="{BB962C8B-B14F-4D97-AF65-F5344CB8AC3E}">
        <p14:creationId xmlns="" xmlns:p14="http://schemas.microsoft.com/office/powerpoint/2010/main" val="3467202392"/>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6477" y="1063869"/>
            <a:ext cx="9999541" cy="5184531"/>
          </a:xfrm>
        </p:spPr>
        <p:txBody>
          <a:bodyPr>
            <a:normAutofit fontScale="92500" lnSpcReduction="20000"/>
          </a:bodyPr>
          <a:lstStyle/>
          <a:p>
            <a:pPr algn="ctr"/>
            <a:r>
              <a:rPr lang="tr-TR" sz="2600" b="1" dirty="0" err="1"/>
              <a:t>Kondenser</a:t>
            </a:r>
            <a:r>
              <a:rPr lang="tr-TR" sz="2600" dirty="0"/>
              <a:t>: Su soğutmalı soğutucu sistemlerinde kullanılması gereken </a:t>
            </a:r>
            <a:r>
              <a:rPr lang="tr-TR" sz="2600" dirty="0" err="1"/>
              <a:t>kondenserler</a:t>
            </a:r>
            <a:r>
              <a:rPr lang="tr-TR" sz="2600" dirty="0"/>
              <a:t>, bakır </a:t>
            </a:r>
            <a:r>
              <a:rPr lang="tr-TR" sz="2600" dirty="0" smtClean="0"/>
              <a:t>borulu </a:t>
            </a:r>
            <a:r>
              <a:rPr lang="tr-TR" sz="2600" dirty="0"/>
              <a:t>ve integral </a:t>
            </a:r>
            <a:r>
              <a:rPr lang="tr-TR" sz="2600" dirty="0" err="1"/>
              <a:t>fin</a:t>
            </a:r>
            <a:r>
              <a:rPr lang="tr-TR" sz="2600" dirty="0"/>
              <a:t> kanatlı tip olmalıdır.</a:t>
            </a:r>
          </a:p>
          <a:p>
            <a:pPr algn="ctr"/>
            <a:r>
              <a:rPr lang="tr-TR" sz="2600" b="1" dirty="0" err="1"/>
              <a:t>Evaporatör</a:t>
            </a:r>
            <a:r>
              <a:rPr lang="tr-TR" sz="2600" dirty="0"/>
              <a:t>: Kabuk ve tüp </a:t>
            </a:r>
            <a:r>
              <a:rPr lang="tr-TR" sz="2600" dirty="0" err="1"/>
              <a:t>evaporatörler</a:t>
            </a:r>
            <a:r>
              <a:rPr lang="tr-TR" sz="2600" dirty="0"/>
              <a:t>, demir boru içerisinde U firkete bakır boru demeti olarak üretilmelidir. Boru demetinin sökülebilir olması halinde </a:t>
            </a:r>
            <a:r>
              <a:rPr lang="tr-TR" sz="2600" dirty="0" err="1"/>
              <a:t>evaporatörün</a:t>
            </a:r>
            <a:r>
              <a:rPr lang="tr-TR" sz="2600" dirty="0"/>
              <a:t> temizlik işlemleri oldukça kolaylaşacaktır.</a:t>
            </a:r>
          </a:p>
          <a:p>
            <a:pPr algn="ctr"/>
            <a:r>
              <a:rPr lang="tr-TR" sz="2600" b="1" dirty="0" err="1"/>
              <a:t>Mikroprosesör</a:t>
            </a:r>
            <a:r>
              <a:rPr lang="tr-TR" sz="2600" dirty="0"/>
              <a:t>: Sistemde bulunan mikroişlemcinin cihazın çalışma sıcaklığı, üzerinde bulunan pompaların çalışma süresi, çalışma ve durma sıralaması, arıza uyarıları gibi tüm hareket takip özelliklerine sahip olması gerekir.</a:t>
            </a:r>
          </a:p>
          <a:p>
            <a:pPr algn="ctr"/>
            <a:r>
              <a:rPr lang="tr-TR" sz="2600" b="1" dirty="0"/>
              <a:t>Su tankı</a:t>
            </a:r>
            <a:r>
              <a:rPr lang="tr-TR" sz="2600" dirty="0"/>
              <a:t>: Suyun depolanmasında kullanılan alandır. Kauçuk ile izole edilerek çevre ile ısı alış verişi minimum düzeye indirilebilir</a:t>
            </a:r>
            <a:r>
              <a:rPr lang="tr-TR" sz="2600" dirty="0" smtClean="0"/>
              <a:t>.</a:t>
            </a:r>
          </a:p>
          <a:p>
            <a:pPr algn="ctr"/>
            <a:r>
              <a:rPr lang="tr-TR" sz="2600" b="1" dirty="0"/>
              <a:t>Diğer devre elemanları</a:t>
            </a:r>
            <a:r>
              <a:rPr lang="tr-TR" sz="2600" dirty="0"/>
              <a:t>: Sistemin daha güvenlikli çalışması için cihaz üzerinde </a:t>
            </a:r>
            <a:r>
              <a:rPr lang="tr-TR" sz="2600" dirty="0" err="1"/>
              <a:t>drayer</a:t>
            </a:r>
            <a:r>
              <a:rPr lang="tr-TR" sz="2600" dirty="0"/>
              <a:t> filtre, gözetleme camı, </a:t>
            </a:r>
            <a:r>
              <a:rPr lang="tr-TR" sz="2600" dirty="0" err="1"/>
              <a:t>expansiyon</a:t>
            </a:r>
            <a:r>
              <a:rPr lang="tr-TR" sz="2600" dirty="0"/>
              <a:t> valf, </a:t>
            </a:r>
            <a:r>
              <a:rPr lang="tr-TR" sz="2600" dirty="0" err="1"/>
              <a:t>soleniod</a:t>
            </a:r>
            <a:r>
              <a:rPr lang="tr-TR" sz="2600" dirty="0"/>
              <a:t> valf, kombine </a:t>
            </a:r>
            <a:r>
              <a:rPr lang="tr-TR" sz="2600" dirty="0" err="1"/>
              <a:t>prosestat</a:t>
            </a:r>
            <a:r>
              <a:rPr lang="tr-TR" sz="2600" dirty="0"/>
              <a:t>, su akış kontrol valfi, soğutma valfi, su ve hava tahliye valfleri gibi elemanlar bulunabilir.</a:t>
            </a:r>
          </a:p>
          <a:p>
            <a:endParaRPr lang="tr-TR" dirty="0"/>
          </a:p>
          <a:p>
            <a:endParaRPr lang="tr-TR" dirty="0"/>
          </a:p>
        </p:txBody>
      </p:sp>
    </p:spTree>
    <p:extLst>
      <p:ext uri="{BB962C8B-B14F-4D97-AF65-F5344CB8AC3E}">
        <p14:creationId xmlns="" xmlns:p14="http://schemas.microsoft.com/office/powerpoint/2010/main" val="907113526"/>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Hava Soğutmalı Soğutucular</a:t>
            </a:r>
            <a:endParaRPr lang="tr-TR" dirty="0"/>
          </a:p>
        </p:txBody>
      </p:sp>
      <p:sp>
        <p:nvSpPr>
          <p:cNvPr id="3" name="İçerik Yer Tutucusu 2"/>
          <p:cNvSpPr>
            <a:spLocks noGrp="1"/>
          </p:cNvSpPr>
          <p:nvPr>
            <p:ph idx="1"/>
          </p:nvPr>
        </p:nvSpPr>
        <p:spPr/>
        <p:txBody>
          <a:bodyPr>
            <a:normAutofit/>
          </a:bodyPr>
          <a:lstStyle/>
          <a:p>
            <a:pPr marL="0" indent="0" algn="ctr">
              <a:buNone/>
            </a:pPr>
            <a:r>
              <a:rPr lang="tr-TR" sz="2800" dirty="0"/>
              <a:t>Hava soğutmalı soğutucularda </a:t>
            </a:r>
            <a:r>
              <a:rPr lang="tr-TR" sz="2800" dirty="0" err="1"/>
              <a:t>kondenserin</a:t>
            </a:r>
            <a:r>
              <a:rPr lang="tr-TR" sz="2800" dirty="0"/>
              <a:t> hava vasıtası ile soğutulması amaçlanmıştır. </a:t>
            </a:r>
            <a:r>
              <a:rPr lang="tr-TR" sz="2800" dirty="0" smtClean="0"/>
              <a:t>Plastik </a:t>
            </a:r>
            <a:r>
              <a:rPr lang="tr-TR" sz="2800" dirty="0"/>
              <a:t>enjeksiyon makineleri, metal enjeksiyon makineleri, boru ve kablo sistemleri, </a:t>
            </a:r>
            <a:r>
              <a:rPr lang="tr-TR" sz="2800" dirty="0" smtClean="0"/>
              <a:t>kaplama </a:t>
            </a:r>
            <a:r>
              <a:rPr lang="tr-TR" sz="2800" dirty="0"/>
              <a:t>banyoları, stoklama sistemleri, ayakkabı taban sanayisi, </a:t>
            </a:r>
            <a:r>
              <a:rPr lang="tr-TR" sz="2800" dirty="0" smtClean="0"/>
              <a:t>kapalı </a:t>
            </a:r>
            <a:r>
              <a:rPr lang="tr-TR" sz="2800" dirty="0"/>
              <a:t>devre klima sistemleri, </a:t>
            </a:r>
            <a:r>
              <a:rPr lang="tr-TR" sz="2800" dirty="0" smtClean="0"/>
              <a:t>kapalı </a:t>
            </a:r>
            <a:r>
              <a:rPr lang="tr-TR" sz="2800" dirty="0"/>
              <a:t>devre sanayi </a:t>
            </a:r>
            <a:r>
              <a:rPr lang="tr-TR" sz="2800" dirty="0" smtClean="0"/>
              <a:t>tesisleri,matbaa </a:t>
            </a:r>
            <a:r>
              <a:rPr lang="tr-TR" sz="2800" dirty="0"/>
              <a:t>sanayi, pastörize sanayi, tekstil ve iplik </a:t>
            </a:r>
            <a:r>
              <a:rPr lang="tr-TR" sz="2800" dirty="0" smtClean="0"/>
              <a:t>sanayi,ilaç sanayi gibi </a:t>
            </a:r>
            <a:r>
              <a:rPr lang="tr-TR" sz="2800" dirty="0"/>
              <a:t>çok sayıda kullanım alanına sahiptir. </a:t>
            </a:r>
            <a:r>
              <a:rPr lang="tr-TR" sz="2800" dirty="0" smtClean="0"/>
              <a:t>Hava </a:t>
            </a:r>
            <a:r>
              <a:rPr lang="tr-TR" sz="2800" dirty="0"/>
              <a:t>soğutmalı soğutucu sistemleri içerisinde kullanılan elemanlar şu şekildedir;</a:t>
            </a:r>
          </a:p>
        </p:txBody>
      </p:sp>
    </p:spTree>
    <p:extLst>
      <p:ext uri="{BB962C8B-B14F-4D97-AF65-F5344CB8AC3E}">
        <p14:creationId xmlns="" xmlns:p14="http://schemas.microsoft.com/office/powerpoint/2010/main" val="3002509107"/>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5463" y="448409"/>
            <a:ext cx="10445260" cy="5811714"/>
          </a:xfrm>
        </p:spPr>
        <p:txBody>
          <a:bodyPr>
            <a:normAutofit/>
          </a:bodyPr>
          <a:lstStyle/>
          <a:p>
            <a:pPr algn="ctr"/>
            <a:r>
              <a:rPr lang="tr-TR" sz="2400" b="1" dirty="0" err="1"/>
              <a:t>Kondenser</a:t>
            </a:r>
            <a:r>
              <a:rPr lang="tr-TR" sz="2400" dirty="0"/>
              <a:t>: Hava soğutmalı soğutucu sistemlerinde bakır boru alüminyum kanatlı </a:t>
            </a:r>
            <a:r>
              <a:rPr lang="tr-TR" sz="2400" dirty="0" err="1"/>
              <a:t>kondenserler</a:t>
            </a:r>
            <a:r>
              <a:rPr lang="tr-TR" sz="2400" dirty="0"/>
              <a:t> yaygın olarak kullanılmaktadır. </a:t>
            </a:r>
            <a:r>
              <a:rPr lang="tr-TR" sz="2400" dirty="0" err="1"/>
              <a:t>Aksiyal</a:t>
            </a:r>
            <a:r>
              <a:rPr lang="tr-TR" sz="2400" dirty="0"/>
              <a:t> fanları sayesinde </a:t>
            </a:r>
            <a:r>
              <a:rPr lang="tr-TR" sz="2400" dirty="0" err="1"/>
              <a:t>freon</a:t>
            </a:r>
            <a:r>
              <a:rPr lang="tr-TR" sz="2400" dirty="0"/>
              <a:t> gazı sıvılaştırılarak </a:t>
            </a:r>
            <a:r>
              <a:rPr lang="tr-TR" sz="2400" dirty="0" err="1"/>
              <a:t>evaporatörün</a:t>
            </a:r>
            <a:r>
              <a:rPr lang="tr-TR" sz="2400" dirty="0"/>
              <a:t> beslenmesi sağlanır.</a:t>
            </a:r>
          </a:p>
          <a:p>
            <a:pPr algn="ctr"/>
            <a:r>
              <a:rPr lang="tr-TR" sz="2400" b="1" dirty="0" err="1"/>
              <a:t>Evaporatör</a:t>
            </a:r>
            <a:r>
              <a:rPr lang="tr-TR" sz="2400" dirty="0"/>
              <a:t>: </a:t>
            </a:r>
            <a:r>
              <a:rPr lang="tr-TR" sz="2400" dirty="0" err="1"/>
              <a:t>Eşanjör</a:t>
            </a:r>
            <a:r>
              <a:rPr lang="tr-TR" sz="2400" dirty="0"/>
              <a:t>, </a:t>
            </a:r>
            <a:r>
              <a:rPr lang="tr-TR" sz="2400" dirty="0" err="1"/>
              <a:t>freon</a:t>
            </a:r>
            <a:r>
              <a:rPr lang="tr-TR" sz="2400" dirty="0"/>
              <a:t> gazının buharlaşmasını sağlayarak suyun istenilen değerde tutulmasında rol oynar.</a:t>
            </a:r>
          </a:p>
          <a:p>
            <a:pPr algn="ctr"/>
            <a:r>
              <a:rPr lang="tr-TR" sz="2400" b="1" dirty="0"/>
              <a:t>Kompresör</a:t>
            </a:r>
            <a:r>
              <a:rPr lang="tr-TR" sz="2400" dirty="0"/>
              <a:t>: Hava soğutmalı soğutucu sistemlerinde çoğunlukla </a:t>
            </a:r>
            <a:r>
              <a:rPr lang="tr-TR" sz="2400" dirty="0" err="1"/>
              <a:t>hermetik</a:t>
            </a:r>
            <a:r>
              <a:rPr lang="tr-TR" sz="2400" dirty="0"/>
              <a:t> tip ya da yarı </a:t>
            </a:r>
            <a:r>
              <a:rPr lang="tr-TR" sz="2400" dirty="0" err="1"/>
              <a:t>hermetik</a:t>
            </a:r>
            <a:r>
              <a:rPr lang="tr-TR" sz="2400" dirty="0"/>
              <a:t> tip vidalı kompresörler kullanılır. Bu kompresörlerde </a:t>
            </a:r>
            <a:r>
              <a:rPr lang="tr-TR" sz="2400" dirty="0" err="1"/>
              <a:t>karter</a:t>
            </a:r>
            <a:r>
              <a:rPr lang="tr-TR" sz="2400" dirty="0"/>
              <a:t> ısıtıcı ve koruyucu röleler olması önemlidir. Titreşim alıcılar kullanılarak gaz sistemi kırılmaya karşı korunabilir.</a:t>
            </a:r>
          </a:p>
          <a:p>
            <a:pPr algn="ctr"/>
            <a:r>
              <a:rPr lang="tr-TR" sz="2400" b="1" dirty="0"/>
              <a:t>Diğer devre elemanları</a:t>
            </a:r>
            <a:r>
              <a:rPr lang="tr-TR" sz="2400" dirty="0"/>
              <a:t>: Sistemin daha emniyetli ve düzenli çalışması adına </a:t>
            </a:r>
            <a:r>
              <a:rPr lang="tr-TR" sz="2400" dirty="0" err="1"/>
              <a:t>expansiyon</a:t>
            </a:r>
            <a:r>
              <a:rPr lang="tr-TR" sz="2400" dirty="0"/>
              <a:t> valf, dijital termostat, alçak ve yüksek basınç </a:t>
            </a:r>
            <a:r>
              <a:rPr lang="tr-TR" sz="2400" dirty="0" err="1"/>
              <a:t>prosestatları</a:t>
            </a:r>
            <a:r>
              <a:rPr lang="tr-TR" sz="2400" dirty="0"/>
              <a:t>, manometre, vana ve kurutucu filtre gibi elemanlar kullanılabilir.</a:t>
            </a:r>
          </a:p>
          <a:p>
            <a:endParaRPr lang="tr-TR" dirty="0"/>
          </a:p>
        </p:txBody>
      </p:sp>
    </p:spTree>
    <p:extLst>
      <p:ext uri="{BB962C8B-B14F-4D97-AF65-F5344CB8AC3E}">
        <p14:creationId xmlns="" xmlns:p14="http://schemas.microsoft.com/office/powerpoint/2010/main" val="1392679192"/>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Sistem Odası İklimlendirmesi</a:t>
            </a:r>
            <a:endParaRPr lang="tr-TR" dirty="0"/>
          </a:p>
        </p:txBody>
      </p:sp>
      <p:sp>
        <p:nvSpPr>
          <p:cNvPr id="3" name="2 İçerik Yer Tutucusu"/>
          <p:cNvSpPr>
            <a:spLocks noGrp="1"/>
          </p:cNvSpPr>
          <p:nvPr>
            <p:ph idx="1"/>
          </p:nvPr>
        </p:nvSpPr>
        <p:spPr/>
        <p:txBody>
          <a:bodyPr>
            <a:normAutofit fontScale="92500" lnSpcReduction="10000"/>
          </a:bodyPr>
          <a:lstStyle/>
          <a:p>
            <a:r>
              <a:rPr lang="tr-TR" sz="2800" dirty="0" smtClean="0"/>
              <a:t>Sistem odalarında barındırılan sunucu ve diğer ekipmanların sağlıklı bir şekilde çalışabilmeleri için ortamın sıcaklığını, hava temizliğini, nemini, hava hareketlerini istenilen seviyelerde tutulması gerekmektedir. Küçük sistemlerin basit klima çözümleri ile soğutulması düşünülse de sistem odalarındaki cihazların güç tüketimleri ve cihaz yoğunluğunun zamanla artması ile birlikte hassas kontrollü klima sistemleri ve farklı tasarımların kullanılması gerekmektedir. Sistem odaları tasarlanırken, iklimlendirme sistemleri için seçilecek soğutma kapasitesi sistem odasındaki cihazların güç tüketimleri hesaplanarak belirlenir. </a:t>
            </a:r>
            <a:endParaRPr lang="tr-TR" sz="2800"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85801" y="609600"/>
            <a:ext cx="10392507" cy="1966546"/>
          </a:xfrm>
        </p:spPr>
        <p:txBody>
          <a:bodyPr>
            <a:normAutofit fontScale="90000"/>
          </a:bodyPr>
          <a:lstStyle/>
          <a:p>
            <a:r>
              <a:rPr lang="tr-TR" dirty="0" err="1" smtClean="0"/>
              <a:t>The</a:t>
            </a:r>
            <a:r>
              <a:rPr lang="tr-TR" dirty="0" smtClean="0"/>
              <a:t> </a:t>
            </a:r>
            <a:r>
              <a:rPr lang="tr-TR" dirty="0" err="1" smtClean="0"/>
              <a:t>American</a:t>
            </a:r>
            <a:r>
              <a:rPr lang="tr-TR" dirty="0" smtClean="0"/>
              <a:t> </a:t>
            </a:r>
            <a:r>
              <a:rPr lang="tr-TR" dirty="0" err="1" smtClean="0"/>
              <a:t>Society</a:t>
            </a:r>
            <a:r>
              <a:rPr lang="tr-TR" dirty="0" smtClean="0"/>
              <a:t> of </a:t>
            </a:r>
            <a:r>
              <a:rPr lang="tr-TR" dirty="0" err="1" smtClean="0"/>
              <a:t>Heating</a:t>
            </a:r>
            <a:r>
              <a:rPr lang="tr-TR" dirty="0" smtClean="0"/>
              <a:t>, </a:t>
            </a:r>
            <a:r>
              <a:rPr lang="tr-TR" dirty="0" err="1" smtClean="0"/>
              <a:t>Refrigerating</a:t>
            </a:r>
            <a:r>
              <a:rPr lang="tr-TR" dirty="0" smtClean="0"/>
              <a:t> </a:t>
            </a:r>
            <a:r>
              <a:rPr lang="tr-TR" dirty="0" err="1" smtClean="0"/>
              <a:t>and</a:t>
            </a:r>
            <a:r>
              <a:rPr lang="tr-TR" dirty="0" smtClean="0"/>
              <a:t> </a:t>
            </a:r>
            <a:r>
              <a:rPr lang="tr-TR" dirty="0" err="1" smtClean="0"/>
              <a:t>Air</a:t>
            </a:r>
            <a:r>
              <a:rPr lang="tr-TR" dirty="0" smtClean="0"/>
              <a:t>-</a:t>
            </a:r>
            <a:r>
              <a:rPr lang="tr-TR" dirty="0" err="1" smtClean="0"/>
              <a:t>Conditioning</a:t>
            </a:r>
            <a:r>
              <a:rPr lang="tr-TR" dirty="0" smtClean="0"/>
              <a:t> </a:t>
            </a:r>
            <a:r>
              <a:rPr lang="tr-TR" dirty="0" err="1" smtClean="0"/>
              <a:t>Engineers</a:t>
            </a:r>
            <a:r>
              <a:rPr lang="tr-TR" dirty="0" smtClean="0"/>
              <a:t> (ASHRAE) tarafından önerilen sistem odası sıcaklık ve nem değerlerini veren tablo aşağıdaki gibidir.</a:t>
            </a:r>
            <a:endParaRPr lang="tr-TR" dirty="0"/>
          </a:p>
        </p:txBody>
      </p:sp>
      <p:sp>
        <p:nvSpPr>
          <p:cNvPr id="3" name="2 İçerik Yer Tutucusu"/>
          <p:cNvSpPr>
            <a:spLocks noGrp="1"/>
          </p:cNvSpPr>
          <p:nvPr>
            <p:ph idx="1"/>
          </p:nvPr>
        </p:nvSpPr>
        <p:spPr/>
        <p:txBody>
          <a:bodyPr/>
          <a:lstStyle/>
          <a:p>
            <a:r>
              <a:rPr lang="tr-TR" dirty="0" smtClean="0"/>
              <a:t>2004 yayını   2008 yayını</a:t>
            </a:r>
          </a:p>
          <a:p>
            <a:r>
              <a:rPr lang="tr-TR" dirty="0" smtClean="0"/>
              <a:t> Sıcaklık alt sınırı 20 °C 18 °C </a:t>
            </a:r>
          </a:p>
          <a:p>
            <a:r>
              <a:rPr lang="tr-TR" dirty="0" smtClean="0"/>
              <a:t> Sıcaklık üst sınırı 25 °C 27 °C </a:t>
            </a:r>
          </a:p>
          <a:p>
            <a:r>
              <a:rPr lang="tr-TR" dirty="0" smtClean="0"/>
              <a:t>Nem alt sınırı 40% bağıl nem 5,5 çiy noktası</a:t>
            </a:r>
          </a:p>
          <a:p>
            <a:r>
              <a:rPr lang="tr-TR" dirty="0" smtClean="0"/>
              <a:t> Nem üst sınırı 55% bağıl nem 60% bağıl nem ve 15 °C çiy noktası</a:t>
            </a:r>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t>Sistem Odası Nedir Ne İşe Yarar?</a:t>
            </a:r>
            <a:br>
              <a:rPr lang="tr-TR" b="1" dirty="0" smtClean="0"/>
            </a:br>
            <a:endParaRPr lang="tr-TR" dirty="0"/>
          </a:p>
        </p:txBody>
      </p:sp>
      <p:sp>
        <p:nvSpPr>
          <p:cNvPr id="3" name="2 İçerik Yer Tutucusu"/>
          <p:cNvSpPr>
            <a:spLocks noGrp="1"/>
          </p:cNvSpPr>
          <p:nvPr>
            <p:ph idx="1"/>
          </p:nvPr>
        </p:nvSpPr>
        <p:spPr/>
        <p:txBody>
          <a:bodyPr>
            <a:normAutofit/>
          </a:bodyPr>
          <a:lstStyle/>
          <a:p>
            <a:r>
              <a:rPr lang="tr-TR" sz="2800" dirty="0" smtClean="0"/>
              <a:t>Tüm network bağlantılarınızın geçtiği odanın adıdır. Bir sürü kablonun ve cihazın olduğu bir oda düşünün. İşte burası sistem odasıdır. Şirketinizde yer alan güvenlik kamera sistemlerinden tutun da bilgisayarlarınızın arasındaki bağlantıyı sağlayan tüm sistemler bu odada yer alır. Bir bilgisayarın bile önemli miktarlarda ısı yaydığını düşünürsek, sistem odasının fazla bilgisayarlı alanlar için çok yararlı olduğunu anlamak daha kolay olacaktır.</a:t>
            </a:r>
            <a:endParaRPr lang="tr-TR" sz="2800"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Sistem </a:t>
            </a:r>
            <a:r>
              <a:rPr lang="tr-TR" dirty="0" err="1" smtClean="0"/>
              <a:t>odasI</a:t>
            </a:r>
            <a:r>
              <a:rPr lang="tr-TR" dirty="0" smtClean="0"/>
              <a:t> görünümü:</a:t>
            </a:r>
            <a:endParaRPr lang="tr-TR" dirty="0"/>
          </a:p>
        </p:txBody>
      </p:sp>
      <p:pic>
        <p:nvPicPr>
          <p:cNvPr id="4" name="3 İçerik Yer Tutucusu" descr="sistem_odasi_01.jpg"/>
          <p:cNvPicPr>
            <a:picLocks noGrp="1" noChangeAspect="1"/>
          </p:cNvPicPr>
          <p:nvPr>
            <p:ph idx="1"/>
          </p:nvPr>
        </p:nvPicPr>
        <p:blipFill>
          <a:blip r:embed="rId2"/>
          <a:stretch>
            <a:fillRect/>
          </a:stretch>
        </p:blipFill>
        <p:spPr>
          <a:xfrm>
            <a:off x="693737" y="2081151"/>
            <a:ext cx="5086350" cy="2381250"/>
          </a:xfrm>
        </p:spPr>
      </p:pic>
      <p:pic>
        <p:nvPicPr>
          <p:cNvPr id="5" name="4 Resim" descr="810511121526-746-cabin.jpg"/>
          <p:cNvPicPr>
            <a:picLocks noChangeAspect="1"/>
          </p:cNvPicPr>
          <p:nvPr/>
        </p:nvPicPr>
        <p:blipFill>
          <a:blip r:embed="rId3"/>
          <a:stretch>
            <a:fillRect/>
          </a:stretch>
        </p:blipFill>
        <p:spPr>
          <a:xfrm>
            <a:off x="5849229" y="1921998"/>
            <a:ext cx="5364480" cy="292608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soğutma sistemleri </a:t>
            </a:r>
            <a:r>
              <a:rPr lang="tr-TR" dirty="0" smtClean="0"/>
              <a:t>nedir ?</a:t>
            </a:r>
            <a:endParaRPr lang="tr-TR" dirty="0"/>
          </a:p>
        </p:txBody>
      </p:sp>
      <p:sp>
        <p:nvSpPr>
          <p:cNvPr id="3" name="İçerik Yer Tutucusu 2"/>
          <p:cNvSpPr>
            <a:spLocks noGrp="1"/>
          </p:cNvSpPr>
          <p:nvPr>
            <p:ph idx="1"/>
          </p:nvPr>
        </p:nvSpPr>
        <p:spPr/>
        <p:txBody>
          <a:bodyPr>
            <a:normAutofit/>
          </a:bodyPr>
          <a:lstStyle/>
          <a:p>
            <a:pPr marL="0" indent="0" algn="ctr">
              <a:buNone/>
            </a:pPr>
            <a:r>
              <a:rPr lang="tr-TR" sz="2800" b="1" dirty="0"/>
              <a:t>Bilgisayar soğutma</a:t>
            </a:r>
            <a:r>
              <a:rPr lang="tr-TR" sz="2800" dirty="0"/>
              <a:t>, </a:t>
            </a:r>
            <a:r>
              <a:rPr lang="tr-TR" sz="2800" dirty="0">
                <a:hlinkClick r:id="rId2" tooltip="Bilgisayar"/>
              </a:rPr>
              <a:t>bilgisayarı</a:t>
            </a:r>
            <a:r>
              <a:rPr lang="tr-TR" sz="2800" dirty="0"/>
              <a:t> oluşturan </a:t>
            </a:r>
            <a:r>
              <a:rPr lang="tr-TR" sz="2800" dirty="0">
                <a:hlinkClick r:id="rId3" tooltip="Donanım"/>
              </a:rPr>
              <a:t>donanımların</a:t>
            </a:r>
            <a:r>
              <a:rPr lang="tr-TR" sz="2800" dirty="0"/>
              <a:t> </a:t>
            </a:r>
            <a:r>
              <a:rPr lang="tr-TR" sz="2800" dirty="0" smtClean="0"/>
              <a:t>açığa </a:t>
            </a:r>
            <a:r>
              <a:rPr lang="tr-TR" sz="2800" dirty="0"/>
              <a:t>çıkardığı </a:t>
            </a:r>
            <a:r>
              <a:rPr lang="tr-TR" sz="2800" dirty="0">
                <a:hlinkClick r:id="rId4" tooltip="Isı"/>
              </a:rPr>
              <a:t>ısıyı</a:t>
            </a:r>
            <a:r>
              <a:rPr lang="tr-TR" sz="2800" dirty="0"/>
              <a:t> </a:t>
            </a:r>
            <a:r>
              <a:rPr lang="tr-TR" sz="2800" dirty="0" smtClean="0"/>
              <a:t>yok etme uygulanması işlemidir. Bir </a:t>
            </a:r>
            <a:r>
              <a:rPr lang="tr-TR" sz="2800" dirty="0"/>
              <a:t>bilgisayar sisteminin parçaları çalışma esnasında oldukça yüksek </a:t>
            </a:r>
            <a:r>
              <a:rPr lang="tr-TR" sz="2800" dirty="0" smtClean="0"/>
              <a:t>miktarda </a:t>
            </a:r>
            <a:r>
              <a:rPr lang="tr-TR" sz="2800" dirty="0"/>
              <a:t>ısı oluşturmaktadır. Bu ısı yüksek oranda </a:t>
            </a:r>
            <a:r>
              <a:rPr lang="tr-TR" sz="2800" dirty="0">
                <a:hlinkClick r:id="rId5" tooltip="İşlemci"/>
              </a:rPr>
              <a:t>işlemci</a:t>
            </a:r>
            <a:r>
              <a:rPr lang="tr-TR" sz="2800" dirty="0"/>
              <a:t>, </a:t>
            </a:r>
            <a:r>
              <a:rPr lang="tr-TR" sz="2800" dirty="0" smtClean="0">
                <a:hlinkClick r:id="rId6" tooltip="Yonga"/>
              </a:rPr>
              <a:t>yonga</a:t>
            </a:r>
            <a:r>
              <a:rPr lang="tr-TR" sz="2800" dirty="0"/>
              <a:t>, </a:t>
            </a:r>
            <a:r>
              <a:rPr lang="tr-TR" sz="2800" dirty="0">
                <a:hlinkClick r:id="rId7" tooltip="Ekran kartı"/>
              </a:rPr>
              <a:t>ekran kartı</a:t>
            </a:r>
            <a:r>
              <a:rPr lang="tr-TR" sz="2800" dirty="0"/>
              <a:t> ve </a:t>
            </a:r>
            <a:r>
              <a:rPr lang="tr-TR" sz="2800" dirty="0">
                <a:hlinkClick r:id="rId8" tooltip="Sabit disk"/>
              </a:rPr>
              <a:t>sabit diskler</a:t>
            </a:r>
            <a:r>
              <a:rPr lang="tr-TR" sz="2800" dirty="0"/>
              <a:t> gibi tümleşik devreler </a:t>
            </a:r>
            <a:r>
              <a:rPr lang="tr-TR" sz="2800" dirty="0" smtClean="0"/>
              <a:t>tarafından </a:t>
            </a:r>
            <a:r>
              <a:rPr lang="tr-TR" sz="2800" dirty="0"/>
              <a:t>açığa </a:t>
            </a:r>
            <a:r>
              <a:rPr lang="tr-TR" sz="2800" dirty="0" smtClean="0"/>
              <a:t>çıkarılsa da</a:t>
            </a:r>
            <a:r>
              <a:rPr lang="tr-TR" sz="2800" dirty="0"/>
              <a:t>, aslında kasa içerisindeki tüm </a:t>
            </a:r>
            <a:r>
              <a:rPr lang="tr-TR" sz="2800" dirty="0">
                <a:hlinkClick r:id="rId9" tooltip="Elektrik devresi"/>
              </a:rPr>
              <a:t>devreler</a:t>
            </a:r>
            <a:r>
              <a:rPr lang="tr-TR" sz="2800" dirty="0"/>
              <a:t> </a:t>
            </a:r>
            <a:r>
              <a:rPr lang="tr-TR" sz="2800" dirty="0" smtClean="0"/>
              <a:t>tarafından </a:t>
            </a:r>
            <a:r>
              <a:rPr lang="tr-TR" sz="2800" dirty="0"/>
              <a:t>da katkı görmektedir. Kasa içerisindeki </a:t>
            </a:r>
            <a:r>
              <a:rPr lang="tr-TR" sz="2800" dirty="0" smtClean="0"/>
              <a:t>sıcaklık eğer derecesi azaltılmazsa bilgisayarın iç ve dış donanımları zarar görebilir.</a:t>
            </a:r>
          </a:p>
        </p:txBody>
      </p:sp>
    </p:spTree>
    <p:extLst>
      <p:ext uri="{BB962C8B-B14F-4D97-AF65-F5344CB8AC3E}">
        <p14:creationId xmlns="" xmlns:p14="http://schemas.microsoft.com/office/powerpoint/2010/main" val="372340624"/>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77009" y="0"/>
            <a:ext cx="10131425" cy="1456267"/>
          </a:xfrm>
        </p:spPr>
        <p:txBody>
          <a:bodyPr>
            <a:normAutofit/>
          </a:bodyPr>
          <a:lstStyle/>
          <a:p>
            <a:r>
              <a:rPr lang="tr-TR" b="1" dirty="0" smtClean="0"/>
              <a:t>Klimalar ve soğutma Sistem </a:t>
            </a:r>
            <a:r>
              <a:rPr lang="tr-TR" b="1" dirty="0" err="1" smtClean="0"/>
              <a:t>OdasI</a:t>
            </a:r>
            <a:r>
              <a:rPr lang="tr-TR" b="1" dirty="0" smtClean="0"/>
              <a:t> Nasıl </a:t>
            </a:r>
            <a:r>
              <a:rPr lang="tr-TR" b="1" dirty="0" err="1" smtClean="0"/>
              <a:t>OlmalI</a:t>
            </a:r>
            <a:r>
              <a:rPr lang="tr-TR" b="1" dirty="0" smtClean="0"/>
              <a:t>?</a:t>
            </a:r>
            <a:endParaRPr lang="tr-TR" dirty="0"/>
          </a:p>
        </p:txBody>
      </p:sp>
      <p:sp>
        <p:nvSpPr>
          <p:cNvPr id="3" name="2 İçerik Yer Tutucusu"/>
          <p:cNvSpPr>
            <a:spLocks noGrp="1"/>
          </p:cNvSpPr>
          <p:nvPr>
            <p:ph idx="1"/>
          </p:nvPr>
        </p:nvSpPr>
        <p:spPr/>
        <p:txBody>
          <a:bodyPr>
            <a:normAutofit/>
          </a:bodyPr>
          <a:lstStyle/>
          <a:p>
            <a:pPr algn="ctr" fontAlgn="base">
              <a:buNone/>
            </a:pPr>
            <a:r>
              <a:rPr lang="tr-TR" sz="2800" dirty="0" smtClean="0"/>
              <a:t>Sistem odasının yeri Odanın bulunacağı alanın üstünde ya da altından su borusu geçmemelidir. Çünkü en ufak bir su kaçağında, odanın güvenliği tehlikeye girebilir.</a:t>
            </a:r>
            <a:r>
              <a:rPr lang="tr-TR" sz="2800" b="1" dirty="0" smtClean="0"/>
              <a:t> </a:t>
            </a:r>
            <a:r>
              <a:rPr lang="tr-TR" sz="2800" dirty="0" smtClean="0"/>
              <a:t>Sistem yöneticisine yakın olmalıdır, tozlu ortamlardan uzak olmalıdır, yıldırımlara karşı korumalı olmalıdır, duvarlar yalıtımlı olmalıdır.</a:t>
            </a:r>
          </a:p>
          <a:p>
            <a:endParaRPr lang="tr-TR"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su </a:t>
            </a:r>
            <a:r>
              <a:rPr lang="tr-TR" dirty="0" err="1" smtClean="0"/>
              <a:t>soğutmalI</a:t>
            </a:r>
            <a:r>
              <a:rPr lang="tr-TR" dirty="0" smtClean="0"/>
              <a:t> </a:t>
            </a:r>
            <a:r>
              <a:rPr lang="tr-TR" dirty="0" smtClean="0"/>
              <a:t>soğutucular </a:t>
            </a:r>
            <a:r>
              <a:rPr lang="tr-TR" dirty="0" smtClean="0"/>
              <a:t>fiyat DEĞERLENDİRMESİ</a:t>
            </a:r>
            <a:endParaRPr lang="tr-TR" dirty="0"/>
          </a:p>
        </p:txBody>
      </p:sp>
      <p:sp>
        <p:nvSpPr>
          <p:cNvPr id="3" name="2 İçerik Yer Tutucusu"/>
          <p:cNvSpPr>
            <a:spLocks noGrp="1"/>
          </p:cNvSpPr>
          <p:nvPr>
            <p:ph sz="half" idx="1"/>
          </p:nvPr>
        </p:nvSpPr>
        <p:spPr>
          <a:xfrm>
            <a:off x="668217" y="1605737"/>
            <a:ext cx="4995334" cy="3649134"/>
          </a:xfrm>
        </p:spPr>
        <p:txBody>
          <a:bodyPr/>
          <a:lstStyle/>
          <a:p>
            <a:pPr>
              <a:buNone/>
            </a:pPr>
            <a:r>
              <a:rPr lang="tr-TR" dirty="0" smtClean="0"/>
              <a:t>En yüksek</a:t>
            </a:r>
            <a:r>
              <a:rPr lang="tr-TR" dirty="0" smtClean="0"/>
              <a:t>:</a:t>
            </a:r>
          </a:p>
          <a:p>
            <a:pPr>
              <a:buNone/>
            </a:pPr>
            <a:r>
              <a:rPr lang="tr-TR" sz="1600" dirty="0" smtClean="0"/>
              <a:t> </a:t>
            </a:r>
            <a:r>
              <a:rPr lang="tr-TR" sz="1600" dirty="0" err="1" smtClean="0"/>
              <a:t>Thermaltake</a:t>
            </a:r>
            <a:r>
              <a:rPr lang="tr-TR" sz="1600" dirty="0" smtClean="0"/>
              <a:t> </a:t>
            </a:r>
            <a:r>
              <a:rPr lang="tr-TR" sz="1600" dirty="0" smtClean="0"/>
              <a:t>TH360 </a:t>
            </a:r>
            <a:r>
              <a:rPr lang="tr-TR" sz="1600" dirty="0" smtClean="0"/>
              <a:t>ARGB </a:t>
            </a:r>
            <a:r>
              <a:rPr lang="tr-TR" sz="1600" dirty="0" err="1" smtClean="0"/>
              <a:t>Anakart</a:t>
            </a:r>
            <a:r>
              <a:rPr lang="tr-TR" sz="1600" dirty="0" smtClean="0"/>
              <a:t> </a:t>
            </a:r>
            <a:r>
              <a:rPr lang="tr-TR" sz="1600" dirty="0" smtClean="0"/>
              <a:t>Senkronizasyon Sürümü Intel LGA1700 Hazır/AMD Hepsi Bir Arada </a:t>
            </a:r>
            <a:r>
              <a:rPr lang="tr-TR" sz="1600" dirty="0" smtClean="0"/>
              <a:t>Sıvı Soğutma </a:t>
            </a:r>
            <a:r>
              <a:rPr lang="tr-TR" sz="1600" dirty="0" smtClean="0"/>
              <a:t>Sistemi 360 mm Yüksek Verimli Radyatör CPU Soğutucu CL-W300-PL12SW-B, </a:t>
            </a:r>
            <a:r>
              <a:rPr lang="tr-TR" sz="1600" dirty="0" smtClean="0"/>
              <a:t>Siyah</a:t>
            </a:r>
          </a:p>
          <a:p>
            <a:pPr>
              <a:buNone/>
            </a:pPr>
            <a:r>
              <a:rPr lang="tr-TR" dirty="0" smtClean="0"/>
              <a:t>8735 TL</a:t>
            </a:r>
            <a:endParaRPr lang="tr-TR" dirty="0" smtClean="0"/>
          </a:p>
          <a:p>
            <a:endParaRPr lang="tr-TR" dirty="0" smtClean="0"/>
          </a:p>
        </p:txBody>
      </p:sp>
      <p:sp>
        <p:nvSpPr>
          <p:cNvPr id="5" name="4 İçerik Yer Tutucusu"/>
          <p:cNvSpPr>
            <a:spLocks noGrp="1"/>
          </p:cNvSpPr>
          <p:nvPr>
            <p:ph sz="half" idx="2"/>
          </p:nvPr>
        </p:nvSpPr>
        <p:spPr>
          <a:xfrm>
            <a:off x="5786725" y="1702452"/>
            <a:ext cx="4995332" cy="3649133"/>
          </a:xfrm>
        </p:spPr>
        <p:txBody>
          <a:bodyPr/>
          <a:lstStyle/>
          <a:p>
            <a:pPr>
              <a:buNone/>
            </a:pPr>
            <a:r>
              <a:rPr lang="tr-TR" dirty="0" smtClean="0"/>
              <a:t>En düşük:</a:t>
            </a:r>
          </a:p>
          <a:p>
            <a:pPr>
              <a:buNone/>
            </a:pPr>
            <a:r>
              <a:rPr lang="tr-TR" dirty="0" err="1" smtClean="0"/>
              <a:t>Annadue</a:t>
            </a:r>
            <a:r>
              <a:rPr lang="tr-TR" dirty="0" smtClean="0"/>
              <a:t> XHC8 PC su pompası, kendin yap bilgisayar su soğutma pompası, 12 V akış hızı, 4 metrede 600 saat / L, su geçirmez sıvı pompası, sessiz daldırma</a:t>
            </a:r>
          </a:p>
          <a:p>
            <a:pPr>
              <a:buNone/>
            </a:pPr>
            <a:r>
              <a:rPr lang="tr-TR" dirty="0" smtClean="0"/>
              <a:t>428 TL</a:t>
            </a:r>
          </a:p>
          <a:p>
            <a:pPr>
              <a:buNone/>
            </a:pPr>
            <a:endParaRPr lang="tr-TR" dirty="0"/>
          </a:p>
        </p:txBody>
      </p:sp>
      <p:pic>
        <p:nvPicPr>
          <p:cNvPr id="4" name="3 Resim" descr="61iu7iLaQiL._SX522_.jpg"/>
          <p:cNvPicPr>
            <a:picLocks noChangeAspect="1"/>
          </p:cNvPicPr>
          <p:nvPr/>
        </p:nvPicPr>
        <p:blipFill>
          <a:blip r:embed="rId2"/>
          <a:stretch>
            <a:fillRect/>
          </a:stretch>
        </p:blipFill>
        <p:spPr>
          <a:xfrm>
            <a:off x="774894" y="4377106"/>
            <a:ext cx="3977640" cy="1409700"/>
          </a:xfrm>
          <a:prstGeom prst="rect">
            <a:avLst/>
          </a:prstGeom>
        </p:spPr>
      </p:pic>
      <p:pic>
        <p:nvPicPr>
          <p:cNvPr id="6" name="5 Resim" descr="61Q74GoHTrL._AC_SX679_.jpg"/>
          <p:cNvPicPr>
            <a:picLocks noChangeAspect="1"/>
          </p:cNvPicPr>
          <p:nvPr/>
        </p:nvPicPr>
        <p:blipFill>
          <a:blip r:embed="rId3"/>
          <a:stretch>
            <a:fillRect/>
          </a:stretch>
        </p:blipFill>
        <p:spPr>
          <a:xfrm>
            <a:off x="6392008" y="4334608"/>
            <a:ext cx="3402624" cy="185517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Hava </a:t>
            </a:r>
            <a:r>
              <a:rPr lang="tr-TR" dirty="0" err="1" smtClean="0"/>
              <a:t>soğutmalI</a:t>
            </a:r>
            <a:r>
              <a:rPr lang="tr-TR" dirty="0" smtClean="0"/>
              <a:t> </a:t>
            </a:r>
            <a:r>
              <a:rPr lang="tr-TR" dirty="0" err="1" smtClean="0"/>
              <a:t>soğutucularIN</a:t>
            </a:r>
            <a:r>
              <a:rPr lang="tr-TR" dirty="0" smtClean="0"/>
              <a:t> FİYAT DEĞERLENDİRİLMESİ</a:t>
            </a:r>
            <a:endParaRPr lang="tr-TR" dirty="0"/>
          </a:p>
        </p:txBody>
      </p:sp>
      <p:sp>
        <p:nvSpPr>
          <p:cNvPr id="3" name="2 İçerik Yer Tutucusu"/>
          <p:cNvSpPr>
            <a:spLocks noGrp="1"/>
          </p:cNvSpPr>
          <p:nvPr>
            <p:ph sz="half" idx="1"/>
          </p:nvPr>
        </p:nvSpPr>
        <p:spPr>
          <a:xfrm>
            <a:off x="562708" y="1855177"/>
            <a:ext cx="10339754" cy="3127132"/>
          </a:xfrm>
        </p:spPr>
        <p:txBody>
          <a:bodyPr/>
          <a:lstStyle/>
          <a:p>
            <a:pPr>
              <a:buNone/>
            </a:pPr>
            <a:r>
              <a:rPr lang="tr-TR" dirty="0" smtClean="0"/>
              <a:t>En yüksek:                                                                              En düşük:</a:t>
            </a:r>
          </a:p>
          <a:p>
            <a:pPr>
              <a:buNone/>
            </a:pPr>
            <a:r>
              <a:rPr lang="tr-TR" dirty="0" smtClean="0"/>
              <a:t>                                                                                             </a:t>
            </a:r>
            <a:r>
              <a:rPr lang="tr-TR" dirty="0" smtClean="0"/>
              <a:t>TX TXACNBERGDUO </a:t>
            </a:r>
            <a:r>
              <a:rPr lang="tr-TR" dirty="0" err="1" smtClean="0"/>
              <a:t>ErgoDUO</a:t>
            </a:r>
            <a:r>
              <a:rPr lang="tr-TR" dirty="0" smtClean="0"/>
              <a:t> </a:t>
            </a:r>
            <a:r>
              <a:rPr lang="tr-TR" dirty="0" smtClean="0"/>
              <a:t> 5xNotebook Soğutucu</a:t>
            </a:r>
          </a:p>
          <a:p>
            <a:pPr>
              <a:buNone/>
            </a:pPr>
            <a:r>
              <a:rPr lang="tr-TR" dirty="0" smtClean="0"/>
              <a:t>MPG CORELIQUID K360 V2                                                  266TL</a:t>
            </a:r>
          </a:p>
          <a:p>
            <a:pPr>
              <a:buNone/>
            </a:pPr>
            <a:r>
              <a:rPr lang="tr-TR" dirty="0" smtClean="0"/>
              <a:t>5590TL</a:t>
            </a:r>
          </a:p>
          <a:p>
            <a:endParaRPr lang="tr-TR" dirty="0"/>
          </a:p>
        </p:txBody>
      </p:sp>
      <p:pic>
        <p:nvPicPr>
          <p:cNvPr id="7" name="6 İçerik Yer Tutucusu" descr="71rt3aYHvyL._AC_SX679_.jpg"/>
          <p:cNvPicPr>
            <a:picLocks noGrp="1" noChangeAspect="1"/>
          </p:cNvPicPr>
          <p:nvPr>
            <p:ph sz="half" idx="2"/>
          </p:nvPr>
        </p:nvPicPr>
        <p:blipFill>
          <a:blip r:embed="rId2"/>
          <a:stretch>
            <a:fillRect/>
          </a:stretch>
        </p:blipFill>
        <p:spPr>
          <a:xfrm>
            <a:off x="941631" y="4179323"/>
            <a:ext cx="3331431" cy="2102386"/>
          </a:xfrm>
        </p:spPr>
      </p:pic>
      <p:pic>
        <p:nvPicPr>
          <p:cNvPr id="8" name="7 Resim" descr="61mxdBVHGxL._AC_SX522_.jpg"/>
          <p:cNvPicPr>
            <a:picLocks noChangeAspect="1"/>
          </p:cNvPicPr>
          <p:nvPr/>
        </p:nvPicPr>
        <p:blipFill>
          <a:blip r:embed="rId3"/>
          <a:stretch>
            <a:fillRect/>
          </a:stretch>
        </p:blipFill>
        <p:spPr>
          <a:xfrm>
            <a:off x="5777719" y="3883269"/>
            <a:ext cx="3977640" cy="2385646"/>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Başlık"/>
          <p:cNvSpPr>
            <a:spLocks noGrp="1"/>
          </p:cNvSpPr>
          <p:nvPr>
            <p:ph type="title"/>
          </p:nvPr>
        </p:nvSpPr>
        <p:spPr/>
        <p:txBody>
          <a:bodyPr/>
          <a:lstStyle/>
          <a:p>
            <a:r>
              <a:rPr lang="tr-TR" dirty="0" smtClean="0"/>
              <a:t>Doğalgazlı </a:t>
            </a:r>
            <a:r>
              <a:rPr lang="tr-TR" dirty="0" smtClean="0"/>
              <a:t>soğutucular fiyat değerlendirmesi:</a:t>
            </a:r>
            <a:endParaRPr lang="tr-TR" dirty="0"/>
          </a:p>
        </p:txBody>
      </p:sp>
      <p:sp>
        <p:nvSpPr>
          <p:cNvPr id="5" name="4 İçerik Yer Tutucusu"/>
          <p:cNvSpPr>
            <a:spLocks noGrp="1"/>
          </p:cNvSpPr>
          <p:nvPr>
            <p:ph sz="half" idx="1"/>
          </p:nvPr>
        </p:nvSpPr>
        <p:spPr>
          <a:xfrm>
            <a:off x="606668" y="1389184"/>
            <a:ext cx="9741878" cy="3056793"/>
          </a:xfrm>
        </p:spPr>
        <p:txBody>
          <a:bodyPr/>
          <a:lstStyle/>
          <a:p>
            <a:r>
              <a:rPr lang="tr-TR" dirty="0" smtClean="0"/>
              <a:t>Profesyonel gazlı soğutucu 7500kcal                 </a:t>
            </a:r>
            <a:r>
              <a:rPr lang="tr-TR" b="1" dirty="0" err="1" smtClean="0"/>
              <a:t>Kabel</a:t>
            </a:r>
            <a:r>
              <a:rPr lang="tr-TR" b="1" dirty="0" smtClean="0"/>
              <a:t> </a:t>
            </a:r>
            <a:r>
              <a:rPr lang="tr-TR" b="1" dirty="0" smtClean="0"/>
              <a:t>Mini </a:t>
            </a:r>
            <a:r>
              <a:rPr lang="tr-TR" b="1" dirty="0" err="1" smtClean="0"/>
              <a:t>Evaporatif</a:t>
            </a:r>
            <a:r>
              <a:rPr lang="tr-TR" b="1" dirty="0" smtClean="0"/>
              <a:t> </a:t>
            </a:r>
            <a:r>
              <a:rPr lang="tr-TR" b="1" dirty="0" smtClean="0"/>
              <a:t>Soğutucu</a:t>
            </a:r>
            <a:endParaRPr lang="tr-TR" dirty="0" smtClean="0"/>
          </a:p>
          <a:p>
            <a:r>
              <a:rPr lang="tr-TR" dirty="0" smtClean="0"/>
              <a:t>84,380TL                                                                   4002TL</a:t>
            </a:r>
          </a:p>
          <a:p>
            <a:endParaRPr lang="tr-TR" dirty="0"/>
          </a:p>
        </p:txBody>
      </p:sp>
      <p:pic>
        <p:nvPicPr>
          <p:cNvPr id="7" name="6 İçerik Yer Tutucusu" descr="WhatsApp Image 2022-12-28 at 07.29.32.jpeg"/>
          <p:cNvPicPr>
            <a:picLocks noGrp="1" noChangeAspect="1"/>
          </p:cNvPicPr>
          <p:nvPr>
            <p:ph sz="half" idx="2"/>
          </p:nvPr>
        </p:nvPicPr>
        <p:blipFill>
          <a:blip r:embed="rId2"/>
          <a:stretch>
            <a:fillRect/>
          </a:stretch>
        </p:blipFill>
        <p:spPr>
          <a:xfrm>
            <a:off x="843966" y="3328500"/>
            <a:ext cx="2567449" cy="2940585"/>
          </a:xfrm>
        </p:spPr>
      </p:pic>
      <p:pic>
        <p:nvPicPr>
          <p:cNvPr id="8" name="7 Resim" descr="1_org_zoom.jpg"/>
          <p:cNvPicPr>
            <a:picLocks noChangeAspect="1"/>
          </p:cNvPicPr>
          <p:nvPr/>
        </p:nvPicPr>
        <p:blipFill>
          <a:blip r:embed="rId3"/>
          <a:stretch>
            <a:fillRect/>
          </a:stretch>
        </p:blipFill>
        <p:spPr>
          <a:xfrm>
            <a:off x="5322276" y="3147645"/>
            <a:ext cx="3288323" cy="328832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5801" y="2953789"/>
            <a:ext cx="10131425" cy="1456267"/>
          </a:xfrm>
        </p:spPr>
        <p:txBody>
          <a:bodyPr/>
          <a:lstStyle/>
          <a:p>
            <a:pPr algn="ctr"/>
            <a:r>
              <a:rPr lang="tr-TR" dirty="0" smtClean="0"/>
              <a:t>BENİ DİNLEDİĞİNİZ İÇİN TEŞEKKÜR EDERİM.</a:t>
            </a:r>
            <a:br>
              <a:rPr lang="tr-TR" dirty="0" smtClean="0"/>
            </a:br>
            <a:r>
              <a:rPr lang="tr-TR" dirty="0" smtClean="0"/>
              <a:t>SAYGI VE SEVGİLERİMLE…</a:t>
            </a:r>
            <a:endParaRPr lang="tr-TR" dirty="0"/>
          </a:p>
        </p:txBody>
      </p:sp>
    </p:spTree>
    <p:extLst>
      <p:ext uri="{BB962C8B-B14F-4D97-AF65-F5344CB8AC3E}">
        <p14:creationId xmlns="" xmlns:p14="http://schemas.microsoft.com/office/powerpoint/2010/main" val="1638646327"/>
      </p:ext>
    </p:extLst>
  </p:cSld>
  <p:clrMapOvr>
    <a:masterClrMapping/>
  </p:clrMapOvr>
  <mc:AlternateContent xmlns:mc="http://schemas.openxmlformats.org/markup-compatibility/2006">
    <mc:Choice xmlns="" xmlns:p14="http://schemas.microsoft.com/office/powerpoint/2010/main" Requires="p14">
      <p:transition p14:dur="250">
        <p:randomBar dir="vert"/>
        <p:sndAc>
          <p:stSnd>
            <p:snd r:embed="rId3" name="applause.wav"/>
          </p:stSnd>
        </p:sndAc>
      </p:transition>
    </mc:Choice>
    <mc:Fallback>
      <p:transition>
        <p:randomBar dir="vert"/>
        <p:sndAc>
          <p:stSnd>
            <p:snd r:embed="rId2" name="applause.wav"/>
          </p:stSnd>
        </p:sndAc>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20970" y="134815"/>
            <a:ext cx="10131425" cy="1456267"/>
          </a:xfrm>
        </p:spPr>
        <p:txBody>
          <a:bodyPr/>
          <a:lstStyle/>
          <a:p>
            <a:r>
              <a:rPr lang="tr-TR" dirty="0" smtClean="0"/>
              <a:t>kaynakça</a:t>
            </a:r>
            <a:endParaRPr lang="tr-TR" dirty="0"/>
          </a:p>
        </p:txBody>
      </p:sp>
      <p:sp>
        <p:nvSpPr>
          <p:cNvPr id="3" name="İçerik Yer Tutucusu 2"/>
          <p:cNvSpPr>
            <a:spLocks noGrp="1"/>
          </p:cNvSpPr>
          <p:nvPr>
            <p:ph idx="1"/>
          </p:nvPr>
        </p:nvSpPr>
        <p:spPr>
          <a:xfrm>
            <a:off x="553915" y="1661746"/>
            <a:ext cx="10726616" cy="4844561"/>
          </a:xfrm>
        </p:spPr>
        <p:txBody>
          <a:bodyPr>
            <a:normAutofit fontScale="85000" lnSpcReduction="10000"/>
          </a:bodyPr>
          <a:lstStyle/>
          <a:p>
            <a:pPr marL="342900" indent="-342900">
              <a:buFont typeface="+mj-lt"/>
              <a:buAutoNum type="arabicPeriod"/>
            </a:pPr>
            <a:r>
              <a:rPr lang="tr-TR" dirty="0">
                <a:hlinkClick r:id="rId2"/>
              </a:rPr>
              <a:t>https://tr.wikipedia.org/wiki/Bilgisayar_so%C4%9Futma#:~:text=Bilgisayar%20so%C4%9Futma%2C%20bilgisayar%C4%B1%20olu%C5%9Fturan%20donan%C4%B1mlar%C4%B1n,bertaraf%20etme%20tekniklerinin%20uygulanmas%C4%B1%20i%C5%9Flemidir</a:t>
            </a:r>
            <a:r>
              <a:rPr lang="tr-TR" dirty="0" smtClean="0">
                <a:hlinkClick r:id="rId2"/>
              </a:rPr>
              <a:t>.</a:t>
            </a:r>
            <a:r>
              <a:rPr lang="tr-TR" dirty="0">
                <a:hlinkClick r:id="rId3"/>
              </a:rPr>
              <a:t> </a:t>
            </a:r>
            <a:endParaRPr lang="tr-TR" dirty="0" smtClean="0">
              <a:hlinkClick r:id="rId3"/>
            </a:endParaRPr>
          </a:p>
          <a:p>
            <a:pPr marL="342900" indent="-342900">
              <a:buFont typeface="+mj-lt"/>
              <a:buAutoNum type="arabicPeriod"/>
            </a:pPr>
            <a:r>
              <a:rPr lang="tr-TR" dirty="0" smtClean="0">
                <a:hlinkClick r:id="rId3"/>
              </a:rPr>
              <a:t>https</a:t>
            </a:r>
            <a:r>
              <a:rPr lang="tr-TR" dirty="0">
                <a:hlinkClick r:id="rId3"/>
              </a:rPr>
              <a:t>://masgrup.com/fan-nedir-ne-ise-yarar#:~:</a:t>
            </a:r>
            <a:r>
              <a:rPr lang="tr-TR" dirty="0" smtClean="0">
                <a:hlinkClick r:id="rId3"/>
              </a:rPr>
              <a:t>text=Havaland%C4%B1rma%20fanlar%C4%B1%20aras%C4%B1nda%20en%20%C3%A7ok,k%C3%B6r%C3%BCkler%2C%20y%C3%BCksek%20bas%C4%B1n%C3%A7l%C4%B1%20fanlar%2C%20orta</a:t>
            </a:r>
            <a:endParaRPr lang="tr-TR" dirty="0" smtClean="0"/>
          </a:p>
          <a:p>
            <a:pPr marL="342900" indent="-342900">
              <a:buFont typeface="+mj-lt"/>
              <a:buAutoNum type="arabicPeriod"/>
            </a:pPr>
            <a:r>
              <a:rPr lang="tr-TR" dirty="0">
                <a:hlinkClick r:id="rId4"/>
              </a:rPr>
              <a:t>https://</a:t>
            </a:r>
            <a:r>
              <a:rPr lang="tr-TR" dirty="0" smtClean="0">
                <a:hlinkClick r:id="rId4"/>
              </a:rPr>
              <a:t>rsrenerji.com/blog/sogutucu-cesitleri</a:t>
            </a:r>
            <a:endParaRPr lang="tr-TR" dirty="0" smtClean="0"/>
          </a:p>
          <a:p>
            <a:pPr marL="342900" indent="-342900">
              <a:buFont typeface="+mj-lt"/>
              <a:buAutoNum type="arabicPeriod"/>
            </a:pPr>
            <a:r>
              <a:rPr lang="tr-TR" dirty="0" smtClean="0">
                <a:hlinkClick r:id="rId5"/>
              </a:rPr>
              <a:t>Sistem_</a:t>
            </a:r>
            <a:r>
              <a:rPr lang="tr-TR" dirty="0" err="1" smtClean="0">
                <a:hlinkClick r:id="rId5"/>
              </a:rPr>
              <a:t>odasi</a:t>
            </a:r>
            <a:r>
              <a:rPr lang="tr-TR" dirty="0" smtClean="0">
                <a:hlinkClick r:id="rId5"/>
              </a:rPr>
              <a:t>_iklimlendirme_sistemleri.</a:t>
            </a:r>
            <a:r>
              <a:rPr lang="tr-TR" dirty="0" err="1" smtClean="0">
                <a:hlinkClick r:id="rId5"/>
              </a:rPr>
              <a:t>pdf</a:t>
            </a:r>
            <a:endParaRPr lang="tr-TR" dirty="0" smtClean="0"/>
          </a:p>
          <a:p>
            <a:pPr marL="342900" indent="-342900">
              <a:buFont typeface="+mj-lt"/>
              <a:buAutoNum type="arabicPeriod"/>
            </a:pPr>
            <a:r>
              <a:rPr lang="tr-TR" dirty="0" smtClean="0">
                <a:hlinkClick r:id="rId6"/>
              </a:rPr>
              <a:t>https://www.kry.com.tr/sistem-odasi-kurulumu/</a:t>
            </a:r>
            <a:endParaRPr lang="tr-TR" dirty="0" smtClean="0"/>
          </a:p>
          <a:p>
            <a:pPr marL="342900" indent="-342900">
              <a:buFont typeface="+mj-lt"/>
              <a:buAutoNum type="arabicPeriod"/>
            </a:pPr>
            <a:r>
              <a:rPr lang="tr-TR" dirty="0" smtClean="0">
                <a:hlinkClick r:id="rId7"/>
              </a:rPr>
              <a:t>http://www.</a:t>
            </a:r>
            <a:r>
              <a:rPr lang="tr-TR" dirty="0" err="1" smtClean="0">
                <a:hlinkClick r:id="rId7"/>
              </a:rPr>
              <a:t>kurttepeyazilim</a:t>
            </a:r>
            <a:r>
              <a:rPr lang="tr-TR" dirty="0" smtClean="0">
                <a:hlinkClick r:id="rId7"/>
              </a:rPr>
              <a:t>.com/</a:t>
            </a:r>
            <a:r>
              <a:rPr lang="tr-TR" dirty="0" err="1" smtClean="0">
                <a:hlinkClick r:id="rId7"/>
              </a:rPr>
              <a:t>index</a:t>
            </a:r>
            <a:r>
              <a:rPr lang="tr-TR" dirty="0" smtClean="0">
                <a:hlinkClick r:id="rId7"/>
              </a:rPr>
              <a:t>.</a:t>
            </a:r>
            <a:r>
              <a:rPr lang="tr-TR" dirty="0" err="1" smtClean="0">
                <a:hlinkClick r:id="rId7"/>
              </a:rPr>
              <a:t>php</a:t>
            </a:r>
            <a:r>
              <a:rPr lang="tr-TR" dirty="0" smtClean="0">
                <a:hlinkClick r:id="rId7"/>
              </a:rPr>
              <a:t>/</a:t>
            </a:r>
            <a:r>
              <a:rPr lang="tr-TR" dirty="0" err="1" smtClean="0">
                <a:hlinkClick r:id="rId7"/>
              </a:rPr>
              <a:t>bilisim</a:t>
            </a:r>
            <a:r>
              <a:rPr lang="tr-TR" dirty="0" smtClean="0">
                <a:hlinkClick r:id="rId7"/>
              </a:rPr>
              <a:t>-sistem-</a:t>
            </a:r>
            <a:r>
              <a:rPr lang="tr-TR" dirty="0" err="1" smtClean="0">
                <a:hlinkClick r:id="rId7"/>
              </a:rPr>
              <a:t>tasarimi</a:t>
            </a:r>
            <a:r>
              <a:rPr lang="tr-TR" dirty="0" smtClean="0">
                <a:hlinkClick r:id="rId7"/>
              </a:rPr>
              <a:t>/sistem-</a:t>
            </a:r>
            <a:r>
              <a:rPr lang="tr-TR" dirty="0" err="1" smtClean="0">
                <a:hlinkClick r:id="rId7"/>
              </a:rPr>
              <a:t>odasi</a:t>
            </a:r>
            <a:r>
              <a:rPr lang="tr-TR" dirty="0" smtClean="0">
                <a:hlinkClick r:id="rId7"/>
              </a:rPr>
              <a:t>/</a:t>
            </a:r>
            <a:endParaRPr lang="tr-TR" dirty="0" smtClean="0"/>
          </a:p>
          <a:p>
            <a:pPr marL="342900" indent="-342900">
              <a:buFont typeface="+mj-lt"/>
              <a:buAutoNum type="arabicPeriod"/>
            </a:pPr>
            <a:r>
              <a:rPr lang="tr-TR" dirty="0" smtClean="0">
                <a:hlinkClick r:id="rId8"/>
              </a:rPr>
              <a:t>https://www.proftechdigital.com/hizmet/19/sistem-odasi-duzenleme-ve-kurulumu</a:t>
            </a:r>
            <a:endParaRPr lang="tr-TR" dirty="0" smtClean="0"/>
          </a:p>
          <a:p>
            <a:pPr marL="342900" indent="-342900">
              <a:buFont typeface="+mj-lt"/>
              <a:buAutoNum type="arabicPeriod"/>
            </a:pPr>
            <a:r>
              <a:rPr lang="tr-TR" dirty="0" smtClean="0">
                <a:hlinkClick r:id="rId9"/>
              </a:rPr>
              <a:t>https://www.vargonen.com/blog/server-nedir-server-cesitleri-nelerdir/</a:t>
            </a:r>
            <a:endParaRPr lang="tr-TR" dirty="0" smtClean="0"/>
          </a:p>
          <a:p>
            <a:pPr marL="342900" indent="-342900">
              <a:buFont typeface="+mj-lt"/>
              <a:buAutoNum type="arabicPeriod"/>
            </a:pPr>
            <a:r>
              <a:rPr lang="tr-TR" dirty="0" smtClean="0">
                <a:hlinkClick r:id="rId10"/>
              </a:rPr>
              <a:t>https</a:t>
            </a:r>
            <a:r>
              <a:rPr lang="tr-TR" dirty="0" smtClean="0">
                <a:hlinkClick r:id="rId10"/>
              </a:rPr>
              <a:t>://www.teknoteksogutma.com/sistem-odasi-nemlendirme-sistemleri/</a:t>
            </a:r>
            <a:endParaRPr lang="tr-TR" dirty="0" smtClean="0"/>
          </a:p>
          <a:p>
            <a:pPr marL="342900" indent="-342900">
              <a:buFont typeface="+mj-lt"/>
              <a:buAutoNum type="arabicPeriod"/>
            </a:pPr>
            <a:r>
              <a:rPr lang="tr-TR" dirty="0" smtClean="0">
                <a:hlinkClick r:id="rId6"/>
              </a:rPr>
              <a:t>https://www.kry.com.tr/sistem-odasi-kurulumu/</a:t>
            </a:r>
            <a:endParaRPr lang="tr-TR" dirty="0" smtClean="0"/>
          </a:p>
          <a:p>
            <a:pPr marL="342900" indent="-342900">
              <a:buFont typeface="+mj-lt"/>
              <a:buAutoNum type="arabicPeriod"/>
            </a:pPr>
            <a:r>
              <a:rPr lang="tr-TR" dirty="0" smtClean="0">
                <a:hlinkClick r:id="rId11"/>
              </a:rPr>
              <a:t>https://</a:t>
            </a:r>
            <a:r>
              <a:rPr lang="tr-TR" dirty="0" smtClean="0">
                <a:hlinkClick r:id="rId11"/>
              </a:rPr>
              <a:t>sistemnetwork.karabuk.edu.tr/sistem_odasi/sistem_odasi.html</a:t>
            </a:r>
            <a:endParaRPr lang="tr-TR" dirty="0" smtClean="0"/>
          </a:p>
          <a:p>
            <a:pPr marL="342900" indent="-342900">
              <a:buFont typeface="+mj-lt"/>
              <a:buAutoNum type="arabicPeriod"/>
            </a:pPr>
            <a:r>
              <a:rPr lang="tr-TR" dirty="0" smtClean="0">
                <a:hlinkClick r:id="rId12"/>
              </a:rPr>
              <a:t>https://www.amazon.com.tr</a:t>
            </a:r>
            <a:r>
              <a:rPr lang="tr-TR" dirty="0" smtClean="0">
                <a:hlinkClick r:id="rId12"/>
              </a:rPr>
              <a:t>/</a:t>
            </a:r>
            <a:endParaRPr lang="tr-TR" dirty="0" smtClean="0"/>
          </a:p>
          <a:p>
            <a:pPr marL="342900" indent="-342900">
              <a:buFont typeface="+mj-lt"/>
              <a:buAutoNum type="arabicPeriod"/>
            </a:pPr>
            <a:endParaRPr lang="tr-TR" dirty="0" smtClean="0"/>
          </a:p>
          <a:p>
            <a:endParaRPr lang="tr-TR" dirty="0" smtClean="0"/>
          </a:p>
          <a:p>
            <a:endParaRPr lang="tr-TR" dirty="0"/>
          </a:p>
        </p:txBody>
      </p:sp>
    </p:spTree>
    <p:extLst>
      <p:ext uri="{BB962C8B-B14F-4D97-AF65-F5344CB8AC3E}">
        <p14:creationId xmlns="" xmlns:p14="http://schemas.microsoft.com/office/powerpoint/2010/main" val="2640478960"/>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27538" y="545123"/>
            <a:ext cx="10955215" cy="5794131"/>
          </a:xfrm>
        </p:spPr>
        <p:txBody>
          <a:bodyPr>
            <a:normAutofit/>
          </a:bodyPr>
          <a:lstStyle/>
          <a:p>
            <a:pPr marL="0" indent="0" algn="ctr">
              <a:buNone/>
            </a:pPr>
            <a:r>
              <a:rPr lang="tr-TR" sz="2400" dirty="0"/>
              <a:t> Günümüzde oldukça küçülmüş bilgisayar boyutları ve bunun yanında ileri </a:t>
            </a:r>
            <a:endParaRPr lang="tr-TR" sz="2400" dirty="0" smtClean="0"/>
          </a:p>
          <a:p>
            <a:pPr marL="0" indent="0" algn="ctr">
              <a:buNone/>
            </a:pPr>
            <a:r>
              <a:rPr lang="tr-TR" sz="2400" dirty="0" smtClean="0">
                <a:hlinkClick r:id="rId2" tooltip="Üretim teknolojisi (sayfa mevcut değil)"/>
              </a:rPr>
              <a:t>üretim </a:t>
            </a:r>
            <a:r>
              <a:rPr lang="tr-TR" sz="2400" dirty="0">
                <a:hlinkClick r:id="rId2" tooltip="Üretim teknolojisi (sayfa mevcut değil)"/>
              </a:rPr>
              <a:t>teknolojisi</a:t>
            </a:r>
            <a:r>
              <a:rPr lang="tr-TR" sz="2400" dirty="0"/>
              <a:t> ısı oluşumunu ve ısının bertaraf edilmesini kolaylaştırsa </a:t>
            </a:r>
            <a:r>
              <a:rPr lang="tr-TR" sz="2400" dirty="0" smtClean="0"/>
              <a:t>da,</a:t>
            </a:r>
          </a:p>
          <a:p>
            <a:pPr marL="0" indent="0" algn="ctr">
              <a:buNone/>
            </a:pPr>
            <a:r>
              <a:rPr lang="tr-TR" sz="2400" dirty="0" smtClean="0"/>
              <a:t> </a:t>
            </a:r>
            <a:r>
              <a:rPr lang="tr-TR" sz="2400" dirty="0"/>
              <a:t>bu işlem için özel </a:t>
            </a:r>
            <a:r>
              <a:rPr lang="tr-TR" sz="2400" dirty="0" smtClean="0"/>
              <a:t>kullanılması </a:t>
            </a:r>
            <a:r>
              <a:rPr lang="tr-TR" sz="2400" dirty="0"/>
              <a:t>yaygındır. Bu özel birimler içinde yine </a:t>
            </a:r>
            <a:endParaRPr lang="tr-TR" sz="2400" dirty="0" smtClean="0"/>
          </a:p>
          <a:p>
            <a:pPr marL="0" indent="0" algn="ctr">
              <a:buNone/>
            </a:pPr>
            <a:r>
              <a:rPr lang="tr-TR" sz="2400" dirty="0" smtClean="0"/>
              <a:t>yaygın </a:t>
            </a:r>
            <a:r>
              <a:rPr lang="tr-TR" sz="2400" dirty="0"/>
              <a:t>olarak </a:t>
            </a:r>
            <a:r>
              <a:rPr lang="tr-TR" sz="2400" dirty="0" smtClean="0"/>
              <a:t>ısının yüzeyin </a:t>
            </a:r>
            <a:r>
              <a:rPr lang="tr-TR" sz="2400" dirty="0"/>
              <a:t>artırılması amacı ile kullanılan </a:t>
            </a:r>
            <a:r>
              <a:rPr lang="tr-TR" sz="2400" dirty="0">
                <a:hlinkClick r:id="rId3" tooltip="Isı yayıcı (sayfa mevcut değil)"/>
              </a:rPr>
              <a:t>ısı yayıcılar</a:t>
            </a:r>
            <a:r>
              <a:rPr lang="tr-TR" sz="2400" dirty="0"/>
              <a:t> </a:t>
            </a:r>
            <a:endParaRPr lang="tr-TR" sz="2400" dirty="0" smtClean="0"/>
          </a:p>
          <a:p>
            <a:pPr marL="0" indent="0" algn="ctr">
              <a:buNone/>
            </a:pPr>
            <a:r>
              <a:rPr lang="tr-TR" sz="2400" dirty="0" smtClean="0"/>
              <a:t>(</a:t>
            </a:r>
            <a:r>
              <a:rPr lang="tr-TR" sz="2400" dirty="0" err="1"/>
              <a:t>heat</a:t>
            </a:r>
            <a:r>
              <a:rPr lang="tr-TR" sz="2400" dirty="0"/>
              <a:t> </a:t>
            </a:r>
            <a:r>
              <a:rPr lang="tr-TR" sz="2400" dirty="0" err="1"/>
              <a:t>sink</a:t>
            </a:r>
            <a:r>
              <a:rPr lang="tr-TR" sz="2400" dirty="0"/>
              <a:t>) ve hava sirkülasyonunun </a:t>
            </a:r>
            <a:r>
              <a:rPr lang="tr-TR" sz="2400" dirty="0" err="1"/>
              <a:t>iyileştirimesi</a:t>
            </a:r>
            <a:r>
              <a:rPr lang="tr-TR" sz="2400" dirty="0"/>
              <a:t> amacı ile kullanılan </a:t>
            </a:r>
            <a:r>
              <a:rPr lang="tr-TR" sz="2400" dirty="0">
                <a:hlinkClick r:id="rId4" tooltip="Fan"/>
              </a:rPr>
              <a:t>fanlar</a:t>
            </a:r>
            <a:r>
              <a:rPr lang="tr-TR" sz="2400" dirty="0"/>
              <a:t> </a:t>
            </a:r>
            <a:endParaRPr lang="tr-TR" sz="2400" dirty="0" smtClean="0"/>
          </a:p>
          <a:p>
            <a:pPr marL="0" indent="0" algn="ctr">
              <a:buNone/>
            </a:pPr>
            <a:r>
              <a:rPr lang="tr-TR" sz="2400" dirty="0" smtClean="0"/>
              <a:t>çoğunluğu </a:t>
            </a:r>
            <a:r>
              <a:rPr lang="tr-TR" sz="2400" dirty="0"/>
              <a:t>teşkil etmektedirler. Son dönemlerde kullanıcının kontrolüne </a:t>
            </a:r>
            <a:r>
              <a:rPr lang="tr-TR" sz="2400" dirty="0" smtClean="0"/>
              <a:t>açılan</a:t>
            </a:r>
          </a:p>
          <a:p>
            <a:pPr marL="0" indent="0" algn="ctr">
              <a:buNone/>
            </a:pPr>
            <a:r>
              <a:rPr lang="tr-TR" sz="2400" dirty="0" smtClean="0"/>
              <a:t> </a:t>
            </a:r>
            <a:r>
              <a:rPr lang="tr-TR" sz="2400" dirty="0"/>
              <a:t>bir diğer teknik ise </a:t>
            </a:r>
            <a:r>
              <a:rPr lang="tr-TR" sz="2400" dirty="0" err="1">
                <a:hlinkClick r:id="rId5" tooltip="Yazılımsal soğutma (sayfa mevcut değil)"/>
              </a:rPr>
              <a:t>yazılımsal</a:t>
            </a:r>
            <a:r>
              <a:rPr lang="tr-TR" sz="2400" dirty="0">
                <a:hlinkClick r:id="rId5" tooltip="Yazılımsal soğutma (sayfa mevcut değil)"/>
              </a:rPr>
              <a:t> soğutma</a:t>
            </a:r>
            <a:r>
              <a:rPr lang="tr-TR" sz="2400" dirty="0"/>
              <a:t> (</a:t>
            </a:r>
            <a:r>
              <a:rPr lang="tr-TR" sz="2400" dirty="0" err="1"/>
              <a:t>softcooling</a:t>
            </a:r>
            <a:r>
              <a:rPr lang="tr-TR" sz="2400" dirty="0"/>
              <a:t>) adı verilen, donanımın </a:t>
            </a:r>
            <a:endParaRPr lang="tr-TR" sz="2400" dirty="0" smtClean="0"/>
          </a:p>
          <a:p>
            <a:pPr marL="0" indent="0" algn="ctr">
              <a:buNone/>
            </a:pPr>
            <a:r>
              <a:rPr lang="tr-TR" sz="2400" dirty="0" smtClean="0"/>
              <a:t>performansını </a:t>
            </a:r>
            <a:r>
              <a:rPr lang="tr-TR" sz="2400" dirty="0"/>
              <a:t>düşürerek açığa çıkan ısıyı doğrudan azaltma amacı taşıyan </a:t>
            </a:r>
            <a:r>
              <a:rPr lang="tr-TR" sz="2400" dirty="0" smtClean="0"/>
              <a:t>fabrika</a:t>
            </a:r>
          </a:p>
          <a:p>
            <a:pPr marL="0" indent="0" algn="ctr">
              <a:buNone/>
            </a:pPr>
            <a:r>
              <a:rPr lang="tr-TR" sz="2400" dirty="0" smtClean="0"/>
              <a:t> </a:t>
            </a:r>
            <a:r>
              <a:rPr lang="tr-TR" sz="2400" dirty="0"/>
              <a:t>çıkışlı bir yöntemdir. </a:t>
            </a:r>
          </a:p>
          <a:p>
            <a:endParaRPr lang="tr-TR" dirty="0"/>
          </a:p>
        </p:txBody>
      </p:sp>
    </p:spTree>
    <p:extLst>
      <p:ext uri="{BB962C8B-B14F-4D97-AF65-F5344CB8AC3E}">
        <p14:creationId xmlns="" xmlns:p14="http://schemas.microsoft.com/office/powerpoint/2010/main" val="1705727561"/>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fan </a:t>
            </a:r>
            <a:r>
              <a:rPr lang="tr-TR" dirty="0" smtClean="0"/>
              <a:t>çeşitleri:</a:t>
            </a:r>
            <a:endParaRPr lang="tr-TR" dirty="0"/>
          </a:p>
        </p:txBody>
      </p:sp>
      <p:sp>
        <p:nvSpPr>
          <p:cNvPr id="3" name="İçerik Yer Tutucusu 2"/>
          <p:cNvSpPr>
            <a:spLocks noGrp="1"/>
          </p:cNvSpPr>
          <p:nvPr>
            <p:ph idx="1"/>
          </p:nvPr>
        </p:nvSpPr>
        <p:spPr/>
        <p:txBody>
          <a:bodyPr>
            <a:normAutofit/>
          </a:bodyPr>
          <a:lstStyle/>
          <a:p>
            <a:pPr marL="0" indent="0" algn="ctr">
              <a:buNone/>
            </a:pPr>
            <a:r>
              <a:rPr lang="tr-TR" sz="2800" dirty="0"/>
              <a:t>Havalandırma fanları arasında en çok kullanılan fanları şu </a:t>
            </a:r>
            <a:r>
              <a:rPr lang="tr-TR" sz="2800" dirty="0" smtClean="0"/>
              <a:t>şekilde sıralayabiliriz; </a:t>
            </a:r>
            <a:r>
              <a:rPr lang="tr-TR" sz="2800" dirty="0" err="1"/>
              <a:t>aksiyel</a:t>
            </a:r>
            <a:r>
              <a:rPr lang="tr-TR" sz="2800" dirty="0"/>
              <a:t> fan, salyangoz havalandırma fanı, </a:t>
            </a:r>
            <a:r>
              <a:rPr lang="tr-TR" sz="2800" dirty="0" err="1" smtClean="0"/>
              <a:t>radyal</a:t>
            </a:r>
            <a:r>
              <a:rPr lang="tr-TR" sz="2800" dirty="0" smtClean="0"/>
              <a:t> </a:t>
            </a:r>
            <a:r>
              <a:rPr lang="tr-TR" sz="2800" dirty="0"/>
              <a:t>fan, davlumbaz fan, baca fanı, egzoz </a:t>
            </a:r>
            <a:r>
              <a:rPr lang="tr-TR" sz="2800" dirty="0" smtClean="0"/>
              <a:t>fanı,banyo </a:t>
            </a:r>
            <a:r>
              <a:rPr lang="tr-TR" sz="2800" dirty="0"/>
              <a:t>fanı, </a:t>
            </a:r>
            <a:r>
              <a:rPr lang="tr-TR" sz="2800" dirty="0" smtClean="0"/>
              <a:t>baca havalandırma fanı</a:t>
            </a:r>
            <a:r>
              <a:rPr lang="tr-TR" sz="2800" dirty="0"/>
              <a:t>, duman egzoz </a:t>
            </a:r>
            <a:r>
              <a:rPr lang="tr-TR" sz="2800" dirty="0" smtClean="0"/>
              <a:t>fanları,sanayi </a:t>
            </a:r>
            <a:r>
              <a:rPr lang="tr-TR" sz="2800" dirty="0"/>
              <a:t>tipi </a:t>
            </a:r>
            <a:r>
              <a:rPr lang="tr-TR" sz="2800" dirty="0" smtClean="0"/>
              <a:t>fan,kabinli </a:t>
            </a:r>
            <a:r>
              <a:rPr lang="tr-TR" sz="2800" dirty="0"/>
              <a:t>fan, </a:t>
            </a:r>
            <a:r>
              <a:rPr lang="tr-TR" sz="2800" dirty="0" err="1"/>
              <a:t>blower’lar</a:t>
            </a:r>
            <a:r>
              <a:rPr lang="tr-TR" sz="2800" dirty="0"/>
              <a:t>, körükler, yüksek basınçlı </a:t>
            </a:r>
            <a:r>
              <a:rPr lang="tr-TR" sz="2800" dirty="0" smtClean="0"/>
              <a:t>fanlar,orta </a:t>
            </a:r>
            <a:r>
              <a:rPr lang="tr-TR" sz="2800" dirty="0"/>
              <a:t>basınçlı fanlar, </a:t>
            </a:r>
            <a:r>
              <a:rPr lang="tr-TR" sz="2800" dirty="0" smtClean="0"/>
              <a:t>alçak </a:t>
            </a:r>
            <a:r>
              <a:rPr lang="tr-TR" sz="2800" dirty="0"/>
              <a:t>basınçlı fanlar. </a:t>
            </a:r>
            <a:endParaRPr lang="tr-TR" sz="2800" dirty="0" smtClean="0"/>
          </a:p>
        </p:txBody>
      </p:sp>
    </p:spTree>
    <p:extLst>
      <p:ext uri="{BB962C8B-B14F-4D97-AF65-F5344CB8AC3E}">
        <p14:creationId xmlns="" xmlns:p14="http://schemas.microsoft.com/office/powerpoint/2010/main" val="2067828541"/>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marL="0" indent="0" algn="ctr">
              <a:buNone/>
            </a:pPr>
            <a:r>
              <a:rPr lang="tr-TR" sz="2800" dirty="0"/>
              <a:t> Hava miktarının yanı bir deyişle hava debisinin analiz </a:t>
            </a:r>
            <a:r>
              <a:rPr lang="tr-TR" sz="2800" dirty="0" smtClean="0"/>
              <a:t>edilmesi </a:t>
            </a:r>
            <a:r>
              <a:rPr lang="tr-TR" sz="2800" dirty="0"/>
              <a:t>gerekir. Kanal, panjur, damper, filtre, hava yıkayıcısı </a:t>
            </a:r>
            <a:r>
              <a:rPr lang="tr-TR" sz="2800" dirty="0" smtClean="0"/>
              <a:t>gibi </a:t>
            </a:r>
            <a:r>
              <a:rPr lang="tr-TR" sz="2800" dirty="0"/>
              <a:t>bölgelerde bulunan basınç kayıpları dikkatlice toplanmalıdır. </a:t>
            </a:r>
            <a:r>
              <a:rPr lang="tr-TR" sz="2800" dirty="0" smtClean="0"/>
              <a:t>Statik </a:t>
            </a:r>
            <a:r>
              <a:rPr lang="tr-TR" sz="2800" dirty="0"/>
              <a:t>basınç elde edilmelidir. Daha çok doğrudan tahrikli </a:t>
            </a:r>
            <a:r>
              <a:rPr lang="tr-TR" sz="2800" dirty="0" smtClean="0"/>
              <a:t>fanların kullanılması </a:t>
            </a:r>
            <a:r>
              <a:rPr lang="tr-TR" sz="2800" dirty="0"/>
              <a:t>idealdir. Çalışma prensibi uygunsa değişken debili </a:t>
            </a:r>
            <a:r>
              <a:rPr lang="tr-TR" sz="2800" dirty="0" smtClean="0"/>
              <a:t>sistemlerde frekans </a:t>
            </a:r>
            <a:r>
              <a:rPr lang="tr-TR" sz="2800" dirty="0" err="1" smtClean="0"/>
              <a:t>invertörleri</a:t>
            </a:r>
            <a:r>
              <a:rPr lang="tr-TR" sz="2800" dirty="0" smtClean="0"/>
              <a:t> kullanılabilir.</a:t>
            </a:r>
            <a:endParaRPr lang="tr-TR" sz="2800" dirty="0"/>
          </a:p>
        </p:txBody>
      </p:sp>
    </p:spTree>
    <p:extLst>
      <p:ext uri="{BB962C8B-B14F-4D97-AF65-F5344CB8AC3E}">
        <p14:creationId xmlns="" xmlns:p14="http://schemas.microsoft.com/office/powerpoint/2010/main" val="1588945695"/>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Fan ne işe yarar?</a:t>
            </a:r>
            <a:endParaRPr lang="tr-TR" dirty="0"/>
          </a:p>
        </p:txBody>
      </p:sp>
      <p:sp>
        <p:nvSpPr>
          <p:cNvPr id="3" name="2 İçerik Yer Tutucusu"/>
          <p:cNvSpPr>
            <a:spLocks noGrp="1"/>
          </p:cNvSpPr>
          <p:nvPr>
            <p:ph idx="1"/>
          </p:nvPr>
        </p:nvSpPr>
        <p:spPr/>
        <p:txBody>
          <a:bodyPr>
            <a:noAutofit/>
          </a:bodyPr>
          <a:lstStyle/>
          <a:p>
            <a:r>
              <a:rPr lang="tr-TR" sz="2400" dirty="0" smtClean="0"/>
              <a:t>Fanlar soğuk ya da sıcak havayı birbiri ile dengeli bir biçimde savurur. </a:t>
            </a:r>
            <a:r>
              <a:rPr lang="tr-TR" sz="2400" b="1" dirty="0" smtClean="0"/>
              <a:t>Havalandırma aracı</a:t>
            </a:r>
            <a:r>
              <a:rPr lang="tr-TR" sz="2400" dirty="0" smtClean="0"/>
              <a:t>, </a:t>
            </a:r>
            <a:r>
              <a:rPr lang="tr-TR" sz="2400" b="1" dirty="0" smtClean="0"/>
              <a:t>pervane</a:t>
            </a:r>
            <a:r>
              <a:rPr lang="tr-TR" sz="2400" dirty="0" smtClean="0"/>
              <a:t>, </a:t>
            </a:r>
            <a:r>
              <a:rPr lang="tr-TR" sz="2400" b="1" dirty="0" smtClean="0"/>
              <a:t>pervane kanadı</a:t>
            </a:r>
            <a:r>
              <a:rPr lang="tr-TR" sz="2400" dirty="0" smtClean="0"/>
              <a:t> ya da </a:t>
            </a:r>
            <a:r>
              <a:rPr lang="tr-TR" sz="2400" b="1" dirty="0" smtClean="0"/>
              <a:t>vantilatör</a:t>
            </a:r>
            <a:r>
              <a:rPr lang="tr-TR" sz="2400" dirty="0" smtClean="0"/>
              <a:t> şeklinde de tanımları vardır. Fanlar havanın temizlenmesi için kullanılan ve elektrikle çalışan bir alettir. Fanın hareketli bir pervanesi vardır ve hava üzerinde çalışır. Fana statik ve kinetik enerji kazandırır ve bu sayede fan işlevini yerine getirir. Havalandırma fanları kullanıldığı yere göre çeşitlenir. Emme dönüş fanı, egzoz fanı, basma (besleme) fanı olarak çeşitlenir. Emme fanı çalıştıkları ortamların basıncını düşürür. İklimlendirmede iç ve dış hava karışımı ile çalışan sistemlerde kullanılır. </a:t>
            </a:r>
            <a:endParaRPr lang="tr-TR" sz="2400"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Autofit/>
          </a:bodyPr>
          <a:lstStyle/>
          <a:p>
            <a:r>
              <a:rPr lang="tr-TR" sz="2400" dirty="0" smtClean="0"/>
              <a:t>Emme fanı, ortamdaki havayı emer bu nedenle aspiratör olarak da adlandırılır. Egzoz fanı iç ve dış hava karışımı ile çalışır. Emiş fanının kullanılmadığı sistemlerde egzoz fanı bulunur. Egzoz fanı, alınan havadan daha düşük miktardaki dönüş havasını dışarı atar ve yer içinde artı basınç meydana gelmesine olanak sağlar. Basma ya da besleme fanı olarak bilinen fan aynı zamanda vantilatör olarak da tanımlanır. Bir hava kanalına bağlanır ve kanal içerisinde artı basınç meydana getirir. Böylece havanın hareketini sağlar. Basma ya da besleme fanı olarak adlandırılan bu fan ortamdaki havanın sirkülasyonunu da sağladığı için vantilatör olarak da adlandırılır.</a:t>
            </a:r>
            <a:endParaRPr lang="tr-TR" sz="2400" dirty="0"/>
          </a:p>
        </p:txBody>
      </p:sp>
    </p:spTree>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Fan bakımı nasıl yapılır?</a:t>
            </a:r>
            <a:endParaRPr lang="tr-TR" dirty="0"/>
          </a:p>
        </p:txBody>
      </p:sp>
      <p:sp>
        <p:nvSpPr>
          <p:cNvPr id="3" name="İçerik Yer Tutucusu 2"/>
          <p:cNvSpPr>
            <a:spLocks noGrp="1"/>
          </p:cNvSpPr>
          <p:nvPr>
            <p:ph idx="1"/>
          </p:nvPr>
        </p:nvSpPr>
        <p:spPr/>
        <p:txBody>
          <a:bodyPr>
            <a:noAutofit/>
          </a:bodyPr>
          <a:lstStyle/>
          <a:p>
            <a:pPr marL="0" indent="0" algn="ctr">
              <a:buNone/>
            </a:pPr>
            <a:r>
              <a:rPr lang="tr-TR" sz="2800" dirty="0"/>
              <a:t>Periyodik bakım, cihazların yalnızca kullanım ömrünü uzatmakla kalmaz </a:t>
            </a:r>
            <a:r>
              <a:rPr lang="tr-TR" sz="2800" dirty="0" smtClean="0"/>
              <a:t>aynı </a:t>
            </a:r>
            <a:r>
              <a:rPr lang="tr-TR" sz="2800" dirty="0"/>
              <a:t>zamanda daha verimli çalışmasına da fayda sağlar. Düzenli fan bakımı </a:t>
            </a:r>
            <a:r>
              <a:rPr lang="tr-TR" sz="2800" dirty="0" smtClean="0"/>
              <a:t>ile </a:t>
            </a:r>
            <a:r>
              <a:rPr lang="tr-TR" sz="2800" dirty="0"/>
              <a:t>cihazı koruma altına alabilirsiniz. Fan bakımında dikkat edilmesi </a:t>
            </a:r>
            <a:r>
              <a:rPr lang="tr-TR" sz="2800" dirty="0" smtClean="0"/>
              <a:t>gereken belli </a:t>
            </a:r>
            <a:r>
              <a:rPr lang="tr-TR" sz="2800" dirty="0"/>
              <a:t>başlı noktalar vardır. Öncelikli olarak kayışların kontrol edilmesi gerekir</a:t>
            </a:r>
            <a:r>
              <a:rPr lang="tr-TR" sz="2800" dirty="0" smtClean="0"/>
              <a:t>. </a:t>
            </a:r>
            <a:r>
              <a:rPr lang="tr-TR" sz="2800" dirty="0"/>
              <a:t>Fan yataklarının yağları kontrol edilmeli ve eğer yağda bir azalma varsa </a:t>
            </a:r>
            <a:r>
              <a:rPr lang="tr-TR" sz="2800" dirty="0" smtClean="0"/>
              <a:t>yağlama işleminin </a:t>
            </a:r>
            <a:r>
              <a:rPr lang="tr-TR" sz="2800" dirty="0"/>
              <a:t>yapılması önemlidir. Hava giriş çıkışı olduğu için fan çarklarında </a:t>
            </a:r>
            <a:r>
              <a:rPr lang="tr-TR" sz="2800" dirty="0" smtClean="0"/>
              <a:t>toz,kir </a:t>
            </a:r>
            <a:r>
              <a:rPr lang="tr-TR" sz="2800" dirty="0"/>
              <a:t>ya da pislikler birikebilir. Bu durumda hem sağlık açısından olumsuz bir durum </a:t>
            </a:r>
            <a:r>
              <a:rPr lang="tr-TR" sz="2800" dirty="0" smtClean="0"/>
              <a:t>yaratır </a:t>
            </a:r>
            <a:r>
              <a:rPr lang="tr-TR" sz="2800" dirty="0"/>
              <a:t>hem de cihazın verimini kötü </a:t>
            </a:r>
            <a:r>
              <a:rPr lang="tr-TR" sz="2800" dirty="0" smtClean="0"/>
              <a:t>etkiler.</a:t>
            </a:r>
            <a:endParaRPr lang="tr-TR" sz="2800" dirty="0"/>
          </a:p>
        </p:txBody>
      </p:sp>
    </p:spTree>
    <p:extLst>
      <p:ext uri="{BB962C8B-B14F-4D97-AF65-F5344CB8AC3E}">
        <p14:creationId xmlns="" xmlns:p14="http://schemas.microsoft.com/office/powerpoint/2010/main" val="3778970303"/>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64932" y="1280421"/>
            <a:ext cx="10131425" cy="3649133"/>
          </a:xfrm>
        </p:spPr>
        <p:txBody>
          <a:bodyPr/>
          <a:lstStyle/>
          <a:p>
            <a:pPr marL="0" indent="0" algn="ctr">
              <a:buNone/>
            </a:pPr>
            <a:r>
              <a:rPr lang="tr-TR" sz="2800" dirty="0" smtClean="0"/>
              <a:t>Fan </a:t>
            </a:r>
            <a:r>
              <a:rPr lang="tr-TR" sz="2800" dirty="0"/>
              <a:t>bakımı yapılırken fan çarklarının ve filtrelerin düzenli </a:t>
            </a:r>
            <a:r>
              <a:rPr lang="tr-TR" sz="2800" dirty="0" smtClean="0"/>
              <a:t>olarak </a:t>
            </a:r>
            <a:r>
              <a:rPr lang="tr-TR" sz="2800" dirty="0"/>
              <a:t>temizlenmesi önemlidir. Böylece fan işlevini </a:t>
            </a:r>
            <a:r>
              <a:rPr lang="tr-TR" sz="2800" dirty="0" smtClean="0"/>
              <a:t>daha doğru </a:t>
            </a:r>
            <a:r>
              <a:rPr lang="tr-TR" sz="2800" dirty="0"/>
              <a:t>ve verimli bir şekilde yerine getirir. </a:t>
            </a:r>
            <a:endParaRPr lang="tr-TR" sz="2800" dirty="0" smtClean="0"/>
          </a:p>
          <a:p>
            <a:pPr marL="0" indent="0" algn="ctr">
              <a:buNone/>
            </a:pPr>
            <a:r>
              <a:rPr lang="tr-TR" sz="2800" dirty="0" smtClean="0"/>
              <a:t>Örnek olarak fanınızı temizlemek isterseniz size yardımcı olacak bir videoyu size ek olarak bırakıyorum: https://www.youtube.com/watch?v=o6KIe-vMkfo</a:t>
            </a:r>
            <a:endParaRPr lang="tr-TR" dirty="0"/>
          </a:p>
        </p:txBody>
      </p:sp>
    </p:spTree>
    <p:extLst>
      <p:ext uri="{BB962C8B-B14F-4D97-AF65-F5344CB8AC3E}">
        <p14:creationId xmlns="" xmlns:p14="http://schemas.microsoft.com/office/powerpoint/2010/main" val="2870989027"/>
      </p:ext>
    </p:extLst>
  </p:cSld>
  <p:clrMapOvr>
    <a:masterClrMapping/>
  </p:clrMapOvr>
  <mc:AlternateContent xmlns:mc="http://schemas.openxmlformats.org/markup-compatibility/2006">
    <mc:Choice xmlns=""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TM03457452[[fn=Gökyüzü]]</Template>
  <TotalTime>294</TotalTime>
  <Words>1168</Words>
  <Application>Microsoft Office PowerPoint</Application>
  <PresentationFormat>Özel</PresentationFormat>
  <Paragraphs>87</Paragraphs>
  <Slides>25</Slides>
  <Notes>0</Notes>
  <HiddenSlides>0</HiddenSlides>
  <MMClips>0</MMClips>
  <ScaleCrop>false</ScaleCrop>
  <HeadingPairs>
    <vt:vector size="4" baseType="variant">
      <vt:variant>
        <vt:lpstr>Tema</vt:lpstr>
      </vt:variant>
      <vt:variant>
        <vt:i4>1</vt:i4>
      </vt:variant>
      <vt:variant>
        <vt:lpstr>Slayt Başlıkları</vt:lpstr>
      </vt:variant>
      <vt:variant>
        <vt:i4>25</vt:i4>
      </vt:variant>
    </vt:vector>
  </HeadingPairs>
  <TitlesOfParts>
    <vt:vector size="26" baseType="lpstr">
      <vt:lpstr>Gökyüzü</vt:lpstr>
      <vt:lpstr>Soğutma sistemleri</vt:lpstr>
      <vt:lpstr>soğutma sistemleri nedir ?</vt:lpstr>
      <vt:lpstr>Slayt 3</vt:lpstr>
      <vt:lpstr>fan çeşitleri:</vt:lpstr>
      <vt:lpstr>Slayt 5</vt:lpstr>
      <vt:lpstr>Fan ne işe yarar?</vt:lpstr>
      <vt:lpstr>Slayt 7</vt:lpstr>
      <vt:lpstr>Fan bakımı nasıl yapılır?</vt:lpstr>
      <vt:lpstr>Slayt 9</vt:lpstr>
      <vt:lpstr>Slayt 10</vt:lpstr>
      <vt:lpstr>Soğutucu çeşitleri</vt:lpstr>
      <vt:lpstr>Su Soğutmalı Soğutucular</vt:lpstr>
      <vt:lpstr>Slayt 13</vt:lpstr>
      <vt:lpstr>Hava Soğutmalı Soğutucular</vt:lpstr>
      <vt:lpstr>Slayt 15</vt:lpstr>
      <vt:lpstr>. Sistem Odası İklimlendirmesi</vt:lpstr>
      <vt:lpstr>The American Society of Heating, Refrigerating and Air-Conditioning Engineers (ASHRAE) tarafından önerilen sistem odası sıcaklık ve nem değerlerini veren tablo aşağıdaki gibidir.</vt:lpstr>
      <vt:lpstr>Sistem Odası Nedir Ne İşe Yarar? </vt:lpstr>
      <vt:lpstr>Sistem odasI görünümü:</vt:lpstr>
      <vt:lpstr>Klimalar ve soğutma Sistem OdasI Nasıl OlmalI?</vt:lpstr>
      <vt:lpstr>su soğutmalI soğutucular fiyat DEĞERLENDİRMESİ</vt:lpstr>
      <vt:lpstr>Hava soğutmalI soğutucularIN FİYAT DEĞERLENDİRİLMESİ</vt:lpstr>
      <vt:lpstr>Doğalgazlı soğutucular fiyat değerlendirmesi:</vt:lpstr>
      <vt:lpstr>BENİ DİNLEDİĞİNİZ İÇİN TEŞEKKÜR EDERİM. SAYGI VE SEVGİLERİMLE…</vt:lpstr>
      <vt:lpstr>kaynakça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Soğutma sistemleri</dc:title>
  <dc:creator>OGRENCI</dc:creator>
  <cp:lastModifiedBy>HP</cp:lastModifiedBy>
  <cp:revision>37</cp:revision>
  <dcterms:created xsi:type="dcterms:W3CDTF">2022-12-20T15:06:15Z</dcterms:created>
  <dcterms:modified xsi:type="dcterms:W3CDTF">2022-12-28T04:56:13Z</dcterms:modified>
</cp:coreProperties>
</file>