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6" r:id="rId11"/>
    <p:sldId id="267" r:id="rId12"/>
    <p:sldId id="268" r:id="rId13"/>
    <p:sldId id="269"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00" d="100"/>
        <a:sy n="100" d="100"/>
      </p:scale>
      <p:origin x="0" y="-32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B0BA-8D9D-482D-8F95-8751ADF7B2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F7BDAF-B9E2-42B5-B425-45389605F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0B5DD-AE3F-42C2-8139-AEDA450B6A8C}"/>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5" name="Footer Placeholder 4">
            <a:extLst>
              <a:ext uri="{FF2B5EF4-FFF2-40B4-BE49-F238E27FC236}">
                <a16:creationId xmlns:a16="http://schemas.microsoft.com/office/drawing/2014/main" id="{7F9CBDC9-B4D1-4EC7-873E-70ADA1FA7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78EA3-86F8-49C6-9F14-340FF4DE37BA}"/>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406028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DCC8-7F6B-408C-8FC7-34466DC6B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D08E0-2AA2-4E73-B7AE-B6D4BE5A9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1DFC0-D8BE-4994-9111-4185CB848D90}"/>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5" name="Footer Placeholder 4">
            <a:extLst>
              <a:ext uri="{FF2B5EF4-FFF2-40B4-BE49-F238E27FC236}">
                <a16:creationId xmlns:a16="http://schemas.microsoft.com/office/drawing/2014/main" id="{A197196D-EC22-469F-94BC-AD2151DA6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DFE22-17FB-4531-90A0-4BCEBE1C2BE9}"/>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138384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BEBA0-B3A5-4C0B-B47A-1EF0ECE9A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C281B-F5F4-4216-98CC-D3872ED00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B7A5-31E1-4EE4-B214-D95A4057ACC9}"/>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5" name="Footer Placeholder 4">
            <a:extLst>
              <a:ext uri="{FF2B5EF4-FFF2-40B4-BE49-F238E27FC236}">
                <a16:creationId xmlns:a16="http://schemas.microsoft.com/office/drawing/2014/main" id="{A3EEF522-5D0C-46AE-8C77-02B33E33F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0DED7-FFD0-4348-B957-E271AE07BFB0}"/>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334522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832D-D429-48EB-9754-E9FB3793F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1C5F3-B92B-4825-84FA-51DF08B42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BD6DE-A517-4027-A738-603EFC3B22DD}"/>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5" name="Footer Placeholder 4">
            <a:extLst>
              <a:ext uri="{FF2B5EF4-FFF2-40B4-BE49-F238E27FC236}">
                <a16:creationId xmlns:a16="http://schemas.microsoft.com/office/drawing/2014/main" id="{62D51639-123C-4BB0-ABF9-4B6EB7A51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71480-7097-4348-8B1A-EAA97CF391A3}"/>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406560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9276-912D-4DE6-A4C2-17155D4E9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25264-36AC-404E-8AC3-04B3630FC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0C3EE-7C72-48D3-BBFA-10C28CA73475}"/>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5" name="Footer Placeholder 4">
            <a:extLst>
              <a:ext uri="{FF2B5EF4-FFF2-40B4-BE49-F238E27FC236}">
                <a16:creationId xmlns:a16="http://schemas.microsoft.com/office/drawing/2014/main" id="{5D0E67E6-2A15-41A5-A531-493C3C17E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730F6-AE9F-4802-B82A-960A66785095}"/>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182806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1FC6-56FE-40F5-8134-C5D9D8951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244F2-4104-4F6B-BA70-7422E6541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60F3D-D3E3-4DB9-B23B-C31C396A5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E87C31-1470-4F19-A411-4EBE558E4208}"/>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6" name="Footer Placeholder 5">
            <a:extLst>
              <a:ext uri="{FF2B5EF4-FFF2-40B4-BE49-F238E27FC236}">
                <a16:creationId xmlns:a16="http://schemas.microsoft.com/office/drawing/2014/main" id="{A3917DA8-10CF-478F-B14E-26E57BA2F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19D4-BAD5-49BF-9FB3-3830C303F557}"/>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188655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E9EB-DDE7-49C1-914C-2892EB0FF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7681CD-EE01-44EE-9AA0-A38763A33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E9DA1-26A6-4C00-8F23-B63EB6EB7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8317C-22EA-4E6C-B589-D34553230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40727-AAAC-4B0C-8FAF-83A25C0FE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24CD60-F07C-4069-9A43-A5B6C7EA6992}"/>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8" name="Footer Placeholder 7">
            <a:extLst>
              <a:ext uri="{FF2B5EF4-FFF2-40B4-BE49-F238E27FC236}">
                <a16:creationId xmlns:a16="http://schemas.microsoft.com/office/drawing/2014/main" id="{9AEC0267-F7C9-4BDC-B1A3-9186137F60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C85EB-D7DE-4569-843D-A243AC1D3826}"/>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45030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0980-7515-4669-BAAD-11B5DAD71F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188C9-1BE8-4C16-B9F7-ECFD8D2DEF77}"/>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4" name="Footer Placeholder 3">
            <a:extLst>
              <a:ext uri="{FF2B5EF4-FFF2-40B4-BE49-F238E27FC236}">
                <a16:creationId xmlns:a16="http://schemas.microsoft.com/office/drawing/2014/main" id="{FC474700-C767-48C0-8EA7-B90819DF01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90610A-DB38-49F2-8947-26BEC6793DDE}"/>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17341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4CB36-B36A-4222-B089-E85CBDA0E791}"/>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3" name="Footer Placeholder 2">
            <a:extLst>
              <a:ext uri="{FF2B5EF4-FFF2-40B4-BE49-F238E27FC236}">
                <a16:creationId xmlns:a16="http://schemas.microsoft.com/office/drawing/2014/main" id="{12F9F5A5-D341-4F31-8250-B0D548D3B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5B68C8-7426-4BCE-A246-E14C80801970}"/>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377746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35A3-21C1-43CE-B5E5-22867747D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A2D86E-038E-4C6F-B403-96E8E1909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131B10-ED22-43F4-946A-43E80A075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55020-5384-46BF-A1AC-1886C3C50CA9}"/>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6" name="Footer Placeholder 5">
            <a:extLst>
              <a:ext uri="{FF2B5EF4-FFF2-40B4-BE49-F238E27FC236}">
                <a16:creationId xmlns:a16="http://schemas.microsoft.com/office/drawing/2014/main" id="{0074E857-D18E-47C2-963C-7451B6E92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3BEB5-9524-4EBB-8306-A81772607589}"/>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34896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41CA-746B-44A7-937F-B527988BB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EB677-41AD-40AB-AABF-12CA87B6D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79C86A-6B82-4B90-B411-74AAC36BF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B5B00-5EAF-4EAC-906C-A493578B880D}"/>
              </a:ext>
            </a:extLst>
          </p:cNvPr>
          <p:cNvSpPr>
            <a:spLocks noGrp="1"/>
          </p:cNvSpPr>
          <p:nvPr>
            <p:ph type="dt" sz="half" idx="10"/>
          </p:nvPr>
        </p:nvSpPr>
        <p:spPr/>
        <p:txBody>
          <a:bodyPr/>
          <a:lstStyle/>
          <a:p>
            <a:fld id="{D254C818-CFB1-4E95-95A9-B1E9B0A35402}" type="datetimeFigureOut">
              <a:rPr lang="en-US" smtClean="0"/>
              <a:t>7/23/2019</a:t>
            </a:fld>
            <a:endParaRPr lang="en-US"/>
          </a:p>
        </p:txBody>
      </p:sp>
      <p:sp>
        <p:nvSpPr>
          <p:cNvPr id="6" name="Footer Placeholder 5">
            <a:extLst>
              <a:ext uri="{FF2B5EF4-FFF2-40B4-BE49-F238E27FC236}">
                <a16:creationId xmlns:a16="http://schemas.microsoft.com/office/drawing/2014/main" id="{68ECE798-00A8-4258-AF23-FC6918F8D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6BADF-F27F-4886-A81F-8D14F82E72B1}"/>
              </a:ext>
            </a:extLst>
          </p:cNvPr>
          <p:cNvSpPr>
            <a:spLocks noGrp="1"/>
          </p:cNvSpPr>
          <p:nvPr>
            <p:ph type="sldNum" sz="quarter" idx="12"/>
          </p:nvPr>
        </p:nvSpPr>
        <p:spPr/>
        <p:txBody>
          <a:bodyPr/>
          <a:lstStyle/>
          <a:p>
            <a:fld id="{F32B4E63-928B-49AE-943A-D0AA879AA199}" type="slidenum">
              <a:rPr lang="en-US" smtClean="0"/>
              <a:t>‹#›</a:t>
            </a:fld>
            <a:endParaRPr lang="en-US"/>
          </a:p>
        </p:txBody>
      </p:sp>
    </p:spTree>
    <p:extLst>
      <p:ext uri="{BB962C8B-B14F-4D97-AF65-F5344CB8AC3E}">
        <p14:creationId xmlns:p14="http://schemas.microsoft.com/office/powerpoint/2010/main" val="325214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1D86EA-120F-4AA3-999D-9B46CDA6F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88B2C2-0A38-44A8-BD10-369174EBB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25C34-82BC-4141-B37E-80F480DA4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4C818-CFB1-4E95-95A9-B1E9B0A35402}" type="datetimeFigureOut">
              <a:rPr lang="en-US" smtClean="0"/>
              <a:t>7/23/2019</a:t>
            </a:fld>
            <a:endParaRPr lang="en-US"/>
          </a:p>
        </p:txBody>
      </p:sp>
      <p:sp>
        <p:nvSpPr>
          <p:cNvPr id="5" name="Footer Placeholder 4">
            <a:extLst>
              <a:ext uri="{FF2B5EF4-FFF2-40B4-BE49-F238E27FC236}">
                <a16:creationId xmlns:a16="http://schemas.microsoft.com/office/drawing/2014/main" id="{2FDE5B87-9B26-4245-86F0-F5D0FF4CB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0FCD71-4CDB-4808-A1CC-D6F5A41D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B4E63-928B-49AE-943A-D0AA879AA199}" type="slidenum">
              <a:rPr lang="en-US" smtClean="0"/>
              <a:t>‹#›</a:t>
            </a:fld>
            <a:endParaRPr lang="en-US"/>
          </a:p>
        </p:txBody>
      </p:sp>
    </p:spTree>
    <p:extLst>
      <p:ext uri="{BB962C8B-B14F-4D97-AF65-F5344CB8AC3E}">
        <p14:creationId xmlns:p14="http://schemas.microsoft.com/office/powerpoint/2010/main" val="2338418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United_States_cities_by_crime_r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3AF7-0FAF-4B29-ADD8-CD0F2F8F6A85}"/>
              </a:ext>
            </a:extLst>
          </p:cNvPr>
          <p:cNvSpPr>
            <a:spLocks noGrp="1"/>
          </p:cNvSpPr>
          <p:nvPr>
            <p:ph type="ctrTitle"/>
          </p:nvPr>
        </p:nvSpPr>
        <p:spPr/>
        <p:txBody>
          <a:bodyPr>
            <a:normAutofit/>
          </a:bodyPr>
          <a:lstStyle/>
          <a:p>
            <a:r>
              <a:rPr lang="en-US" b="1" dirty="0"/>
              <a:t>Clustering US Cities Based on Crime Statistics</a:t>
            </a:r>
            <a:endParaRPr lang="en-US" dirty="0"/>
          </a:p>
        </p:txBody>
      </p:sp>
      <p:sp>
        <p:nvSpPr>
          <p:cNvPr id="3" name="Subtitle 2">
            <a:extLst>
              <a:ext uri="{FF2B5EF4-FFF2-40B4-BE49-F238E27FC236}">
                <a16:creationId xmlns:a16="http://schemas.microsoft.com/office/drawing/2014/main" id="{104EAAF3-55D7-43DB-BD45-2999005FBDC9}"/>
              </a:ext>
            </a:extLst>
          </p:cNvPr>
          <p:cNvSpPr>
            <a:spLocks noGrp="1"/>
          </p:cNvSpPr>
          <p:nvPr>
            <p:ph type="subTitle" idx="1"/>
          </p:nvPr>
        </p:nvSpPr>
        <p:spPr/>
        <p:txBody>
          <a:bodyPr/>
          <a:lstStyle/>
          <a:p>
            <a:r>
              <a:rPr lang="en-US" dirty="0"/>
              <a:t>Cemile Sahin</a:t>
            </a:r>
          </a:p>
          <a:p>
            <a:r>
              <a:rPr lang="en-US" dirty="0"/>
              <a:t>for</a:t>
            </a:r>
          </a:p>
          <a:p>
            <a:r>
              <a:rPr lang="en-US" dirty="0"/>
              <a:t>IBM Data Science Professional Certificate on Coursera</a:t>
            </a:r>
          </a:p>
        </p:txBody>
      </p:sp>
    </p:spTree>
    <p:extLst>
      <p:ext uri="{BB962C8B-B14F-4D97-AF65-F5344CB8AC3E}">
        <p14:creationId xmlns:p14="http://schemas.microsoft.com/office/powerpoint/2010/main" val="412516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E5CC-4B4E-4CF6-94AF-7F25987007F4}"/>
              </a:ext>
            </a:extLst>
          </p:cNvPr>
          <p:cNvSpPr>
            <a:spLocks noGrp="1"/>
          </p:cNvSpPr>
          <p:nvPr>
            <p:ph type="title"/>
          </p:nvPr>
        </p:nvSpPr>
        <p:spPr/>
        <p:txBody>
          <a:bodyPr/>
          <a:lstStyle/>
          <a:p>
            <a:r>
              <a:rPr lang="en-US" dirty="0"/>
              <a:t>Methodology - Choosing Number of Clusters</a:t>
            </a:r>
          </a:p>
        </p:txBody>
      </p:sp>
      <p:sp>
        <p:nvSpPr>
          <p:cNvPr id="3" name="Content Placeholder 2">
            <a:extLst>
              <a:ext uri="{FF2B5EF4-FFF2-40B4-BE49-F238E27FC236}">
                <a16:creationId xmlns:a16="http://schemas.microsoft.com/office/drawing/2014/main" id="{1997714B-3C0E-4211-AD1F-02C8DA163C4F}"/>
              </a:ext>
            </a:extLst>
          </p:cNvPr>
          <p:cNvSpPr>
            <a:spLocks noGrp="1"/>
          </p:cNvSpPr>
          <p:nvPr>
            <p:ph idx="1"/>
          </p:nvPr>
        </p:nvSpPr>
        <p:spPr/>
        <p:txBody>
          <a:bodyPr/>
          <a:lstStyle/>
          <a:p>
            <a:r>
              <a:rPr lang="en-US" dirty="0"/>
              <a:t>The elbow method indicates that k=3 is a reasonable choice for the number of clusters. The decline in distortion as we go from 3 clusters to 4 clusters is smaller than that as we go from 2 clusters to 3 clusters.</a:t>
            </a:r>
          </a:p>
          <a:p>
            <a:endParaRPr lang="en-US" dirty="0"/>
          </a:p>
        </p:txBody>
      </p:sp>
      <p:pic>
        <p:nvPicPr>
          <p:cNvPr id="4" name="Picture 3" descr="C:\Users\cemil\AppData\Local\Microsoft\Windows\INetCache\Content.MSO\F32E31EC.tmp">
            <a:extLst>
              <a:ext uri="{FF2B5EF4-FFF2-40B4-BE49-F238E27FC236}">
                <a16:creationId xmlns:a16="http://schemas.microsoft.com/office/drawing/2014/main" id="{E6E80F8B-2F7D-413C-B1D6-BBD60EA960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88130" y="3429000"/>
            <a:ext cx="4015740" cy="2865120"/>
          </a:xfrm>
          <a:prstGeom prst="rect">
            <a:avLst/>
          </a:prstGeom>
          <a:noFill/>
          <a:ln>
            <a:noFill/>
          </a:ln>
        </p:spPr>
      </p:pic>
    </p:spTree>
    <p:extLst>
      <p:ext uri="{BB962C8B-B14F-4D97-AF65-F5344CB8AC3E}">
        <p14:creationId xmlns:p14="http://schemas.microsoft.com/office/powerpoint/2010/main" val="199810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BE9F-F171-4354-9EDB-73881E23CCB5}"/>
              </a:ext>
            </a:extLst>
          </p:cNvPr>
          <p:cNvSpPr>
            <a:spLocks noGrp="1"/>
          </p:cNvSpPr>
          <p:nvPr>
            <p:ph type="title"/>
          </p:nvPr>
        </p:nvSpPr>
        <p:spPr/>
        <p:txBody>
          <a:bodyPr/>
          <a:lstStyle/>
          <a:p>
            <a:r>
              <a:rPr lang="en-US" dirty="0"/>
              <a:t>Methodology – Number of Venue Clusters</a:t>
            </a:r>
          </a:p>
        </p:txBody>
      </p:sp>
      <p:sp>
        <p:nvSpPr>
          <p:cNvPr id="3" name="Content Placeholder 2">
            <a:extLst>
              <a:ext uri="{FF2B5EF4-FFF2-40B4-BE49-F238E27FC236}">
                <a16:creationId xmlns:a16="http://schemas.microsoft.com/office/drawing/2014/main" id="{6DA57EDC-8610-4AFE-9E84-CB281514E4EC}"/>
              </a:ext>
            </a:extLst>
          </p:cNvPr>
          <p:cNvSpPr>
            <a:spLocks noGrp="1"/>
          </p:cNvSpPr>
          <p:nvPr>
            <p:ph idx="1"/>
          </p:nvPr>
        </p:nvSpPr>
        <p:spPr/>
        <p:txBody>
          <a:bodyPr/>
          <a:lstStyle/>
          <a:p>
            <a:r>
              <a:rPr lang="en-US" dirty="0"/>
              <a:t>The Elbow Method suggests that k=2 is a reasonable choice for the number of venue clusters.</a:t>
            </a:r>
          </a:p>
          <a:p>
            <a:endParaRPr lang="en-US" dirty="0"/>
          </a:p>
          <a:p>
            <a:endParaRPr lang="en-US" dirty="0"/>
          </a:p>
        </p:txBody>
      </p:sp>
      <p:pic>
        <p:nvPicPr>
          <p:cNvPr id="4" name="Picture 3" descr="C:\Users\cemil\AppData\Local\Microsoft\Windows\INetCache\Content.MSO\43292ADA.tmp">
            <a:extLst>
              <a:ext uri="{FF2B5EF4-FFF2-40B4-BE49-F238E27FC236}">
                <a16:creationId xmlns:a16="http://schemas.microsoft.com/office/drawing/2014/main" id="{65B0C2AE-ADEA-4766-88BB-2483702430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40580" y="2995454"/>
            <a:ext cx="2910840" cy="2011680"/>
          </a:xfrm>
          <a:prstGeom prst="rect">
            <a:avLst/>
          </a:prstGeom>
          <a:noFill/>
          <a:ln>
            <a:noFill/>
          </a:ln>
        </p:spPr>
      </p:pic>
    </p:spTree>
    <p:extLst>
      <p:ext uri="{BB962C8B-B14F-4D97-AF65-F5344CB8AC3E}">
        <p14:creationId xmlns:p14="http://schemas.microsoft.com/office/powerpoint/2010/main" val="187866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53EC-B46D-4AFC-9750-FAD91B5BB1C5}"/>
              </a:ext>
            </a:extLst>
          </p:cNvPr>
          <p:cNvSpPr>
            <a:spLocks noGrp="1"/>
          </p:cNvSpPr>
          <p:nvPr>
            <p:ph type="title"/>
          </p:nvPr>
        </p:nvSpPr>
        <p:spPr/>
        <p:txBody>
          <a:bodyPr/>
          <a:lstStyle/>
          <a:p>
            <a:r>
              <a:rPr lang="en-US" dirty="0"/>
              <a:t>Results – Safety Clusters </a:t>
            </a:r>
          </a:p>
        </p:txBody>
      </p:sp>
      <p:graphicFrame>
        <p:nvGraphicFramePr>
          <p:cNvPr id="4" name="Content Placeholder 3">
            <a:extLst>
              <a:ext uri="{FF2B5EF4-FFF2-40B4-BE49-F238E27FC236}">
                <a16:creationId xmlns:a16="http://schemas.microsoft.com/office/drawing/2014/main" id="{DF05E695-7160-4A09-9D7A-CF70CB9DB3FE}"/>
              </a:ext>
            </a:extLst>
          </p:cNvPr>
          <p:cNvGraphicFramePr>
            <a:graphicFrameLocks noGrp="1"/>
          </p:cNvGraphicFramePr>
          <p:nvPr>
            <p:ph idx="1"/>
            <p:extLst>
              <p:ext uri="{D42A27DB-BD31-4B8C-83A1-F6EECF244321}">
                <p14:modId xmlns:p14="http://schemas.microsoft.com/office/powerpoint/2010/main" val="636970360"/>
              </p:ext>
            </p:extLst>
          </p:nvPr>
        </p:nvGraphicFramePr>
        <p:xfrm>
          <a:off x="1970843" y="2379216"/>
          <a:ext cx="8211844" cy="2867488"/>
        </p:xfrm>
        <a:graphic>
          <a:graphicData uri="http://schemas.openxmlformats.org/drawingml/2006/table">
            <a:tbl>
              <a:tblPr firstRow="1" firstCol="1" bandRow="1">
                <a:tableStyleId>{5C22544A-7EE6-4342-B048-85BDC9FD1C3A}</a:tableStyleId>
              </a:tblPr>
              <a:tblGrid>
                <a:gridCol w="2052522">
                  <a:extLst>
                    <a:ext uri="{9D8B030D-6E8A-4147-A177-3AD203B41FA5}">
                      <a16:colId xmlns:a16="http://schemas.microsoft.com/office/drawing/2014/main" val="2828751912"/>
                    </a:ext>
                  </a:extLst>
                </a:gridCol>
                <a:gridCol w="2052522">
                  <a:extLst>
                    <a:ext uri="{9D8B030D-6E8A-4147-A177-3AD203B41FA5}">
                      <a16:colId xmlns:a16="http://schemas.microsoft.com/office/drawing/2014/main" val="1478719378"/>
                    </a:ext>
                  </a:extLst>
                </a:gridCol>
                <a:gridCol w="2053400">
                  <a:extLst>
                    <a:ext uri="{9D8B030D-6E8A-4147-A177-3AD203B41FA5}">
                      <a16:colId xmlns:a16="http://schemas.microsoft.com/office/drawing/2014/main" val="2678015093"/>
                    </a:ext>
                  </a:extLst>
                </a:gridCol>
                <a:gridCol w="2053400">
                  <a:extLst>
                    <a:ext uri="{9D8B030D-6E8A-4147-A177-3AD203B41FA5}">
                      <a16:colId xmlns:a16="http://schemas.microsoft.com/office/drawing/2014/main" val="880937237"/>
                    </a:ext>
                  </a:extLst>
                </a:gridCol>
              </a:tblGrid>
              <a:tr h="358436">
                <a:tc>
                  <a:txBody>
                    <a:bodyPr/>
                    <a:lstStyle/>
                    <a:p>
                      <a:pPr marL="0" marR="0">
                        <a:lnSpc>
                          <a:spcPct val="107000"/>
                        </a:lnSpc>
                        <a:spcBef>
                          <a:spcPts val="0"/>
                        </a:spcBef>
                        <a:spcAft>
                          <a:spcPts val="0"/>
                        </a:spcAft>
                      </a:pPr>
                      <a:r>
                        <a:rPr lang="en-US" sz="1100">
                          <a:effectLst/>
                        </a:rPr>
                        <a:t>Safety Cluster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955691"/>
                  </a:ext>
                </a:extLst>
              </a:tr>
              <a:tr h="358436">
                <a:tc>
                  <a:txBody>
                    <a:bodyPr/>
                    <a:lstStyle/>
                    <a:p>
                      <a:pPr marL="0" marR="0">
                        <a:lnSpc>
                          <a:spcPct val="107000"/>
                        </a:lnSpc>
                        <a:spcBef>
                          <a:spcPts val="0"/>
                        </a:spcBef>
                        <a:spcAft>
                          <a:spcPts val="0"/>
                        </a:spcAft>
                      </a:pPr>
                      <a:r>
                        <a:rPr lang="en-US" sz="1100">
                          <a:effectLst/>
                        </a:rPr>
                        <a:t>Number of cities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6641673"/>
                  </a:ext>
                </a:extLst>
              </a:tr>
              <a:tr h="358436">
                <a:tc>
                  <a:txBody>
                    <a:bodyPr/>
                    <a:lstStyle/>
                    <a:p>
                      <a:pPr marL="0" marR="0">
                        <a:lnSpc>
                          <a:spcPct val="107000"/>
                        </a:lnSpc>
                        <a:spcBef>
                          <a:spcPts val="0"/>
                        </a:spcBef>
                        <a:spcAft>
                          <a:spcPts val="0"/>
                        </a:spcAft>
                      </a:pPr>
                      <a:r>
                        <a:rPr lang="en-US" sz="1100">
                          <a:effectLst/>
                        </a:rPr>
                        <a:t>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-0.023131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-0.196266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0.059567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7993072"/>
                  </a:ext>
                </a:extLst>
              </a:tr>
              <a:tr h="358436">
                <a:tc>
                  <a:txBody>
                    <a:bodyPr/>
                    <a:lstStyle/>
                    <a:p>
                      <a:pPr marL="0" marR="0">
                        <a:lnSpc>
                          <a:spcPct val="107000"/>
                        </a:lnSpc>
                        <a:spcBef>
                          <a:spcPts val="0"/>
                        </a:spcBef>
                        <a:spcAft>
                          <a:spcPts val="0"/>
                        </a:spcAft>
                      </a:pPr>
                      <a:r>
                        <a:rPr lang="en-US" sz="1100">
                          <a:effectLst/>
                        </a:rPr>
                        <a:t>Murder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-0.623741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1.836600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0.068619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899133"/>
                  </a:ext>
                </a:extLst>
              </a:tr>
              <a:tr h="358436">
                <a:tc>
                  <a:txBody>
                    <a:bodyPr/>
                    <a:lstStyle/>
                    <a:p>
                      <a:pPr marL="0" marR="0">
                        <a:lnSpc>
                          <a:spcPct val="107000"/>
                        </a:lnSpc>
                        <a:spcBef>
                          <a:spcPts val="0"/>
                        </a:spcBef>
                        <a:spcAft>
                          <a:spcPts val="0"/>
                        </a:spcAft>
                      </a:pPr>
                      <a:r>
                        <a:rPr lang="en-US" sz="1100">
                          <a:effectLst/>
                        </a:rPr>
                        <a:t>Robbery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-0.782984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1.991968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0.153760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2248311"/>
                  </a:ext>
                </a:extLst>
              </a:tr>
              <a:tr h="358436">
                <a:tc>
                  <a:txBody>
                    <a:bodyPr/>
                    <a:lstStyle/>
                    <a:p>
                      <a:pPr marL="0" marR="0">
                        <a:lnSpc>
                          <a:spcPct val="107000"/>
                        </a:lnSpc>
                        <a:spcBef>
                          <a:spcPts val="0"/>
                        </a:spcBef>
                        <a:spcAft>
                          <a:spcPts val="0"/>
                        </a:spcAft>
                      </a:pPr>
                      <a:r>
                        <a:rPr lang="en-US" sz="1100">
                          <a:effectLst/>
                        </a:rPr>
                        <a:t>Assault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-0.784848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1.897106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0.175609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9425916"/>
                  </a:ext>
                </a:extLst>
              </a:tr>
              <a:tr h="358436">
                <a:tc>
                  <a:txBody>
                    <a:bodyPr/>
                    <a:lstStyle/>
                    <a:p>
                      <a:pPr marL="0" marR="0">
                        <a:lnSpc>
                          <a:spcPct val="107000"/>
                        </a:lnSpc>
                        <a:spcBef>
                          <a:spcPts val="0"/>
                        </a:spcBef>
                        <a:spcAft>
                          <a:spcPts val="0"/>
                        </a:spcAft>
                      </a:pPr>
                      <a:r>
                        <a:rPr lang="en-US" sz="1100">
                          <a:effectLst/>
                        </a:rPr>
                        <a:t>Burglary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-0.868993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1.561164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0.310763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45687"/>
                  </a:ext>
                </a:extLst>
              </a:tr>
              <a:tr h="358436">
                <a:tc>
                  <a:txBody>
                    <a:bodyPr/>
                    <a:lstStyle/>
                    <a:p>
                      <a:pPr marL="0" marR="0">
                        <a:lnSpc>
                          <a:spcPct val="107000"/>
                        </a:lnSpc>
                        <a:spcBef>
                          <a:spcPts val="0"/>
                        </a:spcBef>
                        <a:spcAft>
                          <a:spcPts val="0"/>
                        </a:spcAft>
                      </a:pPr>
                      <a:r>
                        <a:rPr lang="en-US" sz="1100">
                          <a:effectLst/>
                        </a:rPr>
                        <a:t>MV Theft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-0.776015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1.654719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0.221307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1195887"/>
                  </a:ext>
                </a:extLst>
              </a:tr>
            </a:tbl>
          </a:graphicData>
        </a:graphic>
      </p:graphicFrame>
      <p:sp>
        <p:nvSpPr>
          <p:cNvPr id="5" name="Rectangle 1">
            <a:extLst>
              <a:ext uri="{FF2B5EF4-FFF2-40B4-BE49-F238E27FC236}">
                <a16:creationId xmlns:a16="http://schemas.microsoft.com/office/drawing/2014/main" id="{02AA59F6-BF77-4674-9BBA-392E4EC3FE9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is a summary of the three clusters: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39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5EEE-EB88-4657-8643-6F293A6F8BBE}"/>
              </a:ext>
            </a:extLst>
          </p:cNvPr>
          <p:cNvSpPr>
            <a:spLocks noGrp="1"/>
          </p:cNvSpPr>
          <p:nvPr>
            <p:ph type="title"/>
          </p:nvPr>
        </p:nvSpPr>
        <p:spPr/>
        <p:txBody>
          <a:bodyPr/>
          <a:lstStyle/>
          <a:p>
            <a:r>
              <a:rPr lang="en-US" dirty="0"/>
              <a:t>Results – Safety Clusters</a:t>
            </a:r>
          </a:p>
        </p:txBody>
      </p:sp>
      <p:sp>
        <p:nvSpPr>
          <p:cNvPr id="3" name="Content Placeholder 2">
            <a:extLst>
              <a:ext uri="{FF2B5EF4-FFF2-40B4-BE49-F238E27FC236}">
                <a16:creationId xmlns:a16="http://schemas.microsoft.com/office/drawing/2014/main" id="{FF50EDEF-6C85-4DE2-B8C4-836BCB451B9C}"/>
              </a:ext>
            </a:extLst>
          </p:cNvPr>
          <p:cNvSpPr>
            <a:spLocks noGrp="1"/>
          </p:cNvSpPr>
          <p:nvPr>
            <p:ph idx="1"/>
          </p:nvPr>
        </p:nvSpPr>
        <p:spPr/>
        <p:txBody>
          <a:bodyPr>
            <a:normAutofit lnSpcReduction="10000"/>
          </a:bodyPr>
          <a:lstStyle/>
          <a:p>
            <a:r>
              <a:rPr lang="en-US" dirty="0"/>
              <a:t>"Safe Cities“: Cluster 0 - 38 cities </a:t>
            </a:r>
          </a:p>
          <a:p>
            <a:pPr lvl="1"/>
            <a:r>
              <a:rPr lang="en-US" dirty="0"/>
              <a:t>The average population is about average. </a:t>
            </a:r>
          </a:p>
          <a:p>
            <a:pPr lvl="1"/>
            <a:r>
              <a:rPr lang="en-US" dirty="0"/>
              <a:t>All crime statistics are below the mean values. </a:t>
            </a:r>
          </a:p>
          <a:p>
            <a:r>
              <a:rPr lang="en-US" dirty="0"/>
              <a:t>“Dangerous Cities”: Cluster 1 - 11 cities </a:t>
            </a:r>
          </a:p>
          <a:p>
            <a:pPr lvl="1"/>
            <a:r>
              <a:rPr lang="en-US" dirty="0"/>
              <a:t>The average population is slightly lower than the average.</a:t>
            </a:r>
          </a:p>
          <a:p>
            <a:pPr lvl="1"/>
            <a:r>
              <a:rPr lang="en-US" dirty="0"/>
              <a:t>All crime statistics are significantly higher than the average: from 1.56 standard deviations above the mean for Burglary to 1.99 standard deviations above the mean for Robbery. </a:t>
            </a:r>
          </a:p>
          <a:p>
            <a:r>
              <a:rPr lang="en-US" dirty="0"/>
              <a:t>"Larger Cities“: Cluster 2 - 51 cities</a:t>
            </a:r>
          </a:p>
          <a:p>
            <a:pPr lvl="1"/>
            <a:r>
              <a:rPr lang="en-US" dirty="0"/>
              <a:t>The average population is slightly higher than the average population.</a:t>
            </a:r>
          </a:p>
          <a:p>
            <a:pPr lvl="1"/>
            <a:r>
              <a:rPr lang="en-US" dirty="0"/>
              <a:t>The average crime rate is slightly higher than the average. </a:t>
            </a:r>
          </a:p>
          <a:p>
            <a:endParaRPr lang="en-US" dirty="0"/>
          </a:p>
        </p:txBody>
      </p:sp>
    </p:spTree>
    <p:extLst>
      <p:ext uri="{BB962C8B-B14F-4D97-AF65-F5344CB8AC3E}">
        <p14:creationId xmlns:p14="http://schemas.microsoft.com/office/powerpoint/2010/main" val="213502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C3BC-D7BA-4002-B80E-258ED2EA723E}"/>
              </a:ext>
            </a:extLst>
          </p:cNvPr>
          <p:cNvSpPr>
            <a:spLocks noGrp="1"/>
          </p:cNvSpPr>
          <p:nvPr>
            <p:ph type="title"/>
          </p:nvPr>
        </p:nvSpPr>
        <p:spPr/>
        <p:txBody>
          <a:bodyPr/>
          <a:lstStyle/>
          <a:p>
            <a:r>
              <a:rPr lang="en-US" dirty="0"/>
              <a:t>Results – Mapping Safety Clusters</a:t>
            </a:r>
          </a:p>
        </p:txBody>
      </p:sp>
      <p:sp>
        <p:nvSpPr>
          <p:cNvPr id="3" name="Content Placeholder 2">
            <a:extLst>
              <a:ext uri="{FF2B5EF4-FFF2-40B4-BE49-F238E27FC236}">
                <a16:creationId xmlns:a16="http://schemas.microsoft.com/office/drawing/2014/main" id="{85A3ADC2-89EA-4911-93CF-F19176CEE7A9}"/>
              </a:ext>
            </a:extLst>
          </p:cNvPr>
          <p:cNvSpPr>
            <a:spLocks noGrp="1"/>
          </p:cNvSpPr>
          <p:nvPr>
            <p:ph idx="1"/>
          </p:nvPr>
        </p:nvSpPr>
        <p:spPr/>
        <p:txBody>
          <a:bodyPr/>
          <a:lstStyle/>
          <a:p>
            <a:r>
              <a:rPr lang="en-US" dirty="0"/>
              <a:t>Purple: “Safe Cities”</a:t>
            </a:r>
          </a:p>
          <a:p>
            <a:r>
              <a:rPr lang="en-US" dirty="0"/>
              <a:t>Green: ‘Dangerous Cities’</a:t>
            </a:r>
          </a:p>
          <a:p>
            <a:r>
              <a:rPr lang="en-US" dirty="0"/>
              <a:t>Red: ‘Larger Cities’</a:t>
            </a:r>
          </a:p>
          <a:p>
            <a:endParaRPr lang="en-US" dirty="0"/>
          </a:p>
        </p:txBody>
      </p:sp>
      <p:pic>
        <p:nvPicPr>
          <p:cNvPr id="4" name="Picture 3">
            <a:extLst>
              <a:ext uri="{FF2B5EF4-FFF2-40B4-BE49-F238E27FC236}">
                <a16:creationId xmlns:a16="http://schemas.microsoft.com/office/drawing/2014/main" id="{40489083-B345-49B5-97E0-D1F55D5BDBAF}"/>
              </a:ext>
            </a:extLst>
          </p:cNvPr>
          <p:cNvPicPr/>
          <p:nvPr/>
        </p:nvPicPr>
        <p:blipFill>
          <a:blip r:embed="rId2"/>
          <a:stretch>
            <a:fillRect/>
          </a:stretch>
        </p:blipFill>
        <p:spPr>
          <a:xfrm>
            <a:off x="5060272" y="1997476"/>
            <a:ext cx="6226946" cy="3840449"/>
          </a:xfrm>
          <a:prstGeom prst="rect">
            <a:avLst/>
          </a:prstGeom>
        </p:spPr>
      </p:pic>
    </p:spTree>
    <p:extLst>
      <p:ext uri="{BB962C8B-B14F-4D97-AF65-F5344CB8AC3E}">
        <p14:creationId xmlns:p14="http://schemas.microsoft.com/office/powerpoint/2010/main" val="129094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9CAE-5864-4B62-9FC5-4673564EA6AD}"/>
              </a:ext>
            </a:extLst>
          </p:cNvPr>
          <p:cNvSpPr>
            <a:spLocks noGrp="1"/>
          </p:cNvSpPr>
          <p:nvPr>
            <p:ph type="title"/>
          </p:nvPr>
        </p:nvSpPr>
        <p:spPr/>
        <p:txBody>
          <a:bodyPr/>
          <a:lstStyle/>
          <a:p>
            <a:r>
              <a:rPr lang="en-US" dirty="0"/>
              <a:t>Results – Venue Clusters</a:t>
            </a:r>
          </a:p>
        </p:txBody>
      </p:sp>
      <p:sp>
        <p:nvSpPr>
          <p:cNvPr id="3" name="Content Placeholder 2">
            <a:extLst>
              <a:ext uri="{FF2B5EF4-FFF2-40B4-BE49-F238E27FC236}">
                <a16:creationId xmlns:a16="http://schemas.microsoft.com/office/drawing/2014/main" id="{80D2DC15-4AC6-46FA-BA58-EFA28C086B64}"/>
              </a:ext>
            </a:extLst>
          </p:cNvPr>
          <p:cNvSpPr>
            <a:spLocks noGrp="1"/>
          </p:cNvSpPr>
          <p:nvPr>
            <p:ph idx="1"/>
          </p:nvPr>
        </p:nvSpPr>
        <p:spPr/>
        <p:txBody>
          <a:bodyPr/>
          <a:lstStyle/>
          <a:p>
            <a:r>
              <a:rPr lang="en-US" dirty="0"/>
              <a:t>The first cluster consists of 70 cities and the second one consists of 30 cities. </a:t>
            </a:r>
          </a:p>
          <a:p>
            <a:r>
              <a:rPr lang="en-US" dirty="0"/>
              <a:t>The first cluster has a slightly higher population than the average and slightly lower crime rates across all crime categories. </a:t>
            </a:r>
          </a:p>
          <a:p>
            <a:r>
              <a:rPr lang="en-US" dirty="0"/>
              <a:t>The second cluster has a slightly smaller population than the average and its crime rates are slightly higher than the average. </a:t>
            </a:r>
          </a:p>
          <a:p>
            <a:r>
              <a:rPr lang="en-US" dirty="0"/>
              <a:t>Scanning through the common venue categories does not offer much difference. </a:t>
            </a:r>
          </a:p>
          <a:p>
            <a:endParaRPr lang="en-US" dirty="0"/>
          </a:p>
        </p:txBody>
      </p:sp>
    </p:spTree>
    <p:extLst>
      <p:ext uri="{BB962C8B-B14F-4D97-AF65-F5344CB8AC3E}">
        <p14:creationId xmlns:p14="http://schemas.microsoft.com/office/powerpoint/2010/main" val="136878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B36E-3786-4144-8BA8-6865F8C805A1}"/>
              </a:ext>
            </a:extLst>
          </p:cNvPr>
          <p:cNvSpPr>
            <a:spLocks noGrp="1"/>
          </p:cNvSpPr>
          <p:nvPr>
            <p:ph type="title"/>
          </p:nvPr>
        </p:nvSpPr>
        <p:spPr/>
        <p:txBody>
          <a:bodyPr/>
          <a:lstStyle/>
          <a:p>
            <a:r>
              <a:rPr lang="en-US" dirty="0"/>
              <a:t>Results - 3-D Histogram of Two Types of Clusters</a:t>
            </a:r>
          </a:p>
        </p:txBody>
      </p:sp>
      <p:sp>
        <p:nvSpPr>
          <p:cNvPr id="3" name="Content Placeholder 2">
            <a:extLst>
              <a:ext uri="{FF2B5EF4-FFF2-40B4-BE49-F238E27FC236}">
                <a16:creationId xmlns:a16="http://schemas.microsoft.com/office/drawing/2014/main" id="{3D34CD84-B9CD-423A-945E-FC6E1BAF44EA}"/>
              </a:ext>
            </a:extLst>
          </p:cNvPr>
          <p:cNvSpPr>
            <a:spLocks noGrp="1"/>
          </p:cNvSpPr>
          <p:nvPr>
            <p:ph idx="1"/>
          </p:nvPr>
        </p:nvSpPr>
        <p:spPr/>
        <p:txBody>
          <a:bodyPr/>
          <a:lstStyle/>
          <a:p>
            <a:r>
              <a:rPr lang="en-US" dirty="0"/>
              <a:t>There does not seem to be any pattern:</a:t>
            </a:r>
          </a:p>
          <a:p>
            <a:endParaRPr lang="en-US" dirty="0"/>
          </a:p>
        </p:txBody>
      </p:sp>
      <p:pic>
        <p:nvPicPr>
          <p:cNvPr id="5" name="Picture 4" descr="C:\Users\cemil\AppData\Local\Microsoft\Windows\INetCache\Content.MSO\175D07F8.tmp">
            <a:extLst>
              <a:ext uri="{FF2B5EF4-FFF2-40B4-BE49-F238E27FC236}">
                <a16:creationId xmlns:a16="http://schemas.microsoft.com/office/drawing/2014/main" id="{A30279B3-8399-411A-B584-05F031EF51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190557"/>
            <a:ext cx="5943600" cy="2362835"/>
          </a:xfrm>
          <a:prstGeom prst="rect">
            <a:avLst/>
          </a:prstGeom>
          <a:noFill/>
          <a:ln>
            <a:noFill/>
          </a:ln>
        </p:spPr>
      </p:pic>
    </p:spTree>
    <p:extLst>
      <p:ext uri="{BB962C8B-B14F-4D97-AF65-F5344CB8AC3E}">
        <p14:creationId xmlns:p14="http://schemas.microsoft.com/office/powerpoint/2010/main" val="346200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90F1-C3F3-45C6-A7F5-710A7A30AD65}"/>
              </a:ext>
            </a:extLst>
          </p:cNvPr>
          <p:cNvSpPr>
            <a:spLocks noGrp="1"/>
          </p:cNvSpPr>
          <p:nvPr>
            <p:ph type="title"/>
          </p:nvPr>
        </p:nvSpPr>
        <p:spPr/>
        <p:txBody>
          <a:bodyPr/>
          <a:lstStyle/>
          <a:p>
            <a:r>
              <a:rPr lang="en-US" dirty="0"/>
              <a:t>Results – Mapping Venue Clusters</a:t>
            </a:r>
          </a:p>
        </p:txBody>
      </p:sp>
      <p:sp>
        <p:nvSpPr>
          <p:cNvPr id="3" name="Content Placeholder 2">
            <a:extLst>
              <a:ext uri="{FF2B5EF4-FFF2-40B4-BE49-F238E27FC236}">
                <a16:creationId xmlns:a16="http://schemas.microsoft.com/office/drawing/2014/main" id="{4E98709A-194A-42B0-AF75-CD7FFDAB5C3D}"/>
              </a:ext>
            </a:extLst>
          </p:cNvPr>
          <p:cNvSpPr>
            <a:spLocks noGrp="1"/>
          </p:cNvSpPr>
          <p:nvPr>
            <p:ph idx="1"/>
          </p:nvPr>
        </p:nvSpPr>
        <p:spPr/>
        <p:txBody>
          <a:bodyPr/>
          <a:lstStyle/>
          <a:p>
            <a:r>
              <a:rPr lang="en-US" dirty="0"/>
              <a:t>No geographic pattern is observable.</a:t>
            </a:r>
          </a:p>
        </p:txBody>
      </p:sp>
      <p:pic>
        <p:nvPicPr>
          <p:cNvPr id="4" name="Picture 3">
            <a:extLst>
              <a:ext uri="{FF2B5EF4-FFF2-40B4-BE49-F238E27FC236}">
                <a16:creationId xmlns:a16="http://schemas.microsoft.com/office/drawing/2014/main" id="{A6876EAB-2BE0-43FC-84A5-9F4419285288}"/>
              </a:ext>
            </a:extLst>
          </p:cNvPr>
          <p:cNvPicPr/>
          <p:nvPr/>
        </p:nvPicPr>
        <p:blipFill>
          <a:blip r:embed="rId2"/>
          <a:stretch>
            <a:fillRect/>
          </a:stretch>
        </p:blipFill>
        <p:spPr>
          <a:xfrm>
            <a:off x="4657725" y="2321242"/>
            <a:ext cx="6267450" cy="3855721"/>
          </a:xfrm>
          <a:prstGeom prst="rect">
            <a:avLst/>
          </a:prstGeom>
        </p:spPr>
      </p:pic>
    </p:spTree>
    <p:extLst>
      <p:ext uri="{BB962C8B-B14F-4D97-AF65-F5344CB8AC3E}">
        <p14:creationId xmlns:p14="http://schemas.microsoft.com/office/powerpoint/2010/main" val="57467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DA09-6983-495C-B530-3523AD34D4E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89B97C7-F10A-4455-97B9-1B621AEACFB9}"/>
              </a:ext>
            </a:extLst>
          </p:cNvPr>
          <p:cNvSpPr>
            <a:spLocks noGrp="1"/>
          </p:cNvSpPr>
          <p:nvPr>
            <p:ph idx="1"/>
          </p:nvPr>
        </p:nvSpPr>
        <p:spPr/>
        <p:txBody>
          <a:bodyPr/>
          <a:lstStyle/>
          <a:p>
            <a:r>
              <a:rPr lang="en-US" dirty="0"/>
              <a:t>Although it is possible to have a meaningful clustering based on crime statistics, it is not the case for the venue categories. </a:t>
            </a:r>
          </a:p>
          <a:p>
            <a:r>
              <a:rPr lang="en-US" dirty="0"/>
              <a:t>All the largest cities in the US offer a variety of venues to their large number of residents. The venues are not related to the crime statistics in cities, and these cities are not that different from each other. </a:t>
            </a:r>
          </a:p>
          <a:p>
            <a:r>
              <a:rPr lang="en-US" dirty="0"/>
              <a:t>It is possible to see that from the Elbow Method plots as well. Even with a single cluster, the distortion is 0.1225 while the distortion at a single cluster with crime statistic is around 1.9. </a:t>
            </a:r>
          </a:p>
          <a:p>
            <a:endParaRPr lang="en-US" dirty="0"/>
          </a:p>
        </p:txBody>
      </p:sp>
    </p:spTree>
    <p:extLst>
      <p:ext uri="{BB962C8B-B14F-4D97-AF65-F5344CB8AC3E}">
        <p14:creationId xmlns:p14="http://schemas.microsoft.com/office/powerpoint/2010/main" val="156500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1460-359C-4E15-AFCB-512179F4178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49E1C0A-D263-4A9E-B120-708C2A9D40FD}"/>
              </a:ext>
            </a:extLst>
          </p:cNvPr>
          <p:cNvSpPr>
            <a:spLocks noGrp="1"/>
          </p:cNvSpPr>
          <p:nvPr>
            <p:ph idx="1"/>
          </p:nvPr>
        </p:nvSpPr>
        <p:spPr/>
        <p:txBody>
          <a:bodyPr/>
          <a:lstStyle/>
          <a:p>
            <a:r>
              <a:rPr lang="en-US" dirty="0"/>
              <a:t>Some US cities have significantly higher crime statistics than others. For someone who prefers to live in a low crime city, 11 cities should be avoided. </a:t>
            </a:r>
          </a:p>
          <a:p>
            <a:r>
              <a:rPr lang="en-US" dirty="0"/>
              <a:t>The largest 100 US cities do not differ much from each other in terms of the venues they offer. </a:t>
            </a:r>
          </a:p>
          <a:p>
            <a:r>
              <a:rPr lang="en-US" dirty="0"/>
              <a:t>There is not much of a relation between the crime statistics and the type of venues common in a city. </a:t>
            </a:r>
          </a:p>
          <a:p>
            <a:endParaRPr lang="en-US" dirty="0"/>
          </a:p>
        </p:txBody>
      </p:sp>
    </p:spTree>
    <p:extLst>
      <p:ext uri="{BB962C8B-B14F-4D97-AF65-F5344CB8AC3E}">
        <p14:creationId xmlns:p14="http://schemas.microsoft.com/office/powerpoint/2010/main" val="308111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4531-25AB-4528-AA05-5FA1C2ECE713}"/>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7A947AC-617E-48D2-A307-28DE05E7D682}"/>
              </a:ext>
            </a:extLst>
          </p:cNvPr>
          <p:cNvSpPr>
            <a:spLocks noGrp="1"/>
          </p:cNvSpPr>
          <p:nvPr>
            <p:ph idx="1"/>
          </p:nvPr>
        </p:nvSpPr>
        <p:spPr/>
        <p:txBody>
          <a:bodyPr/>
          <a:lstStyle/>
          <a:p>
            <a:r>
              <a:rPr lang="en-US" dirty="0"/>
              <a:t>One of the important considerations for people to make a city home is the safety record of the city. Everything else being the same, people would prefer cities with lower criminal profiles to those with higher criminal profiles. </a:t>
            </a:r>
          </a:p>
          <a:p>
            <a:endParaRPr lang="en-US" dirty="0"/>
          </a:p>
          <a:p>
            <a:r>
              <a:rPr lang="en-US" dirty="0"/>
              <a:t>This report will analyze the crime statistics for the largest 100 US cities and cluster the cities based on these statistics. This will help people to care about the crime statistics to compare cities in terms of their safety record. </a:t>
            </a:r>
          </a:p>
          <a:p>
            <a:endParaRPr lang="en-US" dirty="0"/>
          </a:p>
        </p:txBody>
      </p:sp>
    </p:spTree>
    <p:extLst>
      <p:ext uri="{BB962C8B-B14F-4D97-AF65-F5344CB8AC3E}">
        <p14:creationId xmlns:p14="http://schemas.microsoft.com/office/powerpoint/2010/main" val="16911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1FC3-896C-4F71-AB2B-348997D589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6823251-5AF9-4FD0-BA52-2CCBAD175216}"/>
              </a:ext>
            </a:extLst>
          </p:cNvPr>
          <p:cNvSpPr>
            <a:spLocks noGrp="1"/>
          </p:cNvSpPr>
          <p:nvPr>
            <p:ph idx="1"/>
          </p:nvPr>
        </p:nvSpPr>
        <p:spPr/>
        <p:txBody>
          <a:bodyPr/>
          <a:lstStyle/>
          <a:p>
            <a:r>
              <a:rPr lang="en-US" dirty="0"/>
              <a:t>Amenities available in the city is also an important consideration. </a:t>
            </a:r>
          </a:p>
          <a:p>
            <a:endParaRPr lang="en-US" dirty="0"/>
          </a:p>
          <a:p>
            <a:r>
              <a:rPr lang="en-US" dirty="0"/>
              <a:t>The second part of the report uses the Foursquare data to cluster cities based on the venues available in these cities. </a:t>
            </a:r>
          </a:p>
          <a:p>
            <a:endParaRPr lang="en-US" dirty="0"/>
          </a:p>
          <a:p>
            <a:r>
              <a:rPr lang="en-US" dirty="0"/>
              <a:t>It also investigates if there is any relation between the clusters based on crime statistics and clusters based the venues.</a:t>
            </a:r>
          </a:p>
        </p:txBody>
      </p:sp>
    </p:spTree>
    <p:extLst>
      <p:ext uri="{BB962C8B-B14F-4D97-AF65-F5344CB8AC3E}">
        <p14:creationId xmlns:p14="http://schemas.microsoft.com/office/powerpoint/2010/main" val="423043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DC74-767D-42E1-858F-71F78FF39A58}"/>
              </a:ext>
            </a:extLst>
          </p:cNvPr>
          <p:cNvSpPr>
            <a:spLocks noGrp="1"/>
          </p:cNvSpPr>
          <p:nvPr>
            <p:ph type="title"/>
          </p:nvPr>
        </p:nvSpPr>
        <p:spPr/>
        <p:txBody>
          <a:bodyPr/>
          <a:lstStyle/>
          <a:p>
            <a:r>
              <a:rPr lang="en-US" dirty="0"/>
              <a:t>Data – Crime Statistics</a:t>
            </a:r>
          </a:p>
        </p:txBody>
      </p:sp>
      <p:sp>
        <p:nvSpPr>
          <p:cNvPr id="3" name="Content Placeholder 2">
            <a:extLst>
              <a:ext uri="{FF2B5EF4-FFF2-40B4-BE49-F238E27FC236}">
                <a16:creationId xmlns:a16="http://schemas.microsoft.com/office/drawing/2014/main" id="{54F6E790-9910-4822-B3C7-0E9A7F777A1F}"/>
              </a:ext>
            </a:extLst>
          </p:cNvPr>
          <p:cNvSpPr>
            <a:spLocks noGrp="1"/>
          </p:cNvSpPr>
          <p:nvPr>
            <p:ph idx="1"/>
          </p:nvPr>
        </p:nvSpPr>
        <p:spPr/>
        <p:txBody>
          <a:bodyPr>
            <a:normAutofit/>
          </a:bodyPr>
          <a:lstStyle/>
          <a:p>
            <a:r>
              <a:rPr lang="en-US" dirty="0"/>
              <a:t>I obtained the crime statistics from a Wikipedia page which is based on FBI Uniform Crime Reports statistics from 2017 for the largest 100 US cities:  </a:t>
            </a:r>
          </a:p>
          <a:p>
            <a:pPr lvl="1"/>
            <a:r>
              <a:rPr lang="en-US" u="sng" dirty="0">
                <a:hlinkClick r:id="rId2"/>
              </a:rPr>
              <a:t>https://en.wikipedia.org/wiki/List_of_United_States_cities_by_crime_rate</a:t>
            </a:r>
            <a:endParaRPr lang="en-US" dirty="0"/>
          </a:p>
          <a:p>
            <a:r>
              <a:rPr lang="en-US" dirty="0"/>
              <a:t>Number of crimes committed per 100,000 people in three major categories: </a:t>
            </a:r>
          </a:p>
          <a:p>
            <a:pPr lvl="1"/>
            <a:r>
              <a:rPr lang="en-US" dirty="0"/>
              <a:t>Violent Crime: Murder, Rape, Robbery, and Aggravated Assault.</a:t>
            </a:r>
          </a:p>
          <a:p>
            <a:pPr lvl="1"/>
            <a:r>
              <a:rPr lang="en-US" dirty="0"/>
              <a:t>Property Crime: Theft, Burglary, and Motor Vehicle Theft</a:t>
            </a:r>
          </a:p>
          <a:p>
            <a:pPr lvl="1"/>
            <a:r>
              <a:rPr lang="en-US" dirty="0"/>
              <a:t>Arson: Arson</a:t>
            </a:r>
          </a:p>
          <a:p>
            <a:endParaRPr lang="en-US" dirty="0"/>
          </a:p>
        </p:txBody>
      </p:sp>
    </p:spTree>
    <p:extLst>
      <p:ext uri="{BB962C8B-B14F-4D97-AF65-F5344CB8AC3E}">
        <p14:creationId xmlns:p14="http://schemas.microsoft.com/office/powerpoint/2010/main" val="115647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DEE0-24CB-4247-A121-948688997ED7}"/>
              </a:ext>
            </a:extLst>
          </p:cNvPr>
          <p:cNvSpPr>
            <a:spLocks noGrp="1"/>
          </p:cNvSpPr>
          <p:nvPr>
            <p:ph type="title"/>
          </p:nvPr>
        </p:nvSpPr>
        <p:spPr/>
        <p:txBody>
          <a:bodyPr/>
          <a:lstStyle/>
          <a:p>
            <a:r>
              <a:rPr lang="en-US" dirty="0"/>
              <a:t>Data – Foursquare Location Data</a:t>
            </a:r>
          </a:p>
        </p:txBody>
      </p:sp>
      <p:sp>
        <p:nvSpPr>
          <p:cNvPr id="3" name="Content Placeholder 2">
            <a:extLst>
              <a:ext uri="{FF2B5EF4-FFF2-40B4-BE49-F238E27FC236}">
                <a16:creationId xmlns:a16="http://schemas.microsoft.com/office/drawing/2014/main" id="{EA063A61-01E9-4976-AF38-69A40A561CF8}"/>
              </a:ext>
            </a:extLst>
          </p:cNvPr>
          <p:cNvSpPr>
            <a:spLocks noGrp="1"/>
          </p:cNvSpPr>
          <p:nvPr>
            <p:ph idx="1"/>
          </p:nvPr>
        </p:nvSpPr>
        <p:spPr/>
        <p:txBody>
          <a:bodyPr/>
          <a:lstStyle/>
          <a:p>
            <a:r>
              <a:rPr lang="en-US" dirty="0"/>
              <a:t>100 venue names and venue categories for each of the 100 cities in the crime statistics data</a:t>
            </a:r>
          </a:p>
          <a:p>
            <a:endParaRPr lang="en-US" dirty="0"/>
          </a:p>
          <a:p>
            <a:r>
              <a:rPr lang="en-US" dirty="0"/>
              <a:t>The purpose of using Foursquare venue data is twofold: </a:t>
            </a:r>
          </a:p>
          <a:p>
            <a:pPr lvl="1"/>
            <a:r>
              <a:rPr lang="en-US" dirty="0"/>
              <a:t>to see if there is any connection between crime statistic clusters and venue clusters, and </a:t>
            </a:r>
          </a:p>
          <a:p>
            <a:pPr lvl="1"/>
            <a:r>
              <a:rPr lang="en-US" dirty="0"/>
              <a:t>to look at the top venues available in the lowest crime cities if we can choose among them based on the venues available.  </a:t>
            </a:r>
          </a:p>
        </p:txBody>
      </p:sp>
    </p:spTree>
    <p:extLst>
      <p:ext uri="{BB962C8B-B14F-4D97-AF65-F5344CB8AC3E}">
        <p14:creationId xmlns:p14="http://schemas.microsoft.com/office/powerpoint/2010/main" val="48295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C48-DC8B-4335-BBE1-6D1ECBEF4030}"/>
              </a:ext>
            </a:extLst>
          </p:cNvPr>
          <p:cNvSpPr>
            <a:spLocks noGrp="1"/>
          </p:cNvSpPr>
          <p:nvPr>
            <p:ph type="title"/>
          </p:nvPr>
        </p:nvSpPr>
        <p:spPr/>
        <p:txBody>
          <a:bodyPr/>
          <a:lstStyle/>
          <a:p>
            <a:r>
              <a:rPr lang="en-US" dirty="0"/>
              <a:t>Methodology - Standardization</a:t>
            </a:r>
          </a:p>
        </p:txBody>
      </p:sp>
      <p:sp>
        <p:nvSpPr>
          <p:cNvPr id="3" name="Content Placeholder 2">
            <a:extLst>
              <a:ext uri="{FF2B5EF4-FFF2-40B4-BE49-F238E27FC236}">
                <a16:creationId xmlns:a16="http://schemas.microsoft.com/office/drawing/2014/main" id="{75684F5C-C143-4BB1-8FEF-F7FFABECDD21}"/>
              </a:ext>
            </a:extLst>
          </p:cNvPr>
          <p:cNvSpPr>
            <a:spLocks noGrp="1"/>
          </p:cNvSpPr>
          <p:nvPr>
            <p:ph idx="1"/>
          </p:nvPr>
        </p:nvSpPr>
        <p:spPr/>
        <p:txBody>
          <a:bodyPr/>
          <a:lstStyle/>
          <a:p>
            <a:r>
              <a:rPr lang="en-US" dirty="0"/>
              <a:t>There is large variation across the mean values for different variables. The mean number of murders is less than 12 while the mean number of burglaries is 647. </a:t>
            </a:r>
          </a:p>
          <a:p>
            <a:endParaRPr lang="en-US" dirty="0"/>
          </a:p>
          <a:p>
            <a:endParaRPr lang="en-US" dirty="0"/>
          </a:p>
          <a:p>
            <a:endParaRPr lang="en-US" dirty="0"/>
          </a:p>
          <a:p>
            <a:endParaRPr lang="en-US" dirty="0"/>
          </a:p>
          <a:p>
            <a:r>
              <a:rPr lang="en-US" dirty="0"/>
              <a:t>Not to distort analysis towards variables with higher means, I standardize all the numerical values in the data frame.</a:t>
            </a:r>
          </a:p>
          <a:p>
            <a:endParaRPr lang="en-US" dirty="0"/>
          </a:p>
        </p:txBody>
      </p:sp>
      <p:pic>
        <p:nvPicPr>
          <p:cNvPr id="4" name="Picture 3">
            <a:extLst>
              <a:ext uri="{FF2B5EF4-FFF2-40B4-BE49-F238E27FC236}">
                <a16:creationId xmlns:a16="http://schemas.microsoft.com/office/drawing/2014/main" id="{E382E635-C758-40C8-B3F8-BB6C4B789060}"/>
              </a:ext>
            </a:extLst>
          </p:cNvPr>
          <p:cNvPicPr>
            <a:picLocks noChangeAspect="1"/>
          </p:cNvPicPr>
          <p:nvPr/>
        </p:nvPicPr>
        <p:blipFill>
          <a:blip r:embed="rId2"/>
          <a:stretch>
            <a:fillRect/>
          </a:stretch>
        </p:blipFill>
        <p:spPr>
          <a:xfrm>
            <a:off x="938748" y="3428999"/>
            <a:ext cx="11003112" cy="1247775"/>
          </a:xfrm>
          <a:prstGeom prst="rect">
            <a:avLst/>
          </a:prstGeom>
        </p:spPr>
      </p:pic>
    </p:spTree>
    <p:extLst>
      <p:ext uri="{BB962C8B-B14F-4D97-AF65-F5344CB8AC3E}">
        <p14:creationId xmlns:p14="http://schemas.microsoft.com/office/powerpoint/2010/main" val="135958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970D-1AE2-4071-BDAA-6D4BDA98080E}"/>
              </a:ext>
            </a:extLst>
          </p:cNvPr>
          <p:cNvSpPr>
            <a:spLocks noGrp="1"/>
          </p:cNvSpPr>
          <p:nvPr>
            <p:ph type="title"/>
          </p:nvPr>
        </p:nvSpPr>
        <p:spPr/>
        <p:txBody>
          <a:bodyPr/>
          <a:lstStyle/>
          <a:p>
            <a:r>
              <a:rPr lang="en-US" dirty="0"/>
              <a:t>Methodology – Correlation between crimes</a:t>
            </a:r>
          </a:p>
        </p:txBody>
      </p:sp>
      <p:sp>
        <p:nvSpPr>
          <p:cNvPr id="3" name="Content Placeholder 2">
            <a:extLst>
              <a:ext uri="{FF2B5EF4-FFF2-40B4-BE49-F238E27FC236}">
                <a16:creationId xmlns:a16="http://schemas.microsoft.com/office/drawing/2014/main" id="{FD10CB34-BC55-42E9-A85A-983006C287DB}"/>
              </a:ext>
            </a:extLst>
          </p:cNvPr>
          <p:cNvSpPr>
            <a:spLocks noGrp="1"/>
          </p:cNvSpPr>
          <p:nvPr>
            <p:ph idx="1"/>
          </p:nvPr>
        </p:nvSpPr>
        <p:spPr/>
        <p:txBody>
          <a:bodyPr/>
          <a:lstStyle/>
          <a:p>
            <a:r>
              <a:rPr lang="en-US" dirty="0"/>
              <a:t>Rape has a low correlation with other types of crimes. One reason could be the fact that most rape is not related to the safety of the city as 80% of rape is committed by someone the victim knows. </a:t>
            </a:r>
          </a:p>
          <a:p>
            <a:r>
              <a:rPr lang="en-US" dirty="0"/>
              <a:t>I drop Rape.</a:t>
            </a:r>
          </a:p>
          <a:p>
            <a:endParaRPr lang="en-US" dirty="0"/>
          </a:p>
          <a:p>
            <a:endParaRPr lang="en-US" dirty="0"/>
          </a:p>
        </p:txBody>
      </p:sp>
      <p:pic>
        <p:nvPicPr>
          <p:cNvPr id="5" name="Picture 4">
            <a:extLst>
              <a:ext uri="{FF2B5EF4-FFF2-40B4-BE49-F238E27FC236}">
                <a16:creationId xmlns:a16="http://schemas.microsoft.com/office/drawing/2014/main" id="{72F46C55-4A5B-4FCD-B2B7-3D36BDD32954}"/>
              </a:ext>
            </a:extLst>
          </p:cNvPr>
          <p:cNvPicPr>
            <a:picLocks noChangeAspect="1"/>
          </p:cNvPicPr>
          <p:nvPr/>
        </p:nvPicPr>
        <p:blipFill>
          <a:blip r:embed="rId2"/>
          <a:stretch>
            <a:fillRect/>
          </a:stretch>
        </p:blipFill>
        <p:spPr>
          <a:xfrm>
            <a:off x="3520215" y="3429000"/>
            <a:ext cx="7663404" cy="2667000"/>
          </a:xfrm>
          <a:prstGeom prst="rect">
            <a:avLst/>
          </a:prstGeom>
        </p:spPr>
      </p:pic>
    </p:spTree>
    <p:extLst>
      <p:ext uri="{BB962C8B-B14F-4D97-AF65-F5344CB8AC3E}">
        <p14:creationId xmlns:p14="http://schemas.microsoft.com/office/powerpoint/2010/main" val="242430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D5AF-5418-4A3C-9AFE-E9A70EF9157F}"/>
              </a:ext>
            </a:extLst>
          </p:cNvPr>
          <p:cNvSpPr>
            <a:spLocks noGrp="1"/>
          </p:cNvSpPr>
          <p:nvPr>
            <p:ph type="title"/>
          </p:nvPr>
        </p:nvSpPr>
        <p:spPr/>
        <p:txBody>
          <a:bodyPr/>
          <a:lstStyle/>
          <a:p>
            <a:r>
              <a:rPr lang="en-US" dirty="0"/>
              <a:t>Methodology – Burglary vs Robbery vs Larceny</a:t>
            </a:r>
          </a:p>
        </p:txBody>
      </p:sp>
      <p:sp>
        <p:nvSpPr>
          <p:cNvPr id="3" name="Content Placeholder 2">
            <a:extLst>
              <a:ext uri="{FF2B5EF4-FFF2-40B4-BE49-F238E27FC236}">
                <a16:creationId xmlns:a16="http://schemas.microsoft.com/office/drawing/2014/main" id="{5C830CF4-2D43-45F1-B57B-1CD63532FF57}"/>
              </a:ext>
            </a:extLst>
          </p:cNvPr>
          <p:cNvSpPr>
            <a:spLocks noGrp="1"/>
          </p:cNvSpPr>
          <p:nvPr>
            <p:ph idx="1"/>
          </p:nvPr>
        </p:nvSpPr>
        <p:spPr/>
        <p:txBody>
          <a:bodyPr/>
          <a:lstStyle/>
          <a:p>
            <a:r>
              <a:rPr lang="en-US" dirty="0"/>
              <a:t>Robbery involves a threat of violence.</a:t>
            </a:r>
          </a:p>
          <a:p>
            <a:r>
              <a:rPr lang="en-US" dirty="0"/>
              <a:t>Burglary involves entering a building and violating the privacy of one's home.</a:t>
            </a:r>
          </a:p>
          <a:p>
            <a:r>
              <a:rPr lang="en-US" dirty="0"/>
              <a:t>I decide to drop Larceny/Theft and Arson as Arson is not random and Larceny is not much about safety. </a:t>
            </a:r>
          </a:p>
        </p:txBody>
      </p:sp>
    </p:spTree>
    <p:extLst>
      <p:ext uri="{BB962C8B-B14F-4D97-AF65-F5344CB8AC3E}">
        <p14:creationId xmlns:p14="http://schemas.microsoft.com/office/powerpoint/2010/main" val="7441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CA13-F2D2-4081-8959-A0B76C2043E9}"/>
              </a:ext>
            </a:extLst>
          </p:cNvPr>
          <p:cNvSpPr>
            <a:spLocks noGrp="1"/>
          </p:cNvSpPr>
          <p:nvPr>
            <p:ph type="title"/>
          </p:nvPr>
        </p:nvSpPr>
        <p:spPr/>
        <p:txBody>
          <a:bodyPr/>
          <a:lstStyle/>
          <a:p>
            <a:r>
              <a:rPr lang="en-US" dirty="0"/>
              <a:t>Histogram of Population and Crimes</a:t>
            </a:r>
          </a:p>
        </p:txBody>
      </p:sp>
      <p:sp>
        <p:nvSpPr>
          <p:cNvPr id="3" name="Content Placeholder 2">
            <a:extLst>
              <a:ext uri="{FF2B5EF4-FFF2-40B4-BE49-F238E27FC236}">
                <a16:creationId xmlns:a16="http://schemas.microsoft.com/office/drawing/2014/main" id="{967457A3-FC9A-4745-AFA1-C1719625119C}"/>
              </a:ext>
            </a:extLst>
          </p:cNvPr>
          <p:cNvSpPr>
            <a:spLocks noGrp="1"/>
          </p:cNvSpPr>
          <p:nvPr>
            <p:ph idx="1"/>
          </p:nvPr>
        </p:nvSpPr>
        <p:spPr/>
        <p:txBody>
          <a:bodyPr/>
          <a:lstStyle/>
          <a:p>
            <a:r>
              <a:rPr lang="en-US" dirty="0"/>
              <a:t>Safest places are about one standard deviation below the mean in all crime categories. Most crimes are a major problem in a handful of cities. Based on these we may expect to get one small cluster with a huge crime problem.</a:t>
            </a:r>
          </a:p>
          <a:p>
            <a:endParaRPr lang="en-US" dirty="0"/>
          </a:p>
          <a:p>
            <a:endParaRPr lang="en-US" dirty="0"/>
          </a:p>
        </p:txBody>
      </p:sp>
      <p:pic>
        <p:nvPicPr>
          <p:cNvPr id="4" name="Picture 3" descr="C:\Users\cemil\AppData\Local\Microsoft\Windows\INetCache\Content.MSO\F0E9AE.tmp">
            <a:extLst>
              <a:ext uri="{FF2B5EF4-FFF2-40B4-BE49-F238E27FC236}">
                <a16:creationId xmlns:a16="http://schemas.microsoft.com/office/drawing/2014/main" id="{769C98E0-0575-4736-A3D5-DB81765230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3150" y="3515360"/>
            <a:ext cx="7230770" cy="3112006"/>
          </a:xfrm>
          <a:prstGeom prst="rect">
            <a:avLst/>
          </a:prstGeom>
          <a:noFill/>
          <a:ln>
            <a:noFill/>
          </a:ln>
        </p:spPr>
      </p:pic>
    </p:spTree>
    <p:extLst>
      <p:ext uri="{BB962C8B-B14F-4D97-AF65-F5344CB8AC3E}">
        <p14:creationId xmlns:p14="http://schemas.microsoft.com/office/powerpoint/2010/main" val="185982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1069</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Clustering US Cities Based on Crime Statistics</vt:lpstr>
      <vt:lpstr>Introduction </vt:lpstr>
      <vt:lpstr>Introduction</vt:lpstr>
      <vt:lpstr>Data – Crime Statistics</vt:lpstr>
      <vt:lpstr>Data – Foursquare Location Data</vt:lpstr>
      <vt:lpstr>Methodology - Standardization</vt:lpstr>
      <vt:lpstr>Methodology – Correlation between crimes</vt:lpstr>
      <vt:lpstr>Methodology – Burglary vs Robbery vs Larceny</vt:lpstr>
      <vt:lpstr>Histogram of Population and Crimes</vt:lpstr>
      <vt:lpstr>Methodology - Choosing Number of Clusters</vt:lpstr>
      <vt:lpstr>Methodology – Number of Venue Clusters</vt:lpstr>
      <vt:lpstr>Results – Safety Clusters </vt:lpstr>
      <vt:lpstr>Results – Safety Clusters</vt:lpstr>
      <vt:lpstr>Results – Mapping Safety Clusters</vt:lpstr>
      <vt:lpstr>Results – Venue Clusters</vt:lpstr>
      <vt:lpstr>Results - 3-D Histogram of Two Types of Clusters</vt:lpstr>
      <vt:lpstr>Results – Mapping Venue Clusters</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US Cities Based on Crime Statistics</dc:title>
  <dc:creator>Cemile Sahin</dc:creator>
  <cp:lastModifiedBy>Cemile Sahin</cp:lastModifiedBy>
  <cp:revision>7</cp:revision>
  <dcterms:created xsi:type="dcterms:W3CDTF">2019-07-23T13:59:16Z</dcterms:created>
  <dcterms:modified xsi:type="dcterms:W3CDTF">2019-07-23T14:59:51Z</dcterms:modified>
</cp:coreProperties>
</file>