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17"/>
  </p:notesMasterIdLst>
  <p:sldIdLst>
    <p:sldId id="256" r:id="rId3"/>
    <p:sldId id="259" r:id="rId4"/>
    <p:sldId id="260" r:id="rId5"/>
    <p:sldId id="261" r:id="rId6"/>
    <p:sldId id="270" r:id="rId7"/>
    <p:sldId id="266" r:id="rId8"/>
    <p:sldId id="265" r:id="rId9"/>
    <p:sldId id="267" r:id="rId10"/>
    <p:sldId id="268" r:id="rId11"/>
    <p:sldId id="264" r:id="rId12"/>
    <p:sldId id="262" r:id="rId13"/>
    <p:sldId id="263" r:id="rId14"/>
    <p:sldId id="257"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7" d="100"/>
          <a:sy n="87" d="100"/>
        </p:scale>
        <p:origin x="76"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D01D2-AFF5-4A10-9840-8AD913D512C8}" type="datetimeFigureOut">
              <a:rPr lang="de-DE" smtClean="0"/>
              <a:t>11.01.2018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0F11B-4072-4359-BCF4-13730B5DA1E2}" type="slidenum">
              <a:rPr lang="de-DE" smtClean="0"/>
              <a:t>‹Nr.›</a:t>
            </a:fld>
            <a:endParaRPr lang="de-DE"/>
          </a:p>
        </p:txBody>
      </p:sp>
    </p:spTree>
    <p:extLst>
      <p:ext uri="{BB962C8B-B14F-4D97-AF65-F5344CB8AC3E}">
        <p14:creationId xmlns:p14="http://schemas.microsoft.com/office/powerpoint/2010/main" val="164354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Myers-Briggs Typenindikator</a:t>
            </a:r>
          </a:p>
          <a:p>
            <a:pPr lvl="1"/>
            <a:r>
              <a:rPr lang="de-DE" dirty="0"/>
              <a:t>Deutsch: https://de.wikipedia.org/wiki/Myers-Briggs_Typenindikator</a:t>
            </a:r>
          </a:p>
          <a:p>
            <a:pPr lvl="1"/>
            <a:r>
              <a:rPr lang="de-DE" dirty="0"/>
              <a:t>English: https://en.wikipedia.org/wiki/Myers%E2%80%93Briggs_Type_Indicator</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118F77-BF2E-4843-AA6C-ED9ACCB38B45}"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44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F6E4CE5-58E2-482A-8A1B-E280162FC2E4}" type="datetime1">
              <a:rPr lang="en-US" smtClean="0"/>
              <a:t>1/11/2018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‹Nr.›</a:t>
            </a:fld>
            <a:endParaRPr lang="en-US" dirty="0"/>
          </a:p>
        </p:txBody>
      </p:sp>
    </p:spTree>
    <p:extLst>
      <p:ext uri="{BB962C8B-B14F-4D97-AF65-F5344CB8AC3E}">
        <p14:creationId xmlns:p14="http://schemas.microsoft.com/office/powerpoint/2010/main" val="38176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6E6E259-5412-46A6-B7F8-5AF790A206C5}"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2810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4E7B61E-8317-4C24-95C5-ABD32A200ED5}" type="datetime1">
              <a:rPr lang="en-US" smtClean="0"/>
              <a:t>1/11/2018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‹Nr.›</a:t>
            </a:fld>
            <a:endParaRPr lang="en-US" dirty="0"/>
          </a:p>
        </p:txBody>
      </p:sp>
    </p:spTree>
    <p:extLst>
      <p:ext uri="{BB962C8B-B14F-4D97-AF65-F5344CB8AC3E}">
        <p14:creationId xmlns:p14="http://schemas.microsoft.com/office/powerpoint/2010/main" val="304313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24942-054C-4570-AAD8-C4FF688DBFD2}"/>
              </a:ext>
            </a:extLst>
          </p:cNvPr>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a:extLst>
              <a:ext uri="{FF2B5EF4-FFF2-40B4-BE49-F238E27FC236}">
                <a16:creationId xmlns:a16="http://schemas.microsoft.com/office/drawing/2014/main" id="{848CFE84-1DE2-40E0-AED4-12698A52D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C9649F76-D92E-47A5-AE37-AD1440D099E1}"/>
              </a:ext>
            </a:extLst>
          </p:cNvPr>
          <p:cNvSpPr>
            <a:spLocks noGrp="1"/>
          </p:cNvSpPr>
          <p:nvPr>
            <p:ph type="dt" sz="half" idx="10"/>
          </p:nvPr>
        </p:nvSpPr>
        <p:spPr/>
        <p:txBody>
          <a:bodyPr/>
          <a:lstStyle/>
          <a:p>
            <a:fld id="{B26F9BB9-183D-4D53-AF54-E89930CEC693}" type="datetime1">
              <a:rPr lang="en-US" smtClean="0"/>
              <a:t>1/11/2018</a:t>
            </a:fld>
            <a:endParaRPr lang="de-DE"/>
          </a:p>
        </p:txBody>
      </p:sp>
      <p:sp>
        <p:nvSpPr>
          <p:cNvPr id="5" name="Fußzeilenplatzhalter 4">
            <a:extLst>
              <a:ext uri="{FF2B5EF4-FFF2-40B4-BE49-F238E27FC236}">
                <a16:creationId xmlns:a16="http://schemas.microsoft.com/office/drawing/2014/main" id="{040EAB31-FD64-405E-8C46-7E6790BCE047}"/>
              </a:ext>
            </a:extLst>
          </p:cNvPr>
          <p:cNvSpPr>
            <a:spLocks noGrp="1"/>
          </p:cNvSpPr>
          <p:nvPr>
            <p:ph type="ftr" sz="quarter" idx="11"/>
          </p:nvPr>
        </p:nvSpPr>
        <p:spPr/>
        <p:txBody>
          <a:bodyPr/>
          <a:lstStyle/>
          <a:p>
            <a:r>
              <a:rPr lang="de-DE"/>
              <a:t>
              </a:t>
            </a:r>
          </a:p>
        </p:txBody>
      </p:sp>
      <p:sp>
        <p:nvSpPr>
          <p:cNvPr id="6" name="Foliennummernplatzhalter 5">
            <a:extLst>
              <a:ext uri="{FF2B5EF4-FFF2-40B4-BE49-F238E27FC236}">
                <a16:creationId xmlns:a16="http://schemas.microsoft.com/office/drawing/2014/main" id="{C0014102-A91F-4E4A-8445-5417CC857D85}"/>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447149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8B3E4D-E3D1-48B6-8A97-1A8EFC182107}"/>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B4BD84E9-B8A4-4D08-A50C-DCF43D339032}"/>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EB7EA0A-91B8-4480-920F-965E41C24D83}"/>
              </a:ext>
            </a:extLst>
          </p:cNvPr>
          <p:cNvSpPr>
            <a:spLocks noGrp="1"/>
          </p:cNvSpPr>
          <p:nvPr>
            <p:ph type="dt" sz="half" idx="10"/>
          </p:nvPr>
        </p:nvSpPr>
        <p:spPr/>
        <p:txBody>
          <a:bodyPr/>
          <a:lstStyle/>
          <a:p>
            <a:fld id="{0581122F-0DC3-4180-B4B3-7371487B3DEC}" type="datetime1">
              <a:rPr lang="en-US" smtClean="0"/>
              <a:t>1/11/2018</a:t>
            </a:fld>
            <a:endParaRPr lang="de-DE"/>
          </a:p>
        </p:txBody>
      </p:sp>
      <p:sp>
        <p:nvSpPr>
          <p:cNvPr id="5" name="Fußzeilenplatzhalter 4">
            <a:extLst>
              <a:ext uri="{FF2B5EF4-FFF2-40B4-BE49-F238E27FC236}">
                <a16:creationId xmlns:a16="http://schemas.microsoft.com/office/drawing/2014/main" id="{3C0B9976-E292-412D-953D-400B3C2F2F02}"/>
              </a:ext>
            </a:extLst>
          </p:cNvPr>
          <p:cNvSpPr>
            <a:spLocks noGrp="1"/>
          </p:cNvSpPr>
          <p:nvPr>
            <p:ph type="ftr" sz="quarter" idx="11"/>
          </p:nvPr>
        </p:nvSpPr>
        <p:spPr/>
        <p:txBody>
          <a:bodyPr/>
          <a:lstStyle/>
          <a:p>
            <a:r>
              <a:rPr lang="de-DE"/>
              <a:t>
              </a:t>
            </a:r>
          </a:p>
        </p:txBody>
      </p:sp>
      <p:sp>
        <p:nvSpPr>
          <p:cNvPr id="6" name="Foliennummernplatzhalter 5">
            <a:extLst>
              <a:ext uri="{FF2B5EF4-FFF2-40B4-BE49-F238E27FC236}">
                <a16:creationId xmlns:a16="http://schemas.microsoft.com/office/drawing/2014/main" id="{4A598F7B-3450-4951-BB52-4B0258E2D38F}"/>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02532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C4A10-86C2-4E1F-B904-2277F702EFEF}"/>
              </a:ext>
            </a:extLst>
          </p:cNvPr>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a:extLst>
              <a:ext uri="{FF2B5EF4-FFF2-40B4-BE49-F238E27FC236}">
                <a16:creationId xmlns:a16="http://schemas.microsoft.com/office/drawing/2014/main" id="{CE8E1C3E-941E-4391-91AB-5CF895AED0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id="{41A69F32-B686-4746-859F-8B5F5505E809}"/>
              </a:ext>
            </a:extLst>
          </p:cNvPr>
          <p:cNvSpPr>
            <a:spLocks noGrp="1"/>
          </p:cNvSpPr>
          <p:nvPr>
            <p:ph type="dt" sz="half" idx="10"/>
          </p:nvPr>
        </p:nvSpPr>
        <p:spPr/>
        <p:txBody>
          <a:bodyPr/>
          <a:lstStyle/>
          <a:p>
            <a:fld id="{6C241E5E-A792-41A0-BD26-D4B3073D8482}" type="datetime1">
              <a:rPr lang="en-US" smtClean="0"/>
              <a:t>1/11/2018</a:t>
            </a:fld>
            <a:endParaRPr lang="de-DE"/>
          </a:p>
        </p:txBody>
      </p:sp>
      <p:sp>
        <p:nvSpPr>
          <p:cNvPr id="5" name="Fußzeilenplatzhalter 4">
            <a:extLst>
              <a:ext uri="{FF2B5EF4-FFF2-40B4-BE49-F238E27FC236}">
                <a16:creationId xmlns:a16="http://schemas.microsoft.com/office/drawing/2014/main" id="{1E1C833E-1462-4DC8-80DF-A96061ED45FB}"/>
              </a:ext>
            </a:extLst>
          </p:cNvPr>
          <p:cNvSpPr>
            <a:spLocks noGrp="1"/>
          </p:cNvSpPr>
          <p:nvPr>
            <p:ph type="ftr" sz="quarter" idx="11"/>
          </p:nvPr>
        </p:nvSpPr>
        <p:spPr/>
        <p:txBody>
          <a:bodyPr/>
          <a:lstStyle/>
          <a:p>
            <a:r>
              <a:rPr lang="de-DE"/>
              <a:t>
              </a:t>
            </a:r>
          </a:p>
        </p:txBody>
      </p:sp>
      <p:sp>
        <p:nvSpPr>
          <p:cNvPr id="6" name="Foliennummernplatzhalter 5">
            <a:extLst>
              <a:ext uri="{FF2B5EF4-FFF2-40B4-BE49-F238E27FC236}">
                <a16:creationId xmlns:a16="http://schemas.microsoft.com/office/drawing/2014/main" id="{8A9002C0-3897-41B2-8819-1223E4DFD6C4}"/>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752238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73431-AAA5-44F4-9A0C-D7FDC48FA62B}"/>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FF68CFDA-4859-4ECA-A5C5-EEE7D37D4C09}"/>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1C6D0CF-553C-45EC-997D-9CF750711ED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33036C8-E6BB-4831-92B6-38FAAACD74F5}"/>
              </a:ext>
            </a:extLst>
          </p:cNvPr>
          <p:cNvSpPr>
            <a:spLocks noGrp="1"/>
          </p:cNvSpPr>
          <p:nvPr>
            <p:ph type="dt" sz="half" idx="10"/>
          </p:nvPr>
        </p:nvSpPr>
        <p:spPr/>
        <p:txBody>
          <a:bodyPr/>
          <a:lstStyle/>
          <a:p>
            <a:fld id="{62B5B6B4-534C-4A52-979B-C19BF945107B}" type="datetime1">
              <a:rPr lang="en-US" smtClean="0"/>
              <a:t>1/11/2018</a:t>
            </a:fld>
            <a:endParaRPr lang="de-DE"/>
          </a:p>
        </p:txBody>
      </p:sp>
      <p:sp>
        <p:nvSpPr>
          <p:cNvPr id="6" name="Fußzeilenplatzhalter 5">
            <a:extLst>
              <a:ext uri="{FF2B5EF4-FFF2-40B4-BE49-F238E27FC236}">
                <a16:creationId xmlns:a16="http://schemas.microsoft.com/office/drawing/2014/main" id="{06AC4761-7058-491F-BBF3-D02F132ADFC8}"/>
              </a:ext>
            </a:extLst>
          </p:cNvPr>
          <p:cNvSpPr>
            <a:spLocks noGrp="1"/>
          </p:cNvSpPr>
          <p:nvPr>
            <p:ph type="ftr" sz="quarter" idx="11"/>
          </p:nvPr>
        </p:nvSpPr>
        <p:spPr/>
        <p:txBody>
          <a:bodyPr/>
          <a:lstStyle/>
          <a:p>
            <a:r>
              <a:rPr lang="de-DE"/>
              <a:t>
              </a:t>
            </a:r>
          </a:p>
        </p:txBody>
      </p:sp>
      <p:sp>
        <p:nvSpPr>
          <p:cNvPr id="7" name="Foliennummernplatzhalter 6">
            <a:extLst>
              <a:ext uri="{FF2B5EF4-FFF2-40B4-BE49-F238E27FC236}">
                <a16:creationId xmlns:a16="http://schemas.microsoft.com/office/drawing/2014/main" id="{A90A8590-A157-4176-ADAD-F89CD8ABB06D}"/>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706029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1DED17-3F71-47D6-B723-92C0EF75E917}"/>
              </a:ext>
            </a:extLst>
          </p:cNvPr>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913AE09C-35D4-4879-93EE-7A43E8345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52FDFB49-135F-470F-885E-0665DF06285F}"/>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99545B8-A4DF-45E0-849B-BAC794FA6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01F41953-C91A-4D77-98EB-050E32C70B8A}"/>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A2D8097-22CC-4795-9A53-0195BE9DE70A}"/>
              </a:ext>
            </a:extLst>
          </p:cNvPr>
          <p:cNvSpPr>
            <a:spLocks noGrp="1"/>
          </p:cNvSpPr>
          <p:nvPr>
            <p:ph type="dt" sz="half" idx="10"/>
          </p:nvPr>
        </p:nvSpPr>
        <p:spPr/>
        <p:txBody>
          <a:bodyPr/>
          <a:lstStyle/>
          <a:p>
            <a:fld id="{F501C540-439D-4D9D-BE8E-8BC61BCA976C}" type="datetime1">
              <a:rPr lang="en-US" smtClean="0"/>
              <a:t>1/11/2018</a:t>
            </a:fld>
            <a:endParaRPr lang="de-DE"/>
          </a:p>
        </p:txBody>
      </p:sp>
      <p:sp>
        <p:nvSpPr>
          <p:cNvPr id="8" name="Fußzeilenplatzhalter 7">
            <a:extLst>
              <a:ext uri="{FF2B5EF4-FFF2-40B4-BE49-F238E27FC236}">
                <a16:creationId xmlns:a16="http://schemas.microsoft.com/office/drawing/2014/main" id="{91EAAEEE-B209-477C-ACA2-26FD1E3F32A1}"/>
              </a:ext>
            </a:extLst>
          </p:cNvPr>
          <p:cNvSpPr>
            <a:spLocks noGrp="1"/>
          </p:cNvSpPr>
          <p:nvPr>
            <p:ph type="ftr" sz="quarter" idx="11"/>
          </p:nvPr>
        </p:nvSpPr>
        <p:spPr/>
        <p:txBody>
          <a:bodyPr/>
          <a:lstStyle/>
          <a:p>
            <a:r>
              <a:rPr lang="de-DE"/>
              <a:t>
              </a:t>
            </a:r>
          </a:p>
        </p:txBody>
      </p:sp>
      <p:sp>
        <p:nvSpPr>
          <p:cNvPr id="9" name="Foliennummernplatzhalter 8">
            <a:extLst>
              <a:ext uri="{FF2B5EF4-FFF2-40B4-BE49-F238E27FC236}">
                <a16:creationId xmlns:a16="http://schemas.microsoft.com/office/drawing/2014/main" id="{CFA4D823-0A3A-463D-8E0D-D9AD67BE33AF}"/>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383407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752EC-D170-4B1E-BB33-AED6F6F2FBE9}"/>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88FD032B-5ADC-4E2D-928C-46CE87B8F40A}"/>
              </a:ext>
            </a:extLst>
          </p:cNvPr>
          <p:cNvSpPr>
            <a:spLocks noGrp="1"/>
          </p:cNvSpPr>
          <p:nvPr>
            <p:ph type="dt" sz="half" idx="10"/>
          </p:nvPr>
        </p:nvSpPr>
        <p:spPr/>
        <p:txBody>
          <a:bodyPr/>
          <a:lstStyle/>
          <a:p>
            <a:fld id="{34A53ABE-A4DE-4544-8B03-BACA81E758A1}" type="datetime1">
              <a:rPr lang="en-US" smtClean="0"/>
              <a:t>1/11/2018</a:t>
            </a:fld>
            <a:endParaRPr lang="de-DE"/>
          </a:p>
        </p:txBody>
      </p:sp>
      <p:sp>
        <p:nvSpPr>
          <p:cNvPr id="4" name="Fußzeilenplatzhalter 3">
            <a:extLst>
              <a:ext uri="{FF2B5EF4-FFF2-40B4-BE49-F238E27FC236}">
                <a16:creationId xmlns:a16="http://schemas.microsoft.com/office/drawing/2014/main" id="{9A4F80F2-FDF0-42E5-9ED8-3A5C1BB06D88}"/>
              </a:ext>
            </a:extLst>
          </p:cNvPr>
          <p:cNvSpPr>
            <a:spLocks noGrp="1"/>
          </p:cNvSpPr>
          <p:nvPr>
            <p:ph type="ftr" sz="quarter" idx="11"/>
          </p:nvPr>
        </p:nvSpPr>
        <p:spPr/>
        <p:txBody>
          <a:bodyPr/>
          <a:lstStyle/>
          <a:p>
            <a:r>
              <a:rPr lang="de-DE"/>
              <a:t>
              </a:t>
            </a:r>
          </a:p>
        </p:txBody>
      </p:sp>
      <p:sp>
        <p:nvSpPr>
          <p:cNvPr id="5" name="Foliennummernplatzhalter 4">
            <a:extLst>
              <a:ext uri="{FF2B5EF4-FFF2-40B4-BE49-F238E27FC236}">
                <a16:creationId xmlns:a16="http://schemas.microsoft.com/office/drawing/2014/main" id="{EB24CB2D-B6F9-4B98-9555-F89C436F6D27}"/>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56673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35D1C2B-3A10-4516-AE2C-7C308E5577DE}"/>
              </a:ext>
            </a:extLst>
          </p:cNvPr>
          <p:cNvSpPr>
            <a:spLocks noGrp="1"/>
          </p:cNvSpPr>
          <p:nvPr>
            <p:ph type="dt" sz="half" idx="10"/>
          </p:nvPr>
        </p:nvSpPr>
        <p:spPr/>
        <p:txBody>
          <a:bodyPr/>
          <a:lstStyle/>
          <a:p>
            <a:fld id="{246DE2C1-2C3E-41B1-BC75-25897D69C041}" type="datetime1">
              <a:rPr lang="en-US" smtClean="0"/>
              <a:t>1/11/2018</a:t>
            </a:fld>
            <a:endParaRPr lang="de-DE"/>
          </a:p>
        </p:txBody>
      </p:sp>
      <p:sp>
        <p:nvSpPr>
          <p:cNvPr id="3" name="Fußzeilenplatzhalter 2">
            <a:extLst>
              <a:ext uri="{FF2B5EF4-FFF2-40B4-BE49-F238E27FC236}">
                <a16:creationId xmlns:a16="http://schemas.microsoft.com/office/drawing/2014/main" id="{0EF5D148-446F-4C3D-9AB8-03225AB77832}"/>
              </a:ext>
            </a:extLst>
          </p:cNvPr>
          <p:cNvSpPr>
            <a:spLocks noGrp="1"/>
          </p:cNvSpPr>
          <p:nvPr>
            <p:ph type="ftr" sz="quarter" idx="11"/>
          </p:nvPr>
        </p:nvSpPr>
        <p:spPr/>
        <p:txBody>
          <a:bodyPr/>
          <a:lstStyle/>
          <a:p>
            <a:r>
              <a:rPr lang="de-DE"/>
              <a:t>
              </a:t>
            </a:r>
          </a:p>
        </p:txBody>
      </p:sp>
      <p:sp>
        <p:nvSpPr>
          <p:cNvPr id="4" name="Foliennummernplatzhalter 3">
            <a:extLst>
              <a:ext uri="{FF2B5EF4-FFF2-40B4-BE49-F238E27FC236}">
                <a16:creationId xmlns:a16="http://schemas.microsoft.com/office/drawing/2014/main" id="{01CC788A-FEAA-4540-9C34-AD7E876F4136}"/>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995081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7C446-5F56-451E-B7D7-AFFBCA0195F5}"/>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808DE8D3-AD0A-4B0E-BF6A-3C44A5B33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1789D6B-E607-4BE4-AA49-43484E4E0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D9C8FE14-3416-43EB-8AA6-8CE8BEA5ECC6}"/>
              </a:ext>
            </a:extLst>
          </p:cNvPr>
          <p:cNvSpPr>
            <a:spLocks noGrp="1"/>
          </p:cNvSpPr>
          <p:nvPr>
            <p:ph type="dt" sz="half" idx="10"/>
          </p:nvPr>
        </p:nvSpPr>
        <p:spPr/>
        <p:txBody>
          <a:bodyPr/>
          <a:lstStyle/>
          <a:p>
            <a:fld id="{9F3E5329-4933-4B1A-A6C7-D93AE9AF02F8}" type="datetime1">
              <a:rPr lang="en-US" smtClean="0"/>
              <a:t>1/11/2018</a:t>
            </a:fld>
            <a:endParaRPr lang="de-DE"/>
          </a:p>
        </p:txBody>
      </p:sp>
      <p:sp>
        <p:nvSpPr>
          <p:cNvPr id="6" name="Fußzeilenplatzhalter 5">
            <a:extLst>
              <a:ext uri="{FF2B5EF4-FFF2-40B4-BE49-F238E27FC236}">
                <a16:creationId xmlns:a16="http://schemas.microsoft.com/office/drawing/2014/main" id="{DE3A0AAA-3856-4B35-8F5F-20D6669B2148}"/>
              </a:ext>
            </a:extLst>
          </p:cNvPr>
          <p:cNvSpPr>
            <a:spLocks noGrp="1"/>
          </p:cNvSpPr>
          <p:nvPr>
            <p:ph type="ftr" sz="quarter" idx="11"/>
          </p:nvPr>
        </p:nvSpPr>
        <p:spPr/>
        <p:txBody>
          <a:bodyPr/>
          <a:lstStyle/>
          <a:p>
            <a:r>
              <a:rPr lang="de-DE"/>
              <a:t>
              </a:t>
            </a:r>
          </a:p>
        </p:txBody>
      </p:sp>
      <p:sp>
        <p:nvSpPr>
          <p:cNvPr id="7" name="Foliennummernplatzhalter 6">
            <a:extLst>
              <a:ext uri="{FF2B5EF4-FFF2-40B4-BE49-F238E27FC236}">
                <a16:creationId xmlns:a16="http://schemas.microsoft.com/office/drawing/2014/main" id="{09B04073-DF21-4664-8CA9-515C412C30FA}"/>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68722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Titelmasterformat durch Klicken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F78E32-9354-42F3-A63B-C2206D818E63}" type="datetime1">
              <a:rPr lang="en-US" smtClean="0"/>
              <a:t>1/11/2018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67860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E35EC-9483-46C7-85AE-DDE7EFD33ED1}"/>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a:extLst>
              <a:ext uri="{FF2B5EF4-FFF2-40B4-BE49-F238E27FC236}">
                <a16:creationId xmlns:a16="http://schemas.microsoft.com/office/drawing/2014/main" id="{C52C0CB4-9F5D-4B52-959C-A0C9B50A9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97CC695-2F75-4168-86FF-3F78FFB5F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9E312436-1517-4153-BD3F-077969305F4C}"/>
              </a:ext>
            </a:extLst>
          </p:cNvPr>
          <p:cNvSpPr>
            <a:spLocks noGrp="1"/>
          </p:cNvSpPr>
          <p:nvPr>
            <p:ph type="dt" sz="half" idx="10"/>
          </p:nvPr>
        </p:nvSpPr>
        <p:spPr/>
        <p:txBody>
          <a:bodyPr/>
          <a:lstStyle/>
          <a:p>
            <a:fld id="{902C32F8-5477-465D-A799-5EA6A6310F6C}" type="datetime1">
              <a:rPr lang="en-US" smtClean="0"/>
              <a:t>1/11/2018</a:t>
            </a:fld>
            <a:endParaRPr lang="de-DE"/>
          </a:p>
        </p:txBody>
      </p:sp>
      <p:sp>
        <p:nvSpPr>
          <p:cNvPr id="6" name="Fußzeilenplatzhalter 5">
            <a:extLst>
              <a:ext uri="{FF2B5EF4-FFF2-40B4-BE49-F238E27FC236}">
                <a16:creationId xmlns:a16="http://schemas.microsoft.com/office/drawing/2014/main" id="{59E0D10A-F753-4782-B0CD-B077DD9FF283}"/>
              </a:ext>
            </a:extLst>
          </p:cNvPr>
          <p:cNvSpPr>
            <a:spLocks noGrp="1"/>
          </p:cNvSpPr>
          <p:nvPr>
            <p:ph type="ftr" sz="quarter" idx="11"/>
          </p:nvPr>
        </p:nvSpPr>
        <p:spPr/>
        <p:txBody>
          <a:bodyPr/>
          <a:lstStyle/>
          <a:p>
            <a:r>
              <a:rPr lang="de-DE"/>
              <a:t>
              </a:t>
            </a:r>
          </a:p>
        </p:txBody>
      </p:sp>
      <p:sp>
        <p:nvSpPr>
          <p:cNvPr id="7" name="Foliennummernplatzhalter 6">
            <a:extLst>
              <a:ext uri="{FF2B5EF4-FFF2-40B4-BE49-F238E27FC236}">
                <a16:creationId xmlns:a16="http://schemas.microsoft.com/office/drawing/2014/main" id="{C7F68BBE-978F-4149-9E6D-234463107976}"/>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771824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3158ED-8239-40E6-BDAC-41BC2467376C}"/>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84760627-F325-486C-B042-3E6329C38EFE}"/>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2BB991-A1D2-4FAE-81EA-411D606AAF77}"/>
              </a:ext>
            </a:extLst>
          </p:cNvPr>
          <p:cNvSpPr>
            <a:spLocks noGrp="1"/>
          </p:cNvSpPr>
          <p:nvPr>
            <p:ph type="dt" sz="half" idx="10"/>
          </p:nvPr>
        </p:nvSpPr>
        <p:spPr/>
        <p:txBody>
          <a:bodyPr/>
          <a:lstStyle/>
          <a:p>
            <a:fld id="{689009F7-31D6-4A37-956A-F22B98E1AB59}" type="datetime1">
              <a:rPr lang="en-US" smtClean="0"/>
              <a:t>1/11/2018</a:t>
            </a:fld>
            <a:endParaRPr lang="de-DE"/>
          </a:p>
        </p:txBody>
      </p:sp>
      <p:sp>
        <p:nvSpPr>
          <p:cNvPr id="5" name="Fußzeilenplatzhalter 4">
            <a:extLst>
              <a:ext uri="{FF2B5EF4-FFF2-40B4-BE49-F238E27FC236}">
                <a16:creationId xmlns:a16="http://schemas.microsoft.com/office/drawing/2014/main" id="{E602E90D-7C68-45FE-8458-36BBDCC10D3D}"/>
              </a:ext>
            </a:extLst>
          </p:cNvPr>
          <p:cNvSpPr>
            <a:spLocks noGrp="1"/>
          </p:cNvSpPr>
          <p:nvPr>
            <p:ph type="ftr" sz="quarter" idx="11"/>
          </p:nvPr>
        </p:nvSpPr>
        <p:spPr/>
        <p:txBody>
          <a:bodyPr/>
          <a:lstStyle/>
          <a:p>
            <a:r>
              <a:rPr lang="de-DE"/>
              <a:t>
              </a:t>
            </a:r>
          </a:p>
        </p:txBody>
      </p:sp>
      <p:sp>
        <p:nvSpPr>
          <p:cNvPr id="6" name="Foliennummernplatzhalter 5">
            <a:extLst>
              <a:ext uri="{FF2B5EF4-FFF2-40B4-BE49-F238E27FC236}">
                <a16:creationId xmlns:a16="http://schemas.microsoft.com/office/drawing/2014/main" id="{89D2CBCA-8F1F-4FBF-9C80-AC17DE00E076}"/>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1573271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E4983AB-3505-46FA-BEB0-14E867A00BC9}"/>
              </a:ext>
            </a:extLst>
          </p:cNvPr>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7F7CE802-408C-4C97-A058-3393A8C94F61}"/>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F277BE-04EF-423C-8B61-19377222E328}"/>
              </a:ext>
            </a:extLst>
          </p:cNvPr>
          <p:cNvSpPr>
            <a:spLocks noGrp="1"/>
          </p:cNvSpPr>
          <p:nvPr>
            <p:ph type="dt" sz="half" idx="10"/>
          </p:nvPr>
        </p:nvSpPr>
        <p:spPr/>
        <p:txBody>
          <a:bodyPr/>
          <a:lstStyle/>
          <a:p>
            <a:fld id="{7428C33F-C083-4B4E-B4C2-D72288D55616}" type="datetime1">
              <a:rPr lang="en-US" smtClean="0"/>
              <a:t>1/11/2018</a:t>
            </a:fld>
            <a:endParaRPr lang="de-DE"/>
          </a:p>
        </p:txBody>
      </p:sp>
      <p:sp>
        <p:nvSpPr>
          <p:cNvPr id="5" name="Fußzeilenplatzhalter 4">
            <a:extLst>
              <a:ext uri="{FF2B5EF4-FFF2-40B4-BE49-F238E27FC236}">
                <a16:creationId xmlns:a16="http://schemas.microsoft.com/office/drawing/2014/main" id="{79C8363B-9BE2-4983-8E53-ABB0F30E4C78}"/>
              </a:ext>
            </a:extLst>
          </p:cNvPr>
          <p:cNvSpPr>
            <a:spLocks noGrp="1"/>
          </p:cNvSpPr>
          <p:nvPr>
            <p:ph type="ftr" sz="quarter" idx="11"/>
          </p:nvPr>
        </p:nvSpPr>
        <p:spPr/>
        <p:txBody>
          <a:bodyPr/>
          <a:lstStyle/>
          <a:p>
            <a:r>
              <a:rPr lang="de-DE"/>
              <a:t>
              </a:t>
            </a:r>
          </a:p>
        </p:txBody>
      </p:sp>
      <p:sp>
        <p:nvSpPr>
          <p:cNvPr id="6" name="Foliennummernplatzhalter 5">
            <a:extLst>
              <a:ext uri="{FF2B5EF4-FFF2-40B4-BE49-F238E27FC236}">
                <a16:creationId xmlns:a16="http://schemas.microsoft.com/office/drawing/2014/main" id="{24591C5F-BA54-48D0-B121-A148D7E3CC49}"/>
              </a:ext>
            </a:extLst>
          </p:cNvPr>
          <p:cNvSpPr>
            <a:spLocks noGrp="1"/>
          </p:cNvSpPr>
          <p:nvPr>
            <p:ph type="sldNum" sz="quarter" idx="12"/>
          </p:nvPr>
        </p:nvSpPr>
        <p:spPr/>
        <p:txBody>
          <a:bodyPr/>
          <a:lstStyle/>
          <a:p>
            <a:fld id="{4D23541A-9FB5-4496-A27D-EDB81EAA942C}" type="slidenum">
              <a:rPr lang="de-DE" smtClean="0"/>
              <a:t>‹Nr.›</a:t>
            </a:fld>
            <a:endParaRPr lang="de-DE"/>
          </a:p>
        </p:txBody>
      </p:sp>
    </p:spTree>
    <p:extLst>
      <p:ext uri="{BB962C8B-B14F-4D97-AF65-F5344CB8AC3E}">
        <p14:creationId xmlns:p14="http://schemas.microsoft.com/office/powerpoint/2010/main" val="272822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D66436C-6151-4BAD-8475-969A01C99967}" type="datetime1">
              <a:rPr lang="en-US" smtClean="0"/>
              <a:t>1/11/2018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0329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D9C2BA1-2F8C-4564-BFC9-5E85D38A1C74}" type="datetime1">
              <a:rPr lang="en-US" smtClean="0"/>
              <a:t>1/11/2018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28884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96A55A0-01EF-4671-88B2-2602DFB4674D}" type="datetime1">
              <a:rPr lang="en-US" smtClean="0"/>
              <a:t>1/11/2018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26743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6089E5-FDF9-4B63-924E-32959EAABC87}" type="datetime1">
              <a:rPr lang="en-US" smtClean="0"/>
              <a:t>1/11/2018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Titelmasterformat durch Klicken bearbeiten</a:t>
            </a:r>
            <a:endParaRPr lang="en-US" dirty="0"/>
          </a:p>
        </p:txBody>
      </p:sp>
    </p:spTree>
    <p:extLst>
      <p:ext uri="{BB962C8B-B14F-4D97-AF65-F5344CB8AC3E}">
        <p14:creationId xmlns:p14="http://schemas.microsoft.com/office/powerpoint/2010/main" val="362514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8675B-91E2-4145-90E1-B3C456CC53D3}" type="datetime1">
              <a:rPr lang="en-US" smtClean="0"/>
              <a:t>1/11/2018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94930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Titelmasterformat durch Klicken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79A0164-B18D-4B53-A82A-5B20CF0AE103}" type="datetime1">
              <a:rPr lang="en-US" smtClean="0"/>
              <a:t>1/11/2018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‹Nr.›</a:t>
            </a:fld>
            <a:endParaRPr lang="en-US" dirty="0"/>
          </a:p>
        </p:txBody>
      </p:sp>
    </p:spTree>
    <p:extLst>
      <p:ext uri="{BB962C8B-B14F-4D97-AF65-F5344CB8AC3E}">
        <p14:creationId xmlns:p14="http://schemas.microsoft.com/office/powerpoint/2010/main" val="303587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C6873091-3D0E-4790-90D7-957735EB44EE}" type="datetime1">
              <a:rPr lang="en-US" smtClean="0"/>
              <a:t>1/11/2018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0915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3B64FAF-DFA3-4C9C-B238-7836E93E5C82}" type="datetime1">
              <a:rPr lang="en-US" smtClean="0"/>
              <a:t>1/11/2018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
              </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‹Nr.›</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10640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F777997-FB7C-4799-B434-10E55D31E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a:extLst>
              <a:ext uri="{FF2B5EF4-FFF2-40B4-BE49-F238E27FC236}">
                <a16:creationId xmlns:a16="http://schemas.microsoft.com/office/drawing/2014/main" id="{22AE8368-E89D-4DA6-BEDB-144166F50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D28578E-9BEA-48D5-B219-EED837758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96BDA-5AAE-4454-9FBB-8F682FC35FE4}" type="datetime1">
              <a:rPr lang="en-US" smtClean="0"/>
              <a:t>1/11/2018</a:t>
            </a:fld>
            <a:endParaRPr lang="de-DE"/>
          </a:p>
        </p:txBody>
      </p:sp>
      <p:sp>
        <p:nvSpPr>
          <p:cNvPr id="5" name="Fußzeilenplatzhalter 4">
            <a:extLst>
              <a:ext uri="{FF2B5EF4-FFF2-40B4-BE49-F238E27FC236}">
                <a16:creationId xmlns:a16="http://schemas.microsoft.com/office/drawing/2014/main" id="{8BE6552F-C310-4066-9703-B6DE685FC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
              </a:t>
            </a:r>
          </a:p>
        </p:txBody>
      </p:sp>
      <p:sp>
        <p:nvSpPr>
          <p:cNvPr id="6" name="Foliennummernplatzhalter 5">
            <a:extLst>
              <a:ext uri="{FF2B5EF4-FFF2-40B4-BE49-F238E27FC236}">
                <a16:creationId xmlns:a16="http://schemas.microsoft.com/office/drawing/2014/main" id="{717A1F7D-CB3A-4DD7-A54F-202CA3A6B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3541A-9FB5-4496-A27D-EDB81EAA942C}" type="slidenum">
              <a:rPr lang="de-DE" smtClean="0"/>
              <a:t>‹Nr.›</a:t>
            </a:fld>
            <a:endParaRPr lang="de-DE"/>
          </a:p>
        </p:txBody>
      </p:sp>
    </p:spTree>
    <p:extLst>
      <p:ext uri="{BB962C8B-B14F-4D97-AF65-F5344CB8AC3E}">
        <p14:creationId xmlns:p14="http://schemas.microsoft.com/office/powerpoint/2010/main" val="20062167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9B3917-D496-4107-A1EB-A054A92376ED}"/>
              </a:ext>
            </a:extLst>
          </p:cNvPr>
          <p:cNvSpPr>
            <a:spLocks noGrp="1"/>
          </p:cNvSpPr>
          <p:nvPr>
            <p:ph type="ctrTitle"/>
          </p:nvPr>
        </p:nvSpPr>
        <p:spPr/>
        <p:txBody>
          <a:bodyPr/>
          <a:lstStyle/>
          <a:p>
            <a:r>
              <a:rPr lang="de-DE" sz="4400" dirty="0"/>
              <a:t>Ausstellungen erleben</a:t>
            </a:r>
            <a:br>
              <a:rPr lang="de-DE" dirty="0"/>
            </a:br>
            <a:r>
              <a:rPr lang="de-DE" sz="2000" dirty="0"/>
              <a:t>Human Data Interaction</a:t>
            </a:r>
            <a:endParaRPr lang="de-DE" dirty="0"/>
          </a:p>
        </p:txBody>
      </p:sp>
      <p:sp>
        <p:nvSpPr>
          <p:cNvPr id="3" name="Untertitel 2">
            <a:extLst>
              <a:ext uri="{FF2B5EF4-FFF2-40B4-BE49-F238E27FC236}">
                <a16:creationId xmlns:a16="http://schemas.microsoft.com/office/drawing/2014/main" id="{2B0EEFBF-F8D5-4DC8-A578-96A6EF886569}"/>
              </a:ext>
            </a:extLst>
          </p:cNvPr>
          <p:cNvSpPr>
            <a:spLocks noGrp="1"/>
          </p:cNvSpPr>
          <p:nvPr>
            <p:ph type="subTitle" idx="1"/>
          </p:nvPr>
        </p:nvSpPr>
        <p:spPr/>
        <p:txBody>
          <a:bodyPr/>
          <a:lstStyle/>
          <a:p>
            <a:r>
              <a:rPr lang="de-DE" dirty="0"/>
              <a:t>WS 2017/2018</a:t>
            </a:r>
          </a:p>
        </p:txBody>
      </p:sp>
      <p:sp>
        <p:nvSpPr>
          <p:cNvPr id="4" name="Textfeld 3">
            <a:extLst>
              <a:ext uri="{FF2B5EF4-FFF2-40B4-BE49-F238E27FC236}">
                <a16:creationId xmlns:a16="http://schemas.microsoft.com/office/drawing/2014/main" id="{5DB9FA8C-7DE1-481D-B04A-5FF2D9812B99}"/>
              </a:ext>
            </a:extLst>
          </p:cNvPr>
          <p:cNvSpPr txBox="1"/>
          <p:nvPr/>
        </p:nvSpPr>
        <p:spPr>
          <a:xfrm>
            <a:off x="687629" y="3277210"/>
            <a:ext cx="6269126" cy="1477328"/>
          </a:xfrm>
          <a:prstGeom prst="rect">
            <a:avLst/>
          </a:prstGeom>
          <a:noFill/>
        </p:spPr>
        <p:txBody>
          <a:bodyPr wrap="square" rtlCol="0">
            <a:spAutoFit/>
          </a:bodyPr>
          <a:lstStyle/>
          <a:p>
            <a:r>
              <a:rPr lang="de-DE" dirty="0">
                <a:solidFill>
                  <a:schemeClr val="bg1"/>
                </a:solidFill>
              </a:rPr>
              <a:t>18.01.2017</a:t>
            </a:r>
          </a:p>
          <a:p>
            <a:endParaRPr lang="de-DE" dirty="0">
              <a:solidFill>
                <a:schemeClr val="bg1"/>
              </a:solidFill>
            </a:endParaRPr>
          </a:p>
          <a:p>
            <a:r>
              <a:rPr lang="de-DE" dirty="0">
                <a:solidFill>
                  <a:schemeClr val="bg1"/>
                </a:solidFill>
              </a:rPr>
              <a:t>Prof. Kohler,  Prof. Dr. Nagel</a:t>
            </a:r>
          </a:p>
          <a:p>
            <a:endParaRPr lang="de-DE" dirty="0">
              <a:solidFill>
                <a:schemeClr val="bg1"/>
              </a:solidFill>
            </a:endParaRPr>
          </a:p>
          <a:p>
            <a:r>
              <a:rPr lang="de-DE" dirty="0" err="1">
                <a:solidFill>
                  <a:schemeClr val="bg1"/>
                </a:solidFill>
              </a:rPr>
              <a:t>Cristin</a:t>
            </a:r>
            <a:r>
              <a:rPr lang="de-DE" dirty="0">
                <a:solidFill>
                  <a:schemeClr val="bg1"/>
                </a:solidFill>
              </a:rPr>
              <a:t> Volz, Cem </a:t>
            </a:r>
            <a:r>
              <a:rPr lang="de-DE" dirty="0" err="1">
                <a:solidFill>
                  <a:schemeClr val="bg1"/>
                </a:solidFill>
              </a:rPr>
              <a:t>Tekinbas</a:t>
            </a:r>
            <a:r>
              <a:rPr lang="de-DE" dirty="0">
                <a:solidFill>
                  <a:schemeClr val="bg1"/>
                </a:solidFill>
              </a:rPr>
              <a:t>, Janine Proft, Kathrin Kamuf</a:t>
            </a:r>
          </a:p>
        </p:txBody>
      </p:sp>
      <p:sp>
        <p:nvSpPr>
          <p:cNvPr id="5" name="Foliennummernplatzhalter 4">
            <a:extLst>
              <a:ext uri="{FF2B5EF4-FFF2-40B4-BE49-F238E27FC236}">
                <a16:creationId xmlns:a16="http://schemas.microsoft.com/office/drawing/2014/main" id="{880BD327-5161-40E3-AD25-E50328C18C94}"/>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300668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A9CEFDD-20AB-4DEE-8E8F-89F596DD2D56}"/>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28382827-E7C1-4DF5-9203-A670688FE7A5}"/>
              </a:ext>
            </a:extLst>
          </p:cNvPr>
          <p:cNvSpPr>
            <a:spLocks noGrp="1"/>
          </p:cNvSpPr>
          <p:nvPr>
            <p:ph type="body" idx="1"/>
          </p:nvPr>
        </p:nvSpPr>
        <p:spPr/>
        <p:txBody>
          <a:bodyPr/>
          <a:lstStyle/>
          <a:p>
            <a:r>
              <a:rPr lang="de-DE" dirty="0"/>
              <a:t>Prototyp</a:t>
            </a:r>
          </a:p>
        </p:txBody>
      </p:sp>
      <p:sp>
        <p:nvSpPr>
          <p:cNvPr id="7" name="Inhaltsplatzhalter 6">
            <a:extLst>
              <a:ext uri="{FF2B5EF4-FFF2-40B4-BE49-F238E27FC236}">
                <a16:creationId xmlns:a16="http://schemas.microsoft.com/office/drawing/2014/main" id="{AAA431BE-90C6-47F4-A7F2-78D49F562430}"/>
              </a:ext>
            </a:extLst>
          </p:cNvPr>
          <p:cNvSpPr>
            <a:spLocks noGrp="1"/>
          </p:cNvSpPr>
          <p:nvPr>
            <p:ph sz="half" idx="2"/>
          </p:nvPr>
        </p:nvSpPr>
        <p:spPr/>
        <p:txBody>
          <a:bodyPr/>
          <a:lstStyle/>
          <a:p>
            <a:r>
              <a:rPr lang="de-DE" dirty="0"/>
              <a:t>BILD</a:t>
            </a:r>
          </a:p>
        </p:txBody>
      </p:sp>
      <p:sp>
        <p:nvSpPr>
          <p:cNvPr id="8" name="Textplatzhalter 7">
            <a:extLst>
              <a:ext uri="{FF2B5EF4-FFF2-40B4-BE49-F238E27FC236}">
                <a16:creationId xmlns:a16="http://schemas.microsoft.com/office/drawing/2014/main" id="{4ECA8538-AEEB-446E-894C-6FEFBEADD83C}"/>
              </a:ext>
            </a:extLst>
          </p:cNvPr>
          <p:cNvSpPr>
            <a:spLocks noGrp="1"/>
          </p:cNvSpPr>
          <p:nvPr>
            <p:ph type="body" sz="quarter" idx="3"/>
          </p:nvPr>
        </p:nvSpPr>
        <p:spPr/>
        <p:txBody>
          <a:bodyPr/>
          <a:lstStyle/>
          <a:p>
            <a:r>
              <a:rPr lang="de-DE" dirty="0"/>
              <a:t>Konzept</a:t>
            </a:r>
          </a:p>
        </p:txBody>
      </p:sp>
      <p:sp>
        <p:nvSpPr>
          <p:cNvPr id="9" name="Inhaltsplatzhalter 8">
            <a:extLst>
              <a:ext uri="{FF2B5EF4-FFF2-40B4-BE49-F238E27FC236}">
                <a16:creationId xmlns:a16="http://schemas.microsoft.com/office/drawing/2014/main" id="{DDCCEFF1-E4BA-4303-9AEB-084E0B145483}"/>
              </a:ext>
            </a:extLst>
          </p:cNvPr>
          <p:cNvSpPr>
            <a:spLocks noGrp="1"/>
          </p:cNvSpPr>
          <p:nvPr>
            <p:ph sz="quarter" idx="4"/>
          </p:nvPr>
        </p:nvSpPr>
        <p:spPr/>
        <p:txBody>
          <a:bodyPr/>
          <a:lstStyle/>
          <a:p>
            <a:r>
              <a:rPr lang="de-DE" dirty="0"/>
              <a:t>Was fehlt vom Konzept in der Umsetzung?</a:t>
            </a:r>
          </a:p>
          <a:p>
            <a:r>
              <a:rPr lang="de-DE" dirty="0"/>
              <a:t>…</a:t>
            </a:r>
          </a:p>
        </p:txBody>
      </p:sp>
      <p:sp>
        <p:nvSpPr>
          <p:cNvPr id="4" name="Foliennummernplatzhalter 3">
            <a:extLst>
              <a:ext uri="{FF2B5EF4-FFF2-40B4-BE49-F238E27FC236}">
                <a16:creationId xmlns:a16="http://schemas.microsoft.com/office/drawing/2014/main" id="{FBE0CEA4-E41C-4A38-800C-3BEE8D3A848B}"/>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22307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0CBDD-D9F8-48A5-9EE0-2EFB7DFF41C7}"/>
              </a:ext>
            </a:extLst>
          </p:cNvPr>
          <p:cNvSpPr>
            <a:spLocks noGrp="1"/>
          </p:cNvSpPr>
          <p:nvPr>
            <p:ph type="title"/>
          </p:nvPr>
        </p:nvSpPr>
        <p:spPr/>
        <p:txBody>
          <a:bodyPr/>
          <a:lstStyle/>
          <a:p>
            <a:r>
              <a:rPr lang="de-DE" dirty="0"/>
              <a:t>User Story </a:t>
            </a:r>
          </a:p>
        </p:txBody>
      </p:sp>
      <p:sp>
        <p:nvSpPr>
          <p:cNvPr id="3" name="Inhaltsplatzhalter 2">
            <a:extLst>
              <a:ext uri="{FF2B5EF4-FFF2-40B4-BE49-F238E27FC236}">
                <a16:creationId xmlns:a16="http://schemas.microsoft.com/office/drawing/2014/main" id="{AF238591-32D7-44BD-969A-B12D2E2C460F}"/>
              </a:ext>
            </a:extLst>
          </p:cNvPr>
          <p:cNvSpPr>
            <a:spLocks noGrp="1"/>
          </p:cNvSpPr>
          <p:nvPr>
            <p:ph idx="1"/>
          </p:nvPr>
        </p:nvSpPr>
        <p:spPr/>
        <p:txBody>
          <a:bodyPr anchor="t">
            <a:normAutofit/>
          </a:bodyPr>
          <a:lstStyle/>
          <a:p>
            <a:r>
              <a:rPr lang="de-DE" dirty="0"/>
              <a:t>Als Besucher möchte ich alle Darstellungen auf einen Blick haben, um mir einen besseren Überblick der Artefakte zu verschaffen.</a:t>
            </a:r>
          </a:p>
          <a:p>
            <a:r>
              <a:rPr lang="de-DE" dirty="0"/>
              <a:t>Als Besucher möchte ich eine Darstellung auswählen, um alle Artefakte dieser Darstellung anzeigen zu lassen.</a:t>
            </a:r>
          </a:p>
          <a:p>
            <a:r>
              <a:rPr lang="de-DE" dirty="0"/>
              <a:t>Als Besucher möchte ich ein Artefakt auswählen um weitere Informationen zu diesem zu erhalten.</a:t>
            </a:r>
          </a:p>
          <a:p>
            <a:pPr lvl="1"/>
            <a:r>
              <a:rPr lang="de-DE" dirty="0"/>
              <a:t>Weitere Informationen: Daten zu Artefakt, ähnliche Artefakte, Bewertung</a:t>
            </a:r>
          </a:p>
          <a:p>
            <a:r>
              <a:rPr lang="de-DE" dirty="0"/>
              <a:t>Als Besucher möchte ich in vorgegebenen Listen (Top 10, Neue Ausstellungen) Artefakte angezeigt bekommen.</a:t>
            </a:r>
          </a:p>
        </p:txBody>
      </p:sp>
      <p:sp>
        <p:nvSpPr>
          <p:cNvPr id="5" name="Foliennummernplatzhalter 4">
            <a:extLst>
              <a:ext uri="{FF2B5EF4-FFF2-40B4-BE49-F238E27FC236}">
                <a16:creationId xmlns:a16="http://schemas.microsoft.com/office/drawing/2014/main" id="{6B3CF776-9B79-451C-B12E-C957F169297C}"/>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49255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A5C79-C3FB-4A34-8848-D625ACB09A08}"/>
              </a:ext>
            </a:extLst>
          </p:cNvPr>
          <p:cNvSpPr>
            <a:spLocks noGrp="1"/>
          </p:cNvSpPr>
          <p:nvPr>
            <p:ph type="title"/>
          </p:nvPr>
        </p:nvSpPr>
        <p:spPr/>
        <p:txBody>
          <a:bodyPr/>
          <a:lstStyle/>
          <a:p>
            <a:r>
              <a:rPr lang="de-DE" dirty="0"/>
              <a:t>Reflexion</a:t>
            </a:r>
          </a:p>
        </p:txBody>
      </p:sp>
      <p:sp>
        <p:nvSpPr>
          <p:cNvPr id="3" name="Inhaltsplatzhalter 2">
            <a:extLst>
              <a:ext uri="{FF2B5EF4-FFF2-40B4-BE49-F238E27FC236}">
                <a16:creationId xmlns:a16="http://schemas.microsoft.com/office/drawing/2014/main" id="{3DF003DF-AA23-4A35-863C-431BD17D0756}"/>
              </a:ext>
            </a:extLst>
          </p:cNvPr>
          <p:cNvSpPr>
            <a:spLocks noGrp="1"/>
          </p:cNvSpPr>
          <p:nvPr>
            <p:ph idx="1"/>
          </p:nvPr>
        </p:nvSpPr>
        <p:spPr/>
        <p:txBody>
          <a:bodyPr anchor="t"/>
          <a:lstStyle/>
          <a:p>
            <a:pPr marL="0" indent="0">
              <a:buNone/>
            </a:pPr>
            <a:r>
              <a:rPr lang="de-DE" dirty="0"/>
              <a:t>Haben Sie erreicht, was Sie wollten? Welchen Bezug sehen Sie zu den theoretischen Inhalten der Vorlesung?</a:t>
            </a:r>
          </a:p>
          <a:p>
            <a:pPr marL="0" indent="0">
              <a:buNone/>
            </a:pPr>
            <a:r>
              <a:rPr lang="de-DE" dirty="0"/>
              <a:t>Ausblick: Welche weiteren Ideen haben Sie? Was könnten interessante nächste Schritte sein?</a:t>
            </a:r>
          </a:p>
          <a:p>
            <a:pPr marL="0" indent="0">
              <a:buNone/>
            </a:pPr>
            <a:r>
              <a:rPr lang="de-DE" dirty="0"/>
              <a:t>mit evtl. </a:t>
            </a:r>
            <a:r>
              <a:rPr lang="de-DE" dirty="0" err="1"/>
              <a:t>Limitations</a:t>
            </a:r>
            <a:r>
              <a:rPr lang="de-DE" dirty="0"/>
              <a:t> und Future Work.</a:t>
            </a:r>
          </a:p>
          <a:p>
            <a:endParaRPr lang="de-DE" dirty="0"/>
          </a:p>
        </p:txBody>
      </p:sp>
      <p:sp>
        <p:nvSpPr>
          <p:cNvPr id="4" name="Foliennummernplatzhalter 3">
            <a:extLst>
              <a:ext uri="{FF2B5EF4-FFF2-40B4-BE49-F238E27FC236}">
                <a16:creationId xmlns:a16="http://schemas.microsoft.com/office/drawing/2014/main" id="{D3B9CC10-D734-487A-B582-F21C314CE677}"/>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26725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1A76A-051C-4B15-AE5A-210507637A60}"/>
              </a:ext>
            </a:extLst>
          </p:cNvPr>
          <p:cNvSpPr>
            <a:spLocks noGrp="1"/>
          </p:cNvSpPr>
          <p:nvPr>
            <p:ph type="title"/>
          </p:nvPr>
        </p:nvSpPr>
        <p:spPr/>
        <p:txBody>
          <a:bodyPr/>
          <a:lstStyle/>
          <a:p>
            <a:r>
              <a:rPr lang="de-DE" dirty="0"/>
              <a:t>Metadaten-Auswahl</a:t>
            </a:r>
          </a:p>
        </p:txBody>
      </p:sp>
      <p:sp>
        <p:nvSpPr>
          <p:cNvPr id="3" name="Inhaltsplatzhalter 2">
            <a:extLst>
              <a:ext uri="{FF2B5EF4-FFF2-40B4-BE49-F238E27FC236}">
                <a16:creationId xmlns:a16="http://schemas.microsoft.com/office/drawing/2014/main" id="{B06F765A-5E45-4599-A363-E563F82E7F42}"/>
              </a:ext>
            </a:extLst>
          </p:cNvPr>
          <p:cNvSpPr>
            <a:spLocks noGrp="1"/>
          </p:cNvSpPr>
          <p:nvPr>
            <p:ph idx="1"/>
          </p:nvPr>
        </p:nvSpPr>
        <p:spPr/>
        <p:txBody>
          <a:bodyPr anchor="t"/>
          <a:lstStyle/>
          <a:p>
            <a:r>
              <a:rPr lang="de-DE" dirty="0"/>
              <a:t>Ikonographie (=Darstellung)</a:t>
            </a:r>
          </a:p>
          <a:p>
            <a:r>
              <a:rPr lang="de-DE" dirty="0"/>
              <a:t>Insgesamt 1970 verschiedene Ikonographie Werte (ohne Null und ohne Duplikate)</a:t>
            </a:r>
          </a:p>
          <a:p>
            <a:r>
              <a:rPr lang="de-DE" dirty="0"/>
              <a:t>Dabei abgebildete Anzahl der Datensätze ist 58.521</a:t>
            </a:r>
          </a:p>
          <a:p>
            <a:r>
              <a:rPr lang="de-DE" dirty="0"/>
              <a:t>Im Durchschnitt 30 Datensätze pro Ikonographie Wert</a:t>
            </a:r>
          </a:p>
          <a:p>
            <a:r>
              <a:rPr lang="de-DE" dirty="0"/>
              <a:t>Darstellung als Box Whisker Plot:</a:t>
            </a:r>
          </a:p>
          <a:p>
            <a:endParaRPr lang="de-DE" dirty="0"/>
          </a:p>
          <a:p>
            <a:endParaRPr lang="de-DE" dirty="0"/>
          </a:p>
          <a:p>
            <a:endParaRPr lang="de-DE" dirty="0"/>
          </a:p>
          <a:p>
            <a:r>
              <a:rPr lang="de-DE" dirty="0"/>
              <a:t>Ideen:  Ausreißer streichen (z.B. &lt;5), Ikonographie Gruppen erzeugen</a:t>
            </a:r>
          </a:p>
        </p:txBody>
      </p:sp>
      <p:pic>
        <p:nvPicPr>
          <p:cNvPr id="6" name="Grafik 5">
            <a:extLst>
              <a:ext uri="{FF2B5EF4-FFF2-40B4-BE49-F238E27FC236}">
                <a16:creationId xmlns:a16="http://schemas.microsoft.com/office/drawing/2014/main" id="{F117B290-6F87-4613-BF1F-4CD004121810}"/>
              </a:ext>
            </a:extLst>
          </p:cNvPr>
          <p:cNvPicPr>
            <a:picLocks noChangeAspect="1"/>
          </p:cNvPicPr>
          <p:nvPr/>
        </p:nvPicPr>
        <p:blipFill rotWithShape="1">
          <a:blip r:embed="rId2"/>
          <a:srcRect b="8160"/>
          <a:stretch/>
        </p:blipFill>
        <p:spPr>
          <a:xfrm>
            <a:off x="8739718" y="559613"/>
            <a:ext cx="1457180" cy="6298387"/>
          </a:xfrm>
          <a:prstGeom prst="rect">
            <a:avLst/>
          </a:prstGeom>
        </p:spPr>
      </p:pic>
      <p:pic>
        <p:nvPicPr>
          <p:cNvPr id="7" name="Grafik 6">
            <a:extLst>
              <a:ext uri="{FF2B5EF4-FFF2-40B4-BE49-F238E27FC236}">
                <a16:creationId xmlns:a16="http://schemas.microsoft.com/office/drawing/2014/main" id="{A4D5C07A-0FDC-4523-A910-1A9440448036}"/>
              </a:ext>
            </a:extLst>
          </p:cNvPr>
          <p:cNvPicPr>
            <a:picLocks noChangeAspect="1"/>
          </p:cNvPicPr>
          <p:nvPr/>
        </p:nvPicPr>
        <p:blipFill rotWithShape="1">
          <a:blip r:embed="rId3"/>
          <a:srcRect l="45639" t="80853" r="40708" b="4107"/>
          <a:stretch/>
        </p:blipFill>
        <p:spPr>
          <a:xfrm>
            <a:off x="1177747" y="4359860"/>
            <a:ext cx="1404519" cy="1031443"/>
          </a:xfrm>
          <a:prstGeom prst="rect">
            <a:avLst/>
          </a:prstGeom>
        </p:spPr>
      </p:pic>
      <p:sp>
        <p:nvSpPr>
          <p:cNvPr id="4" name="Foliennummernplatzhalter 3">
            <a:extLst>
              <a:ext uri="{FF2B5EF4-FFF2-40B4-BE49-F238E27FC236}">
                <a16:creationId xmlns:a16="http://schemas.microsoft.com/office/drawing/2014/main" id="{4703F068-68A9-4864-A4E4-E2DA4DD8482C}"/>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02968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91791-D836-4B03-AFDA-9840543FB6B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7C7E870D-78C6-4453-989B-B750D05B9D7D}"/>
              </a:ext>
            </a:extLst>
          </p:cNvPr>
          <p:cNvSpPr>
            <a:spLocks noGrp="1"/>
          </p:cNvSpPr>
          <p:nvPr>
            <p:ph idx="1"/>
          </p:nvPr>
        </p:nvSpPr>
        <p:spPr/>
        <p:txBody>
          <a:bodyPr anchor="t"/>
          <a:lstStyle/>
          <a:p>
            <a:r>
              <a:rPr lang="de-DE"/>
              <a:t>Ideen:  </a:t>
            </a:r>
          </a:p>
          <a:p>
            <a:r>
              <a:rPr lang="de-DE"/>
              <a:t>1. Ausreißer streichen (z.B. &lt;5)</a:t>
            </a:r>
          </a:p>
          <a:p>
            <a:pPr lvl="1"/>
            <a:r>
              <a:rPr lang="de-DE"/>
              <a:t>Vielleicht sind gerade die Ausreißer interessant?</a:t>
            </a:r>
          </a:p>
          <a:p>
            <a:r>
              <a:rPr lang="de-DE"/>
              <a:t>2.Ikonographie Gruppen erzeugen</a:t>
            </a:r>
          </a:p>
          <a:p>
            <a:pPr lvl="1"/>
            <a:r>
              <a:rPr lang="de-DE"/>
              <a:t>Es lassen sich keine sinnvollen Gruppen erzeugen, z.B.</a:t>
            </a:r>
          </a:p>
          <a:p>
            <a:pPr lvl="1"/>
            <a:r>
              <a:rPr lang="de-DE"/>
              <a:t>Eisen- &amp;Stahlindustrie, Eisenbahn/Zug, Eisenbahnverkehr, Eisenbahnwaggon, Eisenbahnwagen</a:t>
            </a:r>
          </a:p>
          <a:p>
            <a:pPr lvl="1"/>
            <a:r>
              <a:rPr lang="de-DE"/>
              <a:t>Alle Begriffe würden mit „Eisen“ gefunden werden, aber repräsentiert das Wort „Eisen“ die Darstellungen?</a:t>
            </a:r>
          </a:p>
          <a:p>
            <a:endParaRPr lang="de-DE" dirty="0"/>
          </a:p>
        </p:txBody>
      </p:sp>
      <p:sp>
        <p:nvSpPr>
          <p:cNvPr id="4" name="Foliennummernplatzhalter 3">
            <a:extLst>
              <a:ext uri="{FF2B5EF4-FFF2-40B4-BE49-F238E27FC236}">
                <a16:creationId xmlns:a16="http://schemas.microsoft.com/office/drawing/2014/main" id="{1F710C28-C49B-46AB-B0A5-FDA6C53A8119}"/>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84821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D187D-CB29-479F-A29D-5E65353D50FC}"/>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ED69DA8F-7D44-483D-A89A-2CFFE1DDBEF4}"/>
              </a:ext>
            </a:extLst>
          </p:cNvPr>
          <p:cNvSpPr>
            <a:spLocks noGrp="1"/>
          </p:cNvSpPr>
          <p:nvPr>
            <p:ph idx="1"/>
          </p:nvPr>
        </p:nvSpPr>
        <p:spPr/>
        <p:txBody>
          <a:bodyPr anchor="t"/>
          <a:lstStyle/>
          <a:p>
            <a:r>
              <a:rPr lang="de-DE" dirty="0"/>
              <a:t>Persona</a:t>
            </a:r>
          </a:p>
          <a:p>
            <a:r>
              <a:rPr lang="de-DE" dirty="0"/>
              <a:t>Erste Prototypen</a:t>
            </a:r>
          </a:p>
          <a:p>
            <a:r>
              <a:rPr lang="de-DE" dirty="0"/>
              <a:t>…</a:t>
            </a:r>
          </a:p>
          <a:p>
            <a:r>
              <a:rPr lang="de-DE" dirty="0"/>
              <a:t>Finales Konzept vs. Finaler Prototyp (Was fehlt, was funktioniert nicht….)</a:t>
            </a:r>
          </a:p>
          <a:p>
            <a:r>
              <a:rPr lang="de-DE" dirty="0"/>
              <a:t>Demo</a:t>
            </a:r>
          </a:p>
          <a:p>
            <a:r>
              <a:rPr lang="de-DE" dirty="0"/>
              <a:t>User Story (konnte die erreicht werden?)</a:t>
            </a:r>
          </a:p>
          <a:p>
            <a:r>
              <a:rPr lang="de-DE" dirty="0"/>
              <a:t>Reflexion</a:t>
            </a:r>
          </a:p>
        </p:txBody>
      </p:sp>
      <p:sp>
        <p:nvSpPr>
          <p:cNvPr id="4" name="Foliennummernplatzhalter 3">
            <a:extLst>
              <a:ext uri="{FF2B5EF4-FFF2-40B4-BE49-F238E27FC236}">
                <a16:creationId xmlns:a16="http://schemas.microsoft.com/office/drawing/2014/main" id="{517A5D43-477E-42EC-B47B-CF8D4568267E}"/>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1857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0" y="3353264"/>
            <a:ext cx="12192000" cy="324498"/>
          </a:xfrm>
          <a:prstGeom prst="rect">
            <a:avLst/>
          </a:prstGeom>
          <a:solidFill>
            <a:schemeClr val="bg1"/>
          </a:solidFill>
          <a:ln w="9525" algn="ctr">
            <a:noFill/>
            <a:miter lim="800000"/>
            <a:headEnd/>
            <a:tailEnd/>
          </a:ln>
          <a:effectLst/>
          <a:extLst/>
        </p:spPr>
        <p:txBody>
          <a:bodyPr wrap="square" lIns="72000" tIns="54000" rIns="72000" bIns="54000" rtlCol="0" anchor="ctr">
            <a:spAutoFit/>
          </a:bodyPr>
          <a:lstStyle/>
          <a:p>
            <a:pPr marL="215900" marR="0" lvl="0" indent="-215900" algn="ctr" defTabSz="914400" rtl="0" eaLnBrk="1" fontAlgn="auto" latinLnBrk="0" hangingPunct="1">
              <a:lnSpc>
                <a:spcPct val="100000"/>
              </a:lnSpc>
              <a:spcBef>
                <a:spcPts val="0"/>
              </a:spcBef>
              <a:spcAft>
                <a:spcPts val="563"/>
              </a:spcAft>
              <a:buClr>
                <a:srgbClr val="44546A"/>
              </a:buClr>
              <a:buSzTx/>
              <a:buFontTx/>
              <a:buNone/>
              <a:tabLst/>
              <a:defRPr/>
            </a:pPr>
            <a:endParaRPr kumimoji="0" lang="de-DE" sz="14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endParaRPr>
          </a:p>
        </p:txBody>
      </p:sp>
      <p:sp>
        <p:nvSpPr>
          <p:cNvPr id="46" name="Rectangle 45"/>
          <p:cNvSpPr/>
          <p:nvPr/>
        </p:nvSpPr>
        <p:spPr>
          <a:xfrm>
            <a:off x="1" y="0"/>
            <a:ext cx="12192000" cy="1175537"/>
          </a:xfrm>
          <a:prstGeom prst="rect">
            <a:avLst/>
          </a:prstGeom>
          <a:solidFill>
            <a:srgbClr val="A8AFA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70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7200" b="1"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Maximilian Müller</a:t>
            </a:r>
          </a:p>
        </p:txBody>
      </p:sp>
      <p:sp>
        <p:nvSpPr>
          <p:cNvPr id="48" name="TextBox 47"/>
          <p:cNvSpPr txBox="1"/>
          <p:nvPr/>
        </p:nvSpPr>
        <p:spPr>
          <a:xfrm>
            <a:off x="5579469" y="4644449"/>
            <a:ext cx="2097952"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Persönliche Ziele:</a:t>
            </a:r>
          </a:p>
        </p:txBody>
      </p:sp>
      <p:sp>
        <p:nvSpPr>
          <p:cNvPr id="49" name="TextBox 48"/>
          <p:cNvSpPr txBox="1"/>
          <p:nvPr/>
        </p:nvSpPr>
        <p:spPr>
          <a:xfrm>
            <a:off x="2771364" y="4644449"/>
            <a:ext cx="2654536" cy="317554"/>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Persönlichkeit:</a:t>
            </a:r>
          </a:p>
        </p:txBody>
      </p:sp>
      <p:sp>
        <p:nvSpPr>
          <p:cNvPr id="54" name="Rectangle 53"/>
          <p:cNvSpPr/>
          <p:nvPr/>
        </p:nvSpPr>
        <p:spPr>
          <a:xfrm>
            <a:off x="2773763" y="1555694"/>
            <a:ext cx="5509643" cy="29947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3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Maximilian Müller ist ein stets gutgelaunter Mensch. Neben seinem BWL-Studium, geht er gerne auf Reisen und trifft sich gerne mit seinen Freunden und ist immer in Bewegung. In seiner Freizeit ist er immer auf Achse, weshalb er auch hin und wieder sein Studium schleifen lässt. Er ist für alle Freizeitaktivitäten zu haben, sei es im Urlaub oder auch in seiner Heimatstadt Stuttgart. Am meisten gefallen ihm Outdoor-Aktivitäten. Im Urlaub schaut er sich gerne die Sehenswürdigkeiten an. Seine Freunde überreden ihn hin und wieder in Museen zu gehen, wobei er mit diesen nichts anfangen kann. Das stupide Betrachten aller Objekte, die im Museum ausgestellt sind, langweilen ihn, sodass er schnell die Motivation verliert und lieber draußen auf die anderen wartet. </a:t>
            </a:r>
          </a:p>
        </p:txBody>
      </p:sp>
      <p:sp>
        <p:nvSpPr>
          <p:cNvPr id="55" name="TextBox 54"/>
          <p:cNvSpPr txBox="1"/>
          <p:nvPr/>
        </p:nvSpPr>
        <p:spPr>
          <a:xfrm>
            <a:off x="2771363" y="1248502"/>
            <a:ext cx="5512043" cy="30519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Biographie:</a:t>
            </a:r>
            <a:endParaRPr kumimoji="0" lang="de-DE" sz="14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56" name="TextBox 55"/>
          <p:cNvSpPr txBox="1"/>
          <p:nvPr/>
        </p:nvSpPr>
        <p:spPr>
          <a:xfrm>
            <a:off x="8648136" y="1247544"/>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Arbeitsumgebung:</a:t>
            </a:r>
          </a:p>
        </p:txBody>
      </p:sp>
      <p:sp>
        <p:nvSpPr>
          <p:cNvPr id="57" name="TextBox 56"/>
          <p:cNvSpPr txBox="1"/>
          <p:nvPr/>
        </p:nvSpPr>
        <p:spPr>
          <a:xfrm>
            <a:off x="8648136" y="2687629"/>
            <a:ext cx="3342096"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Herausforderungen:</a:t>
            </a:r>
          </a:p>
        </p:txBody>
      </p:sp>
      <p:sp>
        <p:nvSpPr>
          <p:cNvPr id="58" name="TextBox 57"/>
          <p:cNvSpPr txBox="1"/>
          <p:nvPr/>
        </p:nvSpPr>
        <p:spPr>
          <a:xfrm>
            <a:off x="8637223" y="4656438"/>
            <a:ext cx="3351587" cy="307777"/>
          </a:xfrm>
          <a:prstGeom prst="rect">
            <a:avLst/>
          </a:prstGeom>
          <a:noFill/>
        </p:spPr>
        <p:txBody>
          <a:bodyPr wrap="square" lIns="0" rtlCol="0">
            <a:spAutoFit/>
          </a:bodyPr>
          <a:lstStyle>
            <a:defPPr>
              <a:defRPr lang="de-DE"/>
            </a:defPPr>
            <a:lvl1pPr>
              <a:defRPr sz="1400" b="1">
                <a:solidFill>
                  <a:schemeClr val="tx1">
                    <a:lumMod val="75000"/>
                    <a:lumOff val="25000"/>
                  </a:schemeClr>
                </a:solidFill>
                <a:latin typeface="Frutiger 55 Roman" panose="020B0500000000000000"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Technologien:</a:t>
            </a:r>
          </a:p>
        </p:txBody>
      </p:sp>
      <p:sp>
        <p:nvSpPr>
          <p:cNvPr id="59" name="Rectangle 58"/>
          <p:cNvSpPr/>
          <p:nvPr/>
        </p:nvSpPr>
        <p:spPr>
          <a:xfrm>
            <a:off x="204644" y="5773699"/>
            <a:ext cx="2215300" cy="9237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Was du heute kannst besorgen, das verschiebe stets auf morgen.</a:t>
            </a:r>
          </a:p>
        </p:txBody>
      </p:sp>
      <p:sp>
        <p:nvSpPr>
          <p:cNvPr id="62" name="Rectangle 61"/>
          <p:cNvSpPr/>
          <p:nvPr/>
        </p:nvSpPr>
        <p:spPr>
          <a:xfrm>
            <a:off x="8637225" y="1552701"/>
            <a:ext cx="3363432" cy="1087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Neben dem Studium arbeitet Maximilian im Support bei der Mustermann GmbH. Da er gerne mit Menschen arbeitetet und keine Scheu vor dem Telefonieren hat, ist der Job wie für ihn gemach, um seine Freizeit zu finanzieren.</a:t>
            </a:r>
          </a:p>
        </p:txBody>
      </p:sp>
      <p:sp>
        <p:nvSpPr>
          <p:cNvPr id="63" name="Rectangle 62"/>
          <p:cNvSpPr/>
          <p:nvPr/>
        </p:nvSpPr>
        <p:spPr>
          <a:xfrm>
            <a:off x="8637225" y="2994395"/>
            <a:ext cx="3363432" cy="1564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171450" marR="0" lvl="0" indent="-171450" algn="l" defTabSz="914400"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kumimoji="0" lang="de-DE" sz="12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Auch bei nervigen Kunden freundlichen zu bleiben und ihnen zu helfen.</a:t>
            </a:r>
          </a:p>
          <a:p>
            <a:pPr marL="171450" marR="0" lvl="0" indent="-171450" algn="l" defTabSz="914400"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kumimoji="0" lang="de-DE" sz="12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Seine Reisen und Freizeitaktivitäten zu finanzieren</a:t>
            </a:r>
          </a:p>
          <a:p>
            <a:pPr marL="171450" marR="0" lvl="0" indent="-171450" algn="l" defTabSz="914400" rtl="0" eaLnBrk="1" fontAlgn="auto" latinLnBrk="0" hangingPunct="1">
              <a:lnSpc>
                <a:spcPct val="100000"/>
              </a:lnSpc>
              <a:spcBef>
                <a:spcPts val="0"/>
              </a:spcBef>
              <a:spcAft>
                <a:spcPts val="200"/>
              </a:spcAft>
              <a:buClrTx/>
              <a:buSzTx/>
              <a:buFont typeface="Wingdings" panose="05000000000000000000" pitchFamily="2" charset="2"/>
              <a:buChar char="§"/>
              <a:tabLst/>
              <a:defRPr/>
            </a:pPr>
            <a:r>
              <a:rPr kumimoji="0" lang="de-DE" sz="12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Sein Studium </a:t>
            </a:r>
            <a:r>
              <a:rPr kumimoji="0" lang="de-DE" sz="13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erfolgreich</a:t>
            </a:r>
            <a:r>
              <a:rPr kumimoji="0" lang="de-DE" sz="12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 abschließen und eine Festanstellung bekommen.</a:t>
            </a:r>
          </a:p>
          <a:p>
            <a:pPr marL="171450" marR="0" lvl="0" indent="-171450" algn="l" defTabSz="914400" rtl="0" eaLnBrk="1" fontAlgn="auto" latinLnBrk="0" hangingPunct="1">
              <a:lnSpc>
                <a:spcPct val="100000"/>
              </a:lnSpc>
              <a:spcBef>
                <a:spcPts val="0"/>
              </a:spcBef>
              <a:spcAft>
                <a:spcPts val="200"/>
              </a:spcAft>
              <a:buClrTx/>
              <a:buSzTx/>
              <a:buFont typeface="Wingdings" panose="05000000000000000000" pitchFamily="2" charset="2"/>
              <a:buChar char="§"/>
              <a:tabLst/>
              <a:defRPr/>
            </a:pPr>
            <a:endParaRPr kumimoji="0" lang="de-DE" sz="12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64" name="Rectangle 63"/>
          <p:cNvSpPr/>
          <p:nvPr/>
        </p:nvSpPr>
        <p:spPr>
          <a:xfrm>
            <a:off x="5579469" y="4953448"/>
            <a:ext cx="2703937" cy="1255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rIns="90000" bIns="90000" rtlCol="0" anchor="t" anchorCtr="0"/>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de-DE" sz="13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 Die Welt bereisen und verschiedene Kulturen kennenlernen.</a:t>
            </a:r>
          </a:p>
        </p:txBody>
      </p:sp>
      <p:cxnSp>
        <p:nvCxnSpPr>
          <p:cNvPr id="5" name="Gerader Verbinder 4"/>
          <p:cNvCxnSpPr/>
          <p:nvPr/>
        </p:nvCxnSpPr>
        <p:spPr bwMode="auto">
          <a:xfrm>
            <a:off x="0" y="1196752"/>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Gerader Verbinder 64"/>
          <p:cNvCxnSpPr/>
          <p:nvPr/>
        </p:nvCxnSpPr>
        <p:spPr bwMode="auto">
          <a:xfrm>
            <a:off x="0" y="6826255"/>
            <a:ext cx="12192000" cy="0"/>
          </a:xfrm>
          <a:prstGeom prst="line">
            <a:avLst/>
          </a:prstGeom>
          <a:noFill/>
          <a:ln w="76200"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54"/>
          <p:cNvSpPr txBox="1"/>
          <p:nvPr/>
        </p:nvSpPr>
        <p:spPr>
          <a:xfrm>
            <a:off x="204644" y="1308616"/>
            <a:ext cx="2212900" cy="31678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Alter: </a:t>
            </a:r>
            <a:r>
              <a:rPr kumimoji="0" lang="de-DE" sz="14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28 Jahre</a:t>
            </a:r>
            <a:r>
              <a:rPr kumimoji="0" lang="de-DE" sz="11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 </a:t>
            </a:r>
            <a:endParaRPr kumimoji="0" lang="de-DE" sz="11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67" name="TextBox 54"/>
          <p:cNvSpPr txBox="1"/>
          <p:nvPr/>
        </p:nvSpPr>
        <p:spPr>
          <a:xfrm>
            <a:off x="204645" y="1561851"/>
            <a:ext cx="2212900" cy="30777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Beruf: </a:t>
            </a:r>
            <a:r>
              <a:rPr kumimoji="0" lang="de-DE" sz="14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Student</a:t>
            </a:r>
            <a:endParaRPr kumimoji="0" lang="de-DE" sz="11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84" name="TextBox 54"/>
          <p:cNvSpPr txBox="1"/>
          <p:nvPr/>
        </p:nvSpPr>
        <p:spPr>
          <a:xfrm>
            <a:off x="204645" y="1883212"/>
            <a:ext cx="2212900" cy="31678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Status: </a:t>
            </a:r>
            <a:r>
              <a:rPr kumimoji="0" lang="de-DE" sz="14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Ledig</a:t>
            </a:r>
            <a:endParaRPr kumimoji="0" lang="de-DE" sz="11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85" name="TextBox 54"/>
          <p:cNvSpPr txBox="1"/>
          <p:nvPr/>
        </p:nvSpPr>
        <p:spPr>
          <a:xfrm>
            <a:off x="204645" y="2191627"/>
            <a:ext cx="2212900" cy="31678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Wohnort: </a:t>
            </a:r>
            <a:r>
              <a:rPr kumimoji="0" lang="de-DE" sz="14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rPr>
              <a:t>Stuttgart</a:t>
            </a:r>
            <a:endParaRPr kumimoji="0" lang="de-DE" sz="11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grpSp>
        <p:nvGrpSpPr>
          <p:cNvPr id="8" name="Gruppieren 7"/>
          <p:cNvGrpSpPr/>
          <p:nvPr/>
        </p:nvGrpSpPr>
        <p:grpSpPr>
          <a:xfrm>
            <a:off x="2771363" y="4957274"/>
            <a:ext cx="2654536" cy="247838"/>
            <a:chOff x="2771363" y="4957274"/>
            <a:chExt cx="2654536" cy="247838"/>
          </a:xfrm>
        </p:grpSpPr>
        <p:sp>
          <p:nvSpPr>
            <p:cNvPr id="50" name="Rectangle 49"/>
            <p:cNvSpPr/>
            <p:nvPr/>
          </p:nvSpPr>
          <p:spPr>
            <a:xfrm>
              <a:off x="2771363" y="495727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introvertiert</a:t>
              </a:r>
            </a:p>
          </p:txBody>
        </p:sp>
        <p:sp>
          <p:nvSpPr>
            <p:cNvPr id="7" name="Textfeld 6"/>
            <p:cNvSpPr txBox="1"/>
            <p:nvPr/>
          </p:nvSpPr>
          <p:spPr>
            <a:xfrm>
              <a:off x="4501530" y="4964215"/>
              <a:ext cx="924369" cy="240838"/>
            </a:xfrm>
            <a:prstGeom prst="rect">
              <a:avLst/>
            </a:prstGeom>
            <a:noFill/>
          </p:spPr>
          <p:txBody>
            <a:bodyPr wrap="none"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extrovertiert</a:t>
              </a:r>
            </a:p>
          </p:txBody>
        </p:sp>
      </p:grpSp>
      <p:grpSp>
        <p:nvGrpSpPr>
          <p:cNvPr id="9" name="Gruppieren 8"/>
          <p:cNvGrpSpPr/>
          <p:nvPr/>
        </p:nvGrpSpPr>
        <p:grpSpPr>
          <a:xfrm>
            <a:off x="2771363" y="5291904"/>
            <a:ext cx="2654536" cy="247898"/>
            <a:chOff x="2771363" y="5291904"/>
            <a:chExt cx="2654536" cy="247898"/>
          </a:xfrm>
        </p:grpSpPr>
        <p:sp>
          <p:nvSpPr>
            <p:cNvPr id="87" name="Rectangle 49"/>
            <p:cNvSpPr/>
            <p:nvPr/>
          </p:nvSpPr>
          <p:spPr>
            <a:xfrm>
              <a:off x="2771363" y="529196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berechnend</a:t>
              </a:r>
            </a:p>
          </p:txBody>
        </p:sp>
        <p:sp>
          <p:nvSpPr>
            <p:cNvPr id="95" name="Textfeld 94"/>
            <p:cNvSpPr txBox="1"/>
            <p:nvPr/>
          </p:nvSpPr>
          <p:spPr>
            <a:xfrm>
              <a:off x="4501530" y="5291904"/>
              <a:ext cx="924369" cy="233597"/>
            </a:xfrm>
            <a:prstGeom prst="rect">
              <a:avLst/>
            </a:prstGeom>
            <a:noFill/>
          </p:spPr>
          <p:txBody>
            <a:bodyPr wrap="none"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intuitiv</a:t>
              </a:r>
            </a:p>
          </p:txBody>
        </p:sp>
      </p:grpSp>
      <p:grpSp>
        <p:nvGrpSpPr>
          <p:cNvPr id="10" name="Gruppieren 9"/>
          <p:cNvGrpSpPr/>
          <p:nvPr/>
        </p:nvGrpSpPr>
        <p:grpSpPr>
          <a:xfrm>
            <a:off x="2771363" y="5626654"/>
            <a:ext cx="2654536" cy="247839"/>
            <a:chOff x="2771363" y="5626654"/>
            <a:chExt cx="2654536" cy="247839"/>
          </a:xfrm>
        </p:grpSpPr>
        <p:sp>
          <p:nvSpPr>
            <p:cNvPr id="88" name="Rectangle 49"/>
            <p:cNvSpPr/>
            <p:nvPr/>
          </p:nvSpPr>
          <p:spPr>
            <a:xfrm>
              <a:off x="2771363" y="5626654"/>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rational</a:t>
              </a:r>
            </a:p>
          </p:txBody>
        </p:sp>
        <p:sp>
          <p:nvSpPr>
            <p:cNvPr id="96" name="Textfeld 95"/>
            <p:cNvSpPr txBox="1"/>
            <p:nvPr/>
          </p:nvSpPr>
          <p:spPr>
            <a:xfrm>
              <a:off x="4501530" y="5626655"/>
              <a:ext cx="924369" cy="247838"/>
            </a:xfrm>
            <a:prstGeom prst="rect">
              <a:avLst/>
            </a:prstGeom>
            <a:noFill/>
          </p:spPr>
          <p:txBody>
            <a:bodyPr wrap="none"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sensibel</a:t>
              </a:r>
            </a:p>
          </p:txBody>
        </p:sp>
      </p:grpSp>
      <p:grpSp>
        <p:nvGrpSpPr>
          <p:cNvPr id="11" name="Gruppieren 10"/>
          <p:cNvGrpSpPr/>
          <p:nvPr/>
        </p:nvGrpSpPr>
        <p:grpSpPr>
          <a:xfrm>
            <a:off x="2771363" y="5961403"/>
            <a:ext cx="2654536" cy="247838"/>
            <a:chOff x="2771363" y="5961403"/>
            <a:chExt cx="2654536" cy="247838"/>
          </a:xfrm>
        </p:grpSpPr>
        <p:sp>
          <p:nvSpPr>
            <p:cNvPr id="89" name="Rectangle 49"/>
            <p:cNvSpPr/>
            <p:nvPr/>
          </p:nvSpPr>
          <p:spPr>
            <a:xfrm>
              <a:off x="2771363" y="5961403"/>
              <a:ext cx="2654536" cy="2478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entscheidend</a:t>
              </a:r>
            </a:p>
          </p:txBody>
        </p:sp>
        <p:sp>
          <p:nvSpPr>
            <p:cNvPr id="97" name="Textfeld 96"/>
            <p:cNvSpPr txBox="1"/>
            <p:nvPr/>
          </p:nvSpPr>
          <p:spPr>
            <a:xfrm>
              <a:off x="4501530" y="5961403"/>
              <a:ext cx="924369" cy="247838"/>
            </a:xfrm>
            <a:prstGeom prst="rect">
              <a:avLst/>
            </a:prstGeom>
            <a:noFill/>
          </p:spPr>
          <p:txBody>
            <a:bodyPr wrap="none"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rPr>
                <a:t>beobachtend</a:t>
              </a:r>
            </a:p>
          </p:txBody>
        </p:sp>
      </p:grpSp>
      <p:sp>
        <p:nvSpPr>
          <p:cNvPr id="51" name="Rectangle 41"/>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IT &amp; Internet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4" y="3206376"/>
            <a:ext cx="2829031" cy="2829031"/>
          </a:xfrm>
          <a:prstGeom prst="rect">
            <a:avLst/>
          </a:prstGeom>
        </p:spPr>
      </p:pic>
      <p:sp>
        <p:nvSpPr>
          <p:cNvPr id="47" name="Oval 70">
            <a:extLst>
              <a:ext uri="{FF2B5EF4-FFF2-40B4-BE49-F238E27FC236}">
                <a16:creationId xmlns:a16="http://schemas.microsoft.com/office/drawing/2014/main" id="{777FD73E-263A-463E-A80B-CBCF0838F582}"/>
              </a:ext>
            </a:extLst>
          </p:cNvPr>
          <p:cNvSpPr/>
          <p:nvPr/>
        </p:nvSpPr>
        <p:spPr>
          <a:xfrm>
            <a:off x="4234824" y="4935945"/>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69" name="Oval 70">
            <a:extLst>
              <a:ext uri="{FF2B5EF4-FFF2-40B4-BE49-F238E27FC236}">
                <a16:creationId xmlns:a16="http://schemas.microsoft.com/office/drawing/2014/main" id="{B578DA95-7455-49BE-882B-431BCABF70B4}"/>
              </a:ext>
            </a:extLst>
          </p:cNvPr>
          <p:cNvSpPr/>
          <p:nvPr/>
        </p:nvSpPr>
        <p:spPr>
          <a:xfrm>
            <a:off x="3933213" y="5224179"/>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70" name="Oval 70">
            <a:extLst>
              <a:ext uri="{FF2B5EF4-FFF2-40B4-BE49-F238E27FC236}">
                <a16:creationId xmlns:a16="http://schemas.microsoft.com/office/drawing/2014/main" id="{9E35ABFB-A8E0-42A3-8D37-AA75CF2E45FE}"/>
              </a:ext>
            </a:extLst>
          </p:cNvPr>
          <p:cNvSpPr/>
          <p:nvPr/>
        </p:nvSpPr>
        <p:spPr>
          <a:xfrm>
            <a:off x="3624180" y="558995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71" name="Oval 70">
            <a:extLst>
              <a:ext uri="{FF2B5EF4-FFF2-40B4-BE49-F238E27FC236}">
                <a16:creationId xmlns:a16="http://schemas.microsoft.com/office/drawing/2014/main" id="{C47D12A5-D030-448A-B934-7EC001F56CEB}"/>
              </a:ext>
            </a:extLst>
          </p:cNvPr>
          <p:cNvSpPr/>
          <p:nvPr/>
        </p:nvSpPr>
        <p:spPr>
          <a:xfrm>
            <a:off x="4152457" y="5942890"/>
            <a:ext cx="327688" cy="318902"/>
          </a:xfrm>
          <a:prstGeom prst="ellipse">
            <a:avLst/>
          </a:prstGeom>
          <a:solidFill>
            <a:schemeClr val="tx2"/>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lumMod val="75000"/>
                  <a:lumOff val="25000"/>
                </a:prstClr>
              </a:solidFill>
              <a:effectLst/>
              <a:uLnTx/>
              <a:uFillTx/>
              <a:latin typeface="Frutiger LT Com 45 Light" panose="020B0303030504020204" pitchFamily="34" charset="0"/>
              <a:ea typeface="+mn-ea"/>
              <a:cs typeface="+mn-cs"/>
            </a:endParaRPr>
          </a:p>
        </p:txBody>
      </p:sp>
      <p:sp>
        <p:nvSpPr>
          <p:cNvPr id="115" name="Rectangle 41">
            <a:extLst>
              <a:ext uri="{FF2B5EF4-FFF2-40B4-BE49-F238E27FC236}">
                <a16:creationId xmlns:a16="http://schemas.microsoft.com/office/drawing/2014/main" id="{1EF5E650-1400-4975-AEA3-5CACBAC6AA6D}"/>
              </a:ext>
            </a:extLst>
          </p:cNvPr>
          <p:cNvSpPr/>
          <p:nvPr/>
        </p:nvSpPr>
        <p:spPr>
          <a:xfrm>
            <a:off x="8637223" y="4962003"/>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0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endParaRPr>
          </a:p>
        </p:txBody>
      </p:sp>
      <p:sp>
        <p:nvSpPr>
          <p:cNvPr id="116" name="Rectangle 41">
            <a:extLst>
              <a:ext uri="{FF2B5EF4-FFF2-40B4-BE49-F238E27FC236}">
                <a16:creationId xmlns:a16="http://schemas.microsoft.com/office/drawing/2014/main" id="{B8551D63-30C3-44BA-A4D5-16AB82F82244}"/>
              </a:ext>
            </a:extLst>
          </p:cNvPr>
          <p:cNvSpPr/>
          <p:nvPr/>
        </p:nvSpPr>
        <p:spPr>
          <a:xfrm>
            <a:off x="8637223" y="5216989"/>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endParaRPr>
          </a:p>
        </p:txBody>
      </p:sp>
      <p:sp>
        <p:nvSpPr>
          <p:cNvPr id="117" name="Rectangle 41">
            <a:extLst>
              <a:ext uri="{FF2B5EF4-FFF2-40B4-BE49-F238E27FC236}">
                <a16:creationId xmlns:a16="http://schemas.microsoft.com/office/drawing/2014/main" id="{64BA4392-4013-4FAA-8015-6FA8D2E16783}"/>
              </a:ext>
            </a:extLst>
          </p:cNvPr>
          <p:cNvSpPr/>
          <p:nvPr/>
        </p:nvSpPr>
        <p:spPr>
          <a:xfrm>
            <a:off x="8637223" y="5472914"/>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endParaRPr>
          </a:p>
        </p:txBody>
      </p:sp>
      <p:sp>
        <p:nvSpPr>
          <p:cNvPr id="119" name="Rectangle 41">
            <a:extLst>
              <a:ext uri="{FF2B5EF4-FFF2-40B4-BE49-F238E27FC236}">
                <a16:creationId xmlns:a16="http://schemas.microsoft.com/office/drawing/2014/main" id="{A62242E5-B095-40B3-BA12-F7B7259A6807}"/>
              </a:ext>
            </a:extLst>
          </p:cNvPr>
          <p:cNvSpPr/>
          <p:nvPr/>
        </p:nvSpPr>
        <p:spPr>
          <a:xfrm>
            <a:off x="8637223" y="5991310"/>
            <a:ext cx="3353009" cy="21378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0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endParaRPr>
          </a:p>
        </p:txBody>
      </p:sp>
      <p:sp>
        <p:nvSpPr>
          <p:cNvPr id="120" name="Rectangle 41">
            <a:extLst>
              <a:ext uri="{FF2B5EF4-FFF2-40B4-BE49-F238E27FC236}">
                <a16:creationId xmlns:a16="http://schemas.microsoft.com/office/drawing/2014/main" id="{0DDF9C19-057F-4C7E-BC15-D0638EFE3A43}"/>
              </a:ext>
            </a:extLst>
          </p:cNvPr>
          <p:cNvSpPr/>
          <p:nvPr/>
        </p:nvSpPr>
        <p:spPr>
          <a:xfrm>
            <a:off x="8637222" y="4962004"/>
            <a:ext cx="3075401" cy="204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endParaRPr>
          </a:p>
        </p:txBody>
      </p:sp>
      <p:sp>
        <p:nvSpPr>
          <p:cNvPr id="121" name="Rectangle 41">
            <a:extLst>
              <a:ext uri="{FF2B5EF4-FFF2-40B4-BE49-F238E27FC236}">
                <a16:creationId xmlns:a16="http://schemas.microsoft.com/office/drawing/2014/main" id="{ABD2962D-35BE-41A9-91DC-0778E52B2851}"/>
              </a:ext>
            </a:extLst>
          </p:cNvPr>
          <p:cNvSpPr/>
          <p:nvPr/>
        </p:nvSpPr>
        <p:spPr>
          <a:xfrm>
            <a:off x="8637222" y="5217090"/>
            <a:ext cx="2355323" cy="2250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endParaRPr>
          </a:p>
        </p:txBody>
      </p:sp>
      <p:sp>
        <p:nvSpPr>
          <p:cNvPr id="122" name="Rectangle 41">
            <a:extLst>
              <a:ext uri="{FF2B5EF4-FFF2-40B4-BE49-F238E27FC236}">
                <a16:creationId xmlns:a16="http://schemas.microsoft.com/office/drawing/2014/main" id="{8FF22AB3-550E-426D-8346-CB19D900E335}"/>
              </a:ext>
            </a:extLst>
          </p:cNvPr>
          <p:cNvSpPr/>
          <p:nvPr/>
        </p:nvSpPr>
        <p:spPr>
          <a:xfrm>
            <a:off x="8637222" y="5472838"/>
            <a:ext cx="3219418" cy="219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endParaRPr>
          </a:p>
        </p:txBody>
      </p:sp>
      <p:sp>
        <p:nvSpPr>
          <p:cNvPr id="124" name="Rectangle 41">
            <a:extLst>
              <a:ext uri="{FF2B5EF4-FFF2-40B4-BE49-F238E27FC236}">
                <a16:creationId xmlns:a16="http://schemas.microsoft.com/office/drawing/2014/main" id="{A94B0492-87BA-4700-BB8C-EF5BD02E2E2E}"/>
              </a:ext>
            </a:extLst>
          </p:cNvPr>
          <p:cNvSpPr/>
          <p:nvPr/>
        </p:nvSpPr>
        <p:spPr>
          <a:xfrm>
            <a:off x="8630553" y="6005794"/>
            <a:ext cx="3351584" cy="1893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endParaRPr>
          </a:p>
        </p:txBody>
      </p:sp>
      <p:sp>
        <p:nvSpPr>
          <p:cNvPr id="125" name="Rectangle 41">
            <a:extLst>
              <a:ext uri="{FF2B5EF4-FFF2-40B4-BE49-F238E27FC236}">
                <a16:creationId xmlns:a16="http://schemas.microsoft.com/office/drawing/2014/main" id="{C2A3A325-BFFD-4CA2-BCF8-EE5719C64259}"/>
              </a:ext>
            </a:extLst>
          </p:cNvPr>
          <p:cNvSpPr/>
          <p:nvPr/>
        </p:nvSpPr>
        <p:spPr>
          <a:xfrm>
            <a:off x="8637222" y="4957134"/>
            <a:ext cx="3351588" cy="212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IT &amp; Internet</a:t>
            </a:r>
          </a:p>
        </p:txBody>
      </p:sp>
      <p:sp>
        <p:nvSpPr>
          <p:cNvPr id="126" name="Rectangle 41">
            <a:extLst>
              <a:ext uri="{FF2B5EF4-FFF2-40B4-BE49-F238E27FC236}">
                <a16:creationId xmlns:a16="http://schemas.microsoft.com/office/drawing/2014/main" id="{B2D12D03-896D-4EB8-A0BF-68C4DB585168}"/>
              </a:ext>
            </a:extLst>
          </p:cNvPr>
          <p:cNvSpPr/>
          <p:nvPr/>
        </p:nvSpPr>
        <p:spPr>
          <a:xfrm>
            <a:off x="8637222" y="5212035"/>
            <a:ext cx="335158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Software</a:t>
            </a:r>
          </a:p>
        </p:txBody>
      </p:sp>
      <p:sp>
        <p:nvSpPr>
          <p:cNvPr id="127" name="Rectangle 41">
            <a:extLst>
              <a:ext uri="{FF2B5EF4-FFF2-40B4-BE49-F238E27FC236}">
                <a16:creationId xmlns:a16="http://schemas.microsoft.com/office/drawing/2014/main" id="{B1069CEB-EC35-4BBA-A77D-8FCE5D0B16B6}"/>
              </a:ext>
            </a:extLst>
          </p:cNvPr>
          <p:cNvSpPr/>
          <p:nvPr/>
        </p:nvSpPr>
        <p:spPr>
          <a:xfrm>
            <a:off x="8631980" y="5472400"/>
            <a:ext cx="3356829" cy="207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Mobile Endgeräte</a:t>
            </a:r>
          </a:p>
        </p:txBody>
      </p:sp>
      <p:sp>
        <p:nvSpPr>
          <p:cNvPr id="129" name="Rectangle 41">
            <a:extLst>
              <a:ext uri="{FF2B5EF4-FFF2-40B4-BE49-F238E27FC236}">
                <a16:creationId xmlns:a16="http://schemas.microsoft.com/office/drawing/2014/main" id="{D9A077E3-EB37-439C-9E31-8213E04CECF6}"/>
              </a:ext>
            </a:extLst>
          </p:cNvPr>
          <p:cNvSpPr/>
          <p:nvPr/>
        </p:nvSpPr>
        <p:spPr>
          <a:xfrm>
            <a:off x="8631978" y="5992507"/>
            <a:ext cx="3356829" cy="211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Social Networking</a:t>
            </a:r>
          </a:p>
        </p:txBody>
      </p:sp>
      <p:sp>
        <p:nvSpPr>
          <p:cNvPr id="133" name="Rectangle 41">
            <a:extLst>
              <a:ext uri="{FF2B5EF4-FFF2-40B4-BE49-F238E27FC236}">
                <a16:creationId xmlns:a16="http://schemas.microsoft.com/office/drawing/2014/main" id="{752C0FC6-3406-42C1-B0D2-83A055215A75}"/>
              </a:ext>
            </a:extLst>
          </p:cNvPr>
          <p:cNvSpPr/>
          <p:nvPr/>
        </p:nvSpPr>
        <p:spPr>
          <a:xfrm>
            <a:off x="8637223" y="5716727"/>
            <a:ext cx="3353009" cy="2325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Frutiger LT Com 45 Light" panose="020B0303030504020204" pitchFamily="34" charset="0"/>
              <a:ea typeface="+mn-ea"/>
              <a:cs typeface="+mn-cs"/>
            </a:endParaRPr>
          </a:p>
        </p:txBody>
      </p:sp>
      <p:sp>
        <p:nvSpPr>
          <p:cNvPr id="134" name="Rectangle 41">
            <a:extLst>
              <a:ext uri="{FF2B5EF4-FFF2-40B4-BE49-F238E27FC236}">
                <a16:creationId xmlns:a16="http://schemas.microsoft.com/office/drawing/2014/main" id="{BA437291-4469-4C39-B6BF-B3DD63229BE9}"/>
              </a:ext>
            </a:extLst>
          </p:cNvPr>
          <p:cNvSpPr/>
          <p:nvPr/>
        </p:nvSpPr>
        <p:spPr>
          <a:xfrm>
            <a:off x="8630553" y="5735203"/>
            <a:ext cx="2704448" cy="2175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white"/>
                </a:solidFill>
                <a:effectLst/>
                <a:uLnTx/>
                <a:uFillTx/>
                <a:latin typeface="Frutiger LT Com 45 Light" panose="020B0303030504020204" pitchFamily="34" charset="0"/>
                <a:ea typeface="+mn-ea"/>
                <a:cs typeface="+mn-cs"/>
              </a:rPr>
              <a:t>Mobile Applikationen</a:t>
            </a:r>
          </a:p>
        </p:txBody>
      </p:sp>
      <p:pic>
        <p:nvPicPr>
          <p:cNvPr id="4" name="Grafik 3">
            <a:extLst>
              <a:ext uri="{FF2B5EF4-FFF2-40B4-BE49-F238E27FC236}">
                <a16:creationId xmlns:a16="http://schemas.microsoft.com/office/drawing/2014/main" id="{3B1695F9-4DC5-47D7-947B-DBC5408087F1}"/>
              </a:ext>
            </a:extLst>
          </p:cNvPr>
          <p:cNvPicPr>
            <a:picLocks noChangeAspect="1"/>
          </p:cNvPicPr>
          <p:nvPr/>
        </p:nvPicPr>
        <p:blipFill rotWithShape="1">
          <a:blip r:embed="rId4">
            <a:extLst>
              <a:ext uri="{28A0092B-C50C-407E-A947-70E740481C1C}">
                <a14:useLocalDpi xmlns:a14="http://schemas.microsoft.com/office/drawing/2010/main" val="0"/>
              </a:ext>
            </a:extLst>
          </a:blip>
          <a:srcRect r="10287"/>
          <a:stretch/>
        </p:blipFill>
        <p:spPr>
          <a:xfrm>
            <a:off x="254236" y="2499038"/>
            <a:ext cx="2122814" cy="3214319"/>
          </a:xfrm>
          <a:prstGeom prst="rect">
            <a:avLst/>
          </a:prstGeom>
        </p:spPr>
      </p:pic>
      <p:sp>
        <p:nvSpPr>
          <p:cNvPr id="2" name="Foliennummernplatzhalter 1">
            <a:extLst>
              <a:ext uri="{FF2B5EF4-FFF2-40B4-BE49-F238E27FC236}">
                <a16:creationId xmlns:a16="http://schemas.microsoft.com/office/drawing/2014/main" id="{2F8F53AA-8DEB-4F6A-919A-D2EF18BA8E9C}"/>
              </a:ext>
            </a:extLst>
          </p:cNvPr>
          <p:cNvSpPr>
            <a:spLocks noGrp="1"/>
          </p:cNvSpPr>
          <p:nvPr>
            <p:ph type="sldNum" sz="quarter" idx="12"/>
          </p:nvPr>
        </p:nvSpPr>
        <p:spPr/>
        <p:txBody>
          <a:bodyPr/>
          <a:lstStyle/>
          <a:p>
            <a:fld id="{4D23541A-9FB5-4496-A27D-EDB81EAA942C}" type="slidenum">
              <a:rPr lang="de-DE" smtClean="0"/>
              <a:t>3</a:t>
            </a:fld>
            <a:endParaRPr lang="de-DE"/>
          </a:p>
        </p:txBody>
      </p:sp>
    </p:spTree>
    <p:extLst>
      <p:ext uri="{BB962C8B-B14F-4D97-AF65-F5344CB8AC3E}">
        <p14:creationId xmlns:p14="http://schemas.microsoft.com/office/powerpoint/2010/main" val="209017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14D42-9E17-4D25-BB30-8BCF6DC21429}"/>
              </a:ext>
            </a:extLst>
          </p:cNvPr>
          <p:cNvSpPr>
            <a:spLocks noGrp="1"/>
          </p:cNvSpPr>
          <p:nvPr>
            <p:ph type="title"/>
          </p:nvPr>
        </p:nvSpPr>
        <p:spPr/>
        <p:txBody>
          <a:bodyPr/>
          <a:lstStyle/>
          <a:p>
            <a:r>
              <a:rPr lang="de-DE" dirty="0"/>
              <a:t>Grobkonzept - Anforderungen</a:t>
            </a:r>
          </a:p>
        </p:txBody>
      </p:sp>
      <p:sp>
        <p:nvSpPr>
          <p:cNvPr id="3" name="Inhaltsplatzhalter 2">
            <a:extLst>
              <a:ext uri="{FF2B5EF4-FFF2-40B4-BE49-F238E27FC236}">
                <a16:creationId xmlns:a16="http://schemas.microsoft.com/office/drawing/2014/main" id="{4E9D06C6-BBE2-4C60-9DDB-CC62EA11B3B0}"/>
              </a:ext>
            </a:extLst>
          </p:cNvPr>
          <p:cNvSpPr>
            <a:spLocks noGrp="1"/>
          </p:cNvSpPr>
          <p:nvPr>
            <p:ph idx="1"/>
          </p:nvPr>
        </p:nvSpPr>
        <p:spPr/>
        <p:txBody>
          <a:bodyPr anchor="t">
            <a:normAutofit/>
          </a:bodyPr>
          <a:lstStyle/>
          <a:p>
            <a:r>
              <a:rPr lang="de-DE" sz="1900" dirty="0"/>
              <a:t>Alle Attribute von Darstellungen auf einen Blick (Stichwörter aufgelistet) </a:t>
            </a:r>
          </a:p>
          <a:p>
            <a:r>
              <a:rPr lang="de-DE" sz="1900" dirty="0"/>
              <a:t>Auswählen einer Darstellung</a:t>
            </a:r>
          </a:p>
          <a:p>
            <a:r>
              <a:rPr lang="de-DE" sz="1900" dirty="0"/>
              <a:t>Mosaik von Bildern um ausgewähltes Attribut, was alle Artefakte zu diesem Attribut anzeigt</a:t>
            </a:r>
          </a:p>
          <a:p>
            <a:r>
              <a:rPr lang="de-DE" sz="1900" dirty="0"/>
              <a:t>Ein Artefakt auswählen</a:t>
            </a:r>
          </a:p>
          <a:p>
            <a:pPr lvl="1"/>
            <a:r>
              <a:rPr lang="de-DE" sz="1700" dirty="0"/>
              <a:t>Fenster erscheint mit Bild des Artefakts + Daten, sowie ähnliche Artefakte</a:t>
            </a:r>
          </a:p>
          <a:p>
            <a:pPr lvl="1"/>
            <a:r>
              <a:rPr lang="de-DE" sz="1700" dirty="0"/>
              <a:t>Artefakt kann bewertet werden</a:t>
            </a:r>
          </a:p>
          <a:p>
            <a:r>
              <a:rPr lang="de-DE" sz="1900" dirty="0"/>
              <a:t>Spezielle Listen: Top 10, Neue Artefakte, etc.</a:t>
            </a:r>
          </a:p>
        </p:txBody>
      </p:sp>
      <p:sp>
        <p:nvSpPr>
          <p:cNvPr id="5" name="Foliennummernplatzhalter 4">
            <a:extLst>
              <a:ext uri="{FF2B5EF4-FFF2-40B4-BE49-F238E27FC236}">
                <a16:creationId xmlns:a16="http://schemas.microsoft.com/office/drawing/2014/main" id="{6D11AC33-D7AA-42CF-B38A-396190D346A3}"/>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27633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1B3A2F-277A-4301-8965-BC35E622BC29}"/>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BFAAE1E2-002C-4A8A-96D6-E1680E16F417}"/>
              </a:ext>
            </a:extLst>
          </p:cNvPr>
          <p:cNvSpPr>
            <a:spLocks noGrp="1"/>
          </p:cNvSpPr>
          <p:nvPr>
            <p:ph idx="1"/>
          </p:nvPr>
        </p:nvSpPr>
        <p:spPr/>
        <p:txBody>
          <a:bodyPr/>
          <a:lstStyle/>
          <a:p>
            <a:r>
              <a:rPr lang="de-DE" dirty="0"/>
              <a:t>Prozess: Ideationsphase, Datenexploration, Gestaltungsentscheidungen</a:t>
            </a:r>
          </a:p>
        </p:txBody>
      </p:sp>
      <p:sp>
        <p:nvSpPr>
          <p:cNvPr id="4" name="Foliennummernplatzhalter 3">
            <a:extLst>
              <a:ext uri="{FF2B5EF4-FFF2-40B4-BE49-F238E27FC236}">
                <a16:creationId xmlns:a16="http://schemas.microsoft.com/office/drawing/2014/main" id="{7AC6945A-B0CC-40B7-B1DC-4AFF2AA4779D}"/>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46672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a:extLst>
              <a:ext uri="{FF2B5EF4-FFF2-40B4-BE49-F238E27FC236}">
                <a16:creationId xmlns:a16="http://schemas.microsoft.com/office/drawing/2014/main" id="{6A3F2135-CDB8-4D9D-8ED3-0E4E891EE4F8}"/>
              </a:ext>
            </a:extLst>
          </p:cNvPr>
          <p:cNvSpPr>
            <a:spLocks noGrp="1"/>
          </p:cNvSpPr>
          <p:nvPr>
            <p:ph type="title"/>
          </p:nvPr>
        </p:nvSpPr>
        <p:spPr/>
        <p:txBody>
          <a:bodyPr/>
          <a:lstStyle/>
          <a:p>
            <a:endParaRPr lang="de-DE"/>
          </a:p>
        </p:txBody>
      </p:sp>
      <p:sp>
        <p:nvSpPr>
          <p:cNvPr id="30" name="Textplatzhalter 29">
            <a:extLst>
              <a:ext uri="{FF2B5EF4-FFF2-40B4-BE49-F238E27FC236}">
                <a16:creationId xmlns:a16="http://schemas.microsoft.com/office/drawing/2014/main" id="{408ECEA3-4010-431C-8EF3-AF4895F249E3}"/>
              </a:ext>
            </a:extLst>
          </p:cNvPr>
          <p:cNvSpPr>
            <a:spLocks noGrp="1"/>
          </p:cNvSpPr>
          <p:nvPr>
            <p:ph type="body" idx="1"/>
          </p:nvPr>
        </p:nvSpPr>
        <p:spPr/>
        <p:txBody>
          <a:bodyPr/>
          <a:lstStyle/>
          <a:p>
            <a:endParaRPr lang="de-DE" dirty="0"/>
          </a:p>
          <a:p>
            <a:r>
              <a:rPr lang="de-DE" dirty="0"/>
              <a:t>Erster Prototyp</a:t>
            </a:r>
          </a:p>
        </p:txBody>
      </p:sp>
      <p:pic>
        <p:nvPicPr>
          <p:cNvPr id="28" name="Inhaltsplatzhalter 23">
            <a:extLst>
              <a:ext uri="{FF2B5EF4-FFF2-40B4-BE49-F238E27FC236}">
                <a16:creationId xmlns:a16="http://schemas.microsoft.com/office/drawing/2014/main" id="{91490F04-117F-453F-B9A4-B8ECA0CBD7E0}"/>
              </a:ext>
            </a:extLst>
          </p:cNvPr>
          <p:cNvPicPr>
            <a:picLocks noGrp="1" noChangeAspect="1"/>
          </p:cNvPicPr>
          <p:nvPr>
            <p:ph sz="half" idx="2"/>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l="13921" b="36190"/>
          <a:stretch/>
        </p:blipFill>
        <p:spPr>
          <a:xfrm>
            <a:off x="1049615" y="2925764"/>
            <a:ext cx="4184637" cy="2326550"/>
          </a:xfrm>
        </p:spPr>
      </p:pic>
      <p:sp>
        <p:nvSpPr>
          <p:cNvPr id="31" name="Textplatzhalter 30">
            <a:extLst>
              <a:ext uri="{FF2B5EF4-FFF2-40B4-BE49-F238E27FC236}">
                <a16:creationId xmlns:a16="http://schemas.microsoft.com/office/drawing/2014/main" id="{DB045502-C875-449B-890F-58A81DEFA695}"/>
              </a:ext>
            </a:extLst>
          </p:cNvPr>
          <p:cNvSpPr>
            <a:spLocks noGrp="1"/>
          </p:cNvSpPr>
          <p:nvPr>
            <p:ph type="body" sz="quarter" idx="3"/>
          </p:nvPr>
        </p:nvSpPr>
        <p:spPr/>
        <p:txBody>
          <a:bodyPr/>
          <a:lstStyle/>
          <a:p>
            <a:endParaRPr lang="de-DE"/>
          </a:p>
        </p:txBody>
      </p:sp>
      <p:sp>
        <p:nvSpPr>
          <p:cNvPr id="27" name="Inhaltsplatzhalter 26">
            <a:extLst>
              <a:ext uri="{FF2B5EF4-FFF2-40B4-BE49-F238E27FC236}">
                <a16:creationId xmlns:a16="http://schemas.microsoft.com/office/drawing/2014/main" id="{A5584584-3D5E-4743-A381-195E47820FAC}"/>
              </a:ext>
            </a:extLst>
          </p:cNvPr>
          <p:cNvSpPr>
            <a:spLocks noGrp="1"/>
          </p:cNvSpPr>
          <p:nvPr>
            <p:ph sz="quarter" idx="4"/>
          </p:nvPr>
        </p:nvSpPr>
        <p:spPr/>
        <p:txBody>
          <a:bodyPr anchor="t"/>
          <a:lstStyle/>
          <a:p>
            <a:r>
              <a:rPr lang="de-DE" dirty="0"/>
              <a:t>Drei Übersichten:</a:t>
            </a:r>
          </a:p>
          <a:p>
            <a:r>
              <a:rPr lang="de-DE" dirty="0"/>
              <a:t>…</a:t>
            </a:r>
          </a:p>
        </p:txBody>
      </p:sp>
      <p:sp>
        <p:nvSpPr>
          <p:cNvPr id="5" name="Foliennummernplatzhalter 4">
            <a:extLst>
              <a:ext uri="{FF2B5EF4-FFF2-40B4-BE49-F238E27FC236}">
                <a16:creationId xmlns:a16="http://schemas.microsoft.com/office/drawing/2014/main" id="{DAC89C76-7B4A-4FD1-A8F1-30CA2B7B494A}"/>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32237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6D63CD6-9C9B-4E98-9A52-CD98AD2F1540}"/>
              </a:ext>
            </a:extLst>
          </p:cNvPr>
          <p:cNvSpPr>
            <a:spLocks noGrp="1"/>
          </p:cNvSpPr>
          <p:nvPr>
            <p:ph type="title"/>
          </p:nvPr>
        </p:nvSpPr>
        <p:spPr/>
        <p:txBody>
          <a:bodyPr/>
          <a:lstStyle/>
          <a:p>
            <a:r>
              <a:rPr lang="de-DE" dirty="0"/>
              <a:t>Erster Prototyp</a:t>
            </a:r>
          </a:p>
        </p:txBody>
      </p:sp>
      <p:sp>
        <p:nvSpPr>
          <p:cNvPr id="7" name="Inhaltsplatzhalter 6">
            <a:extLst>
              <a:ext uri="{FF2B5EF4-FFF2-40B4-BE49-F238E27FC236}">
                <a16:creationId xmlns:a16="http://schemas.microsoft.com/office/drawing/2014/main" id="{AD52F371-E590-410E-BA86-A413EFC37C55}"/>
              </a:ext>
            </a:extLst>
          </p:cNvPr>
          <p:cNvSpPr>
            <a:spLocks noGrp="1"/>
          </p:cNvSpPr>
          <p:nvPr>
            <p:ph idx="1"/>
          </p:nvPr>
        </p:nvSpPr>
        <p:spPr/>
        <p:txBody>
          <a:bodyPr anchor="t"/>
          <a:lstStyle/>
          <a:p>
            <a:r>
              <a:rPr lang="de-DE" dirty="0"/>
              <a:t>Probleme:</a:t>
            </a:r>
          </a:p>
          <a:p>
            <a:pPr lvl="1"/>
            <a:r>
              <a:rPr lang="de-DE" dirty="0"/>
              <a:t>Zu viele </a:t>
            </a:r>
            <a:r>
              <a:rPr lang="de-DE" dirty="0" err="1"/>
              <a:t>Ikonographien</a:t>
            </a:r>
            <a:endParaRPr lang="de-DE" dirty="0"/>
          </a:p>
          <a:p>
            <a:pPr lvl="1"/>
            <a:r>
              <a:rPr lang="de-DE" dirty="0"/>
              <a:t>Zu viele Bilder pro Ikonographie</a:t>
            </a:r>
          </a:p>
          <a:p>
            <a:pPr lvl="1"/>
            <a:r>
              <a:rPr lang="de-DE" dirty="0"/>
              <a:t>…</a:t>
            </a:r>
          </a:p>
        </p:txBody>
      </p:sp>
      <p:sp>
        <p:nvSpPr>
          <p:cNvPr id="5" name="Foliennummernplatzhalter 4">
            <a:extLst>
              <a:ext uri="{FF2B5EF4-FFF2-40B4-BE49-F238E27FC236}">
                <a16:creationId xmlns:a16="http://schemas.microsoft.com/office/drawing/2014/main" id="{FE80714C-71B1-464C-9B2B-F7E32691C066}"/>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38676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64E5BD7-5DE9-4816-9755-257F726174E7}"/>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272215B6-0C74-4BFB-AFC3-03BC3A5ADD98}"/>
              </a:ext>
            </a:extLst>
          </p:cNvPr>
          <p:cNvSpPr>
            <a:spLocks noGrp="1"/>
          </p:cNvSpPr>
          <p:nvPr>
            <p:ph type="body" idx="1"/>
          </p:nvPr>
        </p:nvSpPr>
        <p:spPr/>
        <p:txBody>
          <a:bodyPr/>
          <a:lstStyle/>
          <a:p>
            <a:r>
              <a:rPr lang="de-DE" dirty="0"/>
              <a:t>Konzept</a:t>
            </a:r>
          </a:p>
        </p:txBody>
      </p:sp>
      <p:sp>
        <p:nvSpPr>
          <p:cNvPr id="7" name="Inhaltsplatzhalter 6">
            <a:extLst>
              <a:ext uri="{FF2B5EF4-FFF2-40B4-BE49-F238E27FC236}">
                <a16:creationId xmlns:a16="http://schemas.microsoft.com/office/drawing/2014/main" id="{94082F94-FEDE-4DBA-B4E4-8DEE1A53232E}"/>
              </a:ext>
            </a:extLst>
          </p:cNvPr>
          <p:cNvSpPr>
            <a:spLocks noGrp="1"/>
          </p:cNvSpPr>
          <p:nvPr>
            <p:ph sz="half" idx="2"/>
          </p:nvPr>
        </p:nvSpPr>
        <p:spPr/>
        <p:txBody>
          <a:bodyPr/>
          <a:lstStyle/>
          <a:p>
            <a:endParaRPr lang="de-DE" dirty="0"/>
          </a:p>
        </p:txBody>
      </p:sp>
      <p:sp>
        <p:nvSpPr>
          <p:cNvPr id="8" name="Textplatzhalter 7">
            <a:extLst>
              <a:ext uri="{FF2B5EF4-FFF2-40B4-BE49-F238E27FC236}">
                <a16:creationId xmlns:a16="http://schemas.microsoft.com/office/drawing/2014/main" id="{ABC23212-EFBE-4D0C-AA7C-49039B194CCC}"/>
              </a:ext>
            </a:extLst>
          </p:cNvPr>
          <p:cNvSpPr>
            <a:spLocks noGrp="1"/>
          </p:cNvSpPr>
          <p:nvPr>
            <p:ph type="body" sz="quarter" idx="3"/>
          </p:nvPr>
        </p:nvSpPr>
        <p:spPr/>
        <p:txBody>
          <a:bodyPr/>
          <a:lstStyle/>
          <a:p>
            <a:endParaRPr lang="de-DE"/>
          </a:p>
        </p:txBody>
      </p:sp>
      <p:sp>
        <p:nvSpPr>
          <p:cNvPr id="9" name="Inhaltsplatzhalter 8">
            <a:extLst>
              <a:ext uri="{FF2B5EF4-FFF2-40B4-BE49-F238E27FC236}">
                <a16:creationId xmlns:a16="http://schemas.microsoft.com/office/drawing/2014/main" id="{3481AE03-652C-4C59-A923-885870213030}"/>
              </a:ext>
            </a:extLst>
          </p:cNvPr>
          <p:cNvSpPr>
            <a:spLocks noGrp="1"/>
          </p:cNvSpPr>
          <p:nvPr>
            <p:ph sz="quarter" idx="4"/>
          </p:nvPr>
        </p:nvSpPr>
        <p:spPr/>
        <p:txBody>
          <a:bodyPr/>
          <a:lstStyle/>
          <a:p>
            <a:endParaRPr lang="de-DE"/>
          </a:p>
        </p:txBody>
      </p:sp>
      <p:sp>
        <p:nvSpPr>
          <p:cNvPr id="4" name="Foliennummernplatzhalter 3">
            <a:extLst>
              <a:ext uri="{FF2B5EF4-FFF2-40B4-BE49-F238E27FC236}">
                <a16:creationId xmlns:a16="http://schemas.microsoft.com/office/drawing/2014/main" id="{2139632A-F5CD-4CE0-B93E-13C53C3AD6E9}"/>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62769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0895E8F1-20CE-4ED6-A240-1A82A789E93C}"/>
              </a:ext>
            </a:extLst>
          </p:cNvPr>
          <p:cNvSpPr>
            <a:spLocks noGrp="1"/>
          </p:cNvSpPr>
          <p:nvPr>
            <p:ph type="title"/>
          </p:nvPr>
        </p:nvSpPr>
        <p:spPr/>
        <p:txBody>
          <a:bodyPr/>
          <a:lstStyle/>
          <a:p>
            <a:endParaRPr lang="de-DE"/>
          </a:p>
        </p:txBody>
      </p:sp>
      <p:sp>
        <p:nvSpPr>
          <p:cNvPr id="10" name="Textplatzhalter 9">
            <a:extLst>
              <a:ext uri="{FF2B5EF4-FFF2-40B4-BE49-F238E27FC236}">
                <a16:creationId xmlns:a16="http://schemas.microsoft.com/office/drawing/2014/main" id="{2A398898-E58E-4E80-AB69-394DDE1B5E27}"/>
              </a:ext>
            </a:extLst>
          </p:cNvPr>
          <p:cNvSpPr>
            <a:spLocks noGrp="1"/>
          </p:cNvSpPr>
          <p:nvPr>
            <p:ph type="body" idx="1"/>
          </p:nvPr>
        </p:nvSpPr>
        <p:spPr/>
        <p:txBody>
          <a:bodyPr/>
          <a:lstStyle/>
          <a:p>
            <a:r>
              <a:rPr lang="de-DE" dirty="0"/>
              <a:t>Prototyp Umsetzung</a:t>
            </a:r>
          </a:p>
        </p:txBody>
      </p:sp>
      <p:sp>
        <p:nvSpPr>
          <p:cNvPr id="11" name="Inhaltsplatzhalter 10">
            <a:extLst>
              <a:ext uri="{FF2B5EF4-FFF2-40B4-BE49-F238E27FC236}">
                <a16:creationId xmlns:a16="http://schemas.microsoft.com/office/drawing/2014/main" id="{48DF3F5A-5EEB-4D7B-B4CB-FD260BF80484}"/>
              </a:ext>
            </a:extLst>
          </p:cNvPr>
          <p:cNvSpPr>
            <a:spLocks noGrp="1"/>
          </p:cNvSpPr>
          <p:nvPr>
            <p:ph sz="half" idx="2"/>
          </p:nvPr>
        </p:nvSpPr>
        <p:spPr/>
        <p:txBody>
          <a:bodyPr/>
          <a:lstStyle/>
          <a:p>
            <a:r>
              <a:rPr lang="de-DE" dirty="0"/>
              <a:t>Screenshot App</a:t>
            </a:r>
          </a:p>
        </p:txBody>
      </p:sp>
      <p:sp>
        <p:nvSpPr>
          <p:cNvPr id="12" name="Textplatzhalter 11">
            <a:extLst>
              <a:ext uri="{FF2B5EF4-FFF2-40B4-BE49-F238E27FC236}">
                <a16:creationId xmlns:a16="http://schemas.microsoft.com/office/drawing/2014/main" id="{9BF26524-9E7D-4E56-A642-446BD5FE4D50}"/>
              </a:ext>
            </a:extLst>
          </p:cNvPr>
          <p:cNvSpPr>
            <a:spLocks noGrp="1"/>
          </p:cNvSpPr>
          <p:nvPr>
            <p:ph type="body" sz="quarter" idx="3"/>
          </p:nvPr>
        </p:nvSpPr>
        <p:spPr/>
        <p:txBody>
          <a:bodyPr/>
          <a:lstStyle/>
          <a:p>
            <a:endParaRPr lang="de-DE"/>
          </a:p>
        </p:txBody>
      </p:sp>
      <p:sp>
        <p:nvSpPr>
          <p:cNvPr id="13" name="Inhaltsplatzhalter 12">
            <a:extLst>
              <a:ext uri="{FF2B5EF4-FFF2-40B4-BE49-F238E27FC236}">
                <a16:creationId xmlns:a16="http://schemas.microsoft.com/office/drawing/2014/main" id="{18DC451A-426F-4710-9B42-9B80BDEC9B41}"/>
              </a:ext>
            </a:extLst>
          </p:cNvPr>
          <p:cNvSpPr>
            <a:spLocks noGrp="1"/>
          </p:cNvSpPr>
          <p:nvPr>
            <p:ph sz="quarter" idx="4"/>
          </p:nvPr>
        </p:nvSpPr>
        <p:spPr/>
        <p:txBody>
          <a:bodyPr/>
          <a:lstStyle/>
          <a:p>
            <a:endParaRPr lang="de-DE"/>
          </a:p>
        </p:txBody>
      </p:sp>
      <p:sp>
        <p:nvSpPr>
          <p:cNvPr id="5" name="Foliennummernplatzhalter 4">
            <a:extLst>
              <a:ext uri="{FF2B5EF4-FFF2-40B4-BE49-F238E27FC236}">
                <a16:creationId xmlns:a16="http://schemas.microsoft.com/office/drawing/2014/main" id="{C5111BBC-1A0F-4C6B-8DC8-1B00020339CB}"/>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861841579"/>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0</TotalTime>
  <Words>730</Words>
  <Application>Microsoft Office PowerPoint</Application>
  <PresentationFormat>Breitbild</PresentationFormat>
  <Paragraphs>118</Paragraphs>
  <Slides>14</Slides>
  <Notes>1</Notes>
  <HiddenSlides>3</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14</vt:i4>
      </vt:variant>
    </vt:vector>
  </HeadingPairs>
  <TitlesOfParts>
    <vt:vector size="23" baseType="lpstr">
      <vt:lpstr>Arial</vt:lpstr>
      <vt:lpstr>Calibri</vt:lpstr>
      <vt:lpstr>Calibri Light</vt:lpstr>
      <vt:lpstr>Frutiger LT Com 45 Light</vt:lpstr>
      <vt:lpstr>Gill Sans MT</vt:lpstr>
      <vt:lpstr>Wingdings</vt:lpstr>
      <vt:lpstr>Wingdings 2</vt:lpstr>
      <vt:lpstr>Dividende</vt:lpstr>
      <vt:lpstr>Office</vt:lpstr>
      <vt:lpstr>Ausstellungen erleben Human Data Interaction</vt:lpstr>
      <vt:lpstr>Gliederung</vt:lpstr>
      <vt:lpstr>PowerPoint-Präsentation</vt:lpstr>
      <vt:lpstr>Grobkonzept - Anforderungen</vt:lpstr>
      <vt:lpstr>PowerPoint-Präsentation</vt:lpstr>
      <vt:lpstr>PowerPoint-Präsentation</vt:lpstr>
      <vt:lpstr>Erster Prototyp</vt:lpstr>
      <vt:lpstr>PowerPoint-Präsentation</vt:lpstr>
      <vt:lpstr>PowerPoint-Präsentation</vt:lpstr>
      <vt:lpstr>PowerPoint-Präsentation</vt:lpstr>
      <vt:lpstr>User Story </vt:lpstr>
      <vt:lpstr>Reflexion</vt:lpstr>
      <vt:lpstr>Metadaten-Auswahl</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Data Interaction</dc:title>
  <dc:creator>Kathrin Kamuf</dc:creator>
  <cp:lastModifiedBy>Kathrin Kamuf</cp:lastModifiedBy>
  <cp:revision>15</cp:revision>
  <dcterms:created xsi:type="dcterms:W3CDTF">2017-12-09T18:30:07Z</dcterms:created>
  <dcterms:modified xsi:type="dcterms:W3CDTF">2018-01-11T14:43:52Z</dcterms:modified>
</cp:coreProperties>
</file>