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6" r:id="rId2"/>
  </p:sldMasterIdLst>
  <p:notesMasterIdLst>
    <p:notesMasterId r:id="rId6"/>
  </p:notesMasterIdLst>
  <p:sldIdLst>
    <p:sldId id="256" r:id="rId3"/>
    <p:sldId id="258"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3E262-6B75-4DC5-9FC4-1F589FFDF9EA}" type="datetimeFigureOut">
              <a:rPr lang="de-DE" smtClean="0"/>
              <a:t>29.11.2017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33812-9ECB-48BA-A68E-EAA09DC149B9}" type="slidenum">
              <a:rPr lang="de-DE" smtClean="0"/>
              <a:t>‹Nr.›</a:t>
            </a:fld>
            <a:endParaRPr lang="de-DE"/>
          </a:p>
        </p:txBody>
      </p:sp>
    </p:spTree>
    <p:extLst>
      <p:ext uri="{BB962C8B-B14F-4D97-AF65-F5344CB8AC3E}">
        <p14:creationId xmlns:p14="http://schemas.microsoft.com/office/powerpoint/2010/main" val="380503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Myers-Briggs Typenindikator</a:t>
            </a:r>
          </a:p>
          <a:p>
            <a:pPr lvl="1"/>
            <a:r>
              <a:rPr lang="de-DE" dirty="0"/>
              <a:t>Deutsch: https://de.wikipedia.org/wiki/Myers-Briggs_Typenindikator</a:t>
            </a:r>
          </a:p>
          <a:p>
            <a:pPr lvl="1"/>
            <a:r>
              <a:rPr lang="de-DE" dirty="0"/>
              <a:t>English: https://en.wikipedia.org/wiki/Myers%E2%80%93Briggs_Type_Indicator</a:t>
            </a:r>
          </a:p>
        </p:txBody>
      </p:sp>
      <p:sp>
        <p:nvSpPr>
          <p:cNvPr id="4" name="Foliennummernplatzhalter 3"/>
          <p:cNvSpPr>
            <a:spLocks noGrp="1"/>
          </p:cNvSpPr>
          <p:nvPr>
            <p:ph type="sldNum" sz="quarter" idx="10"/>
          </p:nvPr>
        </p:nvSpPr>
        <p:spPr/>
        <p:txBody>
          <a:bodyPr/>
          <a:lstStyle/>
          <a:p>
            <a:fld id="{6F118F77-BF2E-4843-AA6C-ED9ACCB38B45}" type="slidenum">
              <a:rPr lang="de-DE" smtClean="0"/>
              <a:pPr/>
              <a:t>1</a:t>
            </a:fld>
            <a:endParaRPr lang="de-DE" dirty="0"/>
          </a:p>
        </p:txBody>
      </p:sp>
    </p:spTree>
    <p:extLst>
      <p:ext uri="{BB962C8B-B14F-4D97-AF65-F5344CB8AC3E}">
        <p14:creationId xmlns:p14="http://schemas.microsoft.com/office/powerpoint/2010/main" val="191216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24942-054C-4570-AAD8-C4FF688DBFD2}"/>
              </a:ext>
            </a:extLst>
          </p:cNvPr>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a:extLst>
              <a:ext uri="{FF2B5EF4-FFF2-40B4-BE49-F238E27FC236}">
                <a16:creationId xmlns:a16="http://schemas.microsoft.com/office/drawing/2014/main" id="{848CFE84-1DE2-40E0-AED4-12698A52D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C9649F76-D92E-47A5-AE37-AD1440D099E1}"/>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ußzeilenplatzhalter 4">
            <a:extLst>
              <a:ext uri="{FF2B5EF4-FFF2-40B4-BE49-F238E27FC236}">
                <a16:creationId xmlns:a16="http://schemas.microsoft.com/office/drawing/2014/main" id="{040EAB31-FD64-405E-8C46-7E6790BCE04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0014102-A91F-4E4A-8445-5417CC857D85}"/>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2150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3158ED-8239-40E6-BDAC-41BC2467376C}"/>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84760627-F325-486C-B042-3E6329C38EFE}"/>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2BB991-A1D2-4FAE-81EA-411D606AAF77}"/>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ußzeilenplatzhalter 4">
            <a:extLst>
              <a:ext uri="{FF2B5EF4-FFF2-40B4-BE49-F238E27FC236}">
                <a16:creationId xmlns:a16="http://schemas.microsoft.com/office/drawing/2014/main" id="{E602E90D-7C68-45FE-8458-36BBDCC10D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9D2CBCA-8F1F-4FBF-9C80-AC17DE00E076}"/>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34018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E4983AB-3505-46FA-BEB0-14E867A00BC9}"/>
              </a:ext>
            </a:extLst>
          </p:cNvPr>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7F7CE802-408C-4C97-A058-3393A8C94F61}"/>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F277BE-04EF-423C-8B61-19377222E328}"/>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ußzeilenplatzhalter 4">
            <a:extLst>
              <a:ext uri="{FF2B5EF4-FFF2-40B4-BE49-F238E27FC236}">
                <a16:creationId xmlns:a16="http://schemas.microsoft.com/office/drawing/2014/main" id="{79C8363B-9BE2-4983-8E53-ABB0F30E4C7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591C5F-BA54-48D0-B121-A148D7E3CC49}"/>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596627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e-DE"/>
              <a:t>Titelmasterformat durch Klicken bearbeiten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ooter Placeholder 4"/>
          <p:cNvSpPr>
            <a:spLocks noGrp="1"/>
          </p:cNvSpPr>
          <p:nvPr>
            <p:ph type="ftr" sz="quarter" idx="11"/>
          </p:nvPr>
        </p:nvSpPr>
        <p:spPr/>
        <p:txBody>
          <a:bodyPr/>
          <a:lstStyle/>
          <a:p>
            <a:endParaRPr lang="de-D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49174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2849"/>
          </a:xfrm>
        </p:spPr>
        <p:txBody>
          <a:bodyPr/>
          <a:lstStyle/>
          <a:p>
            <a:r>
              <a:rPr lang="de-DE"/>
              <a:t>Titelmasterformat durch Klicken bearbeiten</a:t>
            </a:r>
            <a:endParaRPr lang="en-US" dirty="0"/>
          </a:p>
        </p:txBody>
      </p:sp>
      <p:sp>
        <p:nvSpPr>
          <p:cNvPr id="3" name="Content Placeholder 2"/>
          <p:cNvSpPr>
            <a:spLocks noGrp="1"/>
          </p:cNvSpPr>
          <p:nvPr>
            <p:ph idx="1"/>
          </p:nvPr>
        </p:nvSpPr>
        <p:spPr>
          <a:xfrm>
            <a:off x="2589212" y="1686757"/>
            <a:ext cx="8915400" cy="422446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922849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867290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ooter Placeholder 5"/>
          <p:cNvSpPr>
            <a:spLocks noGrp="1"/>
          </p:cNvSpPr>
          <p:nvPr>
            <p:ph type="ftr" sz="quarter" idx="11"/>
          </p:nvPr>
        </p:nvSpPr>
        <p:spPr/>
        <p:txBody>
          <a:bodyPr/>
          <a:lstStyle/>
          <a:p>
            <a:endParaRPr lang="de-D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94659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8191115-9523-4EBD-A663-A43F727568E9}" type="datetimeFigureOut">
              <a:rPr lang="de-DE" smtClean="0"/>
              <a:t>29.11.2017</a:t>
            </a:fld>
            <a:endParaRPr lang="de-DE"/>
          </a:p>
        </p:txBody>
      </p:sp>
      <p:sp>
        <p:nvSpPr>
          <p:cNvPr id="8" name="Footer Placeholder 7"/>
          <p:cNvSpPr>
            <a:spLocks noGrp="1"/>
          </p:cNvSpPr>
          <p:nvPr>
            <p:ph type="ftr" sz="quarter" idx="11"/>
          </p:nvPr>
        </p:nvSpPr>
        <p:spPr/>
        <p:txBody>
          <a:bodyPr/>
          <a:lstStyle/>
          <a:p>
            <a:endParaRPr lang="de-D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491186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88191115-9523-4EBD-A663-A43F727568E9}" type="datetimeFigureOut">
              <a:rPr lang="de-DE" smtClean="0"/>
              <a:t>29.11.2017</a:t>
            </a:fld>
            <a:endParaRPr lang="de-DE"/>
          </a:p>
        </p:txBody>
      </p:sp>
      <p:sp>
        <p:nvSpPr>
          <p:cNvPr id="4" name="Footer Placeholder 3"/>
          <p:cNvSpPr>
            <a:spLocks noGrp="1"/>
          </p:cNvSpPr>
          <p:nvPr>
            <p:ph type="ftr" sz="quarter" idx="11"/>
          </p:nvPr>
        </p:nvSpPr>
        <p:spPr/>
        <p:txBody>
          <a:bodyPr/>
          <a:lstStyle/>
          <a:p>
            <a:endParaRPr lang="de-D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570822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91115-9523-4EBD-A663-A43F727568E9}" type="datetimeFigureOut">
              <a:rPr lang="de-DE" smtClean="0"/>
              <a:t>29.11.2017</a:t>
            </a:fld>
            <a:endParaRPr lang="de-DE"/>
          </a:p>
        </p:txBody>
      </p:sp>
      <p:sp>
        <p:nvSpPr>
          <p:cNvPr id="3" name="Footer Placeholder 2"/>
          <p:cNvSpPr>
            <a:spLocks noGrp="1"/>
          </p:cNvSpPr>
          <p:nvPr>
            <p:ph type="ftr" sz="quarter" idx="11"/>
          </p:nvPr>
        </p:nvSpPr>
        <p:spPr/>
        <p:txBody>
          <a:bodyPr/>
          <a:lstStyle/>
          <a:p>
            <a:endParaRPr lang="de-D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830722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e-DE"/>
              <a:t>Titelmasterformat durch Klicken bearbeiten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75031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8B3E4D-E3D1-48B6-8A97-1A8EFC182107}"/>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B4BD84E9-B8A4-4D08-A50C-DCF43D339032}"/>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EB7EA0A-91B8-4480-920F-965E41C24D83}"/>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ußzeilenplatzhalter 4">
            <a:extLst>
              <a:ext uri="{FF2B5EF4-FFF2-40B4-BE49-F238E27FC236}">
                <a16:creationId xmlns:a16="http://schemas.microsoft.com/office/drawing/2014/main" id="{3C0B9976-E292-412D-953D-400B3C2F2F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A598F7B-3450-4951-BB52-4B0258E2D38F}"/>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781899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74333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743553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Titelmasterformat durch Klicken bearbeiten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ooter Placeholder 4"/>
          <p:cNvSpPr>
            <a:spLocks noGrp="1"/>
          </p:cNvSpPr>
          <p:nvPr>
            <p:ph type="ftr" sz="quarter" idx="11"/>
          </p:nvPr>
        </p:nvSpPr>
        <p:spPr/>
        <p:txBody>
          <a:bodyPr/>
          <a:lstStyle/>
          <a:p>
            <a:endParaRPr lang="de-D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23541A-9FB5-4496-A27D-EDB81EAA942C}" type="slidenum">
              <a:rPr lang="de-DE" smtClean="0"/>
              <a:t>‹Nr.›</a:t>
            </a:fld>
            <a:endParaRPr lang="de-D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30363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e-DE"/>
              <a:t>Titelmasterformat durch Klicken bearbeiten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Formatvorlagen des Textmasters bearbeiten</a:t>
            </a:r>
          </a:p>
        </p:txBody>
      </p:sp>
      <p:sp>
        <p:nvSpPr>
          <p:cNvPr id="5" name="Date Placeholder 4"/>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194068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Titelmasterformat durch Klicken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Formatvorlagen des Textmasters bearbeiten</a:t>
            </a:r>
          </a:p>
        </p:txBody>
      </p:sp>
      <p:sp>
        <p:nvSpPr>
          <p:cNvPr id="5" name="Date Placeholder 4"/>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ooter Placeholder 5"/>
          <p:cNvSpPr>
            <a:spLocks noGrp="1"/>
          </p:cNvSpPr>
          <p:nvPr>
            <p:ph type="ftr" sz="quarter" idx="11"/>
          </p:nvPr>
        </p:nvSpPr>
        <p:spPr/>
        <p:txBody>
          <a:bodyPr/>
          <a:lstStyle/>
          <a:p>
            <a:endParaRPr lang="de-D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23541A-9FB5-4496-A27D-EDB81EAA942C}" type="slidenum">
              <a:rPr lang="de-DE" smtClean="0"/>
              <a:t>‹Nr.›</a:t>
            </a:fld>
            <a:endParaRPr lang="de-D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4003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e-DE"/>
              <a:t>Titelmasterformat durch Klicken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Formatvorlagen des Textmasters bearbeiten</a:t>
            </a:r>
          </a:p>
        </p:txBody>
      </p:sp>
      <p:sp>
        <p:nvSpPr>
          <p:cNvPr id="5" name="Date Placeholder 4"/>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4206358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36761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6896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C4A10-86C2-4E1F-B904-2277F702EFEF}"/>
              </a:ext>
            </a:extLst>
          </p:cNvPr>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a:extLst>
              <a:ext uri="{FF2B5EF4-FFF2-40B4-BE49-F238E27FC236}">
                <a16:creationId xmlns:a16="http://schemas.microsoft.com/office/drawing/2014/main" id="{CE8E1C3E-941E-4391-91AB-5CF895AED0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id="{41A69F32-B686-4746-859F-8B5F5505E809}"/>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5" name="Fußzeilenplatzhalter 4">
            <a:extLst>
              <a:ext uri="{FF2B5EF4-FFF2-40B4-BE49-F238E27FC236}">
                <a16:creationId xmlns:a16="http://schemas.microsoft.com/office/drawing/2014/main" id="{1E1C833E-1462-4DC8-80DF-A96061ED45F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A9002C0-3897-41B2-8819-1223E4DFD6C4}"/>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96235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73431-AAA5-44F4-9A0C-D7FDC48FA62B}"/>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FF68CFDA-4859-4ECA-A5C5-EEE7D37D4C09}"/>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1C6D0CF-553C-45EC-997D-9CF750711ED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33036C8-E6BB-4831-92B6-38FAAACD74F5}"/>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ußzeilenplatzhalter 5">
            <a:extLst>
              <a:ext uri="{FF2B5EF4-FFF2-40B4-BE49-F238E27FC236}">
                <a16:creationId xmlns:a16="http://schemas.microsoft.com/office/drawing/2014/main" id="{06AC4761-7058-491F-BBF3-D02F132ADFC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90A8590-A157-4176-ADAD-F89CD8ABB06D}"/>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60938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1DED17-3F71-47D6-B723-92C0EF75E917}"/>
              </a:ext>
            </a:extLst>
          </p:cNvPr>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913AE09C-35D4-4879-93EE-7A43E8345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52FDFB49-135F-470F-885E-0665DF06285F}"/>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99545B8-A4DF-45E0-849B-BAC794FA6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01F41953-C91A-4D77-98EB-050E32C70B8A}"/>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A2D8097-22CC-4795-9A53-0195BE9DE70A}"/>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8" name="Fußzeilenplatzhalter 7">
            <a:extLst>
              <a:ext uri="{FF2B5EF4-FFF2-40B4-BE49-F238E27FC236}">
                <a16:creationId xmlns:a16="http://schemas.microsoft.com/office/drawing/2014/main" id="{91EAAEEE-B209-477C-ACA2-26FD1E3F32A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FA4D823-0A3A-463D-8E0D-D9AD67BE33AF}"/>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52126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752EC-D170-4B1E-BB33-AED6F6F2FBE9}"/>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88FD032B-5ADC-4E2D-928C-46CE87B8F40A}"/>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4" name="Fußzeilenplatzhalter 3">
            <a:extLst>
              <a:ext uri="{FF2B5EF4-FFF2-40B4-BE49-F238E27FC236}">
                <a16:creationId xmlns:a16="http://schemas.microsoft.com/office/drawing/2014/main" id="{9A4F80F2-FDF0-42E5-9ED8-3A5C1BB06D8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B24CB2D-B6F9-4B98-9555-F89C436F6D27}"/>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02201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35D1C2B-3A10-4516-AE2C-7C308E5577DE}"/>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3" name="Fußzeilenplatzhalter 2">
            <a:extLst>
              <a:ext uri="{FF2B5EF4-FFF2-40B4-BE49-F238E27FC236}">
                <a16:creationId xmlns:a16="http://schemas.microsoft.com/office/drawing/2014/main" id="{0EF5D148-446F-4C3D-9AB8-03225AB7783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1CC788A-FEAA-4540-9C34-AD7E876F4136}"/>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61174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7C446-5F56-451E-B7D7-AFFBCA0195F5}"/>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808DE8D3-AD0A-4B0E-BF6A-3C44A5B33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1789D6B-E607-4BE4-AA49-43484E4E0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D9C8FE14-3416-43EB-8AA6-8CE8BEA5ECC6}"/>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ußzeilenplatzhalter 5">
            <a:extLst>
              <a:ext uri="{FF2B5EF4-FFF2-40B4-BE49-F238E27FC236}">
                <a16:creationId xmlns:a16="http://schemas.microsoft.com/office/drawing/2014/main" id="{DE3A0AAA-3856-4B35-8F5F-20D6669B214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9B04073-DF21-4664-8CA9-515C412C30FA}"/>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60494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E35EC-9483-46C7-85AE-DDE7EFD33ED1}"/>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a:extLst>
              <a:ext uri="{FF2B5EF4-FFF2-40B4-BE49-F238E27FC236}">
                <a16:creationId xmlns:a16="http://schemas.microsoft.com/office/drawing/2014/main" id="{C52C0CB4-9F5D-4B52-959C-A0C9B50A9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97CC695-2F75-4168-86FF-3F78FFB5F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9E312436-1517-4153-BD3F-077969305F4C}"/>
              </a:ext>
            </a:extLst>
          </p:cNvPr>
          <p:cNvSpPr>
            <a:spLocks noGrp="1"/>
          </p:cNvSpPr>
          <p:nvPr>
            <p:ph type="dt" sz="half" idx="10"/>
          </p:nvPr>
        </p:nvSpPr>
        <p:spPr/>
        <p:txBody>
          <a:bodyPr/>
          <a:lstStyle/>
          <a:p>
            <a:fld id="{88191115-9523-4EBD-A663-A43F727568E9}" type="datetimeFigureOut">
              <a:rPr lang="de-DE" smtClean="0"/>
              <a:t>29.11.2017</a:t>
            </a:fld>
            <a:endParaRPr lang="de-DE"/>
          </a:p>
        </p:txBody>
      </p:sp>
      <p:sp>
        <p:nvSpPr>
          <p:cNvPr id="6" name="Fußzeilenplatzhalter 5">
            <a:extLst>
              <a:ext uri="{FF2B5EF4-FFF2-40B4-BE49-F238E27FC236}">
                <a16:creationId xmlns:a16="http://schemas.microsoft.com/office/drawing/2014/main" id="{59E0D10A-F753-4782-B0CD-B077DD9FF28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7F68BBE-978F-4149-9E6D-234463107976}"/>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05730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F777997-FB7C-4799-B434-10E55D31E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a:extLst>
              <a:ext uri="{FF2B5EF4-FFF2-40B4-BE49-F238E27FC236}">
                <a16:creationId xmlns:a16="http://schemas.microsoft.com/office/drawing/2014/main" id="{22AE8368-E89D-4DA6-BEDB-144166F50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D28578E-9BEA-48D5-B219-EED837758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91115-9523-4EBD-A663-A43F727568E9}" type="datetimeFigureOut">
              <a:rPr lang="de-DE" smtClean="0"/>
              <a:t>29.11.2017</a:t>
            </a:fld>
            <a:endParaRPr lang="de-DE"/>
          </a:p>
        </p:txBody>
      </p:sp>
      <p:sp>
        <p:nvSpPr>
          <p:cNvPr id="5" name="Fußzeilenplatzhalter 4">
            <a:extLst>
              <a:ext uri="{FF2B5EF4-FFF2-40B4-BE49-F238E27FC236}">
                <a16:creationId xmlns:a16="http://schemas.microsoft.com/office/drawing/2014/main" id="{8BE6552F-C310-4066-9703-B6DE685FC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17A1F7D-CB3A-4DD7-A54F-202CA3A6B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3541A-9FB5-4496-A27D-EDB81EAA942C}" type="slidenum">
              <a:rPr lang="de-DE" smtClean="0"/>
              <a:t>‹Nr.›</a:t>
            </a:fld>
            <a:endParaRPr lang="de-DE"/>
          </a:p>
        </p:txBody>
      </p:sp>
    </p:spTree>
    <p:extLst>
      <p:ext uri="{BB962C8B-B14F-4D97-AF65-F5344CB8AC3E}">
        <p14:creationId xmlns:p14="http://schemas.microsoft.com/office/powerpoint/2010/main" val="23480608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191115-9523-4EBD-A663-A43F727568E9}" type="datetimeFigureOut">
              <a:rPr lang="de-DE" smtClean="0"/>
              <a:t>29.11.2017</a:t>
            </a:fld>
            <a:endParaRPr lang="de-D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23541A-9FB5-4496-A27D-EDB81EAA942C}" type="slidenum">
              <a:rPr lang="de-DE" smtClean="0"/>
              <a:t>‹Nr.›</a:t>
            </a:fld>
            <a:endParaRPr lang="de-DE"/>
          </a:p>
        </p:txBody>
      </p:sp>
    </p:spTree>
    <p:extLst>
      <p:ext uri="{BB962C8B-B14F-4D97-AF65-F5344CB8AC3E}">
        <p14:creationId xmlns:p14="http://schemas.microsoft.com/office/powerpoint/2010/main" val="9930276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6" name="Rectangle 45"/>
          <p:cNvSpPr/>
          <p:nvPr/>
        </p:nvSpPr>
        <p:spPr>
          <a:xfrm>
            <a:off x="1"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r>
              <a:rPr lang="de-DE" sz="7200" b="1" dirty="0">
                <a:latin typeface="Frutiger LT Com 45 Light" panose="020B0303030504020204" pitchFamily="34" charset="0"/>
              </a:rPr>
              <a:t>Maximilian Müller</a:t>
            </a: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300" dirty="0">
                <a:solidFill>
                  <a:schemeClr val="tx1">
                    <a:lumMod val="75000"/>
                    <a:lumOff val="25000"/>
                  </a:schemeClr>
                </a:solidFill>
                <a:latin typeface="Frutiger LT Com 45 Light" panose="020B0303030504020204" pitchFamily="34" charset="0"/>
              </a:rPr>
              <a:t>Maximilian Müller ist ein stets gutgelaunter Mensch. Neben seinem BWL-Studium, geht er gerne auf Reisen und trifft sich gerne mit seinen Freunden und ist immer in Bewegung. In seiner Freizeit ist er immer auf Achse, weshalb er auch hin und wieder sein Studium schleifen lässt. Er ist für alle Freizeitaktivitäten zu haben, sei es im Urlaub oder auch in seiner Heimatstadt Stuttgart. Am meisten gefallen ihm Outdoor-Aktivitäten. Im Urlaub schaut er sich gerne die Sehenswürdigkeiten an. Seine Freunde überreden ihn hin und wieder in Museen zu gehen, wobei er mit diesen nichts anfangen kann. Das stupide Betrachten aller Objekte, die im Museum ausgestellt sind, langweilen ihn, sodass er schnell die Motivation verliert und lieber draußen auf die anderen wartet. </a:t>
            </a:r>
          </a:p>
        </p:txBody>
      </p:sp>
      <p:sp>
        <p:nvSpPr>
          <p:cNvPr id="55" name="TextBox 54"/>
          <p:cNvSpPr txBox="1"/>
          <p:nvPr/>
        </p:nvSpPr>
        <p:spPr>
          <a:xfrm>
            <a:off x="2771363" y="1248502"/>
            <a:ext cx="5512043" cy="30519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Arbeitsumgebung:</a:t>
            </a: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latin typeface="Frutiger LT Com 45 Light" panose="020B0303030504020204" pitchFamily="34" charset="0"/>
              </a:rPr>
              <a:t>Was du heute kannst besorgen, das verschiebe stets auf morgen.</a:t>
            </a:r>
          </a:p>
        </p:txBody>
      </p:sp>
      <p:sp>
        <p:nvSpPr>
          <p:cNvPr id="62" name="Rectangle 61"/>
          <p:cNvSpPr/>
          <p:nvPr/>
        </p:nvSpPr>
        <p:spPr>
          <a:xfrm>
            <a:off x="8637225" y="155270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a:solidFill>
                  <a:schemeClr val="tx1">
                    <a:lumMod val="75000"/>
                    <a:lumOff val="25000"/>
                  </a:schemeClr>
                </a:solidFill>
                <a:latin typeface="Frutiger LT Com 45 Light" panose="020B0303030504020204" pitchFamily="34" charset="0"/>
              </a:rPr>
              <a:t>Neben dem Studium arbeitet Maximilian im Support bei der Mustermann GmbH. Da er gerne mit Menschen arbeitetet und keine Scheu vor dem Telefonieren hat, ist der Job wie für ihn gemach, um seine Freizeit zu finanzieren.</a:t>
            </a:r>
          </a:p>
        </p:txBody>
      </p:sp>
      <p:sp>
        <p:nvSpPr>
          <p:cNvPr id="63" name="Rectangle 62"/>
          <p:cNvSpPr/>
          <p:nvPr/>
        </p:nvSpPr>
        <p:spPr>
          <a:xfrm>
            <a:off x="8637225" y="2994395"/>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Auch bei nervigen Kunden freundlichen zu bleiben und ihnen zu helfen.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Seine Reisen und Freizeitaktivitäten zu finanzieren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Sein Studium </a:t>
            </a:r>
            <a:r>
              <a:rPr lang="de-DE" sz="1300" dirty="0">
                <a:solidFill>
                  <a:schemeClr val="tx1">
                    <a:lumMod val="75000"/>
                    <a:lumOff val="25000"/>
                  </a:schemeClr>
                </a:solidFill>
                <a:latin typeface="Frutiger LT Com 45 Light" panose="020B0303030504020204" pitchFamily="34" charset="0"/>
              </a:rPr>
              <a:t>erfolgreich</a:t>
            </a:r>
            <a:r>
              <a:rPr lang="de-DE" sz="1200" dirty="0">
                <a:solidFill>
                  <a:schemeClr val="tx1">
                    <a:lumMod val="75000"/>
                    <a:lumOff val="25000"/>
                  </a:schemeClr>
                </a:solidFill>
                <a:latin typeface="Frutiger LT Com 45 Light" panose="020B0303030504020204" pitchFamily="34" charset="0"/>
              </a:rPr>
              <a:t> abschließen und eine Festanstellung bekommen.</a:t>
            </a:r>
          </a:p>
          <a:p>
            <a:pPr marL="171450" indent="-171450">
              <a:spcAft>
                <a:spcPts val="200"/>
              </a:spcAft>
              <a:buFont typeface="Wingdings" panose="05000000000000000000" pitchFamily="2" charset="2"/>
              <a:buChar char="§"/>
            </a:pPr>
            <a:endParaRPr lang="de-DE" sz="1200" dirty="0">
              <a:solidFill>
                <a:schemeClr val="tx1">
                  <a:lumMod val="75000"/>
                  <a:lumOff val="25000"/>
                </a:schemeClr>
              </a:solidFill>
              <a:latin typeface="Frutiger LT Com 45 Light" panose="020B0303030504020204" pitchFamily="34" charset="0"/>
            </a:endParaRPr>
          </a:p>
        </p:txBody>
      </p:sp>
      <p:sp>
        <p:nvSpPr>
          <p:cNvPr id="64" name="Rectangle 63"/>
          <p:cNvSpPr/>
          <p:nvPr/>
        </p:nvSpPr>
        <p:spPr>
          <a:xfrm>
            <a:off x="5579469" y="4953448"/>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a:spcAft>
                <a:spcPts val="200"/>
              </a:spcAft>
            </a:pPr>
            <a:r>
              <a:rPr lang="de-DE" sz="1300" dirty="0">
                <a:solidFill>
                  <a:schemeClr val="tx1">
                    <a:lumMod val="75000"/>
                    <a:lumOff val="25000"/>
                  </a:schemeClr>
                </a:solidFill>
                <a:latin typeface="Frutiger LT Com 45 Light" panose="020B0303030504020204" pitchFamily="34" charset="0"/>
              </a:rPr>
              <a:t>- Die Welt bereisen und verschiedene Kulturen kennenlernen.</a:t>
            </a: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4" y="1308616"/>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Alter: </a:t>
            </a:r>
            <a:r>
              <a:rPr lang="de-DE" sz="1400" dirty="0">
                <a:solidFill>
                  <a:schemeClr val="tx1">
                    <a:lumMod val="75000"/>
                    <a:lumOff val="25000"/>
                  </a:schemeClr>
                </a:solidFill>
                <a:latin typeface="Frutiger LT Com 45 Light" panose="020B0303030504020204" pitchFamily="34" charset="0"/>
              </a:rPr>
              <a:t>28 Jahre</a:t>
            </a:r>
            <a:r>
              <a:rPr lang="de-DE" sz="1100" b="1" dirty="0">
                <a:solidFill>
                  <a:schemeClr val="tx1">
                    <a:lumMod val="75000"/>
                    <a:lumOff val="25000"/>
                  </a:schemeClr>
                </a:solidFill>
                <a:latin typeface="Frutiger LT Com 45 Light" panose="020B0303030504020204" pitchFamily="34" charset="0"/>
              </a:rPr>
              <a:t> </a:t>
            </a:r>
            <a:endParaRPr lang="de-DE" sz="1100" dirty="0">
              <a:solidFill>
                <a:schemeClr val="tx1">
                  <a:lumMod val="75000"/>
                  <a:lumOff val="25000"/>
                </a:schemeClr>
              </a:solidFill>
              <a:latin typeface="Frutiger LT Com 45 Light" panose="020B0303030504020204" pitchFamily="34" charset="0"/>
            </a:endParaRPr>
          </a:p>
        </p:txBody>
      </p:sp>
      <p:sp>
        <p:nvSpPr>
          <p:cNvPr id="67" name="TextBox 54"/>
          <p:cNvSpPr txBox="1"/>
          <p:nvPr/>
        </p:nvSpPr>
        <p:spPr>
          <a:xfrm>
            <a:off x="204645" y="1561851"/>
            <a:ext cx="2212900" cy="30777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Beruf: </a:t>
            </a:r>
            <a:r>
              <a:rPr lang="de-DE" sz="1400" dirty="0">
                <a:solidFill>
                  <a:schemeClr val="tx1">
                    <a:lumMod val="75000"/>
                    <a:lumOff val="25000"/>
                  </a:schemeClr>
                </a:solidFill>
                <a:latin typeface="Frutiger LT Com 45 Light" panose="020B0303030504020204" pitchFamily="34" charset="0"/>
              </a:rPr>
              <a:t>Student</a:t>
            </a:r>
            <a:endParaRPr lang="de-DE" sz="1100" dirty="0">
              <a:solidFill>
                <a:schemeClr val="tx1">
                  <a:lumMod val="75000"/>
                  <a:lumOff val="25000"/>
                </a:schemeClr>
              </a:solidFill>
              <a:latin typeface="Frutiger LT Com 45 Light" panose="020B0303030504020204" pitchFamily="34" charset="0"/>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Status: </a:t>
            </a:r>
            <a:r>
              <a:rPr lang="de-DE" sz="1400" dirty="0">
                <a:solidFill>
                  <a:schemeClr val="tx1">
                    <a:lumMod val="75000"/>
                    <a:lumOff val="25000"/>
                  </a:schemeClr>
                </a:solidFill>
                <a:latin typeface="Frutiger LT Com 45 Light" panose="020B0303030504020204" pitchFamily="34" charset="0"/>
              </a:rPr>
              <a:t>Ledig</a:t>
            </a:r>
            <a:endParaRPr lang="de-DE" sz="1100" dirty="0">
              <a:solidFill>
                <a:schemeClr val="tx1">
                  <a:lumMod val="75000"/>
                  <a:lumOff val="25000"/>
                </a:schemeClr>
              </a:solidFill>
              <a:latin typeface="Frutiger LT Com 45 Light" panose="020B0303030504020204" pitchFamily="34" charset="0"/>
            </a:endParaRPr>
          </a:p>
        </p:txBody>
      </p:sp>
      <p:sp>
        <p:nvSpPr>
          <p:cNvPr id="85" name="TextBox 54"/>
          <p:cNvSpPr txBox="1"/>
          <p:nvPr/>
        </p:nvSpPr>
        <p:spPr>
          <a:xfrm>
            <a:off x="204645" y="2191627"/>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Wohnort: </a:t>
            </a:r>
            <a:r>
              <a:rPr lang="de-DE" sz="1400" dirty="0">
                <a:solidFill>
                  <a:schemeClr val="tx1">
                    <a:lumMod val="75000"/>
                    <a:lumOff val="25000"/>
                  </a:schemeClr>
                </a:solidFill>
                <a:latin typeface="Frutiger LT Com 45 Light" panose="020B0303030504020204" pitchFamily="34" charset="0"/>
              </a:rPr>
              <a:t>Stuttgart</a:t>
            </a:r>
            <a:endParaRPr lang="de-DE" sz="1100" dirty="0">
              <a:solidFill>
                <a:schemeClr val="tx1">
                  <a:lumMod val="75000"/>
                  <a:lumOff val="25000"/>
                </a:schemeClr>
              </a:solidFill>
              <a:latin typeface="Frutiger LT Com 45 Light" panose="020B0303030504020204" pitchFamily="34" charset="0"/>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100" dirty="0">
                  <a:solidFill>
                    <a:schemeClr val="tx1"/>
                  </a:solidFill>
                  <a:latin typeface="Frutiger LT Com 45 Light" panose="020B0303030504020204" pitchFamily="34" charset="0"/>
                </a:rPr>
                <a:t>introvertiert</a:t>
              </a: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100" dirty="0">
                  <a:latin typeface="Frutiger LT Com 45 Light" panose="020B0303030504020204" pitchFamily="34" charset="0"/>
                </a:rPr>
                <a:t>extrovertiert</a:t>
              </a: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100" dirty="0">
                  <a:solidFill>
                    <a:schemeClr val="tx1"/>
                  </a:solidFill>
                  <a:latin typeface="Frutiger LT Com 45 Light" panose="020B0303030504020204" pitchFamily="34" charset="0"/>
                </a:rPr>
                <a:t>berechnend</a:t>
              </a: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100" dirty="0">
                  <a:latin typeface="Frutiger LT Com 45 Light" panose="020B0303030504020204" pitchFamily="34" charset="0"/>
                </a:rPr>
                <a:t>intuitiv</a:t>
              </a: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100" dirty="0">
                  <a:solidFill>
                    <a:schemeClr val="tx1"/>
                  </a:solidFill>
                  <a:latin typeface="Frutiger LT Com 45 Light" panose="020B0303030504020204" pitchFamily="34" charset="0"/>
                </a:rPr>
                <a:t>rational</a:t>
              </a: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100" dirty="0">
                  <a:latin typeface="Frutiger LT Com 45 Light" panose="020B0303030504020204" pitchFamily="34" charset="0"/>
                </a:rPr>
                <a:t>sensibel</a:t>
              </a: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1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100" dirty="0">
                  <a:latin typeface="Frutiger LT Com 45 Light" panose="020B0303030504020204" pitchFamily="34" charset="0"/>
                </a:rPr>
                <a:t>beobachtend</a:t>
              </a:r>
            </a:p>
          </p:txBody>
        </p:sp>
      </p:gr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4" y="3206376"/>
            <a:ext cx="2829031" cy="2829031"/>
          </a:xfrm>
          <a:prstGeom prst="rect">
            <a:avLst/>
          </a:prstGeom>
        </p:spPr>
      </p:pic>
      <p:sp>
        <p:nvSpPr>
          <p:cNvPr id="47" name="Oval 70">
            <a:extLst>
              <a:ext uri="{FF2B5EF4-FFF2-40B4-BE49-F238E27FC236}">
                <a16:creationId xmlns:a16="http://schemas.microsoft.com/office/drawing/2014/main" id="{777FD73E-263A-463E-A80B-CBCF0838F582}"/>
              </a:ext>
            </a:extLst>
          </p:cNvPr>
          <p:cNvSpPr/>
          <p:nvPr/>
        </p:nvSpPr>
        <p:spPr>
          <a:xfrm>
            <a:off x="4234824" y="4935945"/>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69" name="Oval 70">
            <a:extLst>
              <a:ext uri="{FF2B5EF4-FFF2-40B4-BE49-F238E27FC236}">
                <a16:creationId xmlns:a16="http://schemas.microsoft.com/office/drawing/2014/main" id="{B578DA95-7455-49BE-882B-431BCABF70B4}"/>
              </a:ext>
            </a:extLst>
          </p:cNvPr>
          <p:cNvSpPr/>
          <p:nvPr/>
        </p:nvSpPr>
        <p:spPr>
          <a:xfrm>
            <a:off x="3933213" y="5224179"/>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70" name="Oval 70">
            <a:extLst>
              <a:ext uri="{FF2B5EF4-FFF2-40B4-BE49-F238E27FC236}">
                <a16:creationId xmlns:a16="http://schemas.microsoft.com/office/drawing/2014/main" id="{9E35ABFB-A8E0-42A3-8D37-AA75CF2E45FE}"/>
              </a:ext>
            </a:extLst>
          </p:cNvPr>
          <p:cNvSpPr/>
          <p:nvPr/>
        </p:nvSpPr>
        <p:spPr>
          <a:xfrm>
            <a:off x="3624180" y="558995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71" name="Oval 70">
            <a:extLst>
              <a:ext uri="{FF2B5EF4-FFF2-40B4-BE49-F238E27FC236}">
                <a16:creationId xmlns:a16="http://schemas.microsoft.com/office/drawing/2014/main" id="{C47D12A5-D030-448A-B934-7EC001F56CEB}"/>
              </a:ext>
            </a:extLst>
          </p:cNvPr>
          <p:cNvSpPr/>
          <p:nvPr/>
        </p:nvSpPr>
        <p:spPr>
          <a:xfrm>
            <a:off x="4152457" y="594289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115" name="Rectangle 41">
            <a:extLst>
              <a:ext uri="{FF2B5EF4-FFF2-40B4-BE49-F238E27FC236}">
                <a16:creationId xmlns:a16="http://schemas.microsoft.com/office/drawing/2014/main" id="{1EF5E650-1400-4975-AEA3-5CACBAC6AA6D}"/>
              </a:ext>
            </a:extLst>
          </p:cNvPr>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16" name="Rectangle 41">
            <a:extLst>
              <a:ext uri="{FF2B5EF4-FFF2-40B4-BE49-F238E27FC236}">
                <a16:creationId xmlns:a16="http://schemas.microsoft.com/office/drawing/2014/main" id="{B8551D63-30C3-44BA-A4D5-16AB82F82244}"/>
              </a:ext>
            </a:extLst>
          </p:cNvPr>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tx1"/>
              </a:solidFill>
              <a:latin typeface="Frutiger LT Com 45 Light" panose="020B0303030504020204" pitchFamily="34" charset="0"/>
            </a:endParaRPr>
          </a:p>
        </p:txBody>
      </p:sp>
      <p:sp>
        <p:nvSpPr>
          <p:cNvPr id="117" name="Rectangle 41">
            <a:extLst>
              <a:ext uri="{FF2B5EF4-FFF2-40B4-BE49-F238E27FC236}">
                <a16:creationId xmlns:a16="http://schemas.microsoft.com/office/drawing/2014/main" id="{64BA4392-4013-4FAA-8015-6FA8D2E16783}"/>
              </a:ext>
            </a:extLst>
          </p:cNvPr>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tx1"/>
              </a:solidFill>
              <a:latin typeface="Frutiger LT Com 45 Light" panose="020B0303030504020204" pitchFamily="34" charset="0"/>
            </a:endParaRPr>
          </a:p>
        </p:txBody>
      </p:sp>
      <p:sp>
        <p:nvSpPr>
          <p:cNvPr id="119" name="Rectangle 41">
            <a:extLst>
              <a:ext uri="{FF2B5EF4-FFF2-40B4-BE49-F238E27FC236}">
                <a16:creationId xmlns:a16="http://schemas.microsoft.com/office/drawing/2014/main" id="{A62242E5-B095-40B3-BA12-F7B7259A6807}"/>
              </a:ext>
            </a:extLst>
          </p:cNvPr>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20" name="Rectangle 41">
            <a:extLst>
              <a:ext uri="{FF2B5EF4-FFF2-40B4-BE49-F238E27FC236}">
                <a16:creationId xmlns:a16="http://schemas.microsoft.com/office/drawing/2014/main" id="{0DDF9C19-057F-4C7E-BC15-D0638EFE3A43}"/>
              </a:ext>
            </a:extLst>
          </p:cNvPr>
          <p:cNvSpPr/>
          <p:nvPr/>
        </p:nvSpPr>
        <p:spPr>
          <a:xfrm>
            <a:off x="8637222" y="4962004"/>
            <a:ext cx="3075401" cy="204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121" name="Rectangle 41">
            <a:extLst>
              <a:ext uri="{FF2B5EF4-FFF2-40B4-BE49-F238E27FC236}">
                <a16:creationId xmlns:a16="http://schemas.microsoft.com/office/drawing/2014/main" id="{ABD2962D-35BE-41A9-91DC-0778E52B2851}"/>
              </a:ext>
            </a:extLst>
          </p:cNvPr>
          <p:cNvSpPr/>
          <p:nvPr/>
        </p:nvSpPr>
        <p:spPr>
          <a:xfrm>
            <a:off x="8637222" y="5217090"/>
            <a:ext cx="2355323" cy="2250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122" name="Rectangle 41">
            <a:extLst>
              <a:ext uri="{FF2B5EF4-FFF2-40B4-BE49-F238E27FC236}">
                <a16:creationId xmlns:a16="http://schemas.microsoft.com/office/drawing/2014/main" id="{8FF22AB3-550E-426D-8346-CB19D900E335}"/>
              </a:ext>
            </a:extLst>
          </p:cNvPr>
          <p:cNvSpPr/>
          <p:nvPr/>
        </p:nvSpPr>
        <p:spPr>
          <a:xfrm>
            <a:off x="8637222" y="5472838"/>
            <a:ext cx="3219418" cy="219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bg1"/>
              </a:solidFill>
              <a:latin typeface="Frutiger LT Com 45 Light" panose="020B0303030504020204" pitchFamily="34" charset="0"/>
            </a:endParaRPr>
          </a:p>
        </p:txBody>
      </p:sp>
      <p:sp>
        <p:nvSpPr>
          <p:cNvPr id="124" name="Rectangle 41">
            <a:extLst>
              <a:ext uri="{FF2B5EF4-FFF2-40B4-BE49-F238E27FC236}">
                <a16:creationId xmlns:a16="http://schemas.microsoft.com/office/drawing/2014/main" id="{A94B0492-87BA-4700-BB8C-EF5BD02E2E2E}"/>
              </a:ext>
            </a:extLst>
          </p:cNvPr>
          <p:cNvSpPr/>
          <p:nvPr/>
        </p:nvSpPr>
        <p:spPr>
          <a:xfrm>
            <a:off x="8630553" y="6005794"/>
            <a:ext cx="3351584" cy="1893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Frutiger LT Com 45 Light" panose="020B0303030504020204" pitchFamily="34" charset="0"/>
            </a:endParaRPr>
          </a:p>
        </p:txBody>
      </p:sp>
      <p:sp>
        <p:nvSpPr>
          <p:cNvPr id="125" name="Rectangle 41">
            <a:extLst>
              <a:ext uri="{FF2B5EF4-FFF2-40B4-BE49-F238E27FC236}">
                <a16:creationId xmlns:a16="http://schemas.microsoft.com/office/drawing/2014/main" id="{C2A3A325-BFFD-4CA2-BCF8-EE5719C64259}"/>
              </a:ext>
            </a:extLst>
          </p:cNvPr>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sp>
        <p:nvSpPr>
          <p:cNvPr id="126" name="Rectangle 41">
            <a:extLst>
              <a:ext uri="{FF2B5EF4-FFF2-40B4-BE49-F238E27FC236}">
                <a16:creationId xmlns:a16="http://schemas.microsoft.com/office/drawing/2014/main" id="{B2D12D03-896D-4EB8-A0BF-68C4DB585168}"/>
              </a:ext>
            </a:extLst>
          </p:cNvPr>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Software</a:t>
            </a:r>
          </a:p>
        </p:txBody>
      </p:sp>
      <p:sp>
        <p:nvSpPr>
          <p:cNvPr id="127" name="Rectangle 41">
            <a:extLst>
              <a:ext uri="{FF2B5EF4-FFF2-40B4-BE49-F238E27FC236}">
                <a16:creationId xmlns:a16="http://schemas.microsoft.com/office/drawing/2014/main" id="{B1069CEB-EC35-4BBA-A77D-8FCE5D0B16B6}"/>
              </a:ext>
            </a:extLst>
          </p:cNvPr>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Endgeräte</a:t>
            </a:r>
          </a:p>
        </p:txBody>
      </p:sp>
      <p:sp>
        <p:nvSpPr>
          <p:cNvPr id="129" name="Rectangle 41">
            <a:extLst>
              <a:ext uri="{FF2B5EF4-FFF2-40B4-BE49-F238E27FC236}">
                <a16:creationId xmlns:a16="http://schemas.microsoft.com/office/drawing/2014/main" id="{D9A077E3-EB37-439C-9E31-8213E04CECF6}"/>
              </a:ext>
            </a:extLst>
          </p:cNvPr>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Frutiger LT Com 45 Light" panose="020B0303030504020204" pitchFamily="34" charset="0"/>
              </a:rPr>
              <a:t>Social Networking</a:t>
            </a:r>
          </a:p>
        </p:txBody>
      </p:sp>
      <p:sp>
        <p:nvSpPr>
          <p:cNvPr id="133" name="Rectangle 41">
            <a:extLst>
              <a:ext uri="{FF2B5EF4-FFF2-40B4-BE49-F238E27FC236}">
                <a16:creationId xmlns:a16="http://schemas.microsoft.com/office/drawing/2014/main" id="{752C0FC6-3406-42C1-B0D2-83A055215A75}"/>
              </a:ext>
            </a:extLst>
          </p:cNvPr>
          <p:cNvSpPr/>
          <p:nvPr/>
        </p:nvSpPr>
        <p:spPr>
          <a:xfrm>
            <a:off x="8637223" y="5716727"/>
            <a:ext cx="3353009" cy="2325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200" dirty="0">
              <a:solidFill>
                <a:schemeClr val="tx1"/>
              </a:solidFill>
              <a:latin typeface="Frutiger LT Com 45 Light" panose="020B0303030504020204" pitchFamily="34" charset="0"/>
            </a:endParaRPr>
          </a:p>
        </p:txBody>
      </p:sp>
      <p:sp>
        <p:nvSpPr>
          <p:cNvPr id="134" name="Rectangle 41">
            <a:extLst>
              <a:ext uri="{FF2B5EF4-FFF2-40B4-BE49-F238E27FC236}">
                <a16:creationId xmlns:a16="http://schemas.microsoft.com/office/drawing/2014/main" id="{BA437291-4469-4C39-B6BF-B3DD63229BE9}"/>
              </a:ext>
            </a:extLst>
          </p:cNvPr>
          <p:cNvSpPr/>
          <p:nvPr/>
        </p:nvSpPr>
        <p:spPr>
          <a:xfrm>
            <a:off x="8630553" y="5735203"/>
            <a:ext cx="2704448" cy="2175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Applikationen</a:t>
            </a:r>
          </a:p>
        </p:txBody>
      </p:sp>
      <p:pic>
        <p:nvPicPr>
          <p:cNvPr id="4" name="Grafik 3">
            <a:extLst>
              <a:ext uri="{FF2B5EF4-FFF2-40B4-BE49-F238E27FC236}">
                <a16:creationId xmlns:a16="http://schemas.microsoft.com/office/drawing/2014/main" id="{3B1695F9-4DC5-47D7-947B-DBC5408087F1}"/>
              </a:ext>
            </a:extLst>
          </p:cNvPr>
          <p:cNvPicPr>
            <a:picLocks noChangeAspect="1"/>
          </p:cNvPicPr>
          <p:nvPr/>
        </p:nvPicPr>
        <p:blipFill rotWithShape="1">
          <a:blip r:embed="rId4">
            <a:extLst>
              <a:ext uri="{28A0092B-C50C-407E-A947-70E740481C1C}">
                <a14:useLocalDpi xmlns:a14="http://schemas.microsoft.com/office/drawing/2010/main" val="0"/>
              </a:ext>
            </a:extLst>
          </a:blip>
          <a:srcRect r="10287"/>
          <a:stretch/>
        </p:blipFill>
        <p:spPr>
          <a:xfrm>
            <a:off x="254236" y="2499038"/>
            <a:ext cx="2122814" cy="3214319"/>
          </a:xfrm>
          <a:prstGeom prst="rect">
            <a:avLst/>
          </a:prstGeom>
        </p:spPr>
      </p:pic>
    </p:spTree>
    <p:extLst>
      <p:ext uri="{BB962C8B-B14F-4D97-AF65-F5344CB8AC3E}">
        <p14:creationId xmlns:p14="http://schemas.microsoft.com/office/powerpoint/2010/main" val="209017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14D42-9E17-4D25-BB30-8BCF6DC21429}"/>
              </a:ext>
            </a:extLst>
          </p:cNvPr>
          <p:cNvSpPr>
            <a:spLocks noGrp="1"/>
          </p:cNvSpPr>
          <p:nvPr>
            <p:ph type="title"/>
          </p:nvPr>
        </p:nvSpPr>
        <p:spPr/>
        <p:txBody>
          <a:bodyPr/>
          <a:lstStyle/>
          <a:p>
            <a:r>
              <a:rPr lang="de-DE" dirty="0">
                <a:solidFill>
                  <a:schemeClr val="tx1"/>
                </a:solidFill>
              </a:rPr>
              <a:t>Grobkonzept - Anforderungen</a:t>
            </a:r>
          </a:p>
        </p:txBody>
      </p:sp>
      <p:sp>
        <p:nvSpPr>
          <p:cNvPr id="3" name="Inhaltsplatzhalter 2">
            <a:extLst>
              <a:ext uri="{FF2B5EF4-FFF2-40B4-BE49-F238E27FC236}">
                <a16:creationId xmlns:a16="http://schemas.microsoft.com/office/drawing/2014/main" id="{4E9D06C6-BBE2-4C60-9DDB-CC62EA11B3B0}"/>
              </a:ext>
            </a:extLst>
          </p:cNvPr>
          <p:cNvSpPr>
            <a:spLocks noGrp="1"/>
          </p:cNvSpPr>
          <p:nvPr>
            <p:ph idx="1"/>
          </p:nvPr>
        </p:nvSpPr>
        <p:spPr/>
        <p:txBody>
          <a:bodyPr>
            <a:normAutofit/>
          </a:bodyPr>
          <a:lstStyle/>
          <a:p>
            <a:r>
              <a:rPr lang="de-DE" sz="1900" dirty="0"/>
              <a:t>Alle Attribute von Darstellungen auf einen Blick (Stichwörter aufgelistet) </a:t>
            </a:r>
          </a:p>
          <a:p>
            <a:r>
              <a:rPr lang="de-DE" sz="1900" dirty="0"/>
              <a:t>Auswählen einer Darstellung</a:t>
            </a:r>
          </a:p>
          <a:p>
            <a:r>
              <a:rPr lang="de-DE" sz="1900" dirty="0"/>
              <a:t>Mosaik von Bildern um ausgewähltes Attribut, was alle Artefakte zu diesem Attribut anzeigt</a:t>
            </a:r>
          </a:p>
          <a:p>
            <a:r>
              <a:rPr lang="de-DE" sz="1900" dirty="0"/>
              <a:t>Ein Artefakt auswählen</a:t>
            </a:r>
          </a:p>
          <a:p>
            <a:pPr lvl="1"/>
            <a:r>
              <a:rPr lang="de-DE" sz="1700" dirty="0"/>
              <a:t>Fenster erscheint mit Bild des Artefakts + Daten, sowie ähnliche Artefakte</a:t>
            </a:r>
          </a:p>
          <a:p>
            <a:pPr lvl="1"/>
            <a:r>
              <a:rPr lang="de-DE" sz="1700" dirty="0"/>
              <a:t>Artefakt kann bewertet werden</a:t>
            </a:r>
          </a:p>
          <a:p>
            <a:r>
              <a:rPr lang="de-DE" sz="1900" dirty="0"/>
              <a:t>Spezielle Listen: Top 10, Neue Artefakte, etc.</a:t>
            </a:r>
          </a:p>
        </p:txBody>
      </p:sp>
      <p:sp>
        <p:nvSpPr>
          <p:cNvPr id="4" name="Textfeld 3">
            <a:extLst>
              <a:ext uri="{FF2B5EF4-FFF2-40B4-BE49-F238E27FC236}">
                <a16:creationId xmlns:a16="http://schemas.microsoft.com/office/drawing/2014/main" id="{AE6DB3D0-B305-4C5D-AB3A-BC9ECE57EBF5}"/>
              </a:ext>
            </a:extLst>
          </p:cNvPr>
          <p:cNvSpPr txBox="1"/>
          <p:nvPr/>
        </p:nvSpPr>
        <p:spPr>
          <a:xfrm>
            <a:off x="6569476" y="6320901"/>
            <a:ext cx="5415378" cy="338554"/>
          </a:xfrm>
          <a:prstGeom prst="rect">
            <a:avLst/>
          </a:prstGeom>
          <a:noFill/>
        </p:spPr>
        <p:txBody>
          <a:bodyPr wrap="square" rtlCol="0">
            <a:spAutoFit/>
          </a:bodyPr>
          <a:lstStyle/>
          <a:p>
            <a:pPr algn="r"/>
            <a:r>
              <a:rPr lang="de-DE" sz="1600" dirty="0"/>
              <a:t>Janine Proft (1722712), Kathrin Kamuf (1722721)</a:t>
            </a:r>
          </a:p>
        </p:txBody>
      </p:sp>
    </p:spTree>
    <p:extLst>
      <p:ext uri="{BB962C8B-B14F-4D97-AF65-F5344CB8AC3E}">
        <p14:creationId xmlns:p14="http://schemas.microsoft.com/office/powerpoint/2010/main" val="327633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0CBDD-D9F8-48A5-9EE0-2EFB7DFF41C7}"/>
              </a:ext>
            </a:extLst>
          </p:cNvPr>
          <p:cNvSpPr>
            <a:spLocks noGrp="1"/>
          </p:cNvSpPr>
          <p:nvPr>
            <p:ph type="title"/>
          </p:nvPr>
        </p:nvSpPr>
        <p:spPr/>
        <p:txBody>
          <a:bodyPr/>
          <a:lstStyle/>
          <a:p>
            <a:r>
              <a:rPr lang="de-DE" dirty="0">
                <a:solidFill>
                  <a:schemeClr val="tx1"/>
                </a:solidFill>
              </a:rPr>
              <a:t>User Story </a:t>
            </a:r>
          </a:p>
        </p:txBody>
      </p:sp>
      <p:sp>
        <p:nvSpPr>
          <p:cNvPr id="3" name="Inhaltsplatzhalter 2">
            <a:extLst>
              <a:ext uri="{FF2B5EF4-FFF2-40B4-BE49-F238E27FC236}">
                <a16:creationId xmlns:a16="http://schemas.microsoft.com/office/drawing/2014/main" id="{AF238591-32D7-44BD-969A-B12D2E2C460F}"/>
              </a:ext>
            </a:extLst>
          </p:cNvPr>
          <p:cNvSpPr>
            <a:spLocks noGrp="1"/>
          </p:cNvSpPr>
          <p:nvPr>
            <p:ph idx="1"/>
          </p:nvPr>
        </p:nvSpPr>
        <p:spPr/>
        <p:txBody>
          <a:bodyPr>
            <a:normAutofit/>
          </a:bodyPr>
          <a:lstStyle/>
          <a:p>
            <a:r>
              <a:rPr lang="de-DE" dirty="0"/>
              <a:t>Als Besucher möchte ich alle Darstellungen auf einen Blick haben, um mir einen besseren Überblick der Artefakte zu verschaffen.</a:t>
            </a:r>
          </a:p>
          <a:p>
            <a:r>
              <a:rPr lang="de-DE" dirty="0"/>
              <a:t>Als Besucher möchte ich eine Darstellung auswählen, um alle Artefakte dieser Darstellung anzeigen zu lassen.</a:t>
            </a:r>
          </a:p>
          <a:p>
            <a:r>
              <a:rPr lang="de-DE" dirty="0"/>
              <a:t>Als Besucher möchte ich ein Artefakt auswählen um weitere Informationen zu diesem zu erhalten.</a:t>
            </a:r>
          </a:p>
          <a:p>
            <a:pPr lvl="1"/>
            <a:r>
              <a:rPr lang="de-DE" dirty="0"/>
              <a:t>Weitere Informationen: Daten zu Artefakt, ähnliche Artefakte, Bewertung</a:t>
            </a:r>
          </a:p>
          <a:p>
            <a:r>
              <a:rPr lang="de-DE" dirty="0"/>
              <a:t>Als Besucher möchte ich in vorgegebenen Listen (Top 10, Neue Ausstellungen) Artefakte angezeigt bekommen.</a:t>
            </a:r>
          </a:p>
        </p:txBody>
      </p:sp>
      <p:sp>
        <p:nvSpPr>
          <p:cNvPr id="4" name="Textfeld 3">
            <a:extLst>
              <a:ext uri="{FF2B5EF4-FFF2-40B4-BE49-F238E27FC236}">
                <a16:creationId xmlns:a16="http://schemas.microsoft.com/office/drawing/2014/main" id="{0C658339-3DCA-4AF5-B3A1-7CF0CBF587F1}"/>
              </a:ext>
            </a:extLst>
          </p:cNvPr>
          <p:cNvSpPr txBox="1"/>
          <p:nvPr/>
        </p:nvSpPr>
        <p:spPr>
          <a:xfrm>
            <a:off x="6569476" y="6320901"/>
            <a:ext cx="5415378" cy="338554"/>
          </a:xfrm>
          <a:prstGeom prst="rect">
            <a:avLst/>
          </a:prstGeom>
          <a:noFill/>
        </p:spPr>
        <p:txBody>
          <a:bodyPr wrap="square" rtlCol="0">
            <a:spAutoFit/>
          </a:bodyPr>
          <a:lstStyle/>
          <a:p>
            <a:pPr algn="r"/>
            <a:r>
              <a:rPr lang="de-DE" sz="1600" dirty="0"/>
              <a:t>Janine Proft (1722712), Kathrin Kamuf (1722721)</a:t>
            </a:r>
          </a:p>
        </p:txBody>
      </p:sp>
    </p:spTree>
    <p:extLst>
      <p:ext uri="{BB962C8B-B14F-4D97-AF65-F5344CB8AC3E}">
        <p14:creationId xmlns:p14="http://schemas.microsoft.com/office/powerpoint/2010/main" val="14925532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etzen">
  <a:themeElements>
    <a:clrScheme name="Fetze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473</Words>
  <Application>Microsoft Office PowerPoint</Application>
  <PresentationFormat>Breitbild</PresentationFormat>
  <Paragraphs>52</Paragraphs>
  <Slides>3</Slides>
  <Notes>1</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vt:i4>
      </vt:variant>
    </vt:vector>
  </HeadingPairs>
  <TitlesOfParts>
    <vt:vector size="12" baseType="lpstr">
      <vt:lpstr>Arial</vt:lpstr>
      <vt:lpstr>Calibri</vt:lpstr>
      <vt:lpstr>Calibri Light</vt:lpstr>
      <vt:lpstr>Century Gothic</vt:lpstr>
      <vt:lpstr>Frutiger LT Com 45 Light</vt:lpstr>
      <vt:lpstr>Wingdings</vt:lpstr>
      <vt:lpstr>Wingdings 3</vt:lpstr>
      <vt:lpstr>Office</vt:lpstr>
      <vt:lpstr>Fetzen</vt:lpstr>
      <vt:lpstr>PowerPoint-Präsentation</vt:lpstr>
      <vt:lpstr>Grobkonzept - Anforderungen</vt:lpstr>
      <vt:lpstr>User 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Janine P</dc:creator>
  <cp:lastModifiedBy>Kathrin Kamuf</cp:lastModifiedBy>
  <cp:revision>18</cp:revision>
  <dcterms:created xsi:type="dcterms:W3CDTF">2017-11-12T11:35:32Z</dcterms:created>
  <dcterms:modified xsi:type="dcterms:W3CDTF">2017-11-29T08:50:28Z</dcterms:modified>
</cp:coreProperties>
</file>