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9" r:id="rId1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6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6A7771A-51BF-459F-814C-E56050E0ED0A}" type="datetimeFigureOut">
              <a:rPr lang="tr-TR" smtClean="0"/>
              <a:t>15.05.2016</a:t>
            </a:fld>
            <a:endParaRPr lang="tr-TR"/>
          </a:p>
        </p:txBody>
      </p:sp>
      <p:sp>
        <p:nvSpPr>
          <p:cNvPr id="17" name="Footer Placeholder 16"/>
          <p:cNvSpPr>
            <a:spLocks noGrp="1"/>
          </p:cNvSpPr>
          <p:nvPr>
            <p:ph type="ftr" sz="quarter" idx="11"/>
          </p:nvPr>
        </p:nvSpPr>
        <p:spPr>
          <a:xfrm>
            <a:off x="5410200" y="4205288"/>
            <a:ext cx="1295400" cy="457200"/>
          </a:xfrm>
        </p:spPr>
        <p:txBody>
          <a:bodyPr/>
          <a:lstStyle/>
          <a:p>
            <a:endParaRPr lang="tr-TR"/>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7F19179-8FC7-4F12-B6A1-856A789D5989}"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A7771A-51BF-459F-814C-E56050E0ED0A}" type="datetimeFigureOut">
              <a:rPr lang="tr-TR" smtClean="0"/>
              <a:t>15.05.2016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7F19179-8FC7-4F12-B6A1-856A789D5989}"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A7771A-51BF-459F-814C-E56050E0ED0A}" type="datetimeFigureOut">
              <a:rPr lang="tr-TR" smtClean="0"/>
              <a:t>15.05.2016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7F19179-8FC7-4F12-B6A1-856A789D5989}"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A7771A-51BF-459F-814C-E56050E0ED0A}" type="datetimeFigureOut">
              <a:rPr lang="tr-TR" smtClean="0"/>
              <a:t>15.05.2016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7F19179-8FC7-4F12-B6A1-856A789D5989}"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A7771A-51BF-459F-814C-E56050E0ED0A}" type="datetimeFigureOut">
              <a:rPr lang="tr-TR" smtClean="0"/>
              <a:t>15.05.2016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7F19179-8FC7-4F12-B6A1-856A789D5989}"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A7771A-51BF-459F-814C-E56050E0ED0A}" type="datetimeFigureOut">
              <a:rPr lang="tr-TR" smtClean="0"/>
              <a:t>15.05.2016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7F19179-8FC7-4F12-B6A1-856A789D5989}"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6A7771A-51BF-459F-814C-E56050E0ED0A}" type="datetimeFigureOut">
              <a:rPr lang="tr-TR" smtClean="0"/>
              <a:t>15.05.2016</a:t>
            </a:fld>
            <a:endParaRPr lang="tr-TR"/>
          </a:p>
        </p:txBody>
      </p:sp>
      <p:sp>
        <p:nvSpPr>
          <p:cNvPr id="27" name="Slide Number Placeholder 26"/>
          <p:cNvSpPr>
            <a:spLocks noGrp="1"/>
          </p:cNvSpPr>
          <p:nvPr>
            <p:ph type="sldNum" sz="quarter" idx="11"/>
          </p:nvPr>
        </p:nvSpPr>
        <p:spPr/>
        <p:txBody>
          <a:bodyPr rtlCol="0"/>
          <a:lstStyle/>
          <a:p>
            <a:fld id="{07F19179-8FC7-4F12-B6A1-856A789D5989}" type="slidenum">
              <a:rPr lang="tr-TR" smtClean="0"/>
              <a:t>‹#›</a:t>
            </a:fld>
            <a:endParaRPr lang="tr-TR"/>
          </a:p>
        </p:txBody>
      </p:sp>
      <p:sp>
        <p:nvSpPr>
          <p:cNvPr id="28" name="Footer Placeholder 27"/>
          <p:cNvSpPr>
            <a:spLocks noGrp="1"/>
          </p:cNvSpPr>
          <p:nvPr>
            <p:ph type="ftr" sz="quarter" idx="12"/>
          </p:nvPr>
        </p:nvSpPr>
        <p:spPr/>
        <p:txBody>
          <a:bodyPr rtlCol="0"/>
          <a:lstStyle/>
          <a:p>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6A7771A-51BF-459F-814C-E56050E0ED0A}" type="datetimeFigureOut">
              <a:rPr lang="tr-TR" smtClean="0"/>
              <a:t>15.05.2016</a:t>
            </a:fld>
            <a:endParaRPr lang="tr-TR"/>
          </a:p>
        </p:txBody>
      </p:sp>
      <p:sp>
        <p:nvSpPr>
          <p:cNvPr id="4" name="Footer Placeholder 3"/>
          <p:cNvSpPr>
            <a:spLocks noGrp="1"/>
          </p:cNvSpPr>
          <p:nvPr>
            <p:ph type="ftr" sz="quarter" idx="11"/>
          </p:nvPr>
        </p:nvSpPr>
        <p:spPr>
          <a:xfrm>
            <a:off x="5257800" y="612648"/>
            <a:ext cx="1325880" cy="457200"/>
          </a:xfrm>
        </p:spPr>
        <p:txBody>
          <a:bodyPr/>
          <a:lstStyle/>
          <a:p>
            <a:endParaRPr lang="tr-TR"/>
          </a:p>
        </p:txBody>
      </p:sp>
      <p:sp>
        <p:nvSpPr>
          <p:cNvPr id="5" name="Slide Number Placeholder 4"/>
          <p:cNvSpPr>
            <a:spLocks noGrp="1"/>
          </p:cNvSpPr>
          <p:nvPr>
            <p:ph type="sldNum" sz="quarter" idx="12"/>
          </p:nvPr>
        </p:nvSpPr>
        <p:spPr>
          <a:xfrm>
            <a:off x="8174736" y="2272"/>
            <a:ext cx="762000" cy="365760"/>
          </a:xfrm>
        </p:spPr>
        <p:txBody>
          <a:bodyPr/>
          <a:lstStyle/>
          <a:p>
            <a:fld id="{07F19179-8FC7-4F12-B6A1-856A789D5989}"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7771A-51BF-459F-814C-E56050E0ED0A}" type="datetimeFigureOut">
              <a:rPr lang="tr-TR" smtClean="0"/>
              <a:t>15.05.2016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7F19179-8FC7-4F12-B6A1-856A789D5989}"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A7771A-51BF-459F-814C-E56050E0ED0A}" type="datetimeFigureOut">
              <a:rPr lang="tr-TR" smtClean="0"/>
              <a:t>15.05.2016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7F19179-8FC7-4F12-B6A1-856A789D5989}"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A7771A-51BF-459F-814C-E56050E0ED0A}" type="datetimeFigureOut">
              <a:rPr lang="tr-TR" smtClean="0"/>
              <a:t>15.05.2016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7F19179-8FC7-4F12-B6A1-856A789D5989}"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6A7771A-51BF-459F-814C-E56050E0ED0A}" type="datetimeFigureOut">
              <a:rPr lang="tr-TR" smtClean="0"/>
              <a:t>15.05.2016</a:t>
            </a:fld>
            <a:endParaRPr lang="tr-T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tr-T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7F19179-8FC7-4F12-B6A1-856A789D5989}"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Mining Chrome Repository</a:t>
            </a:r>
            <a:br>
              <a:rPr lang="tr-TR" dirty="0" smtClean="0"/>
            </a:br>
            <a:endParaRPr lang="tr-TR" dirty="0"/>
          </a:p>
        </p:txBody>
      </p:sp>
      <p:sp>
        <p:nvSpPr>
          <p:cNvPr id="3" name="Subtitle 2"/>
          <p:cNvSpPr>
            <a:spLocks noGrp="1"/>
          </p:cNvSpPr>
          <p:nvPr>
            <p:ph type="subTitle" idx="1"/>
          </p:nvPr>
        </p:nvSpPr>
        <p:spPr>
          <a:xfrm>
            <a:off x="457200" y="3899938"/>
            <a:ext cx="5266928" cy="2625406"/>
          </a:xfrm>
        </p:spPr>
        <p:txBody>
          <a:bodyPr>
            <a:noAutofit/>
          </a:bodyPr>
          <a:lstStyle/>
          <a:p>
            <a:r>
              <a:rPr lang="tr-TR" sz="2000" dirty="0"/>
              <a:t>Group 17:</a:t>
            </a:r>
          </a:p>
          <a:p>
            <a:r>
              <a:rPr lang="tr-TR" sz="2000" dirty="0"/>
              <a:t>	Cem Yusuf Aydoğdu</a:t>
            </a:r>
          </a:p>
          <a:p>
            <a:r>
              <a:rPr lang="tr-TR" sz="2000" dirty="0"/>
              <a:t>	İrem Ertürk</a:t>
            </a:r>
          </a:p>
          <a:p>
            <a:endParaRPr lang="tr-TR" sz="2000" dirty="0"/>
          </a:p>
          <a:p>
            <a:endParaRPr lang="tr-TR" sz="2000" dirty="0"/>
          </a:p>
          <a:p>
            <a:r>
              <a:rPr lang="tr-TR" sz="2000" dirty="0"/>
              <a:t>İstanbul Technical University</a:t>
            </a:r>
          </a:p>
          <a:p>
            <a:r>
              <a:rPr lang="tr-TR" sz="2000" dirty="0" smtClean="0"/>
              <a:t>May 15, 2016</a:t>
            </a:r>
            <a:endParaRPr lang="tr-TR" sz="2000" dirty="0"/>
          </a:p>
        </p:txBody>
      </p:sp>
      <p:pic>
        <p:nvPicPr>
          <p:cNvPr id="4"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4509120"/>
            <a:ext cx="2905125" cy="1952625"/>
          </a:xfrm>
          <a:prstGeom prst="rect">
            <a:avLst/>
          </a:prstGeom>
        </p:spPr>
      </p:pic>
    </p:spTree>
    <p:extLst>
      <p:ext uri="{BB962C8B-B14F-4D97-AF65-F5344CB8AC3E}">
        <p14:creationId xmlns:p14="http://schemas.microsoft.com/office/powerpoint/2010/main" val="775635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20080"/>
          </a:xfrm>
        </p:spPr>
        <p:txBody>
          <a:bodyPr>
            <a:normAutofit/>
          </a:bodyPr>
          <a:lstStyle/>
          <a:p>
            <a:pPr lvl="0"/>
            <a:r>
              <a:rPr lang="tr-TR" sz="2800" dirty="0" smtClean="0"/>
              <a:t>Results: Top Developers</a:t>
            </a:r>
            <a:endParaRPr lang="tr-TR" sz="2800" dirty="0"/>
          </a:p>
        </p:txBody>
      </p:sp>
      <p:pic>
        <p:nvPicPr>
          <p:cNvPr id="5" name="Picture 4"/>
          <p:cNvPicPr/>
          <p:nvPr/>
        </p:nvPicPr>
        <p:blipFill>
          <a:blip r:embed="rId2"/>
          <a:stretch>
            <a:fillRect/>
          </a:stretch>
        </p:blipFill>
        <p:spPr>
          <a:xfrm>
            <a:off x="-26352" y="1031557"/>
            <a:ext cx="9196705" cy="4794885"/>
          </a:xfrm>
          <a:prstGeom prst="rect">
            <a:avLst/>
          </a:prstGeom>
        </p:spPr>
      </p:pic>
      <p:sp>
        <p:nvSpPr>
          <p:cNvPr id="3" name="Rectangle 2"/>
          <p:cNvSpPr/>
          <p:nvPr/>
        </p:nvSpPr>
        <p:spPr>
          <a:xfrm>
            <a:off x="179512" y="5373216"/>
            <a:ext cx="5166320" cy="1384995"/>
          </a:xfrm>
          <a:prstGeom prst="rect">
            <a:avLst/>
          </a:prstGeom>
        </p:spPr>
        <p:txBody>
          <a:bodyPr wrap="square">
            <a:spAutoFit/>
          </a:bodyPr>
          <a:lstStyle/>
          <a:p>
            <a:r>
              <a:rPr lang="tr-TR" sz="1400" dirty="0" smtClean="0"/>
              <a:t>35.1569671379 	 Commit bot</a:t>
            </a:r>
          </a:p>
          <a:p>
            <a:r>
              <a:rPr lang="tr-TR" sz="1400" dirty="0" smtClean="0"/>
              <a:t>3.0934459335 	 thakis@chromium.org</a:t>
            </a:r>
          </a:p>
          <a:p>
            <a:r>
              <a:rPr lang="tr-TR" sz="1400" dirty="0" smtClean="0"/>
              <a:t>1.8450523224 	 brettw@chromium.org</a:t>
            </a:r>
          </a:p>
          <a:p>
            <a:r>
              <a:rPr lang="tr-TR" sz="1400" dirty="0" smtClean="0"/>
              <a:t>1.5145951900 	 ilevy@chromium.org</a:t>
            </a:r>
          </a:p>
          <a:p>
            <a:r>
              <a:rPr lang="tr-TR" sz="1400" dirty="0" smtClean="0"/>
              <a:t>1.4503396365 	 bulach@chromium.org</a:t>
            </a:r>
          </a:p>
          <a:p>
            <a:r>
              <a:rPr lang="tr-TR" sz="1400" dirty="0" smtClean="0"/>
              <a:t>1.1749586929 	 cjhopman@chromium.org</a:t>
            </a:r>
            <a:endParaRPr lang="tr-TR" sz="1400" dirty="0"/>
          </a:p>
        </p:txBody>
      </p:sp>
    </p:spTree>
    <p:extLst>
      <p:ext uri="{BB962C8B-B14F-4D97-AF65-F5344CB8AC3E}">
        <p14:creationId xmlns:p14="http://schemas.microsoft.com/office/powerpoint/2010/main" val="1103912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20080"/>
          </a:xfrm>
        </p:spPr>
        <p:txBody>
          <a:bodyPr>
            <a:normAutofit/>
          </a:bodyPr>
          <a:lstStyle/>
          <a:p>
            <a:pPr lvl="0"/>
            <a:r>
              <a:rPr lang="tr-TR" sz="2800" dirty="0" smtClean="0"/>
              <a:t>Results: Top Files</a:t>
            </a:r>
            <a:endParaRPr lang="tr-TR" sz="2800" dirty="0"/>
          </a:p>
        </p:txBody>
      </p:sp>
      <p:pic>
        <p:nvPicPr>
          <p:cNvPr id="4" name="Picture 3"/>
          <p:cNvPicPr/>
          <p:nvPr/>
        </p:nvPicPr>
        <p:blipFill rotWithShape="1">
          <a:blip r:embed="rId2"/>
          <a:srcRect l="6053"/>
          <a:stretch/>
        </p:blipFill>
        <p:spPr>
          <a:xfrm>
            <a:off x="218364" y="1545174"/>
            <a:ext cx="5073716" cy="404406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80516802"/>
              </p:ext>
            </p:extLst>
          </p:nvPr>
        </p:nvGraphicFramePr>
        <p:xfrm>
          <a:off x="5364088" y="908715"/>
          <a:ext cx="3528392" cy="5523350"/>
        </p:xfrm>
        <a:graphic>
          <a:graphicData uri="http://schemas.openxmlformats.org/drawingml/2006/table">
            <a:tbl>
              <a:tblPr firstRow="1" firstCol="1" bandRow="1">
                <a:tableStyleId>{9D7B26C5-4107-4FEC-AEDC-1716B250A1EF}</a:tableStyleId>
              </a:tblPr>
              <a:tblGrid>
                <a:gridCol w="798881"/>
                <a:gridCol w="2729511"/>
              </a:tblGrid>
              <a:tr h="256900">
                <a:tc>
                  <a:txBody>
                    <a:bodyPr/>
                    <a:lstStyle/>
                    <a:p>
                      <a:pPr algn="just">
                        <a:spcAft>
                          <a:spcPts val="0"/>
                        </a:spcAft>
                      </a:pPr>
                      <a:r>
                        <a:rPr lang="tr-TR" sz="700" dirty="0">
                          <a:effectLst/>
                        </a:rPr>
                        <a:t> </a:t>
                      </a:r>
                      <a:endParaRPr lang="tr-TR" sz="900" dirty="0">
                        <a:effectLst/>
                      </a:endParaRPr>
                    </a:p>
                    <a:p>
                      <a:pPr algn="just">
                        <a:spcAft>
                          <a:spcPts val="0"/>
                        </a:spcAft>
                      </a:pPr>
                      <a:r>
                        <a:rPr lang="tr-TR" sz="700" dirty="0">
                          <a:effectLst/>
                        </a:rPr>
                        <a:t>%</a:t>
                      </a:r>
                      <a:endParaRPr lang="tr-TR" sz="900" dirty="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File</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9.5557187443</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all.gyp</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0.4589682394</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dirty="0">
                          <a:effectLst/>
                        </a:rPr>
                        <a:t>android/adb_install_apk.py</a:t>
                      </a:r>
                      <a:endParaRPr lang="tr-TR" sz="900" dirty="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0.8169634661</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android/buildbot/bb_device_status_check.py</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1.817514228</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android/buildbot/bb_device_steps.py</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0.9454745732</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android/buildbot/bb_run_bot.py</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0.8720396549</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android/envsetup.sh</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0.5507618873</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android/gyp/javac.py</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0.4681476042</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android/gyp/util/build_utils.py</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0.477326969</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android/PRESUBMIT.py</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1.0739856802</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android/provision_devices.py</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1.386084083</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android/pylib/device/device_utils.py</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0.9454745732</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android/pylib/gtest/filter/content_browsertests_disabled</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0.5324031577</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android/pylib/gtest/gtest_config.py</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0.6517348999</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android/pylib/perf/test_runner.py</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1.689003121</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dirty="0">
                          <a:effectLst/>
                        </a:rPr>
                        <a:t>android/test_runner.py</a:t>
                      </a:r>
                      <a:endParaRPr lang="tr-TR" sz="900" dirty="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0.4497888746</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android/tombstones.py</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0.7159904535</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build_config.h</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26.0234991739</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common.gypi</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0.7159904535</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config/android/config.gni</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1.6614650266</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config/android/internal_rules.gni</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2.1112539012</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config/android/rules.gni</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1.0005507619</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config/BUILDCONFIG.gn</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1.4136221773</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config/BUILD.gn</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3.5524141729</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config/compiler/BUILD.gn</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1.3034697999</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config/features.gni</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0.5691206169</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config/linux/BUILD.gn</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0.6241968056</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config/win/BUILD.gn</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0.6425555352</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get_landmines.py</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1.9276666055</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gn_migration.gypi</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1.4136221773</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gyp_chromium</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1.946025335</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install-build-deps.sh</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0.6333761704</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isolate.gypi</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1.9093078759</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java_apk.gypi</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0.9454745732</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java.gypi</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1.8450523224</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linux/system.gyp</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0.7527079126</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sanitizers/tsan_suppressions.cc</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0.5966587112</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toolchain/gcc_toolchain.gni</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0.5232237929</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toolchain/mac/BUILD.gn</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0.6700936295</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toolchain/win/BUILD.gn</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0.5966587112</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a:effectLst/>
                        </a:rPr>
                        <a:t>vs_toolchain.py</a:t>
                      </a:r>
                      <a:endParaRPr lang="tr-TR" sz="900">
                        <a:solidFill>
                          <a:srgbClr val="00000A"/>
                        </a:solidFill>
                        <a:effectLst/>
                        <a:latin typeface="Times New Roman"/>
                        <a:ea typeface="Times New Roman"/>
                        <a:cs typeface="Times New Roman"/>
                      </a:endParaRPr>
                    </a:p>
                  </a:txBody>
                  <a:tcPr marL="50283" marR="50283" marT="0" marB="0"/>
                </a:tc>
              </a:tr>
              <a:tr h="128450">
                <a:tc>
                  <a:txBody>
                    <a:bodyPr/>
                    <a:lstStyle/>
                    <a:p>
                      <a:pPr algn="just">
                        <a:spcAft>
                          <a:spcPts val="0"/>
                        </a:spcAft>
                      </a:pPr>
                      <a:r>
                        <a:rPr lang="tr-TR" sz="700">
                          <a:effectLst/>
                        </a:rPr>
                        <a:t>3.2127776758</a:t>
                      </a:r>
                      <a:endParaRPr lang="tr-TR" sz="900">
                        <a:solidFill>
                          <a:srgbClr val="00000A"/>
                        </a:solidFill>
                        <a:effectLst/>
                        <a:latin typeface="Times New Roman"/>
                        <a:ea typeface="Times New Roman"/>
                        <a:cs typeface="Times New Roman"/>
                      </a:endParaRPr>
                    </a:p>
                  </a:txBody>
                  <a:tcPr marL="50283" marR="50283" marT="0" marB="0"/>
                </a:tc>
                <a:tc>
                  <a:txBody>
                    <a:bodyPr/>
                    <a:lstStyle/>
                    <a:p>
                      <a:pPr algn="just">
                        <a:spcAft>
                          <a:spcPts val="0"/>
                        </a:spcAft>
                      </a:pPr>
                      <a:r>
                        <a:rPr lang="tr-TR" sz="700" dirty="0">
                          <a:effectLst/>
                        </a:rPr>
                        <a:t>whitespace_file.txt</a:t>
                      </a:r>
                      <a:endParaRPr lang="tr-TR" sz="900" dirty="0">
                        <a:solidFill>
                          <a:srgbClr val="00000A"/>
                        </a:solidFill>
                        <a:effectLst/>
                        <a:latin typeface="Times New Roman"/>
                        <a:ea typeface="Times New Roman"/>
                        <a:cs typeface="Times New Roman"/>
                      </a:endParaRPr>
                    </a:p>
                  </a:txBody>
                  <a:tcPr marL="50283" marR="50283" marT="0" marB="0"/>
                </a:tc>
              </a:tr>
            </a:tbl>
          </a:graphicData>
        </a:graphic>
      </p:graphicFrame>
    </p:spTree>
    <p:extLst>
      <p:ext uri="{BB962C8B-B14F-4D97-AF65-F5344CB8AC3E}">
        <p14:creationId xmlns:p14="http://schemas.microsoft.com/office/powerpoint/2010/main" val="367081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67544" y="2420888"/>
            <a:ext cx="8229600" cy="1066800"/>
          </a:xfrm>
        </p:spPr>
        <p:txBody>
          <a:bodyPr>
            <a:normAutofit/>
          </a:bodyPr>
          <a:lstStyle/>
          <a:p>
            <a:pPr algn="ctr"/>
            <a:r>
              <a:rPr lang="tr-TR" sz="4400" dirty="0" smtClean="0">
                <a:solidFill>
                  <a:schemeClr val="bg1"/>
                </a:solidFill>
              </a:rPr>
              <a:t>Thank You For Listening</a:t>
            </a:r>
            <a:endParaRPr lang="tr-TR" sz="4400" dirty="0">
              <a:solidFill>
                <a:schemeClr val="bg1"/>
              </a:solidFill>
            </a:endParaRPr>
          </a:p>
        </p:txBody>
      </p:sp>
    </p:spTree>
    <p:extLst>
      <p:ext uri="{BB962C8B-B14F-4D97-AF65-F5344CB8AC3E}">
        <p14:creationId xmlns:p14="http://schemas.microsoft.com/office/powerpoint/2010/main" val="3705151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066800"/>
          </a:xfrm>
        </p:spPr>
        <p:txBody>
          <a:bodyPr>
            <a:normAutofit/>
          </a:bodyPr>
          <a:lstStyle/>
          <a:p>
            <a:r>
              <a:rPr lang="tr-TR" dirty="0" smtClean="0"/>
              <a:t>Required Data Sets</a:t>
            </a:r>
            <a:endParaRPr lang="tr-TR" dirty="0"/>
          </a:p>
        </p:txBody>
      </p:sp>
      <p:sp>
        <p:nvSpPr>
          <p:cNvPr id="8" name="Content Placeholder 7"/>
          <p:cNvSpPr>
            <a:spLocks noGrp="1"/>
          </p:cNvSpPr>
          <p:nvPr>
            <p:ph idx="1"/>
          </p:nvPr>
        </p:nvSpPr>
        <p:spPr>
          <a:xfrm>
            <a:off x="457200" y="1844824"/>
            <a:ext cx="8229600" cy="4729712"/>
          </a:xfrm>
        </p:spPr>
        <p:txBody>
          <a:bodyPr>
            <a:normAutofit/>
          </a:bodyPr>
          <a:lstStyle/>
          <a:p>
            <a:pPr marL="342900" lvl="0" indent="-342900" algn="just">
              <a:lnSpc>
                <a:spcPct val="150000"/>
              </a:lnSpc>
              <a:spcAft>
                <a:spcPts val="0"/>
              </a:spcAft>
              <a:buFont typeface="Symbol"/>
              <a:buChar char=""/>
              <a:tabLst>
                <a:tab pos="457200" algn="l"/>
              </a:tabLst>
            </a:pPr>
            <a:r>
              <a:rPr lang="tr-TR" sz="2000" dirty="0" smtClean="0">
                <a:solidFill>
                  <a:srgbClr val="00000A"/>
                </a:solidFill>
                <a:latin typeface="Times New Roman"/>
                <a:ea typeface="Times New Roman"/>
                <a:cs typeface="Symbol"/>
              </a:rPr>
              <a:t>File Name List</a:t>
            </a:r>
          </a:p>
          <a:p>
            <a:pPr lvl="1" algn="just">
              <a:lnSpc>
                <a:spcPct val="150000"/>
              </a:lnSpc>
            </a:pPr>
            <a:r>
              <a:rPr lang="tr-TR" sz="1800" u="sng" dirty="0" smtClean="0">
                <a:solidFill>
                  <a:srgbClr val="00000A"/>
                </a:solidFill>
                <a:latin typeface="Times New Roman"/>
                <a:ea typeface="Times New Roman"/>
                <a:cs typeface="Calibri"/>
              </a:rPr>
              <a:t>with folders:</a:t>
            </a:r>
            <a:r>
              <a:rPr lang="tr-TR" sz="1800" dirty="0" smtClean="0">
                <a:solidFill>
                  <a:srgbClr val="00000A"/>
                </a:solidFill>
                <a:latin typeface="Times New Roman"/>
                <a:ea typeface="Times New Roman"/>
                <a:cs typeface="Calibri"/>
              </a:rPr>
              <a:t> </a:t>
            </a:r>
            <a:r>
              <a:rPr lang="tr-TR" sz="1800" dirty="0">
                <a:solidFill>
                  <a:srgbClr val="00000A"/>
                </a:solidFill>
                <a:latin typeface="Times New Roman"/>
                <a:ea typeface="Times New Roman"/>
                <a:cs typeface="Calibri"/>
              </a:rPr>
              <a:t> </a:t>
            </a:r>
            <a:r>
              <a:rPr lang="tr-TR" sz="1800" dirty="0" smtClean="0">
                <a:solidFill>
                  <a:srgbClr val="00000A"/>
                </a:solidFill>
                <a:latin typeface="Times New Roman"/>
                <a:ea typeface="Times New Roman"/>
                <a:cs typeface="Calibri"/>
              </a:rPr>
              <a:t>       </a:t>
            </a:r>
            <a:r>
              <a:rPr lang="tr-TR" sz="1800" i="1" dirty="0" smtClean="0">
                <a:solidFill>
                  <a:srgbClr val="00000A"/>
                </a:solidFill>
                <a:latin typeface="Times New Roman"/>
                <a:ea typeface="Times New Roman"/>
                <a:cs typeface="Calibri"/>
              </a:rPr>
              <a:t>$</a:t>
            </a:r>
            <a:r>
              <a:rPr lang="tr-TR" sz="1800" i="1" dirty="0" smtClean="0">
                <a:solidFill>
                  <a:srgbClr val="00000A"/>
                </a:solidFill>
                <a:latin typeface="Times New Roman"/>
                <a:ea typeface="Times New Roman"/>
              </a:rPr>
              <a:t>ls -ld $(find .) | awk '{print $9}' | sed 's/^..//' | sed -n 'p;$='</a:t>
            </a:r>
            <a:endParaRPr lang="tr-TR" sz="1800" dirty="0" smtClean="0">
              <a:solidFill>
                <a:srgbClr val="00000A"/>
              </a:solidFill>
              <a:latin typeface="Times New Roman"/>
              <a:ea typeface="Times New Roman"/>
            </a:endParaRPr>
          </a:p>
          <a:p>
            <a:pPr lvl="1" algn="just">
              <a:lnSpc>
                <a:spcPct val="150000"/>
              </a:lnSpc>
            </a:pPr>
            <a:r>
              <a:rPr lang="tr-TR" sz="1800" u="sng" dirty="0" smtClean="0">
                <a:solidFill>
                  <a:srgbClr val="00000A"/>
                </a:solidFill>
                <a:latin typeface="Times New Roman"/>
                <a:ea typeface="Times New Roman"/>
                <a:cs typeface="Calibri"/>
              </a:rPr>
              <a:t>without folders:</a:t>
            </a:r>
            <a:r>
              <a:rPr lang="tr-TR" sz="1800" i="1" dirty="0" smtClean="0">
                <a:solidFill>
                  <a:srgbClr val="00000A"/>
                </a:solidFill>
                <a:latin typeface="Times New Roman"/>
                <a:ea typeface="Times New Roman"/>
                <a:cs typeface="Calibri"/>
              </a:rPr>
              <a:t>    $</a:t>
            </a:r>
            <a:r>
              <a:rPr lang="tr-TR" sz="1800" i="1" dirty="0" smtClean="0">
                <a:solidFill>
                  <a:srgbClr val="00000A"/>
                </a:solidFill>
                <a:latin typeface="Times New Roman"/>
                <a:ea typeface="Times New Roman"/>
              </a:rPr>
              <a:t>ls -ldp $(find .) | grep -v '/$' | awk '{print $9}' | sed 's/^..//' </a:t>
            </a:r>
            <a:endParaRPr lang="tr-TR" sz="1800" dirty="0" smtClean="0">
              <a:solidFill>
                <a:srgbClr val="00000A"/>
              </a:solidFill>
              <a:latin typeface="Times New Roman"/>
              <a:ea typeface="Times New Roman"/>
            </a:endParaRPr>
          </a:p>
          <a:p>
            <a:pPr marL="342900" lvl="0" indent="-342900" algn="just">
              <a:lnSpc>
                <a:spcPct val="150000"/>
              </a:lnSpc>
              <a:spcAft>
                <a:spcPts val="0"/>
              </a:spcAft>
              <a:buFont typeface="Symbol"/>
              <a:buChar char=""/>
              <a:tabLst>
                <a:tab pos="457200" algn="l"/>
              </a:tabLst>
            </a:pPr>
            <a:r>
              <a:rPr lang="tr-TR" sz="2000" dirty="0" smtClean="0">
                <a:solidFill>
                  <a:srgbClr val="00000A"/>
                </a:solidFill>
                <a:latin typeface="Times New Roman"/>
                <a:ea typeface="Times New Roman"/>
                <a:cs typeface="Symbol"/>
              </a:rPr>
              <a:t>Developer List</a:t>
            </a:r>
          </a:p>
          <a:p>
            <a:pPr lvl="1" algn="just">
              <a:lnSpc>
                <a:spcPct val="150000"/>
              </a:lnSpc>
            </a:pPr>
            <a:r>
              <a:rPr lang="tr-TR" sz="2000" u="sng" dirty="0" smtClean="0">
                <a:solidFill>
                  <a:srgbClr val="00000A"/>
                </a:solidFill>
                <a:latin typeface="Times New Roman"/>
                <a:ea typeface="Times New Roman"/>
              </a:rPr>
              <a:t>alphabetic developer names:</a:t>
            </a:r>
            <a:r>
              <a:rPr lang="tr-TR" sz="2000" dirty="0" smtClean="0">
                <a:solidFill>
                  <a:srgbClr val="00000A"/>
                </a:solidFill>
                <a:latin typeface="Times New Roman"/>
                <a:ea typeface="Times New Roman"/>
              </a:rPr>
              <a:t> </a:t>
            </a:r>
          </a:p>
          <a:p>
            <a:pPr marL="704088" lvl="2" indent="0" algn="just">
              <a:lnSpc>
                <a:spcPct val="150000"/>
              </a:lnSpc>
              <a:buNone/>
            </a:pPr>
            <a:r>
              <a:rPr lang="tr-TR" sz="1800" i="1" dirty="0" smtClean="0">
                <a:solidFill>
                  <a:srgbClr val="00000A"/>
                </a:solidFill>
                <a:latin typeface="Times New Roman"/>
                <a:ea typeface="Times New Roman"/>
                <a:cs typeface="Calibri"/>
              </a:rPr>
              <a:t>$</a:t>
            </a:r>
            <a:r>
              <a:rPr lang="tr-TR" sz="1800" i="1" dirty="0" smtClean="0">
                <a:solidFill>
                  <a:srgbClr val="00000A"/>
                </a:solidFill>
                <a:latin typeface="Times New Roman"/>
                <a:ea typeface="Times New Roman"/>
              </a:rPr>
              <a:t>git log --pretty=format:"%cn" | sort | uniq</a:t>
            </a:r>
            <a:endParaRPr lang="tr-TR" sz="1800" dirty="0" smtClean="0">
              <a:solidFill>
                <a:srgbClr val="00000A"/>
              </a:solidFill>
              <a:latin typeface="Times New Roman"/>
              <a:ea typeface="Times New Roman"/>
            </a:endParaRPr>
          </a:p>
          <a:p>
            <a:pPr lvl="1" algn="just">
              <a:lnSpc>
                <a:spcPct val="150000"/>
              </a:lnSpc>
            </a:pPr>
            <a:r>
              <a:rPr lang="tr-TR" sz="2000" u="sng" dirty="0" smtClean="0">
                <a:solidFill>
                  <a:srgbClr val="00000A"/>
                </a:solidFill>
                <a:latin typeface="Times New Roman"/>
                <a:ea typeface="Times New Roman"/>
              </a:rPr>
              <a:t>developer names and comit counts in numeric order: </a:t>
            </a:r>
            <a:endParaRPr lang="tr-TR" sz="2000" dirty="0" smtClean="0">
              <a:solidFill>
                <a:srgbClr val="00000A"/>
              </a:solidFill>
              <a:latin typeface="Times New Roman"/>
              <a:ea typeface="Times New Roman"/>
            </a:endParaRPr>
          </a:p>
          <a:p>
            <a:pPr marL="704088" lvl="2" indent="0" algn="just">
              <a:lnSpc>
                <a:spcPct val="150000"/>
              </a:lnSpc>
              <a:buNone/>
            </a:pPr>
            <a:r>
              <a:rPr lang="tr-TR" sz="1800" i="1" dirty="0" smtClean="0">
                <a:solidFill>
                  <a:srgbClr val="00000A"/>
                </a:solidFill>
                <a:latin typeface="Times New Roman"/>
                <a:ea typeface="Times New Roman"/>
                <a:cs typeface="Calibri"/>
              </a:rPr>
              <a:t>$git log --pretty=format:"%cn" | sort | uniq --count | sort -nr </a:t>
            </a:r>
            <a:endParaRPr lang="tr-TR" sz="1800" dirty="0" smtClean="0">
              <a:solidFill>
                <a:srgbClr val="00000A"/>
              </a:solidFill>
              <a:latin typeface="Times New Roman"/>
              <a:ea typeface="Times New Roman"/>
            </a:endParaRPr>
          </a:p>
          <a:p>
            <a:endParaRPr lang="tr-TR" sz="2000" dirty="0"/>
          </a:p>
        </p:txBody>
      </p:sp>
    </p:spTree>
    <p:extLst>
      <p:ext uri="{BB962C8B-B14F-4D97-AF65-F5344CB8AC3E}">
        <p14:creationId xmlns:p14="http://schemas.microsoft.com/office/powerpoint/2010/main" val="1214144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066800"/>
          </a:xfrm>
        </p:spPr>
        <p:txBody>
          <a:bodyPr>
            <a:normAutofit/>
          </a:bodyPr>
          <a:lstStyle/>
          <a:p>
            <a:pPr lvl="0"/>
            <a:r>
              <a:rPr lang="tr-TR" sz="3200" dirty="0" smtClean="0"/>
              <a:t>Implementation Details: Top Developers</a:t>
            </a:r>
            <a:endParaRPr lang="tr-TR" sz="3200" dirty="0"/>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6942"/>
          <a:stretch/>
        </p:blipFill>
        <p:spPr bwMode="auto">
          <a:xfrm>
            <a:off x="723403" y="1628800"/>
            <a:ext cx="6867209"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6053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066800"/>
          </a:xfrm>
        </p:spPr>
        <p:txBody>
          <a:bodyPr>
            <a:normAutofit/>
          </a:bodyPr>
          <a:lstStyle/>
          <a:p>
            <a:pPr lvl="0"/>
            <a:r>
              <a:rPr lang="tr-TR" sz="3200" dirty="0" smtClean="0"/>
              <a:t>Implementation Details: Top Edited Files</a:t>
            </a:r>
            <a:endParaRPr lang="tr-TR" sz="32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611434" y="1556791"/>
            <a:ext cx="7128917" cy="5050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8159"/>
          <a:stretch/>
        </p:blipFill>
        <p:spPr bwMode="auto">
          <a:xfrm>
            <a:off x="4495388" y="1844824"/>
            <a:ext cx="4497328" cy="12917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9429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720080"/>
          </a:xfrm>
        </p:spPr>
        <p:txBody>
          <a:bodyPr>
            <a:normAutofit/>
          </a:bodyPr>
          <a:lstStyle/>
          <a:p>
            <a:pPr lvl="0"/>
            <a:r>
              <a:rPr lang="tr-TR" sz="2800" dirty="0"/>
              <a:t>Implementation Details: </a:t>
            </a:r>
            <a:r>
              <a:rPr lang="tr-TR" sz="2800" dirty="0" smtClean="0"/>
              <a:t>Create </a:t>
            </a:r>
            <a:r>
              <a:rPr lang="tr-TR" sz="2800" dirty="0"/>
              <a:t>Adjacency Matrix </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3034"/>
          <a:stretch/>
        </p:blipFill>
        <p:spPr bwMode="auto">
          <a:xfrm>
            <a:off x="899591" y="1811080"/>
            <a:ext cx="5147393" cy="1833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hape_0"/>
          <p:cNvSpPr txBox="1">
            <a:spLocks noChangeArrowheads="1"/>
          </p:cNvSpPr>
          <p:nvPr/>
        </p:nvSpPr>
        <p:spPr bwMode="auto">
          <a:xfrm>
            <a:off x="6046984" y="1811080"/>
            <a:ext cx="2197424" cy="1833944"/>
          </a:xfrm>
          <a:prstGeom prst="rect">
            <a:avLst/>
          </a:prstGeom>
          <a:solidFill>
            <a:srgbClr val="FF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tr-TR" altLang="x-none" sz="1600" b="0" i="0" u="none" strike="noStrike" cap="none" normalizeH="0" baseline="0" dirty="0" smtClean="0">
                <a:ln>
                  <a:noFill/>
                </a:ln>
                <a:solidFill>
                  <a:schemeClr val="tx1"/>
                </a:solidFill>
                <a:effectLst/>
                <a:latin typeface="Calibri" pitchFamily="34" charset="0"/>
                <a:cs typeface="Arial" pitchFamily="34" charset="0"/>
              </a:rPr>
              <a:t>Map each developers name to an integer value and use it whenever the developer contibute the change in file.</a:t>
            </a:r>
            <a:endParaRPr kumimoji="0" lang="x-none" altLang="x-none" sz="2000" b="0" i="0" u="none" strike="noStrike" cap="none" normalizeH="0" baseline="0" smtClean="0">
              <a:ln>
                <a:noFill/>
              </a:ln>
              <a:solidFill>
                <a:schemeClr val="tx1"/>
              </a:solidFill>
              <a:effectLst/>
              <a:latin typeface="Arial" pitchFamily="34" charset="0"/>
              <a:cs typeface="Arial" pitchFamily="34" charset="0"/>
            </a:endParaRPr>
          </a:p>
        </p:txBody>
      </p:sp>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65494"/>
          <a:stretch/>
        </p:blipFill>
        <p:spPr bwMode="auto">
          <a:xfrm>
            <a:off x="693917" y="4077072"/>
            <a:ext cx="5517153" cy="2304256"/>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a:off x="6046984" y="3789040"/>
            <a:ext cx="2917504" cy="2880320"/>
          </a:xfrm>
          <a:prstGeom prst="rect">
            <a:avLst/>
          </a:prstGeom>
          <a:solidFill>
            <a:srgbClr val="666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tr-TR" altLang="x-none" b="1" i="0" u="none" strike="noStrike" cap="none" normalizeH="0" baseline="0" dirty="0" smtClean="0">
                <a:ln>
                  <a:noFill/>
                </a:ln>
                <a:solidFill>
                  <a:schemeClr val="tx1"/>
                </a:solidFill>
                <a:effectLst/>
                <a:latin typeface="Calibri" pitchFamily="34" charset="0"/>
                <a:cs typeface="Arial" pitchFamily="34" charset="0"/>
              </a:rPr>
              <a:t>To create the adjacency matrix for representing contributions to each files, we first create and initialize the Adjacency matrix with all zeros by using the initializeMatrix() function. Rows represent the files and the columns represents the developers. </a:t>
            </a:r>
            <a:endParaRPr kumimoji="0" lang="x-none" altLang="x-none" sz="32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10366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1" name="Picture 11"/>
          <p:cNvPicPr>
            <a:picLocks noChangeAspect="1" noChangeArrowheads="1"/>
          </p:cNvPicPr>
          <p:nvPr/>
        </p:nvPicPr>
        <p:blipFill rotWithShape="1">
          <a:blip r:embed="rId2">
            <a:extLst>
              <a:ext uri="{28A0092B-C50C-407E-A947-70E740481C1C}">
                <a14:useLocalDpi xmlns:a14="http://schemas.microsoft.com/office/drawing/2010/main" val="0"/>
              </a:ext>
            </a:extLst>
          </a:blip>
          <a:srcRect r="55134"/>
          <a:stretch/>
        </p:blipFill>
        <p:spPr bwMode="auto">
          <a:xfrm>
            <a:off x="323528" y="2564904"/>
            <a:ext cx="5811835" cy="1800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67544" y="692696"/>
            <a:ext cx="8229600" cy="720080"/>
          </a:xfrm>
        </p:spPr>
        <p:txBody>
          <a:bodyPr>
            <a:normAutofit/>
          </a:bodyPr>
          <a:lstStyle/>
          <a:p>
            <a:pPr lvl="0"/>
            <a:r>
              <a:rPr lang="tr-TR" sz="2800" dirty="0"/>
              <a:t>Implementation Details: </a:t>
            </a:r>
            <a:r>
              <a:rPr lang="tr-TR" sz="2800" dirty="0" smtClean="0"/>
              <a:t>Create </a:t>
            </a:r>
            <a:r>
              <a:rPr lang="tr-TR" sz="2800" dirty="0"/>
              <a:t>Adjacency Matrix </a:t>
            </a:r>
          </a:p>
        </p:txBody>
      </p:sp>
      <p:sp>
        <p:nvSpPr>
          <p:cNvPr id="14" name="Text Box 10"/>
          <p:cNvSpPr txBox="1">
            <a:spLocks noChangeArrowheads="1"/>
          </p:cNvSpPr>
          <p:nvPr/>
        </p:nvSpPr>
        <p:spPr bwMode="auto">
          <a:xfrm>
            <a:off x="6012160" y="2060848"/>
            <a:ext cx="2880320" cy="2952328"/>
          </a:xfrm>
          <a:prstGeom prst="rect">
            <a:avLst/>
          </a:prstGeom>
          <a:solidFill>
            <a:srgbClr val="CC00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tr-TR" altLang="x-none" b="1" i="0" u="none" strike="noStrike" cap="none" normalizeH="0" baseline="0" dirty="0" smtClean="0">
                <a:ln>
                  <a:noFill/>
                </a:ln>
                <a:solidFill>
                  <a:schemeClr val="tx1"/>
                </a:solidFill>
                <a:effectLst/>
                <a:latin typeface="Calibri" pitchFamily="34" charset="0"/>
                <a:cs typeface="Arial" pitchFamily="34" charset="0"/>
              </a:rPr>
              <a:t>Modify value fuction takes the row, column and new_value as parameters. Because we store adjacency matrix in one one dimensional array rather than 2d array, we calculate the index by using row and column values. And change the value with one.</a:t>
            </a:r>
            <a:endParaRPr kumimoji="0" lang="x-none" altLang="x-none" sz="32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3277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720080"/>
          </a:xfrm>
        </p:spPr>
        <p:txBody>
          <a:bodyPr>
            <a:normAutofit/>
          </a:bodyPr>
          <a:lstStyle/>
          <a:p>
            <a:pPr lvl="0"/>
            <a:r>
              <a:rPr lang="tr-TR" sz="2800" dirty="0"/>
              <a:t>Implementation Details: </a:t>
            </a:r>
            <a:r>
              <a:rPr lang="tr-TR" sz="2800" dirty="0" smtClean="0"/>
              <a:t>Create </a:t>
            </a:r>
            <a:r>
              <a:rPr lang="tr-TR" sz="2800" dirty="0"/>
              <a:t>Adjacency Matrix </a:t>
            </a:r>
          </a:p>
        </p:txBody>
      </p:sp>
      <p:pic>
        <p:nvPicPr>
          <p:cNvPr id="5132" name="Picture 12"/>
          <p:cNvPicPr>
            <a:picLocks noChangeAspect="1" noChangeArrowheads="1"/>
          </p:cNvPicPr>
          <p:nvPr/>
        </p:nvPicPr>
        <p:blipFill rotWithShape="1">
          <a:blip r:embed="rId2">
            <a:extLst>
              <a:ext uri="{28A0092B-C50C-407E-A947-70E740481C1C}">
                <a14:useLocalDpi xmlns:a14="http://schemas.microsoft.com/office/drawing/2010/main" val="0"/>
              </a:ext>
            </a:extLst>
          </a:blip>
          <a:srcRect r="51554"/>
          <a:stretch/>
        </p:blipFill>
        <p:spPr bwMode="auto">
          <a:xfrm>
            <a:off x="539550" y="1599208"/>
            <a:ext cx="8203407" cy="3456384"/>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a:spLocks noChangeArrowheads="1"/>
          </p:cNvSpPr>
          <p:nvPr/>
        </p:nvSpPr>
        <p:spPr bwMode="auto">
          <a:xfrm>
            <a:off x="539551" y="5013176"/>
            <a:ext cx="8203406" cy="1530053"/>
          </a:xfrm>
          <a:prstGeom prst="rect">
            <a:avLst/>
          </a:prstGeom>
          <a:solidFill>
            <a:srgbClr val="006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tr-TR" altLang="x-none" b="1" i="0" u="none" strike="noStrike" cap="none" normalizeH="0" baseline="0" dirty="0" smtClean="0">
                <a:ln>
                  <a:noFill/>
                </a:ln>
                <a:solidFill>
                  <a:schemeClr val="tx1"/>
                </a:solidFill>
                <a:effectLst/>
                <a:latin typeface="Calibri" pitchFamily="34" charset="0"/>
                <a:cs typeface="Arial" pitchFamily="34" charset="0"/>
              </a:rPr>
              <a:t>The main flow of algorithm is done here. The blue highlighted code loops through the </a:t>
            </a:r>
            <a:r>
              <a:rPr kumimoji="0" lang="tr-TR" altLang="x-none" b="1" i="0" u="none" strike="noStrike" cap="none" normalizeH="0" baseline="0" dirty="0" smtClean="0">
                <a:ln>
                  <a:noFill/>
                </a:ln>
                <a:solidFill>
                  <a:srgbClr val="000000"/>
                </a:solidFill>
                <a:effectLst/>
                <a:latin typeface="Calibri" pitchFamily="34" charset="0"/>
                <a:cs typeface="Arial" pitchFamily="34" charset="0"/>
              </a:rPr>
              <a:t>"440_F_FileList.txt" file and for each file finds the file contributers. As you can see in the inner while loop we call the modifyValuefunction to change value in adjacency matrix. After all contributers of files modified in inner loop we print the rows.</a:t>
            </a:r>
            <a:endParaRPr kumimoji="0" lang="tr-TR" altLang="x-none"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x-none" altLang="x-none" sz="32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69246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20080"/>
          </a:xfrm>
        </p:spPr>
        <p:txBody>
          <a:bodyPr>
            <a:normAutofit/>
          </a:bodyPr>
          <a:lstStyle/>
          <a:p>
            <a:pPr lvl="0"/>
            <a:r>
              <a:rPr lang="tr-TR" sz="2800" dirty="0" smtClean="0"/>
              <a:t>Implementation Details: </a:t>
            </a:r>
            <a:r>
              <a:rPr lang="tr-TR" sz="2800" dirty="0"/>
              <a:t>Matrix Visualization</a:t>
            </a:r>
          </a:p>
        </p:txBody>
      </p:sp>
      <p:pic>
        <p:nvPicPr>
          <p:cNvPr id="819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7354"/>
          <a:stretch/>
        </p:blipFill>
        <p:spPr bwMode="auto">
          <a:xfrm>
            <a:off x="179511" y="980727"/>
            <a:ext cx="5328593" cy="5771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p:cNvSpPr txBox="1">
            <a:spLocks noChangeArrowheads="1"/>
          </p:cNvSpPr>
          <p:nvPr/>
        </p:nvSpPr>
        <p:spPr bwMode="auto">
          <a:xfrm>
            <a:off x="5508104" y="980727"/>
            <a:ext cx="3456384" cy="5771567"/>
          </a:xfrm>
          <a:prstGeom prst="rect">
            <a:avLst/>
          </a:prstGeom>
          <a:solidFill>
            <a:srgbClr val="FFFFFF"/>
          </a:solidFill>
          <a:ln w="9525">
            <a:solidFill>
              <a:srgbClr val="8C0C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tr-TR" altLang="x-none" sz="2000" b="0" i="0" u="none" strike="noStrike" cap="none" normalizeH="0" baseline="0" dirty="0" smtClean="0">
                <a:ln>
                  <a:noFill/>
                </a:ln>
                <a:solidFill>
                  <a:schemeClr val="tx1"/>
                </a:solidFill>
                <a:effectLst/>
                <a:latin typeface="Calibri" pitchFamily="34" charset="0"/>
                <a:cs typeface="Arial" pitchFamily="34" charset="0"/>
              </a:rPr>
              <a:t>At the last step of our project, we encounter with problem about visualization tools. First of all, there exists no download link in given SocialAction website. Then, we try to use Gephi social network visualization tool. </a:t>
            </a:r>
          </a:p>
          <a:p>
            <a:pPr marL="0" marR="0" lvl="0" indent="0" algn="just" defTabSz="914400" rtl="0" eaLnBrk="1" fontAlgn="base" latinLnBrk="0" hangingPunct="1">
              <a:lnSpc>
                <a:spcPct val="100000"/>
              </a:lnSpc>
              <a:spcBef>
                <a:spcPct val="0"/>
              </a:spcBef>
              <a:spcAft>
                <a:spcPts val="1000"/>
              </a:spcAft>
              <a:buClrTx/>
              <a:buSzTx/>
              <a:buFontTx/>
              <a:buNone/>
              <a:tabLst/>
            </a:pPr>
            <a:r>
              <a:rPr kumimoji="0" lang="tr-TR" altLang="x-none" sz="2000" b="0" i="0" u="none" strike="noStrike" cap="none" normalizeH="0" baseline="0" dirty="0" smtClean="0">
                <a:ln>
                  <a:noFill/>
                </a:ln>
                <a:solidFill>
                  <a:schemeClr val="tx1"/>
                </a:solidFill>
                <a:effectLst/>
                <a:latin typeface="Calibri" pitchFamily="34" charset="0"/>
                <a:cs typeface="Arial" pitchFamily="34" charset="0"/>
              </a:rPr>
              <a:t>However, its comma separated format is not suitable for our adjacency matrix format. For that reason we write a python code which represents our adjacency matrix.</a:t>
            </a:r>
            <a:endParaRPr kumimoji="0" lang="x-none" altLang="x-none" sz="36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60791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cstate="print">
            <a:extLst>
              <a:ext uri="{28A0092B-C50C-407E-A947-70E740481C1C}">
                <a14:useLocalDpi xmlns:a14="http://schemas.microsoft.com/office/drawing/2010/main" val="0"/>
              </a:ext>
            </a:extLst>
          </a:blip>
          <a:srcRect l="11676" t="5988" r="13173" b="9181"/>
          <a:stretch/>
        </p:blipFill>
        <p:spPr bwMode="auto">
          <a:xfrm>
            <a:off x="0" y="0"/>
            <a:ext cx="9144000"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70029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40</TotalTime>
  <Words>481</Words>
  <Application>Microsoft Office PowerPoint</Application>
  <PresentationFormat>On-screen Show (4:3)</PresentationFormat>
  <Paragraphs>123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Urban</vt:lpstr>
      <vt:lpstr>Mining Chrome Repository </vt:lpstr>
      <vt:lpstr>Required Data Sets</vt:lpstr>
      <vt:lpstr>Implementation Details: Top Developers</vt:lpstr>
      <vt:lpstr>Implementation Details: Top Edited Files</vt:lpstr>
      <vt:lpstr>Implementation Details: Create Adjacency Matrix </vt:lpstr>
      <vt:lpstr>Implementation Details: Create Adjacency Matrix </vt:lpstr>
      <vt:lpstr>Implementation Details: Create Adjacency Matrix </vt:lpstr>
      <vt:lpstr>Implementation Details: Matrix Visualization</vt:lpstr>
      <vt:lpstr>PowerPoint Presentation</vt:lpstr>
      <vt:lpstr>Results: Top Developers</vt:lpstr>
      <vt:lpstr>Results: Top Files</vt:lpstr>
      <vt:lpstr>Thank You For Listening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Chrome Repository </dc:title>
  <dc:creator>cya</dc:creator>
  <cp:lastModifiedBy>cya</cp:lastModifiedBy>
  <cp:revision>30</cp:revision>
  <dcterms:created xsi:type="dcterms:W3CDTF">2016-05-15T16:56:13Z</dcterms:created>
  <dcterms:modified xsi:type="dcterms:W3CDTF">2016-05-15T17:36:24Z</dcterms:modified>
</cp:coreProperties>
</file>