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handoutMasterIdLst>
    <p:handoutMasterId r:id="rId29"/>
  </p:handoutMasterIdLst>
  <p:sldIdLst>
    <p:sldId id="307" r:id="rId2"/>
    <p:sldId id="308" r:id="rId3"/>
    <p:sldId id="309" r:id="rId4"/>
    <p:sldId id="311" r:id="rId5"/>
    <p:sldId id="312" r:id="rId6"/>
    <p:sldId id="313" r:id="rId7"/>
    <p:sldId id="31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4" r:id="rId21"/>
    <p:sldId id="327" r:id="rId22"/>
    <p:sldId id="328" r:id="rId23"/>
    <p:sldId id="329" r:id="rId24"/>
    <p:sldId id="330" r:id="rId25"/>
    <p:sldId id="331" r:id="rId26"/>
    <p:sldId id="332" r:id="rId27"/>
  </p:sldIdLst>
  <p:sldSz cx="9144000" cy="6858000" type="screen4x3"/>
  <p:notesSz cx="6735763" cy="98663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23378D"/>
    <a:srgbClr val="F567F5"/>
    <a:srgbClr val="83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>
      <p:cViewPr>
        <p:scale>
          <a:sx n="74" d="100"/>
          <a:sy n="74" d="100"/>
        </p:scale>
        <p:origin x="-4096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47658-7641-48E4-A5F9-EE442207434E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6FFA-0BFC-4368-BAF0-839A418822A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734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3638D-CEA5-46D9-BA14-F925A099E2F3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03A6-1635-4FB0-B82E-12AC7DC0F6F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6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59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6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8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8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6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2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85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57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0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1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0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3900-0B05-4236-BC64-DCDA5E5B1044}" type="datetimeFigureOut">
              <a:rPr lang="tr-TR" smtClean="0"/>
              <a:pPr/>
              <a:t>4/18/13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6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>
          <a:xfrm>
            <a:off x="107504" y="116632"/>
            <a:ext cx="619268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Basic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Fitting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GB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31028" y="69269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basic fitting interface is a tool that can be used to perform curve fitting </a:t>
            </a:r>
            <a:r>
              <a:rPr lang="en-US" sz="2800" dirty="0" smtClean="0"/>
              <a:t>and</a:t>
            </a:r>
            <a:r>
              <a:rPr lang="tr-TR" sz="2800" dirty="0" smtClean="0"/>
              <a:t> </a:t>
            </a:r>
            <a:r>
              <a:rPr lang="en-US" sz="2800" dirty="0" smtClean="0"/>
              <a:t>interpolation </a:t>
            </a:r>
            <a:r>
              <a:rPr lang="en-US" sz="2800" dirty="0"/>
              <a:t>interactively. </a:t>
            </a:r>
            <a:endParaRPr lang="tr-TR" sz="2800" dirty="0" smtClean="0"/>
          </a:p>
          <a:p>
            <a:pPr algn="just"/>
            <a:endParaRPr lang="tr-TR" sz="2800" dirty="0" smtClean="0"/>
          </a:p>
          <a:p>
            <a:pPr algn="just"/>
            <a:r>
              <a:rPr lang="en-US" sz="2800" dirty="0" smtClean="0"/>
              <a:t>By </a:t>
            </a:r>
            <a:r>
              <a:rPr lang="en-US" sz="2800" dirty="0"/>
              <a:t>using the interface the user can: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" y="2565232"/>
            <a:ext cx="8967391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2076450"/>
            <a:ext cx="6353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9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362075"/>
            <a:ext cx="7981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r="8726"/>
          <a:stretch/>
        </p:blipFill>
        <p:spPr>
          <a:xfrm>
            <a:off x="1930510" y="99487"/>
            <a:ext cx="5305786" cy="455364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97766" y="4669393"/>
            <a:ext cx="87484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300" dirty="0" err="1" smtClean="0"/>
              <a:t>Figure</a:t>
            </a:r>
            <a:r>
              <a:rPr lang="tr-TR" sz="2300" dirty="0"/>
              <a:t> </a:t>
            </a:r>
            <a:r>
              <a:rPr lang="en-US" sz="2300" dirty="0" smtClean="0"/>
              <a:t>Window </a:t>
            </a:r>
            <a:r>
              <a:rPr lang="en-US" sz="2300" dirty="0"/>
              <a:t>includes a plot of the points, one interpolation fit (spline), two </a:t>
            </a:r>
            <a:r>
              <a:rPr lang="en-US" sz="2300" dirty="0" smtClean="0"/>
              <a:t>polynomial</a:t>
            </a:r>
            <a:r>
              <a:rPr lang="tr-TR" sz="2300" dirty="0" smtClean="0"/>
              <a:t> </a:t>
            </a:r>
            <a:r>
              <a:rPr lang="en-US" sz="2300" dirty="0" smtClean="0"/>
              <a:t>fits </a:t>
            </a:r>
            <a:r>
              <a:rPr lang="en-US" sz="2300" dirty="0"/>
              <a:t>(linear and cubic), a display of the equations of the polynomial fits, and </a:t>
            </a:r>
            <a:r>
              <a:rPr lang="en-US" sz="2300" dirty="0" smtClean="0"/>
              <a:t>a</a:t>
            </a:r>
            <a:r>
              <a:rPr lang="tr-TR" sz="2300" dirty="0" smtClean="0"/>
              <a:t> </a:t>
            </a:r>
            <a:r>
              <a:rPr lang="en-US" sz="2300" dirty="0" smtClean="0"/>
              <a:t>mark </a:t>
            </a:r>
            <a:r>
              <a:rPr lang="en-US" sz="2300" dirty="0"/>
              <a:t>of the point </a:t>
            </a:r>
            <a:r>
              <a:rPr lang="en-US" sz="2300" i="1" dirty="0"/>
              <a:t>x </a:t>
            </a:r>
            <a:r>
              <a:rPr lang="en-US" sz="2300" dirty="0"/>
              <a:t>= 1.5 that is entered in the </a:t>
            </a:r>
            <a:r>
              <a:rPr lang="en-US" sz="2300" b="1" dirty="0"/>
              <a:t>Find y = f(x) </a:t>
            </a:r>
            <a:r>
              <a:rPr lang="en-US" sz="2300" dirty="0"/>
              <a:t>box of the Basic </a:t>
            </a:r>
            <a:r>
              <a:rPr lang="en-US" sz="2300" dirty="0" smtClean="0"/>
              <a:t>Fitting</a:t>
            </a:r>
            <a:r>
              <a:rPr lang="tr-TR" sz="2300" dirty="0" smtClean="0"/>
              <a:t> </a:t>
            </a:r>
            <a:r>
              <a:rPr lang="en-US" sz="2300" dirty="0" smtClean="0"/>
              <a:t>Window</a:t>
            </a:r>
            <a:r>
              <a:rPr lang="en-US" sz="2300" dirty="0"/>
              <a:t>. The Figure Window also includes a plot of the residuals of the </a:t>
            </a:r>
            <a:r>
              <a:rPr lang="en-US" sz="2300" dirty="0" smtClean="0"/>
              <a:t>polynomial</a:t>
            </a:r>
            <a:r>
              <a:rPr lang="tr-TR" sz="2300" dirty="0" smtClean="0"/>
              <a:t> </a:t>
            </a:r>
            <a:r>
              <a:rPr lang="en-US" sz="2300" dirty="0" smtClean="0"/>
              <a:t>fits </a:t>
            </a:r>
            <a:r>
              <a:rPr lang="en-US" sz="2300" dirty="0"/>
              <a:t>and a display of their norm.</a:t>
            </a:r>
            <a:endParaRPr lang="tr-TR" sz="2300" dirty="0"/>
          </a:p>
        </p:txBody>
      </p:sp>
    </p:spTree>
    <p:extLst>
      <p:ext uri="{BB962C8B-B14F-4D97-AF65-F5344CB8AC3E}">
        <p14:creationId xmlns:p14="http://schemas.microsoft.com/office/powerpoint/2010/main" val="338377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Başlık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 108E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Scientific and Engineering Computing</a:t>
            </a:r>
            <a:endParaRPr lang="en-GB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800" b="1" dirty="0" smtClean="0"/>
              <a:t>ASST. PROF. DR. </a:t>
            </a:r>
            <a:r>
              <a:rPr lang="tr-TR" sz="2800" b="1" dirty="0" smtClean="0"/>
              <a:t>İPEK AKIN</a:t>
            </a:r>
            <a:endParaRPr lang="en-GB" sz="2800" b="1" dirty="0"/>
          </a:p>
        </p:txBody>
      </p:sp>
      <p:sp>
        <p:nvSpPr>
          <p:cNvPr id="4" name="3 Metin kutusu"/>
          <p:cNvSpPr txBox="1"/>
          <p:nvPr/>
        </p:nvSpPr>
        <p:spPr>
          <a:xfrm>
            <a:off x="304906" y="5482680"/>
            <a:ext cx="857256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1"/>
                </a:solidFill>
                <a:latin typeface="+mj-lt"/>
              </a:rPr>
              <a:t>APPLICATIONS IN NUMERICAL ANALYSIS</a:t>
            </a:r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83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311349"/>
            <a:ext cx="2952328" cy="1325563"/>
          </a:xfrm>
        </p:spPr>
        <p:txBody>
          <a:bodyPr/>
          <a:lstStyle/>
          <a:p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67544" y="2876743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Numerical methods are commonly used for </a:t>
            </a:r>
            <a:r>
              <a:rPr lang="en-US" sz="2400" dirty="0" smtClean="0"/>
              <a:t>solving</a:t>
            </a:r>
            <a:r>
              <a:rPr lang="tr-TR" sz="2400" dirty="0" smtClean="0"/>
              <a:t> </a:t>
            </a:r>
            <a:r>
              <a:rPr lang="en-US" sz="2400" dirty="0" smtClean="0"/>
              <a:t>mathematical </a:t>
            </a:r>
            <a:r>
              <a:rPr lang="en-US" sz="2400" dirty="0"/>
              <a:t>problems </a:t>
            </a:r>
            <a:r>
              <a:rPr lang="en-US" sz="2400" dirty="0" smtClean="0"/>
              <a:t>that</a:t>
            </a:r>
            <a:r>
              <a:rPr lang="tr-TR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formulated in science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engineering </a:t>
            </a:r>
            <a:r>
              <a:rPr lang="en-US" sz="2400" dirty="0"/>
              <a:t>where it is difficult or impossible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obtain</a:t>
            </a:r>
            <a:r>
              <a:rPr lang="tr-TR" sz="2400" dirty="0" smtClean="0"/>
              <a:t> </a:t>
            </a:r>
            <a:r>
              <a:rPr lang="tr-TR" sz="2400" dirty="0" err="1"/>
              <a:t>exact</a:t>
            </a:r>
            <a:r>
              <a:rPr lang="tr-TR" sz="2400" dirty="0"/>
              <a:t> </a:t>
            </a:r>
            <a:r>
              <a:rPr lang="tr-TR" sz="2400" dirty="0" err="1"/>
              <a:t>solutions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0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60840" cy="821507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67544" y="112474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/>
              <a:t>f</a:t>
            </a:r>
            <a:r>
              <a:rPr lang="tr-TR" sz="2400" dirty="0" smtClean="0"/>
              <a:t>(x) = 0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539552" y="1700808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tr-TR" sz="2400" dirty="0" smtClean="0"/>
              <a:t>The </a:t>
            </a:r>
            <a:r>
              <a:rPr lang="en-US" sz="2400" dirty="0" smtClean="0"/>
              <a:t>solution </a:t>
            </a:r>
            <a:r>
              <a:rPr lang="en-US" sz="2400" dirty="0"/>
              <a:t>is a point where the function crosses or </a:t>
            </a:r>
            <a:r>
              <a:rPr lang="en-US" sz="2400" dirty="0" smtClean="0"/>
              <a:t>touches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i="1" dirty="0"/>
              <a:t>x </a:t>
            </a:r>
            <a:r>
              <a:rPr lang="en-US" sz="2400" dirty="0"/>
              <a:t>axis.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An </a:t>
            </a:r>
            <a:r>
              <a:rPr lang="en-US" sz="2400" dirty="0"/>
              <a:t>exact solution is a value of </a:t>
            </a:r>
            <a:r>
              <a:rPr lang="en-US" sz="2400" i="1" dirty="0"/>
              <a:t>x </a:t>
            </a:r>
            <a:r>
              <a:rPr lang="en-US" sz="2400" dirty="0"/>
              <a:t>for which the value of the function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exactly </a:t>
            </a:r>
            <a:r>
              <a:rPr lang="en-US" sz="2400" dirty="0"/>
              <a:t>zero. If such a value does not exist or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difficult </a:t>
            </a:r>
            <a:r>
              <a:rPr lang="en-US" sz="2400" dirty="0"/>
              <a:t>to determine, a </a:t>
            </a:r>
            <a:r>
              <a:rPr lang="en-US" sz="2400" dirty="0" smtClean="0"/>
              <a:t>numerical</a:t>
            </a:r>
            <a:r>
              <a:rPr lang="tr-TR" sz="2400" dirty="0" smtClean="0"/>
              <a:t> </a:t>
            </a:r>
            <a:r>
              <a:rPr lang="en-US" sz="2400" dirty="0" smtClean="0"/>
              <a:t>solution </a:t>
            </a:r>
            <a:r>
              <a:rPr lang="en-US" sz="2400" dirty="0"/>
              <a:t>can be determined by finding an </a:t>
            </a:r>
            <a:r>
              <a:rPr lang="en-US" sz="2400" i="1" dirty="0"/>
              <a:t>x </a:t>
            </a:r>
            <a:r>
              <a:rPr lang="en-US" sz="2400" dirty="0"/>
              <a:t>that is very close to the solution.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This</a:t>
            </a:r>
            <a:r>
              <a:rPr lang="tr-TR" sz="2400" dirty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done by the iterative process, where in each iteration the computer determines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value </a:t>
            </a:r>
            <a:r>
              <a:rPr lang="en-US" sz="2400" dirty="0"/>
              <a:t>of </a:t>
            </a:r>
            <a:r>
              <a:rPr lang="en-US" sz="2400" i="1" dirty="0"/>
              <a:t>x </a:t>
            </a:r>
            <a:r>
              <a:rPr lang="en-US" sz="2400" dirty="0"/>
              <a:t>that is closer to the solution. The iterations stop when the difference in </a:t>
            </a:r>
            <a:r>
              <a:rPr lang="en-US" sz="2400" i="1" dirty="0" smtClean="0"/>
              <a:t>x</a:t>
            </a:r>
            <a:r>
              <a:rPr lang="tr-TR" sz="2400" i="1" dirty="0" smtClean="0"/>
              <a:t> </a:t>
            </a:r>
            <a:r>
              <a:rPr lang="en-US" sz="2400" dirty="0" smtClean="0"/>
              <a:t>between </a:t>
            </a:r>
            <a:r>
              <a:rPr lang="en-US" sz="2400" dirty="0"/>
              <a:t>two iterations is smaller than some measure. In general, a function </a:t>
            </a:r>
            <a:r>
              <a:rPr lang="en-US" sz="2400" dirty="0" smtClean="0"/>
              <a:t>can</a:t>
            </a:r>
            <a:r>
              <a:rPr lang="tr-TR" sz="2400" dirty="0" smtClean="0"/>
              <a:t> </a:t>
            </a:r>
            <a:r>
              <a:rPr lang="en-US" sz="2400" dirty="0" smtClean="0"/>
              <a:t>have </a:t>
            </a:r>
            <a:r>
              <a:rPr lang="en-US" sz="2400" dirty="0"/>
              <a:t>zero, one, several, or an infinite number of solutions.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5204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095325"/>
            <a:ext cx="7560840" cy="821507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23528" y="2492896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smtClean="0"/>
              <a:t>A </a:t>
            </a:r>
            <a:r>
              <a:rPr lang="en-US" sz="2400" dirty="0" smtClean="0"/>
              <a:t>zero </a:t>
            </a:r>
            <a:r>
              <a:rPr lang="en-US" sz="2400" dirty="0"/>
              <a:t>of a function can be determined with the </a:t>
            </a:r>
            <a:r>
              <a:rPr lang="en-US" sz="2400" dirty="0" smtClean="0"/>
              <a:t>command</a:t>
            </a:r>
            <a:r>
              <a:rPr lang="tr-TR" sz="2400" dirty="0" smtClean="0"/>
              <a:t> </a:t>
            </a:r>
            <a:r>
              <a:rPr lang="en-US" sz="2400" dirty="0" smtClean="0"/>
              <a:t>(built-in </a:t>
            </a:r>
            <a:r>
              <a:rPr lang="en-US" sz="2400" dirty="0"/>
              <a:t>function)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fzero</a:t>
            </a:r>
            <a:r>
              <a:rPr lang="en-US" sz="2400" dirty="0"/>
              <a:t> with the form: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/>
          <a:stretch/>
        </p:blipFill>
        <p:spPr>
          <a:xfrm>
            <a:off x="930676" y="3455667"/>
            <a:ext cx="7282648" cy="141349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816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0082" y="2820992"/>
            <a:ext cx="85303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function is the function to be solved. It can be entered in several </a:t>
            </a:r>
            <a:r>
              <a:rPr lang="en-US" sz="2400" dirty="0" smtClean="0"/>
              <a:t>different</a:t>
            </a:r>
            <a:r>
              <a:rPr lang="tr-TR" sz="2400" dirty="0" smtClean="0"/>
              <a:t> </a:t>
            </a:r>
            <a:r>
              <a:rPr lang="tr-TR" sz="2400" dirty="0" err="1" smtClean="0"/>
              <a:t>ways</a:t>
            </a:r>
            <a:r>
              <a:rPr lang="tr-TR" sz="2400" dirty="0"/>
              <a:t>:</a:t>
            </a:r>
          </a:p>
          <a:p>
            <a:pPr algn="just"/>
            <a:r>
              <a:rPr lang="en-US" sz="2400" dirty="0"/>
              <a:t>1. The simplest way is to enter the mathematical expression as a string.</a:t>
            </a:r>
          </a:p>
          <a:p>
            <a:pPr algn="just"/>
            <a:r>
              <a:rPr lang="en-US" sz="2400" dirty="0"/>
              <a:t>2. The function is created as a user-defined function in a function file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then </a:t>
            </a:r>
            <a:r>
              <a:rPr lang="en-US" sz="2400" dirty="0"/>
              <a:t>the function handle is entered </a:t>
            </a:r>
            <a:endParaRPr lang="tr-TR" sz="2400" dirty="0"/>
          </a:p>
          <a:p>
            <a:pPr algn="just"/>
            <a:r>
              <a:rPr lang="en-US" sz="2400" dirty="0" smtClean="0"/>
              <a:t>3</a:t>
            </a:r>
            <a:r>
              <a:rPr lang="en-US" sz="2400" dirty="0"/>
              <a:t>. The function is created as an anonymous </a:t>
            </a:r>
            <a:r>
              <a:rPr lang="en-US" sz="2400" dirty="0" smtClean="0"/>
              <a:t>function</a:t>
            </a:r>
            <a:r>
              <a:rPr lang="tr-TR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then the name of the anonymous function (which is the name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handle</a:t>
            </a:r>
            <a:r>
              <a:rPr lang="en-US" sz="2400" dirty="0"/>
              <a:t>) is </a:t>
            </a:r>
            <a:r>
              <a:rPr lang="en-US" sz="2400" dirty="0" smtClean="0"/>
              <a:t>entered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/>
          <a:stretch/>
        </p:blipFill>
        <p:spPr>
          <a:xfrm>
            <a:off x="930676" y="404664"/>
            <a:ext cx="7282648" cy="1413493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Dikdörtgen 5"/>
          <p:cNvSpPr/>
          <p:nvPr/>
        </p:nvSpPr>
        <p:spPr>
          <a:xfrm>
            <a:off x="297770" y="2247255"/>
            <a:ext cx="4346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x is the solution, which is a scalar.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9442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116632"/>
            <a:ext cx="8928992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function has to be written in a standard form. For example, if the </a:t>
            </a:r>
            <a:r>
              <a:rPr lang="en-US" sz="2400" dirty="0" smtClean="0"/>
              <a:t>function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/>
              <a:t>be </a:t>
            </a:r>
            <a:r>
              <a:rPr lang="tr-TR" sz="2400" dirty="0" err="1"/>
              <a:t>solved</a:t>
            </a:r>
            <a:r>
              <a:rPr lang="tr-TR" sz="2400" dirty="0"/>
              <a:t> </a:t>
            </a:r>
            <a:r>
              <a:rPr lang="tr-TR" sz="2400" dirty="0" smtClean="0"/>
              <a:t>is </a:t>
            </a:r>
          </a:p>
          <a:p>
            <a:pPr algn="ctr"/>
            <a:r>
              <a:rPr lang="tr-TR" sz="4400" dirty="0" err="1" smtClean="0"/>
              <a:t>xe</a:t>
            </a:r>
            <a:r>
              <a:rPr lang="tr-TR" sz="4400" baseline="30000" dirty="0" smtClean="0"/>
              <a:t>-x </a:t>
            </a:r>
            <a:r>
              <a:rPr lang="tr-TR" sz="4400" dirty="0" smtClean="0"/>
              <a:t>= 0.2</a:t>
            </a:r>
            <a:r>
              <a:rPr lang="tr-TR" sz="2400" dirty="0" smtClean="0"/>
              <a:t> </a:t>
            </a:r>
          </a:p>
          <a:p>
            <a:pPr algn="just"/>
            <a:r>
              <a:rPr lang="tr-TR" sz="2400" dirty="0" smtClean="0"/>
              <a:t>it has </a:t>
            </a:r>
            <a:r>
              <a:rPr lang="tr-TR" sz="2400" dirty="0" err="1" smtClean="0"/>
              <a:t>to</a:t>
            </a:r>
            <a:r>
              <a:rPr lang="tr-TR" sz="2400" dirty="0" smtClean="0"/>
              <a:t> be </a:t>
            </a:r>
            <a:r>
              <a:rPr lang="tr-TR" sz="2400" dirty="0" err="1" smtClean="0"/>
              <a:t>written</a:t>
            </a:r>
            <a:r>
              <a:rPr lang="tr-TR" sz="2400" dirty="0" smtClean="0"/>
              <a:t> as </a:t>
            </a:r>
          </a:p>
          <a:p>
            <a:pPr algn="ctr"/>
            <a:r>
              <a:rPr lang="tr-TR" sz="4400" dirty="0" smtClean="0"/>
              <a:t>f(x) =  </a:t>
            </a:r>
            <a:r>
              <a:rPr lang="tr-TR" sz="4400" dirty="0" err="1"/>
              <a:t>xe</a:t>
            </a:r>
            <a:r>
              <a:rPr lang="tr-TR" sz="4400" baseline="30000" dirty="0"/>
              <a:t>-x </a:t>
            </a:r>
            <a:r>
              <a:rPr lang="tr-TR" sz="4400" dirty="0" smtClean="0"/>
              <a:t>- 0.2 = 0 </a:t>
            </a:r>
            <a:endParaRPr lang="tr-TR" sz="4400" dirty="0"/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err="1" smtClean="0"/>
              <a:t>If</a:t>
            </a:r>
            <a:r>
              <a:rPr lang="tr-TR" sz="2400" dirty="0" smtClean="0"/>
              <a:t>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 </a:t>
            </a:r>
            <a:r>
              <a:rPr lang="en-US" sz="2400" dirty="0"/>
              <a:t>is entered into the </a:t>
            </a:r>
            <a:r>
              <a:rPr lang="en-US" sz="2400" b="1" dirty="0" err="1">
                <a:solidFill>
                  <a:srgbClr val="FF0000"/>
                </a:solidFill>
              </a:rPr>
              <a:t>fzero</a:t>
            </a:r>
            <a:r>
              <a:rPr lang="en-US" sz="2400" dirty="0"/>
              <a:t> command as a string, it is typed as</a:t>
            </a:r>
            <a:r>
              <a:rPr lang="en-US" sz="2400" dirty="0" smtClean="0"/>
              <a:t>:</a:t>
            </a:r>
            <a:r>
              <a:rPr lang="tr-TR" sz="2400" dirty="0" smtClean="0"/>
              <a:t> </a:t>
            </a:r>
          </a:p>
          <a:p>
            <a:pPr algn="ctr"/>
            <a:r>
              <a:rPr lang="tr-TR" sz="4400" dirty="0" smtClean="0"/>
              <a:t>‘x*</a:t>
            </a:r>
            <a:r>
              <a:rPr lang="tr-TR" sz="4400" dirty="0" err="1" smtClean="0"/>
              <a:t>exp</a:t>
            </a:r>
            <a:r>
              <a:rPr lang="tr-TR" sz="4400" dirty="0" smtClean="0"/>
              <a:t>(-x)-0.2’</a:t>
            </a:r>
          </a:p>
          <a:p>
            <a:pPr algn="just"/>
            <a:r>
              <a:rPr lang="en-US" sz="2400" dirty="0"/>
              <a:t>When a function is entered as an expression (string), it </a:t>
            </a:r>
            <a:r>
              <a:rPr lang="en-US" sz="2400" dirty="0" smtClean="0"/>
              <a:t>cannot</a:t>
            </a:r>
            <a:r>
              <a:rPr lang="tr-TR" sz="2400" dirty="0" smtClean="0"/>
              <a:t> </a:t>
            </a:r>
            <a:r>
              <a:rPr lang="en-US" sz="2400" dirty="0" smtClean="0"/>
              <a:t>include predefined</a:t>
            </a:r>
            <a:r>
              <a:rPr lang="tr-TR" sz="2400" dirty="0" smtClean="0"/>
              <a:t> </a:t>
            </a:r>
            <a:r>
              <a:rPr lang="en-US" sz="2400" dirty="0" smtClean="0"/>
              <a:t>variables</a:t>
            </a:r>
            <a:r>
              <a:rPr lang="en-US" sz="2400" dirty="0"/>
              <a:t>. For example, if the function to be entered </a:t>
            </a:r>
            <a:r>
              <a:rPr lang="en-US" sz="2400" dirty="0" smtClean="0"/>
              <a:t>is</a:t>
            </a:r>
            <a:r>
              <a:rPr lang="tr-TR" sz="2400" dirty="0"/>
              <a:t> </a:t>
            </a:r>
            <a:endParaRPr lang="tr-TR" sz="2400" dirty="0" smtClean="0"/>
          </a:p>
          <a:p>
            <a:pPr algn="ctr"/>
            <a:r>
              <a:rPr lang="tr-TR" sz="4400" dirty="0" smtClean="0"/>
              <a:t>f(x) = </a:t>
            </a:r>
            <a:r>
              <a:rPr lang="tr-TR" sz="4400" dirty="0" err="1"/>
              <a:t>xe</a:t>
            </a:r>
            <a:r>
              <a:rPr lang="tr-TR" sz="4400" baseline="30000" dirty="0"/>
              <a:t>–x</a:t>
            </a:r>
            <a:r>
              <a:rPr lang="tr-TR" sz="4400" dirty="0"/>
              <a:t> </a:t>
            </a:r>
            <a:r>
              <a:rPr lang="tr-TR" sz="4400" dirty="0" smtClean="0"/>
              <a:t> </a:t>
            </a:r>
            <a:r>
              <a:rPr lang="tr-TR" sz="4400" dirty="0"/>
              <a:t>– </a:t>
            </a:r>
            <a:r>
              <a:rPr lang="tr-TR" sz="4400" dirty="0" smtClean="0"/>
              <a:t>0.2</a:t>
            </a:r>
            <a:endParaRPr lang="tr-TR" sz="2400" dirty="0"/>
          </a:p>
          <a:p>
            <a:pPr algn="ctr"/>
            <a:r>
              <a:rPr lang="tr-TR" sz="2400" dirty="0" smtClean="0"/>
              <a:t>it is not </a:t>
            </a:r>
            <a:r>
              <a:rPr lang="tr-TR" sz="2400" dirty="0" err="1" smtClean="0"/>
              <a:t>possible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define b=0.2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then</a:t>
            </a:r>
            <a:r>
              <a:rPr lang="tr-TR" sz="2400" dirty="0" smtClean="0"/>
              <a:t> </a:t>
            </a:r>
            <a:r>
              <a:rPr lang="tr-TR" sz="2400" dirty="0" err="1" smtClean="0"/>
              <a:t>enter</a:t>
            </a:r>
            <a:r>
              <a:rPr lang="tr-TR" sz="2400" dirty="0" smtClean="0"/>
              <a:t>                 </a:t>
            </a:r>
            <a:r>
              <a:rPr lang="tr-TR" sz="4400" dirty="0" smtClean="0"/>
              <a:t>‘</a:t>
            </a:r>
            <a:r>
              <a:rPr lang="tr-TR" sz="4400" dirty="0"/>
              <a:t>x*</a:t>
            </a:r>
            <a:r>
              <a:rPr lang="tr-TR" sz="4400" dirty="0" err="1"/>
              <a:t>exp</a:t>
            </a:r>
            <a:r>
              <a:rPr lang="tr-TR" sz="4400" dirty="0"/>
              <a:t>(-x)-b’</a:t>
            </a:r>
          </a:p>
        </p:txBody>
      </p:sp>
    </p:spTree>
    <p:extLst>
      <p:ext uri="{BB962C8B-B14F-4D97-AF65-F5344CB8AC3E}">
        <p14:creationId xmlns:p14="http://schemas.microsoft.com/office/powerpoint/2010/main" val="155526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587564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x0 can be a scalar or a two-element vector. If it is entered as a scalar, it has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dirty="0" smtClean="0"/>
              <a:t>be </a:t>
            </a:r>
            <a:r>
              <a:rPr lang="en-US" sz="2400" dirty="0"/>
              <a:t>a value of </a:t>
            </a:r>
            <a:r>
              <a:rPr lang="en-US" sz="2400" i="1" dirty="0"/>
              <a:t>x </a:t>
            </a:r>
            <a:r>
              <a:rPr lang="en-US" sz="2400" dirty="0"/>
              <a:t>near the point where the function crosses (or touches) the </a:t>
            </a:r>
            <a:r>
              <a:rPr lang="en-US" sz="2400" i="1" dirty="0"/>
              <a:t>x </a:t>
            </a:r>
            <a:r>
              <a:rPr lang="en-US" sz="2400" dirty="0"/>
              <a:t>axis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tr-TR" sz="2400" dirty="0" err="1" smtClean="0"/>
              <a:t>If</a:t>
            </a:r>
            <a:r>
              <a:rPr lang="tr-TR" sz="2400" dirty="0" smtClean="0"/>
              <a:t> x0 is </a:t>
            </a:r>
            <a:r>
              <a:rPr lang="en-US" sz="2400" dirty="0"/>
              <a:t>entered as a vector, the two elements have to be points on </a:t>
            </a:r>
            <a:r>
              <a:rPr lang="en-US" sz="2400" dirty="0" smtClean="0"/>
              <a:t>opposite</a:t>
            </a:r>
            <a:r>
              <a:rPr lang="tr-TR" sz="2400" dirty="0" smtClean="0"/>
              <a:t> </a:t>
            </a:r>
            <a:r>
              <a:rPr lang="en-US" sz="2400" dirty="0" smtClean="0"/>
              <a:t>sides </a:t>
            </a:r>
            <a:r>
              <a:rPr lang="en-US" sz="2400" dirty="0"/>
              <a:t>of the solution. </a:t>
            </a:r>
            <a:r>
              <a:rPr lang="en-US" sz="2400" dirty="0" smtClean="0"/>
              <a:t>If</a:t>
            </a:r>
            <a:r>
              <a:rPr lang="tr-TR" sz="2400" dirty="0" smtClean="0"/>
              <a:t> f(x) </a:t>
            </a:r>
            <a:r>
              <a:rPr lang="tr-TR" sz="2400" dirty="0" err="1" smtClean="0"/>
              <a:t>crosses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x </a:t>
            </a:r>
            <a:r>
              <a:rPr lang="tr-TR" sz="2400" dirty="0" err="1" smtClean="0"/>
              <a:t>axis</a:t>
            </a:r>
            <a:r>
              <a:rPr lang="tr-TR" sz="2400" dirty="0" smtClean="0"/>
              <a:t>, </a:t>
            </a:r>
            <a:r>
              <a:rPr lang="tr-TR" sz="2400" dirty="0" err="1" smtClean="0"/>
              <a:t>then</a:t>
            </a:r>
            <a:r>
              <a:rPr lang="tr-TR" sz="2400" dirty="0" smtClean="0"/>
              <a:t> f(x0(1)) has a </a:t>
            </a:r>
            <a:r>
              <a:rPr lang="tr-TR" sz="2400" dirty="0" err="1" smtClean="0"/>
              <a:t>different</a:t>
            </a:r>
            <a:r>
              <a:rPr lang="tr-TR" sz="2400" dirty="0" smtClean="0"/>
              <a:t> </a:t>
            </a:r>
            <a:r>
              <a:rPr lang="tr-TR" sz="2400" dirty="0" err="1" smtClean="0"/>
              <a:t>sign</a:t>
            </a:r>
            <a:r>
              <a:rPr lang="tr-TR" sz="2400" dirty="0" smtClean="0"/>
              <a:t> </a:t>
            </a:r>
            <a:r>
              <a:rPr lang="tr-TR" sz="2400" dirty="0" err="1" smtClean="0"/>
              <a:t>than</a:t>
            </a:r>
            <a:r>
              <a:rPr lang="tr-TR" sz="2400" dirty="0" smtClean="0"/>
              <a:t> f(x0(2)). </a:t>
            </a:r>
            <a:r>
              <a:rPr lang="tr-TR" sz="2400" dirty="0" err="1" smtClean="0"/>
              <a:t>When</a:t>
            </a:r>
            <a:r>
              <a:rPr lang="tr-TR" sz="2400" dirty="0" smtClean="0"/>
              <a:t> a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 has </a:t>
            </a:r>
            <a:r>
              <a:rPr lang="tr-TR" sz="2400" dirty="0" err="1" smtClean="0"/>
              <a:t>more</a:t>
            </a:r>
            <a:r>
              <a:rPr lang="tr-TR" sz="2400" dirty="0" smtClean="0"/>
              <a:t> </a:t>
            </a:r>
            <a:r>
              <a:rPr lang="tr-TR" sz="2400" dirty="0" err="1" smtClean="0"/>
              <a:t>than</a:t>
            </a:r>
            <a:r>
              <a:rPr lang="tr-TR" sz="2400" dirty="0" smtClean="0"/>
              <a:t> </a:t>
            </a:r>
            <a:r>
              <a:rPr lang="tr-TR" sz="2400" dirty="0" err="1" smtClean="0"/>
              <a:t>one</a:t>
            </a:r>
            <a:r>
              <a:rPr lang="tr-TR" sz="2400" dirty="0" smtClean="0"/>
              <a:t> </a:t>
            </a:r>
            <a:r>
              <a:rPr lang="tr-TR" sz="2400" dirty="0" err="1" smtClean="0"/>
              <a:t>solution</a:t>
            </a:r>
            <a:r>
              <a:rPr lang="tr-TR" sz="2400" dirty="0" smtClean="0"/>
              <a:t>,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 smtClean="0"/>
              <a:t>solution</a:t>
            </a:r>
            <a:r>
              <a:rPr lang="tr-TR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determined separately by using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fzero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dirty="0" err="1"/>
              <a:t>function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entering</a:t>
            </a:r>
            <a:r>
              <a:rPr lang="tr-TR" sz="2400" dirty="0"/>
              <a:t> </a:t>
            </a:r>
            <a:r>
              <a:rPr lang="tr-TR" sz="2400" dirty="0" err="1" smtClean="0"/>
              <a:t>values</a:t>
            </a:r>
            <a:r>
              <a:rPr lang="tr-TR" sz="2400" dirty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x0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</a:t>
            </a:r>
            <a:r>
              <a:rPr lang="tr-TR" sz="2400" dirty="0" err="1" smtClean="0"/>
              <a:t>near</a:t>
            </a:r>
            <a:r>
              <a:rPr lang="tr-TR" sz="2400" dirty="0" smtClean="0"/>
              <a:t> </a:t>
            </a:r>
            <a:r>
              <a:rPr lang="tr-TR" sz="2400" dirty="0" err="1" smtClean="0"/>
              <a:t>each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solutions</a:t>
            </a:r>
            <a:r>
              <a:rPr lang="tr-TR" sz="2400" dirty="0" smtClean="0"/>
              <a:t>.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26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443301"/>
            <a:ext cx="46805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To activate the basic fitting </a:t>
            </a:r>
            <a:r>
              <a:rPr lang="en-US" sz="2800" dirty="0" smtClean="0"/>
              <a:t>interface,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user first has to make a plot </a:t>
            </a:r>
            <a:r>
              <a:rPr lang="en-US" sz="2800" dirty="0" smtClean="0"/>
              <a:t>of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data points. Then the interface </a:t>
            </a:r>
            <a:r>
              <a:rPr lang="en-US" sz="2800" dirty="0" smtClean="0"/>
              <a:t>is</a:t>
            </a:r>
            <a:r>
              <a:rPr lang="tr-TR" sz="2800" dirty="0" smtClean="0"/>
              <a:t> </a:t>
            </a:r>
            <a:r>
              <a:rPr lang="en-US" sz="2800" dirty="0" smtClean="0"/>
              <a:t>activated </a:t>
            </a:r>
            <a:r>
              <a:rPr lang="en-US" sz="2800" dirty="0"/>
              <a:t>by selecting </a:t>
            </a:r>
            <a:r>
              <a:rPr lang="en-US" sz="2800" b="1" dirty="0"/>
              <a:t>Basic Fitting </a:t>
            </a:r>
            <a:r>
              <a:rPr lang="en-US" sz="2800" dirty="0" smtClean="0"/>
              <a:t>in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b="1" dirty="0"/>
              <a:t>Tools </a:t>
            </a:r>
            <a:r>
              <a:rPr lang="en-US" sz="2800" dirty="0"/>
              <a:t>menu, as shown on the </a:t>
            </a:r>
            <a:r>
              <a:rPr lang="en-US" sz="2800" dirty="0" smtClean="0"/>
              <a:t>right.</a:t>
            </a:r>
            <a:r>
              <a:rPr lang="tr-TR" sz="2800" dirty="0" smtClean="0"/>
              <a:t> </a:t>
            </a:r>
            <a:r>
              <a:rPr lang="en-US" sz="2800" dirty="0" smtClean="0"/>
              <a:t>This </a:t>
            </a:r>
            <a:r>
              <a:rPr lang="en-US" sz="2800" dirty="0"/>
              <a:t>opens the Basic Fitting </a:t>
            </a:r>
            <a:r>
              <a:rPr lang="en-US" sz="2800" dirty="0" smtClean="0"/>
              <a:t>Window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12420"/>
            <a:ext cx="3914775" cy="356235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1403" y="4586352"/>
            <a:ext cx="8532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/>
              <a:t>When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 smtClean="0"/>
              <a:t>window</a:t>
            </a:r>
            <a:r>
              <a:rPr lang="tr-TR" sz="2400" dirty="0"/>
              <a:t> </a:t>
            </a:r>
            <a:r>
              <a:rPr lang="en-US" sz="2400" dirty="0" smtClean="0"/>
              <a:t>first </a:t>
            </a:r>
            <a:r>
              <a:rPr lang="en-US" sz="2400" dirty="0"/>
              <a:t>opens, only one panel (the </a:t>
            </a:r>
            <a:r>
              <a:rPr lang="en-US" sz="2400" b="1" dirty="0"/>
              <a:t>Plot </a:t>
            </a:r>
            <a:r>
              <a:rPr lang="en-US" sz="2400" b="1" dirty="0" smtClean="0"/>
              <a:t>fits</a:t>
            </a:r>
            <a:r>
              <a:rPr lang="tr-TR" sz="2400" b="1" dirty="0" smtClean="0"/>
              <a:t> </a:t>
            </a:r>
            <a:r>
              <a:rPr lang="en-US" sz="2400" dirty="0" smtClean="0"/>
              <a:t>panel</a:t>
            </a:r>
            <a:r>
              <a:rPr lang="en-US" sz="2400" dirty="0"/>
              <a:t>) is visible. The window can </a:t>
            </a:r>
            <a:r>
              <a:rPr lang="en-US" sz="2400" dirty="0" smtClean="0"/>
              <a:t>be</a:t>
            </a:r>
            <a:r>
              <a:rPr lang="tr-TR" sz="2400" dirty="0" smtClean="0"/>
              <a:t> </a:t>
            </a:r>
            <a:r>
              <a:rPr lang="en-US" sz="2400" dirty="0" smtClean="0"/>
              <a:t>extended </a:t>
            </a:r>
            <a:r>
              <a:rPr lang="en-US" sz="2400" dirty="0"/>
              <a:t>to show a second panel (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b="1" dirty="0" smtClean="0"/>
              <a:t>Numerical </a:t>
            </a:r>
            <a:r>
              <a:rPr lang="en-US" sz="2400" b="1" dirty="0"/>
              <a:t>results </a:t>
            </a:r>
            <a:r>
              <a:rPr lang="en-US" sz="2400" dirty="0"/>
              <a:t>panel) by </a:t>
            </a:r>
            <a:r>
              <a:rPr lang="en-US" sz="2400" dirty="0" smtClean="0"/>
              <a:t>clicking</a:t>
            </a:r>
            <a:r>
              <a:rPr lang="tr-TR" sz="2400" dirty="0" smtClean="0"/>
              <a:t> on </a:t>
            </a:r>
            <a:r>
              <a:rPr lang="tr-TR" sz="2400" dirty="0" err="1" smtClean="0"/>
              <a:t>the</a:t>
            </a:r>
            <a:r>
              <a:rPr lang="tr-TR" sz="2400" dirty="0" smtClean="0"/>
              <a:t> → </a:t>
            </a:r>
            <a:r>
              <a:rPr lang="tr-TR" sz="2400" dirty="0" err="1" smtClean="0"/>
              <a:t>button</a:t>
            </a:r>
            <a:r>
              <a:rPr lang="tr-TR" sz="2400" dirty="0" smtClean="0"/>
              <a:t>. </a:t>
            </a:r>
            <a:r>
              <a:rPr lang="tr-TR" sz="2400" dirty="0" err="1" smtClean="0"/>
              <a:t>One</a:t>
            </a:r>
            <a:r>
              <a:rPr lang="tr-TR" sz="2400" dirty="0" smtClean="0"/>
              <a:t> </a:t>
            </a:r>
            <a:r>
              <a:rPr lang="tr-TR" sz="2400" dirty="0" err="1" smtClean="0"/>
              <a:t>click</a:t>
            </a:r>
            <a:r>
              <a:rPr lang="tr-TR" sz="2400" dirty="0" smtClean="0"/>
              <a:t> </a:t>
            </a:r>
            <a:r>
              <a:rPr lang="tr-TR" sz="2400" dirty="0" err="1" smtClean="0"/>
              <a:t>adds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first</a:t>
            </a:r>
            <a:r>
              <a:rPr lang="tr-TR" sz="2400" dirty="0" smtClean="0"/>
              <a:t> </a:t>
            </a:r>
            <a:r>
              <a:rPr lang="tr-TR" sz="2400" dirty="0" err="1" smtClean="0"/>
              <a:t>section</a:t>
            </a:r>
            <a:r>
              <a:rPr lang="tr-TR" sz="2400" dirty="0" smtClean="0"/>
              <a:t> </a:t>
            </a:r>
            <a:r>
              <a:rPr lang="en-US" sz="2400" dirty="0"/>
              <a:t>of the panel, and a </a:t>
            </a:r>
            <a:r>
              <a:rPr lang="en-US" sz="2400" dirty="0" smtClean="0"/>
              <a:t>second</a:t>
            </a:r>
            <a:r>
              <a:rPr lang="tr-TR" sz="2400" dirty="0" smtClean="0"/>
              <a:t> </a:t>
            </a:r>
            <a:r>
              <a:rPr lang="en-US" sz="2400" dirty="0" smtClean="0"/>
              <a:t>click </a:t>
            </a:r>
            <a:r>
              <a:rPr lang="en-US" sz="2400" dirty="0"/>
              <a:t>makes the window look </a:t>
            </a:r>
            <a:r>
              <a:rPr lang="en-US" sz="2400" dirty="0" smtClean="0"/>
              <a:t>as</a:t>
            </a:r>
            <a:r>
              <a:rPr lang="tr-TR" sz="2400" dirty="0" smtClean="0"/>
              <a:t>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8086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60840" cy="605483"/>
          </a:xfrm>
        </p:spPr>
        <p:txBody>
          <a:bodyPr>
            <a:normAutofit/>
          </a:bodyPr>
          <a:lstStyle/>
          <a:p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05270" y="745540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Determine the solution of the </a:t>
            </a:r>
            <a:r>
              <a:rPr lang="en-US" sz="2800" dirty="0" smtClean="0"/>
              <a:t>equation</a:t>
            </a:r>
            <a:r>
              <a:rPr lang="tr-TR" sz="2800" dirty="0" smtClean="0"/>
              <a:t> </a:t>
            </a:r>
            <a:r>
              <a:rPr lang="tr-TR" sz="2800" dirty="0" err="1"/>
              <a:t>xe</a:t>
            </a:r>
            <a:r>
              <a:rPr lang="tr-TR" sz="2800" baseline="30000" dirty="0"/>
              <a:t>–x</a:t>
            </a:r>
            <a:r>
              <a:rPr lang="tr-TR" sz="2800" dirty="0"/>
              <a:t> = </a:t>
            </a:r>
            <a:r>
              <a:rPr lang="tr-TR" sz="2800" dirty="0" smtClean="0"/>
              <a:t>0.2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plot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function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sp>
        <p:nvSpPr>
          <p:cNvPr id="6" name="Dikdörtgen 5"/>
          <p:cNvSpPr/>
          <p:nvPr/>
        </p:nvSpPr>
        <p:spPr>
          <a:xfrm>
            <a:off x="323528" y="1778040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equation is first written in the form of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: </a:t>
            </a:r>
          </a:p>
          <a:p>
            <a:pPr algn="just"/>
            <a:r>
              <a:rPr lang="tr-TR" sz="2400" i="1" dirty="0" smtClean="0"/>
              <a:t>f</a:t>
            </a:r>
            <a:r>
              <a:rPr lang="tr-TR" sz="2400" dirty="0" smtClean="0"/>
              <a:t>(</a:t>
            </a:r>
            <a:r>
              <a:rPr lang="tr-TR" sz="2400" i="1" dirty="0" smtClean="0"/>
              <a:t>x</a:t>
            </a:r>
            <a:r>
              <a:rPr lang="tr-TR" sz="2400" dirty="0" smtClean="0"/>
              <a:t>) = </a:t>
            </a:r>
            <a:r>
              <a:rPr lang="tr-TR" sz="2400" i="1" dirty="0" err="1"/>
              <a:t>xe</a:t>
            </a:r>
            <a:r>
              <a:rPr lang="tr-TR" sz="2400" baseline="30000" dirty="0"/>
              <a:t>–</a:t>
            </a:r>
            <a:r>
              <a:rPr lang="tr-TR" sz="2400" i="1" baseline="30000" dirty="0"/>
              <a:t>x</a:t>
            </a:r>
            <a:r>
              <a:rPr lang="tr-TR" sz="2400" i="1" dirty="0"/>
              <a:t> </a:t>
            </a:r>
            <a:r>
              <a:rPr lang="tr-TR" sz="2400" dirty="0"/>
              <a:t>= – </a:t>
            </a:r>
            <a:r>
              <a:rPr lang="tr-TR" sz="2400" dirty="0" smtClean="0"/>
              <a:t>0.2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plot of the </a:t>
            </a:r>
            <a:r>
              <a:rPr lang="en-US" sz="2400" dirty="0" smtClean="0"/>
              <a:t>function,</a:t>
            </a:r>
            <a:r>
              <a:rPr lang="tr-TR" sz="2400" dirty="0" smtClean="0"/>
              <a:t> </a:t>
            </a:r>
            <a:r>
              <a:rPr lang="en-US" sz="2400" dirty="0" smtClean="0"/>
              <a:t>shown </a:t>
            </a:r>
            <a:r>
              <a:rPr lang="en-US" sz="2400" dirty="0"/>
              <a:t>on the right, shows that the function</a:t>
            </a:r>
          </a:p>
          <a:p>
            <a:pPr algn="just"/>
            <a:r>
              <a:rPr lang="en-US" sz="2400" dirty="0"/>
              <a:t>has one solution between 0 and 1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another </a:t>
            </a:r>
            <a:r>
              <a:rPr lang="en-US" sz="2400" dirty="0"/>
              <a:t>solution between 2 and 3. The plot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tr-TR" sz="2400" dirty="0" err="1" smtClean="0"/>
              <a:t>obtained</a:t>
            </a:r>
            <a:r>
              <a:rPr lang="tr-TR" sz="2400" dirty="0" smtClean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typing</a:t>
            </a: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5" y="3811513"/>
            <a:ext cx="5486400" cy="4095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288878"/>
            <a:ext cx="3943050" cy="2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332656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solutions of the function are found by using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fzero</a:t>
            </a:r>
            <a:r>
              <a:rPr lang="en-US" sz="2400" dirty="0" smtClean="0"/>
              <a:t> </a:t>
            </a:r>
            <a:r>
              <a:rPr lang="en-US" sz="2400" dirty="0"/>
              <a:t>command twice. First the equation is entered as a string expression, and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value </a:t>
            </a:r>
            <a:r>
              <a:rPr lang="en-US" sz="2400" dirty="0"/>
              <a:t>of x0 between 0 and </a:t>
            </a:r>
            <a:r>
              <a:rPr lang="en-US" sz="2400" dirty="0" smtClean="0"/>
              <a:t>1</a:t>
            </a:r>
            <a:r>
              <a:rPr lang="tr-TR" sz="2400" dirty="0" smtClean="0"/>
              <a:t> (x0=0.7) is </a:t>
            </a:r>
            <a:r>
              <a:rPr lang="tr-TR" sz="2400" dirty="0" err="1" smtClean="0"/>
              <a:t>used</a:t>
            </a:r>
            <a:r>
              <a:rPr lang="tr-TR" sz="2400" dirty="0" smtClean="0"/>
              <a:t>. </a:t>
            </a:r>
            <a:r>
              <a:rPr lang="en-US" sz="2400" dirty="0"/>
              <a:t>Second, the equation to be </a:t>
            </a:r>
            <a:r>
              <a:rPr lang="en-US" sz="2400" dirty="0" smtClean="0"/>
              <a:t>solved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written as an anonymous function, which is then used in </a:t>
            </a:r>
            <a:r>
              <a:rPr lang="en-US" sz="2400" dirty="0" err="1"/>
              <a:t>fzero</a:t>
            </a:r>
            <a:r>
              <a:rPr lang="en-US" sz="2400" dirty="0"/>
              <a:t> with </a:t>
            </a:r>
            <a:r>
              <a:rPr lang="en-US" sz="2400" dirty="0" smtClean="0"/>
              <a:t>x0</a:t>
            </a:r>
            <a:r>
              <a:rPr lang="tr-TR" sz="2400" dirty="0" smtClean="0"/>
              <a:t> </a:t>
            </a:r>
            <a:r>
              <a:rPr lang="tr-TR" sz="2400" dirty="0" err="1" smtClean="0"/>
              <a:t>between</a:t>
            </a:r>
            <a:r>
              <a:rPr lang="tr-TR" sz="2400" dirty="0" smtClean="0"/>
              <a:t> </a:t>
            </a:r>
            <a:r>
              <a:rPr lang="tr-TR" sz="2400" dirty="0"/>
              <a:t>2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smtClean="0"/>
              <a:t>3 (x0=2.8).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234655"/>
            <a:ext cx="7791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6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60840" cy="605483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Minimum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Maximum of a </a:t>
            </a:r>
            <a:r>
              <a:rPr lang="tr-TR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1520" y="138083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In many applications there is a need to determine the </a:t>
            </a:r>
            <a:r>
              <a:rPr lang="en-US" sz="2400" dirty="0" smtClean="0"/>
              <a:t>local</a:t>
            </a:r>
            <a:r>
              <a:rPr lang="tr-TR" sz="2400" dirty="0" smtClean="0"/>
              <a:t> </a:t>
            </a:r>
            <a:r>
              <a:rPr lang="en-US" sz="2400" dirty="0" smtClean="0"/>
              <a:t>minimum </a:t>
            </a:r>
            <a:r>
              <a:rPr lang="en-US" sz="2400" dirty="0"/>
              <a:t>or </a:t>
            </a:r>
            <a:r>
              <a:rPr lang="en-US" sz="2400" dirty="0" smtClean="0"/>
              <a:t>maximum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a function of the </a:t>
            </a:r>
            <a:r>
              <a:rPr lang="en-US" sz="2400" dirty="0" smtClean="0"/>
              <a:t>form</a:t>
            </a:r>
            <a:r>
              <a:rPr lang="tr-TR" sz="2400" dirty="0"/>
              <a:t> </a:t>
            </a:r>
            <a:r>
              <a:rPr lang="tr-TR" sz="2400" dirty="0" smtClean="0"/>
              <a:t>y = f(x).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tr-TR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value of </a:t>
            </a:r>
            <a:r>
              <a:rPr lang="en-US" sz="2400" i="1" dirty="0"/>
              <a:t>x </a:t>
            </a:r>
            <a:r>
              <a:rPr lang="en-US" sz="2400" dirty="0"/>
              <a:t>that corresponds to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local </a:t>
            </a:r>
            <a:r>
              <a:rPr lang="en-US" sz="2400" dirty="0"/>
              <a:t>minimum or maximum is determined by finding the zero of the derivative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function</a:t>
            </a:r>
            <a:r>
              <a:rPr lang="en-US" sz="2400" dirty="0"/>
              <a:t>. The value of </a:t>
            </a:r>
            <a:r>
              <a:rPr lang="en-US" sz="2400" i="1" dirty="0"/>
              <a:t>y </a:t>
            </a:r>
            <a:r>
              <a:rPr lang="en-US" sz="2400" dirty="0"/>
              <a:t>is determined by substituting the </a:t>
            </a:r>
            <a:r>
              <a:rPr lang="en-US" sz="2400" i="1" dirty="0"/>
              <a:t>x </a:t>
            </a:r>
            <a:r>
              <a:rPr lang="en-US" sz="2400" dirty="0"/>
              <a:t>into the </a:t>
            </a:r>
            <a:r>
              <a:rPr lang="en-US" sz="2400" dirty="0" smtClean="0"/>
              <a:t>function.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MATLAB the value of </a:t>
            </a:r>
            <a:r>
              <a:rPr lang="en-US" sz="2400" i="1" dirty="0"/>
              <a:t>x </a:t>
            </a:r>
            <a:r>
              <a:rPr lang="en-US" sz="2400" dirty="0"/>
              <a:t>where a one-variable </a:t>
            </a:r>
            <a:r>
              <a:rPr lang="en-US" sz="2400" dirty="0" smtClean="0"/>
              <a:t>function</a:t>
            </a:r>
            <a:r>
              <a:rPr lang="tr-TR" sz="2400" dirty="0"/>
              <a:t> </a:t>
            </a:r>
            <a:r>
              <a:rPr lang="tr-TR" sz="2400" dirty="0" smtClean="0"/>
              <a:t>f(x) </a:t>
            </a:r>
            <a:r>
              <a:rPr lang="tr-TR" sz="2400" dirty="0" err="1" smtClean="0"/>
              <a:t>within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interval</a:t>
            </a:r>
            <a:r>
              <a:rPr lang="tr-TR" sz="2400" dirty="0" smtClean="0"/>
              <a:t> x</a:t>
            </a:r>
            <a:r>
              <a:rPr lang="tr-TR" sz="2400" baseline="-25000" dirty="0" smtClean="0"/>
              <a:t>1 </a:t>
            </a:r>
            <a:r>
              <a:rPr lang="tr-TR" sz="2400" dirty="0" smtClean="0"/>
              <a:t>≤  x ≤ x</a:t>
            </a:r>
            <a:r>
              <a:rPr lang="tr-TR" sz="2400" baseline="-25000" dirty="0" smtClean="0"/>
              <a:t>2 </a:t>
            </a:r>
            <a:r>
              <a:rPr lang="tr-TR" sz="2400" dirty="0" smtClean="0"/>
              <a:t>has a </a:t>
            </a:r>
            <a:r>
              <a:rPr lang="tr-TR" sz="2400" dirty="0" err="1" smtClean="0"/>
              <a:t>min</a:t>
            </a:r>
            <a:r>
              <a:rPr lang="tr-TR" sz="2400" dirty="0" smtClean="0"/>
              <a:t> can be </a:t>
            </a:r>
            <a:r>
              <a:rPr lang="tr-TR" sz="2400" dirty="0" err="1" smtClean="0"/>
              <a:t>determined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fminbnd</a:t>
            </a:r>
            <a:endParaRPr lang="tr-T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038303"/>
            <a:ext cx="6858000" cy="134302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507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476672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The function can be entered as a string expression, or as a function handle,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same way as with the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fzero</a:t>
            </a:r>
            <a:r>
              <a:rPr lang="en-US" sz="2400" dirty="0"/>
              <a:t> command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323528" y="1484784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The value of the function at the minimum can be added to the output by </a:t>
            </a:r>
            <a:r>
              <a:rPr lang="en-US" sz="2400" dirty="0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option</a:t>
            </a:r>
            <a:r>
              <a:rPr lang="tr-TR" sz="2400" dirty="0" smtClean="0"/>
              <a:t> </a:t>
            </a:r>
            <a:r>
              <a:rPr lang="en-US" sz="2400" dirty="0"/>
              <a:t>where the value of the function at x is assigned to the variable </a:t>
            </a:r>
            <a:r>
              <a:rPr lang="en-US" sz="2400" dirty="0" err="1"/>
              <a:t>fval</a:t>
            </a:r>
            <a:endParaRPr lang="tr-TR" sz="2400" dirty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2" b="18253"/>
          <a:stretch/>
        </p:blipFill>
        <p:spPr>
          <a:xfrm>
            <a:off x="870050" y="2813731"/>
            <a:ext cx="7403900" cy="399245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  <p:sp>
        <p:nvSpPr>
          <p:cNvPr id="6" name="Dikdörtgen 5"/>
          <p:cNvSpPr/>
          <p:nvPr/>
        </p:nvSpPr>
        <p:spPr>
          <a:xfrm>
            <a:off x="323528" y="339705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Within a given interval, the minimum of a function can either be at one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end </a:t>
            </a:r>
            <a:r>
              <a:rPr lang="en-US" sz="2400" dirty="0"/>
              <a:t>points of the interval or at a point within the interval where the slope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 </a:t>
            </a:r>
            <a:r>
              <a:rPr lang="en-US" sz="2400" dirty="0"/>
              <a:t>is zero (local minimum</a:t>
            </a:r>
            <a:r>
              <a:rPr lang="en-US" sz="2400" dirty="0" smtClean="0"/>
              <a:t>).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When </a:t>
            </a:r>
            <a:r>
              <a:rPr lang="en-US" sz="2400" dirty="0"/>
              <a:t>the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fminbnd</a:t>
            </a:r>
            <a:r>
              <a:rPr lang="en-US" sz="2400" dirty="0"/>
              <a:t> command is </a:t>
            </a:r>
            <a:r>
              <a:rPr lang="en-US" sz="2400" dirty="0" smtClean="0"/>
              <a:t>executed,</a:t>
            </a:r>
            <a:r>
              <a:rPr lang="tr-TR" sz="2400" dirty="0" smtClean="0"/>
              <a:t> </a:t>
            </a:r>
            <a:r>
              <a:rPr lang="en-US" sz="2400" dirty="0" smtClean="0"/>
              <a:t>MATLAB </a:t>
            </a:r>
            <a:r>
              <a:rPr lang="en-US" sz="2400" dirty="0"/>
              <a:t>looks for a local minimum. If a local minimum is found, its value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compared </a:t>
            </a:r>
            <a:r>
              <a:rPr lang="en-US" sz="2400" dirty="0"/>
              <a:t>to the value of the function at the end points of the interval. </a:t>
            </a:r>
            <a:r>
              <a:rPr lang="en-US" sz="2400" dirty="0" smtClean="0"/>
              <a:t>MATLAB</a:t>
            </a:r>
            <a:r>
              <a:rPr lang="tr-TR" sz="2400" dirty="0" smtClean="0"/>
              <a:t> </a:t>
            </a:r>
            <a:r>
              <a:rPr lang="en-US" sz="2400" dirty="0" smtClean="0"/>
              <a:t>returns </a:t>
            </a:r>
            <a:r>
              <a:rPr lang="en-US" sz="2400" dirty="0"/>
              <a:t>the point with the actual minimum value for the interval.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554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51520" y="26064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Consider</a:t>
            </a:r>
            <a:r>
              <a:rPr lang="tr-TR" sz="2400" dirty="0" smtClean="0"/>
              <a:t> a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 </a:t>
            </a:r>
          </a:p>
          <a:p>
            <a:r>
              <a:rPr lang="tr-TR" sz="3200" dirty="0" smtClean="0"/>
              <a:t>f(x) = x</a:t>
            </a:r>
            <a:r>
              <a:rPr lang="tr-TR" sz="3200" baseline="30000" dirty="0" smtClean="0"/>
              <a:t>3</a:t>
            </a:r>
            <a:r>
              <a:rPr lang="tr-TR" sz="3200" dirty="0" smtClean="0"/>
              <a:t> – 12x</a:t>
            </a:r>
            <a:r>
              <a:rPr lang="tr-TR" sz="3200" baseline="30000" dirty="0" smtClean="0"/>
              <a:t>2</a:t>
            </a:r>
            <a:r>
              <a:rPr lang="tr-TR" sz="3200" dirty="0" smtClean="0"/>
              <a:t> + 40.25x – 36.5</a:t>
            </a:r>
            <a:endParaRPr lang="tr-TR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251520" y="1178749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p</a:t>
            </a:r>
            <a:r>
              <a:rPr lang="tr-TR" sz="2400" dirty="0" err="1" smtClean="0"/>
              <a:t>lotted</a:t>
            </a:r>
            <a:r>
              <a:rPr lang="tr-TR" sz="2400" dirty="0" smtClean="0"/>
              <a:t> in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interval</a:t>
            </a:r>
            <a:r>
              <a:rPr lang="tr-TR" sz="2400" dirty="0" smtClean="0"/>
              <a:t> 0 ≤ x ≤ 8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0820"/>
            <a:ext cx="3750604" cy="2448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923928" y="1816147"/>
            <a:ext cx="50343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tr-TR" sz="2400" dirty="0" err="1" smtClean="0"/>
              <a:t>Local</a:t>
            </a:r>
            <a:r>
              <a:rPr lang="tr-TR" sz="2400" dirty="0" smtClean="0"/>
              <a:t> </a:t>
            </a:r>
            <a:r>
              <a:rPr lang="en-US" sz="2400" dirty="0" smtClean="0"/>
              <a:t>minimum </a:t>
            </a:r>
            <a:r>
              <a:rPr lang="en-US" sz="2400" dirty="0"/>
              <a:t>between 5 and 6, and that the </a:t>
            </a:r>
            <a:r>
              <a:rPr lang="en-US" sz="2400" dirty="0" smtClean="0"/>
              <a:t>absolute</a:t>
            </a:r>
            <a:r>
              <a:rPr lang="tr-TR" sz="2400" dirty="0" smtClean="0"/>
              <a:t> minimum </a:t>
            </a:r>
            <a:r>
              <a:rPr lang="tr-TR" sz="2400" dirty="0"/>
              <a:t>is </a:t>
            </a:r>
            <a:r>
              <a:rPr lang="tr-TR" sz="2400" dirty="0" smtClean="0"/>
              <a:t>at x=0.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tr-TR" sz="2400" dirty="0" smtClean="0"/>
              <a:t>Using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fminbnd</a:t>
            </a:r>
            <a:r>
              <a:rPr lang="tr-TR" sz="2400" dirty="0" smtClean="0"/>
              <a:t> </a:t>
            </a:r>
            <a:r>
              <a:rPr lang="tr-TR" sz="2400" dirty="0" err="1" smtClean="0"/>
              <a:t>command</a:t>
            </a:r>
            <a:r>
              <a:rPr lang="tr-TR" sz="2400" dirty="0" smtClean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 smtClean="0"/>
              <a:t>interval</a:t>
            </a:r>
            <a:r>
              <a:rPr lang="tr-TR" sz="2400" dirty="0" smtClean="0"/>
              <a:t> 3 </a:t>
            </a:r>
            <a:r>
              <a:rPr lang="tr-TR" sz="2400" dirty="0"/>
              <a:t>≤ x ≤ 8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 smtClean="0"/>
              <a:t>the</a:t>
            </a:r>
            <a:r>
              <a:rPr lang="tr-TR" sz="2400" dirty="0"/>
              <a:t> </a:t>
            </a:r>
            <a:r>
              <a:rPr lang="en-US" sz="2400" dirty="0" smtClean="0"/>
              <a:t>location </a:t>
            </a:r>
            <a:r>
              <a:rPr lang="en-US" sz="2400" dirty="0"/>
              <a:t>of the local minimum and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value of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function at this point gives:</a:t>
            </a: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5229200"/>
            <a:ext cx="7639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" y="1772816"/>
            <a:ext cx="8966724" cy="247878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79512" y="461422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For this interval the </a:t>
            </a:r>
            <a:r>
              <a:rPr lang="en-US" sz="2400" dirty="0" err="1"/>
              <a:t>fminbnd</a:t>
            </a:r>
            <a:r>
              <a:rPr lang="en-US" sz="2400" dirty="0"/>
              <a:t> command gives the absolute minimum which is </a:t>
            </a:r>
            <a:r>
              <a:rPr lang="en-US" sz="2400" dirty="0" smtClean="0"/>
              <a:t>at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/>
              <a:t>end</a:t>
            </a:r>
            <a:r>
              <a:rPr lang="tr-TR" sz="2400" dirty="0"/>
              <a:t> </a:t>
            </a:r>
            <a:r>
              <a:rPr lang="tr-TR" sz="2400" dirty="0" err="1" smtClean="0"/>
              <a:t>point</a:t>
            </a:r>
            <a:r>
              <a:rPr lang="tr-TR" sz="2400" dirty="0" smtClean="0"/>
              <a:t> x=0.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5385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" y="908720"/>
            <a:ext cx="9033575" cy="1836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45208"/>
            <a:ext cx="8898241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1" y="188640"/>
            <a:ext cx="8656340" cy="5940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151558" y="609503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err="1"/>
              <a:t>w</a:t>
            </a:r>
            <a:r>
              <a:rPr lang="tr-TR" dirty="0" err="1" smtClean="0"/>
              <a:t>indow</a:t>
            </a:r>
            <a:r>
              <a:rPr lang="tr-TR" dirty="0" smtClean="0"/>
              <a:t> can be </a:t>
            </a:r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086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0842" y="512390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Select data: </a:t>
            </a:r>
            <a:r>
              <a:rPr lang="en-US" sz="2400" dirty="0"/>
              <a:t>Used to select a specific set of data points for curve fitting in a </a:t>
            </a:r>
            <a:r>
              <a:rPr lang="en-US" sz="2400" dirty="0" smtClean="0"/>
              <a:t>figure</a:t>
            </a:r>
            <a:r>
              <a:rPr lang="tr-TR" sz="2400" dirty="0" smtClean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has more than one set of data points. Only one set of data points can </a:t>
            </a:r>
            <a:r>
              <a:rPr lang="en-US" sz="2400" dirty="0" smtClean="0"/>
              <a:t>be</a:t>
            </a:r>
            <a:r>
              <a:rPr lang="tr-TR" sz="2400" dirty="0" smtClean="0"/>
              <a:t> </a:t>
            </a:r>
            <a:r>
              <a:rPr lang="en-US" sz="2400" dirty="0" smtClean="0"/>
              <a:t>curve-fitted </a:t>
            </a:r>
            <a:r>
              <a:rPr lang="en-US" sz="2400" dirty="0"/>
              <a:t>at a time, but multiple fits can be performed simultaneously on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same</a:t>
            </a:r>
            <a:r>
              <a:rPr lang="tr-TR" sz="2400" dirty="0" smtClean="0"/>
              <a:t> </a:t>
            </a:r>
            <a:r>
              <a:rPr lang="tr-TR" sz="2400" dirty="0"/>
              <a:t>set.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99592" y="2996952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Center and scale x data: </a:t>
            </a:r>
            <a:r>
              <a:rPr lang="en-US" sz="2400" dirty="0"/>
              <a:t>When this box is checked,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is centered at </a:t>
            </a:r>
            <a:r>
              <a:rPr lang="en-US" sz="2400" dirty="0" smtClean="0"/>
              <a:t>zero</a:t>
            </a:r>
            <a:r>
              <a:rPr lang="tr-TR" sz="2400" dirty="0" smtClean="0"/>
              <a:t> </a:t>
            </a:r>
            <a:r>
              <a:rPr lang="en-US" sz="2400" dirty="0" smtClean="0"/>
              <a:t>mean </a:t>
            </a:r>
            <a:r>
              <a:rPr lang="en-US" sz="2400" dirty="0"/>
              <a:t>and scaled to unit </a:t>
            </a:r>
            <a:r>
              <a:rPr lang="en-US" sz="2400" dirty="0" smtClean="0"/>
              <a:t>standard</a:t>
            </a:r>
            <a:r>
              <a:rPr lang="tr-TR" sz="2400" dirty="0" smtClean="0"/>
              <a:t> </a:t>
            </a:r>
            <a:r>
              <a:rPr lang="en-US" sz="2400" dirty="0" smtClean="0"/>
              <a:t>deviation</a:t>
            </a:r>
            <a:r>
              <a:rPr lang="en-US" sz="2400" dirty="0"/>
              <a:t>. This might be needed in order </a:t>
            </a:r>
            <a:r>
              <a:rPr lang="en-US" sz="2400" dirty="0" smtClean="0"/>
              <a:t>to</a:t>
            </a:r>
            <a:r>
              <a:rPr lang="tr-TR" sz="2400" dirty="0" smtClean="0"/>
              <a:t> </a:t>
            </a:r>
            <a:r>
              <a:rPr lang="en-US" sz="2400" dirty="0" smtClean="0"/>
              <a:t>improve </a:t>
            </a:r>
            <a:r>
              <a:rPr lang="en-US" sz="2400" dirty="0"/>
              <a:t>the accuracy of numerical computation.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167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332656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our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items are in the Plot fits panel and are related to the display of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</a:rPr>
              <a:t> fit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67544" y="141277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Check to display fits on figure: </a:t>
            </a:r>
            <a:r>
              <a:rPr lang="en-US" sz="2400" dirty="0"/>
              <a:t>The user selects the fits to </a:t>
            </a:r>
            <a:r>
              <a:rPr lang="en-US" sz="2400" dirty="0" smtClean="0"/>
              <a:t>be</a:t>
            </a:r>
            <a:r>
              <a:rPr lang="tr-TR" sz="2400" dirty="0" smtClean="0"/>
              <a:t> </a:t>
            </a:r>
            <a:r>
              <a:rPr lang="en-US" sz="2400" dirty="0" smtClean="0"/>
              <a:t>displayed </a:t>
            </a:r>
            <a:r>
              <a:rPr lang="en-US" sz="2400" dirty="0"/>
              <a:t>in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figure</a:t>
            </a:r>
            <a:r>
              <a:rPr lang="en-US" sz="2400" dirty="0"/>
              <a:t>. The selections include interpolation with spline </a:t>
            </a:r>
            <a:r>
              <a:rPr lang="en-US" sz="2400" dirty="0" err="1"/>
              <a:t>interpolant</a:t>
            </a:r>
            <a:r>
              <a:rPr lang="en-US" sz="2400" dirty="0"/>
              <a:t> (</a:t>
            </a:r>
            <a:r>
              <a:rPr lang="en-US" sz="2400" dirty="0" smtClean="0"/>
              <a:t>interpolation</a:t>
            </a:r>
            <a:r>
              <a:rPr lang="tr-TR" sz="2400" dirty="0" smtClean="0"/>
              <a:t> </a:t>
            </a:r>
            <a:r>
              <a:rPr lang="en-US" sz="2400" dirty="0" smtClean="0"/>
              <a:t>method</a:t>
            </a:r>
            <a:r>
              <a:rPr lang="en-US" sz="2400" dirty="0"/>
              <a:t>) that uses the </a:t>
            </a:r>
            <a:r>
              <a:rPr lang="en-US" sz="2400" dirty="0" smtClean="0"/>
              <a:t>spline</a:t>
            </a:r>
            <a:r>
              <a:rPr lang="tr-TR" sz="2400" dirty="0" smtClean="0"/>
              <a:t> </a:t>
            </a:r>
            <a:r>
              <a:rPr lang="en-US" sz="2400" dirty="0" smtClean="0"/>
              <a:t>function</a:t>
            </a:r>
            <a:r>
              <a:rPr lang="en-US" sz="2400" dirty="0"/>
              <a:t>, interpolation with </a:t>
            </a:r>
            <a:r>
              <a:rPr lang="en-US" sz="2400" dirty="0" err="1"/>
              <a:t>Hermite</a:t>
            </a:r>
            <a:r>
              <a:rPr lang="en-US" sz="2400" dirty="0"/>
              <a:t> </a:t>
            </a:r>
            <a:r>
              <a:rPr lang="en-US" sz="2400" dirty="0" err="1" smtClean="0"/>
              <a:t>interpolant</a:t>
            </a:r>
            <a:r>
              <a:rPr lang="tr-TR" sz="2400" dirty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uses the </a:t>
            </a:r>
            <a:r>
              <a:rPr lang="en-US" sz="2400" dirty="0" err="1"/>
              <a:t>pchip</a:t>
            </a:r>
            <a:r>
              <a:rPr lang="en-US" sz="2400" dirty="0"/>
              <a:t> function, and polynomials of various degrees that use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polyfit</a:t>
            </a:r>
            <a:r>
              <a:rPr lang="en-US" sz="2400" dirty="0"/>
              <a:t> function. Several fits can be selected and displayed simultaneously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algn="just"/>
            <a:endParaRPr lang="tr-TR" sz="2400" dirty="0"/>
          </a:p>
          <a:p>
            <a:pPr algn="just"/>
            <a:r>
              <a:rPr lang="en-US" sz="2400" b="1" dirty="0"/>
              <a:t>Show equations: </a:t>
            </a:r>
            <a:r>
              <a:rPr lang="en-US" sz="2400" dirty="0"/>
              <a:t>When this box is checked, the equations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polynomials</a:t>
            </a:r>
            <a:r>
              <a:rPr lang="tr-TR" sz="2400" dirty="0"/>
              <a:t> </a:t>
            </a:r>
            <a:r>
              <a:rPr lang="en-US" sz="2400" dirty="0" smtClean="0"/>
              <a:t>that </a:t>
            </a:r>
            <a:r>
              <a:rPr lang="en-US" sz="2400" dirty="0"/>
              <a:t>were selected for the fit are displayed in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figure</a:t>
            </a:r>
            <a:r>
              <a:rPr lang="en-US" sz="2400" dirty="0"/>
              <a:t>. The equations are </a:t>
            </a:r>
            <a:r>
              <a:rPr lang="en-US" sz="2400" dirty="0" smtClean="0"/>
              <a:t>displayed</a:t>
            </a:r>
            <a:r>
              <a:rPr lang="tr-TR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the number </a:t>
            </a:r>
            <a:r>
              <a:rPr lang="en-US" sz="2400" dirty="0" smtClean="0"/>
              <a:t>of</a:t>
            </a:r>
            <a:r>
              <a:rPr lang="tr-TR" sz="2400" dirty="0"/>
              <a:t> </a:t>
            </a:r>
            <a:r>
              <a:rPr lang="en-US" sz="2400" dirty="0" smtClean="0"/>
              <a:t>significant </a:t>
            </a:r>
            <a:r>
              <a:rPr lang="en-US" sz="2400" dirty="0"/>
              <a:t>digits selected in the adjacent sign menu.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167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04326" y="1196752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Plot residuals: </a:t>
            </a:r>
            <a:r>
              <a:rPr lang="en-US" sz="2400" dirty="0"/>
              <a:t>When this box is checked, a plot that shows the residual at </a:t>
            </a:r>
            <a:r>
              <a:rPr lang="en-US" sz="2400" dirty="0" smtClean="0"/>
              <a:t>each</a:t>
            </a:r>
            <a:r>
              <a:rPr lang="tr-TR" sz="24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/>
              <a:t>point is </a:t>
            </a:r>
            <a:r>
              <a:rPr lang="en-US" sz="2400" dirty="0" smtClean="0"/>
              <a:t>created</a:t>
            </a:r>
            <a:r>
              <a:rPr lang="tr-TR" sz="2400" dirty="0" smtClean="0"/>
              <a:t>. </a:t>
            </a:r>
          </a:p>
          <a:p>
            <a:pPr algn="just"/>
            <a:r>
              <a:rPr lang="en-US" sz="2400" dirty="0" smtClean="0"/>
              <a:t>Choices </a:t>
            </a:r>
            <a:r>
              <a:rPr lang="en-US" sz="2400" dirty="0"/>
              <a:t>in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menus </a:t>
            </a:r>
            <a:r>
              <a:rPr lang="en-US" sz="2400" dirty="0"/>
              <a:t>include a bar plot, a scatter plot, and a line plot which can be displayed </a:t>
            </a:r>
            <a:r>
              <a:rPr lang="en-US" sz="2400" dirty="0" smtClean="0"/>
              <a:t>as</a:t>
            </a:r>
            <a:r>
              <a:rPr lang="tr-TR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subplot in the same Figure Window that has the plot of the data points, or as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separate </a:t>
            </a:r>
            <a:r>
              <a:rPr lang="en-US" sz="2400" dirty="0"/>
              <a:t>plot in a different Figure Window.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504326" y="4291627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Show norm of residuals: </a:t>
            </a:r>
            <a:r>
              <a:rPr lang="en-US" sz="2400" dirty="0"/>
              <a:t>When this box is checked, the </a:t>
            </a:r>
            <a:r>
              <a:rPr lang="en-US" sz="2400" dirty="0" smtClean="0"/>
              <a:t>norm</a:t>
            </a:r>
            <a:r>
              <a:rPr lang="tr-TR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the residuals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displayed </a:t>
            </a:r>
            <a:r>
              <a:rPr lang="en-US" sz="2400" dirty="0"/>
              <a:t>in the plot of the residuals. </a:t>
            </a:r>
            <a:endParaRPr lang="tr-TR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norm of the residual is a measure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quality of the fit. </a:t>
            </a:r>
            <a:endParaRPr lang="tr-TR" sz="2400" dirty="0" smtClean="0"/>
          </a:p>
          <a:p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smaller </a:t>
            </a:r>
            <a:r>
              <a:rPr lang="en-US" sz="2400" dirty="0"/>
              <a:t>norm corresponds to a better fit.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1673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33265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</a:rPr>
              <a:t>Three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items are in </a:t>
            </a:r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</a:t>
            </a:r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panel</a:t>
            </a:r>
            <a:endParaRPr lang="tr-T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67544" y="98072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Fit: </a:t>
            </a:r>
            <a:r>
              <a:rPr lang="en-US" sz="2400" dirty="0"/>
              <a:t>The user selects the fit to be examined numerically. The fit is shown on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plot </a:t>
            </a:r>
            <a:r>
              <a:rPr lang="en-US" sz="2400" dirty="0"/>
              <a:t>only if it is selected in the </a:t>
            </a:r>
            <a:r>
              <a:rPr lang="en-US" sz="2400" b="1" dirty="0"/>
              <a:t>Plot fit </a:t>
            </a:r>
            <a:r>
              <a:rPr lang="en-US" sz="2400" dirty="0"/>
              <a:t>panel.</a:t>
            </a:r>
            <a:endParaRPr lang="tr-TR" sz="2400" dirty="0"/>
          </a:p>
        </p:txBody>
      </p:sp>
      <p:sp>
        <p:nvSpPr>
          <p:cNvPr id="6" name="Dikdörtgen 5"/>
          <p:cNvSpPr/>
          <p:nvPr/>
        </p:nvSpPr>
        <p:spPr>
          <a:xfrm>
            <a:off x="467544" y="2060848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Coefficients and norm of residuals: </a:t>
            </a:r>
            <a:r>
              <a:rPr lang="en-US" sz="2400" dirty="0"/>
              <a:t>Displays the </a:t>
            </a:r>
            <a:r>
              <a:rPr lang="en-US" sz="2400" dirty="0" smtClean="0"/>
              <a:t>numerical</a:t>
            </a:r>
            <a:r>
              <a:rPr lang="tr-TR" sz="2400" dirty="0" smtClean="0"/>
              <a:t> </a:t>
            </a:r>
            <a:r>
              <a:rPr lang="en-US" sz="2400" dirty="0" smtClean="0"/>
              <a:t>results </a:t>
            </a:r>
            <a:r>
              <a:rPr lang="en-US" sz="2400" dirty="0"/>
              <a:t>for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polynomial </a:t>
            </a:r>
            <a:r>
              <a:rPr lang="en-US" sz="2400" dirty="0"/>
              <a:t>fit that is selected in the </a:t>
            </a:r>
            <a:r>
              <a:rPr lang="en-US" sz="2400" b="1" dirty="0"/>
              <a:t>Fit </a:t>
            </a:r>
            <a:r>
              <a:rPr lang="en-US" sz="2400" dirty="0"/>
              <a:t>menu. It includes the coefficients of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polynomial </a:t>
            </a:r>
            <a:r>
              <a:rPr lang="en-US" sz="2400" dirty="0"/>
              <a:t>and the norm of the residuals. The results can be saved by </a:t>
            </a:r>
            <a:r>
              <a:rPr lang="en-US" sz="2400" dirty="0" smtClean="0"/>
              <a:t>clicking</a:t>
            </a:r>
            <a:r>
              <a:rPr lang="tr-TR" sz="2400" dirty="0" smtClean="0"/>
              <a:t> </a:t>
            </a:r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b="1" dirty="0"/>
              <a:t>Save to workspace </a:t>
            </a:r>
            <a:r>
              <a:rPr lang="en-US" sz="2400" dirty="0"/>
              <a:t>button.</a:t>
            </a:r>
            <a:endParaRPr lang="tr-TR" sz="2400" dirty="0"/>
          </a:p>
        </p:txBody>
      </p:sp>
      <p:sp>
        <p:nvSpPr>
          <p:cNvPr id="7" name="Dikdörtgen 6"/>
          <p:cNvSpPr/>
          <p:nvPr/>
        </p:nvSpPr>
        <p:spPr>
          <a:xfrm>
            <a:off x="467544" y="422108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Find y = f(x): </a:t>
            </a:r>
            <a:r>
              <a:rPr lang="en-US" sz="2400" dirty="0"/>
              <a:t>Provides a means for obtaining interpolated (or </a:t>
            </a:r>
            <a:r>
              <a:rPr lang="en-US" sz="2400" dirty="0" smtClean="0"/>
              <a:t>extrapolated)</a:t>
            </a:r>
            <a:r>
              <a:rPr lang="tr-TR" sz="2400" dirty="0" smtClean="0"/>
              <a:t> </a:t>
            </a:r>
            <a:r>
              <a:rPr lang="en-US" sz="2400" dirty="0" smtClean="0"/>
              <a:t>numerical </a:t>
            </a:r>
            <a:r>
              <a:rPr lang="en-US" sz="2400" dirty="0"/>
              <a:t>values for specified values of the independent variable. Enter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value </a:t>
            </a:r>
            <a:r>
              <a:rPr lang="en-US" sz="2400" dirty="0"/>
              <a:t>of the </a:t>
            </a:r>
            <a:r>
              <a:rPr lang="en-US" sz="2400" dirty="0" smtClean="0"/>
              <a:t>independent</a:t>
            </a:r>
            <a:r>
              <a:rPr lang="tr-TR" sz="2400" dirty="0" smtClean="0"/>
              <a:t> </a:t>
            </a:r>
            <a:r>
              <a:rPr lang="en-US" sz="2400" dirty="0" smtClean="0"/>
              <a:t>variable </a:t>
            </a:r>
            <a:r>
              <a:rPr lang="en-US" sz="2400" dirty="0"/>
              <a:t>in the box, and click on the </a:t>
            </a:r>
            <a:r>
              <a:rPr lang="en-US" sz="2400" b="1" dirty="0"/>
              <a:t>Evaluate </a:t>
            </a:r>
            <a:r>
              <a:rPr lang="en-US" sz="2400" dirty="0"/>
              <a:t>button.</a:t>
            </a:r>
          </a:p>
          <a:p>
            <a:pPr algn="just"/>
            <a:r>
              <a:rPr lang="en-US" sz="2400" dirty="0"/>
              <a:t>When the </a:t>
            </a:r>
            <a:r>
              <a:rPr lang="en-US" sz="2400" b="1" dirty="0"/>
              <a:t>Plot evaluated results </a:t>
            </a:r>
            <a:r>
              <a:rPr lang="en-US" sz="2400" dirty="0"/>
              <a:t>box is checked, the point is displayed on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plot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04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33265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tr-TR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79512" y="937665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following data points, which are points of the function</a:t>
            </a:r>
            <a:endParaRPr lang="tr-TR" sz="2800" dirty="0"/>
          </a:p>
        </p:txBody>
      </p:sp>
      <p:sp>
        <p:nvSpPr>
          <p:cNvPr id="9" name="Dikdörtgen 8"/>
          <p:cNvSpPr/>
          <p:nvPr/>
        </p:nvSpPr>
        <p:spPr>
          <a:xfrm>
            <a:off x="2660515" y="1485945"/>
            <a:ext cx="3750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i="1" dirty="0"/>
              <a:t>f</a:t>
            </a:r>
            <a:r>
              <a:rPr lang="tr-TR" sz="4000" dirty="0"/>
              <a:t>(</a:t>
            </a:r>
            <a:r>
              <a:rPr lang="tr-TR" sz="4000" i="1" dirty="0"/>
              <a:t>x</a:t>
            </a:r>
            <a:r>
              <a:rPr lang="tr-TR" sz="4000" dirty="0"/>
              <a:t>) = </a:t>
            </a:r>
            <a:r>
              <a:rPr lang="tr-TR" sz="4000" dirty="0" smtClean="0"/>
              <a:t>1.5</a:t>
            </a:r>
            <a:r>
              <a:rPr lang="tr-TR" sz="4000" baseline="30000" dirty="0" smtClean="0"/>
              <a:t>x</a:t>
            </a:r>
            <a:r>
              <a:rPr lang="tr-TR" sz="4000" dirty="0" smtClean="0"/>
              <a:t> cos(2</a:t>
            </a:r>
            <a:r>
              <a:rPr lang="tr-TR" sz="4000" i="1" dirty="0" smtClean="0"/>
              <a:t>x</a:t>
            </a:r>
            <a:r>
              <a:rPr lang="tr-TR" sz="4000" dirty="0"/>
              <a:t>)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350041"/>
            <a:ext cx="8914285" cy="900000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421294" y="3429000"/>
            <a:ext cx="8338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Use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spline</a:t>
            </a:r>
            <a:r>
              <a:rPr lang="en-US" sz="2800" dirty="0" smtClean="0"/>
              <a:t>, and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pchip</a:t>
            </a:r>
            <a:r>
              <a:rPr lang="en-US" sz="2800" dirty="0" smtClean="0"/>
              <a:t> interpolation methods to calculate the value of </a:t>
            </a:r>
            <a:r>
              <a:rPr lang="en-US" sz="2800" i="1" dirty="0" smtClean="0"/>
              <a:t>y </a:t>
            </a:r>
            <a:r>
              <a:rPr lang="en-US" sz="2800" dirty="0" smtClean="0"/>
              <a:t>between the points. Make a figure for each of the interpolation methods.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the figure show the points, a plot of the function, and a curve that corresponds to the interpolation method.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49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1055638"/>
            <a:ext cx="8712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following is a program written in a script file that solves the problem: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565216"/>
            <a:ext cx="9035856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</TotalTime>
  <Words>1892</Words>
  <Application>Microsoft Macintosh PowerPoint</Application>
  <PresentationFormat>On-screen Show (4:3)</PresentationFormat>
  <Paragraphs>99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BIL 108E Introduction to Scientific and Engineering Computing</vt:lpstr>
      <vt:lpstr>INTRODUCTION</vt:lpstr>
      <vt:lpstr>Solving an Equation with One Variable </vt:lpstr>
      <vt:lpstr>Solving an Equation with One Variable </vt:lpstr>
      <vt:lpstr>PowerPoint Presentation</vt:lpstr>
      <vt:lpstr>PowerPoint Presentation</vt:lpstr>
      <vt:lpstr>PowerPoint Presentation</vt:lpstr>
      <vt:lpstr>Example</vt:lpstr>
      <vt:lpstr>PowerPoint Presentation</vt:lpstr>
      <vt:lpstr>Finding a Minimum or a Maximum of a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ITU</dc:creator>
  <cp:lastModifiedBy>ipek</cp:lastModifiedBy>
  <cp:revision>657</cp:revision>
  <dcterms:created xsi:type="dcterms:W3CDTF">2010-02-08T08:47:25Z</dcterms:created>
  <dcterms:modified xsi:type="dcterms:W3CDTF">2013-04-18T10:41:59Z</dcterms:modified>
</cp:coreProperties>
</file>