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9" r:id="rId3"/>
    <p:sldId id="282" r:id="rId4"/>
    <p:sldId id="283" r:id="rId5"/>
    <p:sldId id="280" r:id="rId6"/>
    <p:sldId id="281" r:id="rId7"/>
    <p:sldId id="285" r:id="rId8"/>
    <p:sldId id="28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0" r:id="rId17"/>
    <p:sldId id="275" r:id="rId18"/>
    <p:sldId id="276" r:id="rId19"/>
    <p:sldId id="277" r:id="rId20"/>
    <p:sldId id="278" r:id="rId21"/>
    <p:sldId id="297" r:id="rId22"/>
    <p:sldId id="298" r:id="rId23"/>
    <p:sldId id="299" r:id="rId24"/>
    <p:sldId id="300" r:id="rId25"/>
    <p:sldId id="296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2" r:id="rId36"/>
  </p:sldIdLst>
  <p:sldSz cx="9144000" cy="6858000" type="screen4x3"/>
  <p:notesSz cx="6735763" cy="9866313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23378D"/>
    <a:srgbClr val="F567F5"/>
    <a:srgbClr val="83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158" autoAdjust="0"/>
  </p:normalViewPr>
  <p:slideViewPr>
    <p:cSldViewPr>
      <p:cViewPr>
        <p:scale>
          <a:sx n="74" d="100"/>
          <a:sy n="74" d="100"/>
        </p:scale>
        <p:origin x="-1266" y="-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47658-7641-48E4-A5F9-EE442207434E}" type="datetimeFigureOut">
              <a:rPr lang="tr-TR" smtClean="0"/>
              <a:pPr/>
              <a:t>24.04.2013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06FFA-0BFC-4368-BAF0-839A418822A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7734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3638D-CEA5-46D9-BA14-F925A099E2F3}" type="datetimeFigureOut">
              <a:rPr lang="tr-TR" smtClean="0"/>
              <a:pPr/>
              <a:t>24.04.2013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003A6-1635-4FB0-B82E-12AC7DC0F6FB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369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5956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9003A6-1635-4FB0-B82E-12AC7DC0F6FB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90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24.04.2013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566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24.04.2013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882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24.04.2013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85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24.04.2013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96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24.04.2013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126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24.04.2013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885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24.04.2013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57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24.04.2013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98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24.04.2013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08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24.04.2013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611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3900-0B05-4236-BC64-DCDA5E5B1044}" type="datetimeFigureOut">
              <a:rPr lang="tr-TR" smtClean="0"/>
              <a:pPr/>
              <a:t>24.04.2013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309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3900-0B05-4236-BC64-DCDA5E5B1044}" type="datetimeFigureOut">
              <a:rPr lang="tr-TR" smtClean="0"/>
              <a:pPr/>
              <a:t>24.04.2013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C8F81-A9D9-4D13-A9EA-86831ADE6816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68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Başlık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 108E</a:t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Scientific and Engineering Computing</a:t>
            </a:r>
            <a:endParaRPr lang="en-GB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GB" sz="2800" b="1" dirty="0" smtClean="0"/>
              <a:t>ASST. PROF. DR. </a:t>
            </a:r>
            <a:r>
              <a:rPr lang="tr-TR" sz="2800" b="1" dirty="0" smtClean="0"/>
              <a:t>İPEK AKIN</a:t>
            </a:r>
            <a:endParaRPr lang="en-GB" sz="2800" b="1" dirty="0"/>
          </a:p>
        </p:txBody>
      </p:sp>
      <p:sp>
        <p:nvSpPr>
          <p:cNvPr id="4" name="3 Metin kutusu"/>
          <p:cNvSpPr txBox="1"/>
          <p:nvPr/>
        </p:nvSpPr>
        <p:spPr>
          <a:xfrm>
            <a:off x="304906" y="5482680"/>
            <a:ext cx="857256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tr-TR" sz="3200" b="1" dirty="0" smtClean="0">
                <a:solidFill>
                  <a:schemeClr val="tx1"/>
                </a:solidFill>
                <a:latin typeface="+mj-lt"/>
              </a:rPr>
              <a:t>LINEAR ALGEBRAIC EQUATIONS</a:t>
            </a:r>
            <a:endParaRPr lang="en-GB" sz="32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Başlık"/>
          <p:cNvSpPr txBox="1">
            <a:spLocks/>
          </p:cNvSpPr>
          <p:nvPr/>
        </p:nvSpPr>
        <p:spPr>
          <a:xfrm>
            <a:off x="323528" y="620688"/>
            <a:ext cx="7886700" cy="421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</a:t>
            </a:r>
            <a:r>
              <a:rPr lang="tr-TR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tr-TR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tr-TR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</a:t>
            </a:r>
            <a:endParaRPr lang="en-GB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467544" y="1408708"/>
            <a:ext cx="82809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/>
              <a:t>An algebraic equation can have one or several symbolic variables. If the </a:t>
            </a:r>
            <a:r>
              <a:rPr lang="en-US" sz="2400" dirty="0" smtClean="0"/>
              <a:t>equation</a:t>
            </a:r>
            <a:r>
              <a:rPr lang="tr-TR" sz="2400" dirty="0" smtClean="0"/>
              <a:t> </a:t>
            </a:r>
            <a:r>
              <a:rPr lang="en-US" sz="2400" dirty="0" smtClean="0"/>
              <a:t>has </a:t>
            </a:r>
            <a:r>
              <a:rPr lang="en-US" sz="2400" dirty="0"/>
              <a:t>one variable, the solution is numerical. If the equation has several </a:t>
            </a:r>
            <a:r>
              <a:rPr lang="en-US" sz="2400" dirty="0" smtClean="0"/>
              <a:t>symbolic</a:t>
            </a:r>
            <a:r>
              <a:rPr lang="tr-TR" sz="2400" dirty="0" smtClean="0"/>
              <a:t> </a:t>
            </a:r>
            <a:r>
              <a:rPr lang="en-US" sz="2400" dirty="0" smtClean="0"/>
              <a:t>variables</a:t>
            </a:r>
            <a:r>
              <a:rPr lang="en-US" sz="2400" dirty="0"/>
              <a:t>, a solution can be obtained for any of the variables in terms of the others.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tr-TR" sz="24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solution is obtained by using the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</a:t>
            </a:r>
            <a:r>
              <a:rPr lang="en-US" sz="2400" dirty="0"/>
              <a:t> command, which has the form</a:t>
            </a:r>
            <a:endParaRPr lang="tr-TR" sz="24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454665" y="4779730"/>
            <a:ext cx="2575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h</a:t>
            </a:r>
            <a:r>
              <a:rPr lang="tr-TR" sz="3200" dirty="0" smtClean="0"/>
              <a:t> = </a:t>
            </a:r>
            <a:r>
              <a:rPr lang="tr-TR" sz="3200" dirty="0" err="1" smtClean="0"/>
              <a:t>solve</a:t>
            </a:r>
            <a:r>
              <a:rPr lang="tr-TR" sz="3200" dirty="0" smtClean="0"/>
              <a:t> (</a:t>
            </a:r>
            <a:r>
              <a:rPr lang="tr-TR" sz="3200" dirty="0" err="1" smtClean="0"/>
              <a:t>eq</a:t>
            </a:r>
            <a:r>
              <a:rPr lang="tr-TR" sz="3200" dirty="0" smtClean="0"/>
              <a:t>) </a:t>
            </a:r>
            <a:endParaRPr lang="tr-TR" sz="3200" dirty="0"/>
          </a:p>
        </p:txBody>
      </p:sp>
      <p:sp>
        <p:nvSpPr>
          <p:cNvPr id="10" name="Metin kutusu 9"/>
          <p:cNvSpPr txBox="1"/>
          <p:nvPr/>
        </p:nvSpPr>
        <p:spPr>
          <a:xfrm>
            <a:off x="454665" y="5508521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h</a:t>
            </a:r>
            <a:r>
              <a:rPr lang="tr-TR" sz="3200" dirty="0" smtClean="0"/>
              <a:t> = </a:t>
            </a:r>
            <a:r>
              <a:rPr lang="tr-TR" sz="3200" dirty="0" err="1" smtClean="0"/>
              <a:t>solve</a:t>
            </a:r>
            <a:r>
              <a:rPr lang="tr-TR" sz="3200" dirty="0" smtClean="0"/>
              <a:t> (</a:t>
            </a:r>
            <a:r>
              <a:rPr lang="tr-TR" sz="3200" dirty="0" err="1" smtClean="0"/>
              <a:t>eq</a:t>
            </a:r>
            <a:r>
              <a:rPr lang="tr-TR" sz="3200" dirty="0" smtClean="0"/>
              <a:t>, var) 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64867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 txBox="1">
            <a:spLocks/>
          </p:cNvSpPr>
          <p:nvPr/>
        </p:nvSpPr>
        <p:spPr>
          <a:xfrm>
            <a:off x="323528" y="630807"/>
            <a:ext cx="7886700" cy="421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</a:t>
            </a:r>
            <a:r>
              <a:rPr lang="tr-TR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tr-TR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tr-TR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</a:t>
            </a:r>
            <a:endParaRPr lang="en-GB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6" y="1412776"/>
            <a:ext cx="8909528" cy="216023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" y="3933056"/>
            <a:ext cx="9014136" cy="18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27584" y="1975480"/>
            <a:ext cx="7560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/>
              <a:t>If the equation has more than one solution, the output h is a symbolic </a:t>
            </a:r>
            <a:r>
              <a:rPr lang="en-US" sz="2800" dirty="0" smtClean="0"/>
              <a:t>column</a:t>
            </a:r>
            <a:r>
              <a:rPr lang="tr-TR" sz="2800" dirty="0" smtClean="0"/>
              <a:t> </a:t>
            </a:r>
            <a:r>
              <a:rPr lang="en-US" sz="2800" dirty="0" smtClean="0"/>
              <a:t>vector </a:t>
            </a:r>
            <a:r>
              <a:rPr lang="en-US" sz="2800" dirty="0"/>
              <a:t>with a solution at each element. The elements of the vector are </a:t>
            </a:r>
            <a:r>
              <a:rPr lang="en-US" sz="2800" dirty="0" smtClean="0"/>
              <a:t>symbolic</a:t>
            </a:r>
            <a:r>
              <a:rPr lang="tr-TR" sz="2800" dirty="0" smtClean="0"/>
              <a:t> </a:t>
            </a:r>
            <a:r>
              <a:rPr lang="en-US" sz="2800" dirty="0" smtClean="0"/>
              <a:t>objects</a:t>
            </a:r>
            <a:r>
              <a:rPr lang="en-US" sz="2800" dirty="0"/>
              <a:t>. When an array of symbolic objects is displayed, each row is </a:t>
            </a:r>
            <a:r>
              <a:rPr lang="en-US" sz="2800" dirty="0" smtClean="0"/>
              <a:t>enclosed</a:t>
            </a:r>
            <a:r>
              <a:rPr lang="tr-TR" sz="2800" dirty="0" smtClean="0"/>
              <a:t> </a:t>
            </a:r>
            <a:r>
              <a:rPr lang="tr-TR" sz="2800" dirty="0" err="1" smtClean="0"/>
              <a:t>with</a:t>
            </a:r>
            <a:r>
              <a:rPr lang="tr-TR" sz="2800" dirty="0" smtClean="0"/>
              <a:t> </a:t>
            </a:r>
            <a:r>
              <a:rPr lang="tr-TR" sz="2800" dirty="0" err="1"/>
              <a:t>square</a:t>
            </a:r>
            <a:r>
              <a:rPr lang="tr-TR" sz="2800" dirty="0"/>
              <a:t> </a:t>
            </a:r>
            <a:r>
              <a:rPr lang="tr-TR" sz="2800" dirty="0" err="1"/>
              <a:t>brackets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9582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0" y="1412776"/>
            <a:ext cx="8640956" cy="1440158"/>
          </a:xfrm>
          <a:prstGeom prst="rect">
            <a:avLst/>
          </a:prstGeom>
        </p:spPr>
      </p:pic>
      <p:sp>
        <p:nvSpPr>
          <p:cNvPr id="3" name="1 Başlık"/>
          <p:cNvSpPr txBox="1">
            <a:spLocks/>
          </p:cNvSpPr>
          <p:nvPr/>
        </p:nvSpPr>
        <p:spPr>
          <a:xfrm>
            <a:off x="323528" y="630807"/>
            <a:ext cx="7886700" cy="421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GB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9" y="3285088"/>
            <a:ext cx="8865104" cy="936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" y="4689288"/>
            <a:ext cx="9092826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" y="294306"/>
            <a:ext cx="9127016" cy="187220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418354"/>
            <a:ext cx="9068319" cy="9720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" y="3606674"/>
            <a:ext cx="8983972" cy="1692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" y="5517352"/>
            <a:ext cx="910285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67544" y="116632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It is also possible to use the solve command by typing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equation </a:t>
            </a:r>
            <a:r>
              <a:rPr lang="en-US" sz="2400" dirty="0"/>
              <a:t>to </a:t>
            </a:r>
            <a:r>
              <a:rPr lang="en-US" sz="2400" dirty="0" smtClean="0"/>
              <a:t>be</a:t>
            </a:r>
            <a:r>
              <a:rPr lang="tr-TR" sz="2400" dirty="0" smtClean="0"/>
              <a:t> </a:t>
            </a:r>
            <a:r>
              <a:rPr lang="en-US" sz="2400" dirty="0" smtClean="0"/>
              <a:t>solved </a:t>
            </a:r>
            <a:r>
              <a:rPr lang="en-US" sz="2400" dirty="0"/>
              <a:t>as a string, without having the variables in the equation first created </a:t>
            </a:r>
            <a:r>
              <a:rPr lang="en-US" sz="2400" dirty="0" smtClean="0"/>
              <a:t>as</a:t>
            </a:r>
            <a:r>
              <a:rPr lang="tr-TR" sz="2400" dirty="0" smtClean="0"/>
              <a:t> </a:t>
            </a:r>
            <a:r>
              <a:rPr lang="en-US" sz="2400" dirty="0" smtClean="0"/>
              <a:t>symbolic </a:t>
            </a:r>
            <a:r>
              <a:rPr lang="en-US" sz="2400" dirty="0"/>
              <a:t>objects. However, if the solution contains variables (when the </a:t>
            </a:r>
            <a:r>
              <a:rPr lang="en-US" sz="2400" dirty="0" smtClean="0"/>
              <a:t>equation</a:t>
            </a:r>
            <a:r>
              <a:rPr lang="tr-TR" sz="2400" dirty="0" smtClean="0"/>
              <a:t> </a:t>
            </a:r>
            <a:r>
              <a:rPr lang="en-US" sz="2400" dirty="0" smtClean="0"/>
              <a:t>has </a:t>
            </a:r>
            <a:r>
              <a:rPr lang="en-US" sz="2400" dirty="0"/>
              <a:t>more than one variable), the variables do not exist as </a:t>
            </a:r>
            <a:r>
              <a:rPr lang="en-US" sz="2400" dirty="0" smtClean="0"/>
              <a:t>independent</a:t>
            </a:r>
            <a:r>
              <a:rPr lang="tr-TR" sz="2400" dirty="0" smtClean="0"/>
              <a:t> </a:t>
            </a:r>
            <a:r>
              <a:rPr lang="tr-TR" sz="2400" dirty="0" err="1" smtClean="0"/>
              <a:t>symbolic</a:t>
            </a:r>
            <a:r>
              <a:rPr lang="tr-TR" sz="2400" dirty="0" smtClean="0"/>
              <a:t> </a:t>
            </a:r>
            <a:r>
              <a:rPr lang="tr-TR" sz="2400" dirty="0" err="1"/>
              <a:t>objects</a:t>
            </a:r>
            <a:r>
              <a:rPr lang="tr-TR" sz="2400" dirty="0"/>
              <a:t>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9" y="2420888"/>
            <a:ext cx="8885527" cy="23400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0" y="4894918"/>
            <a:ext cx="8617242" cy="1800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5" y="2387517"/>
            <a:ext cx="8885527" cy="23400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7" y="4920676"/>
            <a:ext cx="8617242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 txBox="1">
            <a:spLocks/>
          </p:cNvSpPr>
          <p:nvPr/>
        </p:nvSpPr>
        <p:spPr>
          <a:xfrm>
            <a:off x="323528" y="332656"/>
            <a:ext cx="7886700" cy="421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</a:t>
            </a:r>
            <a:r>
              <a:rPr lang="tr-TR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tr-TR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  <a:r>
              <a:rPr lang="tr-TR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tr-TR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Equations</a:t>
            </a:r>
            <a:endParaRPr lang="en-GB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31141" y="1099524"/>
            <a:ext cx="84969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tr-TR" sz="2400" dirty="0" err="1"/>
              <a:t>If</a:t>
            </a:r>
            <a:r>
              <a:rPr lang="tr-TR" sz="2400" dirty="0"/>
              <a:t> </a:t>
            </a:r>
            <a:r>
              <a:rPr lang="tr-TR" sz="2400" dirty="0" err="1" smtClean="0"/>
              <a:t>the</a:t>
            </a:r>
            <a:r>
              <a:rPr lang="tr-TR" sz="2400" dirty="0"/>
              <a:t> </a:t>
            </a:r>
            <a:r>
              <a:rPr lang="en-US" sz="2400" dirty="0" smtClean="0"/>
              <a:t>number </a:t>
            </a:r>
            <a:r>
              <a:rPr lang="en-US" sz="2400" dirty="0"/>
              <a:t>of equations and the number of variables are the same, the solution </a:t>
            </a:r>
            <a:r>
              <a:rPr lang="en-US" sz="2400" dirty="0" smtClean="0"/>
              <a:t>is</a:t>
            </a:r>
            <a:r>
              <a:rPr lang="tr-TR" sz="2400" dirty="0" smtClean="0"/>
              <a:t> </a:t>
            </a:r>
            <a:r>
              <a:rPr lang="en-US" sz="2400" dirty="0" smtClean="0"/>
              <a:t>numerical</a:t>
            </a:r>
            <a:r>
              <a:rPr lang="en-US" sz="2400" dirty="0"/>
              <a:t>. </a:t>
            </a:r>
            <a:endParaRPr lang="tr-TR" sz="2400" dirty="0" smtClean="0"/>
          </a:p>
          <a:p>
            <a:pPr marL="342900" indent="-342900" algn="just">
              <a:buFont typeface="Wingdings" pitchFamily="2" charset="2"/>
              <a:buChar char="q"/>
            </a:pPr>
            <a:endParaRPr lang="tr-TR" sz="24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/>
              <a:t>If </a:t>
            </a:r>
            <a:r>
              <a:rPr lang="en-US" sz="2400" dirty="0"/>
              <a:t>the number of variables is greater than the number of equations,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solution </a:t>
            </a:r>
            <a:r>
              <a:rPr lang="en-US" sz="2400" dirty="0"/>
              <a:t>is symbolic for the desired variables in terms of the other </a:t>
            </a:r>
            <a:r>
              <a:rPr lang="en-US" sz="2400" dirty="0" smtClean="0"/>
              <a:t>variables.</a:t>
            </a:r>
            <a:endParaRPr lang="tr-TR" sz="2400" dirty="0"/>
          </a:p>
          <a:p>
            <a:pPr marL="342900" indent="-342900" algn="just">
              <a:buFont typeface="Wingdings" pitchFamily="2" charset="2"/>
              <a:buChar char="q"/>
            </a:pPr>
            <a:endParaRPr lang="tr-TR" sz="2400" dirty="0" smtClean="0"/>
          </a:p>
          <a:p>
            <a:pPr algn="ctr"/>
            <a:r>
              <a:rPr lang="tr-TR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of equations (depending on the type of equations) can have one or several</a:t>
            </a:r>
            <a:r>
              <a:rPr lang="tr-TR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solutions</a:t>
            </a:r>
            <a:r>
              <a:rPr lang="tr-TR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tr-TR" sz="2400" b="1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/>
              <a:t>If </a:t>
            </a:r>
            <a:r>
              <a:rPr lang="en-US" sz="2400" dirty="0"/>
              <a:t>the system has one solution, each of the variables for which the </a:t>
            </a:r>
            <a:r>
              <a:rPr lang="en-US" sz="2400" dirty="0" smtClean="0"/>
              <a:t>system</a:t>
            </a:r>
            <a:r>
              <a:rPr lang="tr-TR" sz="2400" dirty="0" smtClean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solved has one numerical value (or expression). </a:t>
            </a:r>
            <a:endParaRPr lang="tr-TR" sz="2400" dirty="0" smtClean="0"/>
          </a:p>
          <a:p>
            <a:pPr marL="342900" indent="-342900" algn="just">
              <a:buFont typeface="Wingdings" pitchFamily="2" charset="2"/>
              <a:buChar char="q"/>
            </a:pPr>
            <a:endParaRPr lang="tr-TR" sz="2400" dirty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/>
              <a:t>If </a:t>
            </a:r>
            <a:r>
              <a:rPr lang="en-US" sz="2400" dirty="0"/>
              <a:t>the system has more </a:t>
            </a:r>
            <a:r>
              <a:rPr lang="en-US" sz="2400" dirty="0" smtClean="0"/>
              <a:t>than</a:t>
            </a:r>
            <a:r>
              <a:rPr lang="tr-TR" sz="2400" dirty="0" smtClean="0"/>
              <a:t> </a:t>
            </a:r>
            <a:r>
              <a:rPr lang="en-US" sz="2400" dirty="0" smtClean="0"/>
              <a:t>one </a:t>
            </a:r>
            <a:r>
              <a:rPr lang="en-US" sz="2400" dirty="0"/>
              <a:t>solution, each of the variables can have several values.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47488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2" y="1039268"/>
            <a:ext cx="8602678" cy="18722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6" y="3789264"/>
            <a:ext cx="89936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912471" y="980728"/>
            <a:ext cx="73448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/>
              <a:t>In the first format, if the number of equations </a:t>
            </a:r>
            <a:r>
              <a:rPr lang="en-US" sz="2400" i="1" dirty="0"/>
              <a:t>n </a:t>
            </a:r>
            <a:r>
              <a:rPr lang="en-US" sz="2400" dirty="0"/>
              <a:t>is </a:t>
            </a:r>
            <a:r>
              <a:rPr lang="en-US" sz="2400" dirty="0" smtClean="0"/>
              <a:t>equal</a:t>
            </a:r>
            <a:r>
              <a:rPr lang="tr-TR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the number of </a:t>
            </a:r>
            <a:r>
              <a:rPr lang="en-US" sz="2400" dirty="0" smtClean="0"/>
              <a:t>variables</a:t>
            </a:r>
            <a:r>
              <a:rPr lang="tr-TR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the equations, MATLAB gives a numerical solution for all the variables.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tr-TR" sz="24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/>
              <a:t>If </a:t>
            </a:r>
            <a:r>
              <a:rPr lang="en-US" sz="2400" dirty="0"/>
              <a:t>the number of variables is greater than the number of equations </a:t>
            </a:r>
            <a:r>
              <a:rPr lang="en-US" sz="2400" i="1" dirty="0" smtClean="0"/>
              <a:t>n</a:t>
            </a:r>
            <a:r>
              <a:rPr lang="en-US" sz="2400" dirty="0" smtClean="0"/>
              <a:t>,</a:t>
            </a:r>
            <a:r>
              <a:rPr lang="tr-TR" sz="2400" dirty="0" smtClean="0"/>
              <a:t> </a:t>
            </a:r>
            <a:r>
              <a:rPr lang="en-US" sz="2400" dirty="0" smtClean="0"/>
              <a:t>MATLAB </a:t>
            </a:r>
            <a:r>
              <a:rPr lang="en-US" sz="2400" dirty="0"/>
              <a:t>gives a solution for </a:t>
            </a:r>
            <a:r>
              <a:rPr lang="en-US" sz="2400" i="1" dirty="0"/>
              <a:t>n </a:t>
            </a:r>
            <a:r>
              <a:rPr lang="en-US" sz="2400" dirty="0"/>
              <a:t>variables in terms of the rest of the variables.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tr-TR" sz="2400" dirty="0" smtClean="0"/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variables for which solutions are obtained are chosen by </a:t>
            </a:r>
            <a:r>
              <a:rPr lang="en-US" sz="2400" dirty="0" smtClean="0"/>
              <a:t>MATLAB</a:t>
            </a:r>
            <a:r>
              <a:rPr lang="tr-TR" sz="2400" dirty="0" smtClean="0"/>
              <a:t> </a:t>
            </a:r>
            <a:r>
              <a:rPr lang="en-US" sz="2400" dirty="0" smtClean="0"/>
              <a:t>according </a:t>
            </a:r>
            <a:r>
              <a:rPr lang="en-US" sz="2400" dirty="0"/>
              <a:t>to the default order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6275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 txBox="1">
            <a:spLocks/>
          </p:cNvSpPr>
          <p:nvPr/>
        </p:nvSpPr>
        <p:spPr>
          <a:xfrm>
            <a:off x="323528" y="620688"/>
            <a:ext cx="7886700" cy="421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Differentiation</a:t>
            </a:r>
            <a:endParaRPr lang="en-US" sz="3200" b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9" y="1490010"/>
            <a:ext cx="8932882" cy="216023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323528" y="4082296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In the diff(S) command, if the expression contains one </a:t>
            </a:r>
            <a:r>
              <a:rPr lang="en-US" sz="2400" dirty="0" smtClean="0"/>
              <a:t>symbolic</a:t>
            </a:r>
            <a:r>
              <a:rPr lang="tr-TR" sz="2400" dirty="0" smtClean="0"/>
              <a:t> </a:t>
            </a:r>
            <a:r>
              <a:rPr lang="en-US" sz="2400" dirty="0" smtClean="0"/>
              <a:t>variable,</a:t>
            </a:r>
            <a:r>
              <a:rPr lang="tr-TR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differentiation is carried out with respect to </a:t>
            </a:r>
            <a:r>
              <a:rPr lang="en-US" sz="2400" dirty="0" smtClean="0"/>
              <a:t>that</a:t>
            </a:r>
            <a:r>
              <a:rPr lang="tr-TR" sz="2400" dirty="0" smtClean="0"/>
              <a:t> </a:t>
            </a:r>
            <a:r>
              <a:rPr lang="en-US" sz="2400" dirty="0" smtClean="0"/>
              <a:t>variable</a:t>
            </a:r>
            <a:r>
              <a:rPr lang="en-US" sz="2400" dirty="0"/>
              <a:t>. If the </a:t>
            </a:r>
            <a:r>
              <a:rPr lang="en-US" sz="2400" dirty="0" smtClean="0"/>
              <a:t>expression</a:t>
            </a:r>
            <a:r>
              <a:rPr lang="tr-TR" sz="2400" dirty="0" smtClean="0"/>
              <a:t> </a:t>
            </a:r>
            <a:r>
              <a:rPr lang="en-US" sz="2400" dirty="0"/>
              <a:t>contains more than one variable,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differentiation </a:t>
            </a:r>
            <a:r>
              <a:rPr lang="en-US" sz="2400" dirty="0"/>
              <a:t>is carried out with </a:t>
            </a:r>
            <a:r>
              <a:rPr lang="en-US" sz="2400" dirty="0" smtClean="0"/>
              <a:t>respect</a:t>
            </a:r>
            <a:r>
              <a:rPr lang="tr-TR" sz="2400" dirty="0" smtClean="0"/>
              <a:t> </a:t>
            </a:r>
            <a:r>
              <a:rPr lang="en-US" sz="2400" dirty="0" smtClean="0"/>
              <a:t>to </a:t>
            </a:r>
            <a:r>
              <a:rPr lang="en-US" sz="2400" dirty="0"/>
              <a:t>the default symbolic variable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93806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332656"/>
            <a:ext cx="2952328" cy="864096"/>
          </a:xfrm>
        </p:spPr>
        <p:txBody>
          <a:bodyPr/>
          <a:lstStyle/>
          <a:p>
            <a:r>
              <a:rPr lang="tr-TR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GB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506181" y="5478323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If 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b</a:t>
            </a:r>
            <a:r>
              <a:rPr lang="en-US" sz="2400" dirty="0"/>
              <a:t>, and </a:t>
            </a:r>
            <a:r>
              <a:rPr lang="en-US" sz="2400" i="1" dirty="0"/>
              <a:t>x </a:t>
            </a:r>
            <a:r>
              <a:rPr lang="en-US" sz="2400" dirty="0"/>
              <a:t>are symbolic variables, and , </a:t>
            </a:r>
            <a:r>
              <a:rPr lang="en-US" sz="2400" i="1" dirty="0"/>
              <a:t>x </a:t>
            </a:r>
            <a:r>
              <a:rPr lang="en-US" sz="2400" dirty="0"/>
              <a:t>can be </a:t>
            </a:r>
            <a:r>
              <a:rPr lang="en-US" sz="2400" dirty="0" smtClean="0"/>
              <a:t>solved</a:t>
            </a:r>
            <a:r>
              <a:rPr lang="tr-TR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terms of </a:t>
            </a:r>
            <a:r>
              <a:rPr lang="en-US" sz="2400" i="1" dirty="0"/>
              <a:t>a </a:t>
            </a:r>
            <a:r>
              <a:rPr lang="en-US" sz="2400" dirty="0"/>
              <a:t>and </a:t>
            </a:r>
            <a:r>
              <a:rPr lang="en-US" sz="2400" i="1" dirty="0"/>
              <a:t>b </a:t>
            </a:r>
            <a:r>
              <a:rPr lang="en-US" sz="2400" dirty="0"/>
              <a:t>to </a:t>
            </a:r>
            <a:r>
              <a:rPr lang="en-US" sz="2400" dirty="0" smtClean="0"/>
              <a:t>give</a:t>
            </a:r>
            <a:r>
              <a:rPr lang="tr-TR" sz="2400" dirty="0" smtClean="0"/>
              <a:t> x = b/a.</a:t>
            </a:r>
            <a:endParaRPr lang="tr-TR" sz="2400" dirty="0"/>
          </a:p>
        </p:txBody>
      </p:sp>
      <p:sp>
        <p:nvSpPr>
          <p:cNvPr id="5" name="Dikdörtgen 4"/>
          <p:cNvSpPr/>
          <p:nvPr/>
        </p:nvSpPr>
        <p:spPr>
          <a:xfrm>
            <a:off x="506181" y="1340768"/>
            <a:ext cx="81369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Many applications in math, science, and engineering require symbolic </a:t>
            </a:r>
            <a:r>
              <a:rPr lang="en-US" sz="2400" dirty="0" smtClean="0"/>
              <a:t>operations,</a:t>
            </a:r>
            <a:r>
              <a:rPr lang="tr-TR" sz="2400" dirty="0" smtClean="0"/>
              <a:t> </a:t>
            </a:r>
            <a:r>
              <a:rPr lang="en-US" sz="2400" dirty="0" smtClean="0"/>
              <a:t>which </a:t>
            </a:r>
            <a:r>
              <a:rPr lang="en-US" sz="2400" dirty="0"/>
              <a:t>are mathematical operations with expressions that contain </a:t>
            </a:r>
            <a:r>
              <a:rPr lang="en-US" sz="2400" dirty="0" smtClean="0"/>
              <a:t>symbolic</a:t>
            </a:r>
            <a:r>
              <a:rPr lang="tr-TR" sz="2400" dirty="0" smtClean="0"/>
              <a:t> </a:t>
            </a:r>
            <a:r>
              <a:rPr lang="en-US" sz="2400" dirty="0" smtClean="0"/>
              <a:t>variables </a:t>
            </a:r>
            <a:r>
              <a:rPr lang="en-US" sz="2400" dirty="0"/>
              <a:t>(variables that don’t have specific numerical values when the </a:t>
            </a:r>
            <a:r>
              <a:rPr lang="en-US" sz="2400" dirty="0" smtClean="0"/>
              <a:t>operation</a:t>
            </a:r>
            <a:r>
              <a:rPr lang="tr-TR" sz="2400" dirty="0" smtClean="0"/>
              <a:t> </a:t>
            </a:r>
            <a:r>
              <a:rPr lang="en-US" sz="2400" dirty="0" smtClean="0"/>
              <a:t>is </a:t>
            </a:r>
            <a:r>
              <a:rPr lang="en-US" sz="2400" dirty="0"/>
              <a:t>executed). The result of such operations is also a mathematical expression </a:t>
            </a:r>
            <a:r>
              <a:rPr lang="en-US" sz="2400" dirty="0" smtClean="0"/>
              <a:t>in</a:t>
            </a:r>
            <a:r>
              <a:rPr lang="tr-TR" sz="2400" dirty="0" smtClean="0"/>
              <a:t> </a:t>
            </a:r>
            <a:r>
              <a:rPr lang="en-US" sz="2400" dirty="0" smtClean="0"/>
              <a:t>terms </a:t>
            </a:r>
            <a:r>
              <a:rPr lang="en-US" sz="2400" dirty="0"/>
              <a:t>of the symbolic variables. </a:t>
            </a:r>
            <a:endParaRPr lang="tr-TR" sz="2400" dirty="0" smtClean="0"/>
          </a:p>
          <a:p>
            <a:pPr marL="342900" indent="-342900" algn="just">
              <a:buFont typeface="Wingdings" pitchFamily="2" charset="2"/>
              <a:buChar char="§"/>
            </a:pPr>
            <a:endParaRPr lang="tr-TR" sz="240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/>
              <a:t>One </a:t>
            </a:r>
            <a:r>
              <a:rPr lang="en-US" sz="2400" dirty="0"/>
              <a:t>simple example involves solving an </a:t>
            </a:r>
            <a:r>
              <a:rPr lang="en-US" sz="2400" dirty="0" smtClean="0"/>
              <a:t>algebraic</a:t>
            </a:r>
            <a:r>
              <a:rPr lang="tr-TR" sz="2400" dirty="0" smtClean="0"/>
              <a:t> </a:t>
            </a:r>
            <a:r>
              <a:rPr lang="en-US" sz="2400" dirty="0" smtClean="0"/>
              <a:t>equation </a:t>
            </a:r>
            <a:r>
              <a:rPr lang="en-US" sz="2400" dirty="0"/>
              <a:t>that contains several variables and solving for one variable in </a:t>
            </a:r>
            <a:r>
              <a:rPr lang="en-US" sz="2400" dirty="0" smtClean="0"/>
              <a:t>terms</a:t>
            </a:r>
            <a:r>
              <a:rPr lang="tr-TR" sz="2400" dirty="0" smtClean="0"/>
              <a:t> of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others</a:t>
            </a:r>
            <a:r>
              <a:rPr lang="tr-TR" sz="2400" dirty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71545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5536" y="1364575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In the diff(</a:t>
            </a:r>
            <a:r>
              <a:rPr lang="en-US" sz="2400" dirty="0" err="1"/>
              <a:t>S,var</a:t>
            </a:r>
            <a:r>
              <a:rPr lang="en-US" sz="2400" dirty="0"/>
              <a:t>) command (which is used for differentiation of </a:t>
            </a:r>
            <a:r>
              <a:rPr lang="en-US" sz="2400" dirty="0" smtClean="0"/>
              <a:t>expressions</a:t>
            </a:r>
            <a:r>
              <a:rPr lang="tr-TR" sz="2400" dirty="0" smtClean="0"/>
              <a:t> </a:t>
            </a:r>
            <a:r>
              <a:rPr lang="en-US" sz="2400" dirty="0" smtClean="0"/>
              <a:t>with </a:t>
            </a:r>
            <a:r>
              <a:rPr lang="en-US" sz="2400" dirty="0"/>
              <a:t>several symbolic variables) the differentiation is carried out </a:t>
            </a:r>
            <a:r>
              <a:rPr lang="en-US" sz="2400" dirty="0" smtClean="0"/>
              <a:t>with</a:t>
            </a:r>
            <a:r>
              <a:rPr lang="tr-TR" sz="2400" dirty="0" smtClean="0"/>
              <a:t> </a:t>
            </a:r>
            <a:r>
              <a:rPr lang="en-US" sz="2400" dirty="0" smtClean="0"/>
              <a:t>respect </a:t>
            </a:r>
            <a:r>
              <a:rPr lang="en-US" sz="2400" dirty="0"/>
              <a:t>to the variable var</a:t>
            </a:r>
            <a:r>
              <a:rPr lang="en-US" sz="2400" dirty="0" smtClean="0"/>
              <a:t>.</a:t>
            </a:r>
            <a:endParaRPr lang="tr-TR" sz="24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5102"/>
            <a:ext cx="9144000" cy="110779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65104"/>
            <a:ext cx="8940000" cy="18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7" y="836832"/>
            <a:ext cx="8988000" cy="1080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277312"/>
            <a:ext cx="901530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38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 txBox="1">
            <a:spLocks/>
          </p:cNvSpPr>
          <p:nvPr/>
        </p:nvSpPr>
        <p:spPr>
          <a:xfrm>
            <a:off x="323528" y="1787332"/>
            <a:ext cx="7886700" cy="421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</a:t>
            </a:r>
            <a:endParaRPr 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67544" y="2723436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Symbolic integration can be carried out by using the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400" dirty="0"/>
              <a:t> command. The </a:t>
            </a:r>
            <a:r>
              <a:rPr lang="en-US" sz="2400" dirty="0" smtClean="0"/>
              <a:t>command</a:t>
            </a:r>
            <a:r>
              <a:rPr lang="tr-TR" sz="2400" dirty="0" smtClean="0"/>
              <a:t> </a:t>
            </a:r>
            <a:r>
              <a:rPr lang="en-US" sz="2400" dirty="0" smtClean="0"/>
              <a:t>can </a:t>
            </a:r>
            <a:r>
              <a:rPr lang="en-US" sz="2400" dirty="0"/>
              <a:t>be used for determining indefinite integrals (</a:t>
            </a:r>
            <a:r>
              <a:rPr lang="en-US" sz="2400" dirty="0" err="1"/>
              <a:t>antiderivatives</a:t>
            </a:r>
            <a:r>
              <a:rPr lang="en-US" sz="2400" dirty="0"/>
              <a:t>) and </a:t>
            </a:r>
            <a:r>
              <a:rPr lang="en-US" sz="2400" dirty="0" smtClean="0"/>
              <a:t>definite</a:t>
            </a:r>
            <a:r>
              <a:rPr lang="tr-TR" sz="2400" dirty="0" smtClean="0"/>
              <a:t> </a:t>
            </a:r>
            <a:r>
              <a:rPr lang="en-US" sz="2400" dirty="0" smtClean="0"/>
              <a:t>integrals</a:t>
            </a:r>
            <a:r>
              <a:rPr lang="en-US" sz="2400" dirty="0"/>
              <a:t>. For indefinite integration the form of the command is: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55883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76512"/>
            <a:ext cx="8928992" cy="3904976"/>
          </a:xfrm>
          <a:prstGeom prst="rect">
            <a:avLst/>
          </a:prstGeom>
        </p:spPr>
      </p:pic>
      <p:sp>
        <p:nvSpPr>
          <p:cNvPr id="3" name="1 Başlık"/>
          <p:cNvSpPr txBox="1">
            <a:spLocks/>
          </p:cNvSpPr>
          <p:nvPr/>
        </p:nvSpPr>
        <p:spPr>
          <a:xfrm>
            <a:off x="323528" y="846831"/>
            <a:ext cx="7886700" cy="421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</a:t>
            </a:r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ion</a:t>
            </a:r>
            <a:endParaRPr 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8838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1" y="1916832"/>
            <a:ext cx="909739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38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9" y="2132857"/>
            <a:ext cx="9078522" cy="2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38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23528" y="476672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For definite integration the form of the command is:</a:t>
            </a:r>
            <a:endParaRPr lang="tr-TR"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89"/>
          <a:stretch/>
        </p:blipFill>
        <p:spPr>
          <a:xfrm>
            <a:off x="899592" y="1052736"/>
            <a:ext cx="3012497" cy="864094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395536" y="2060848"/>
            <a:ext cx="8528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smtClean="0"/>
              <a:t>a and b are the limits of integration. The limits can be numbers or symbolic variables.</a:t>
            </a:r>
            <a:endParaRPr lang="en-US" sz="240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1"/>
          <a:stretch/>
        </p:blipFill>
        <p:spPr>
          <a:xfrm>
            <a:off x="4466792" y="1052736"/>
            <a:ext cx="3849624" cy="86409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494762"/>
            <a:ext cx="8928992" cy="27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2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 txBox="1">
            <a:spLocks/>
          </p:cNvSpPr>
          <p:nvPr/>
        </p:nvSpPr>
        <p:spPr>
          <a:xfrm>
            <a:off x="107504" y="630807"/>
            <a:ext cx="8928992" cy="421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Solving an Ordinary Differential Equation</a:t>
            </a:r>
            <a:endParaRPr 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9315"/>
            <a:ext cx="9144000" cy="314582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0430"/>
            <a:ext cx="9144000" cy="1222906"/>
          </a:xfrm>
          <a:prstGeom prst="rect">
            <a:avLst/>
          </a:prstGeom>
        </p:spPr>
      </p:pic>
      <p:sp>
        <p:nvSpPr>
          <p:cNvPr id="7" name="Yuvarlatılmış Dikdörtgen 6"/>
          <p:cNvSpPr/>
          <p:nvPr/>
        </p:nvSpPr>
        <p:spPr>
          <a:xfrm>
            <a:off x="958721" y="5803245"/>
            <a:ext cx="2556000" cy="504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Yuvarlatılmış Dikdörtgen 7"/>
          <p:cNvSpPr/>
          <p:nvPr/>
        </p:nvSpPr>
        <p:spPr>
          <a:xfrm>
            <a:off x="5292080" y="5803245"/>
            <a:ext cx="3744416" cy="504000"/>
          </a:xfrm>
          <a:prstGeom prst="round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689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7"/>
          <a:stretch/>
        </p:blipFill>
        <p:spPr>
          <a:xfrm>
            <a:off x="22616" y="1483752"/>
            <a:ext cx="9100741" cy="41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88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1" y="1196752"/>
            <a:ext cx="9104872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 21"/>
          <p:cNvGrpSpPr/>
          <p:nvPr/>
        </p:nvGrpSpPr>
        <p:grpSpPr>
          <a:xfrm>
            <a:off x="475157" y="908720"/>
            <a:ext cx="8136904" cy="2520280"/>
            <a:chOff x="475157" y="620688"/>
            <a:chExt cx="8136904" cy="2520280"/>
          </a:xfrm>
        </p:grpSpPr>
        <p:sp>
          <p:nvSpPr>
            <p:cNvPr id="2" name="Dikdörtgen 1"/>
            <p:cNvSpPr/>
            <p:nvPr/>
          </p:nvSpPr>
          <p:spPr>
            <a:xfrm>
              <a:off x="475157" y="620688"/>
              <a:ext cx="8136904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400" dirty="0"/>
                <a:t>MATLAB has the capability of carrying out many types of symbolic </a:t>
              </a:r>
              <a:r>
                <a:rPr lang="en-US" sz="2400" dirty="0" smtClean="0"/>
                <a:t>operations.</a:t>
              </a:r>
              <a:r>
                <a:rPr lang="tr-TR" sz="2400" dirty="0" smtClean="0"/>
                <a:t> </a:t>
              </a:r>
              <a:r>
                <a:rPr lang="en-US" sz="2400" dirty="0" smtClean="0"/>
                <a:t>The </a:t>
              </a:r>
              <a:r>
                <a:rPr lang="en-US" sz="2400" dirty="0"/>
                <a:t>numerical part of the symbolic operation is carried out by </a:t>
              </a:r>
              <a:r>
                <a:rPr lang="en-US" sz="2400" dirty="0" smtClean="0"/>
                <a:t>MATLAB</a:t>
              </a:r>
              <a:r>
                <a:rPr lang="tr-TR" sz="2400" dirty="0" smtClean="0"/>
                <a:t> </a:t>
              </a:r>
              <a:r>
                <a:rPr lang="en-US" sz="2400" dirty="0" smtClean="0"/>
                <a:t>exactly</a:t>
              </a:r>
              <a:r>
                <a:rPr lang="en-US" sz="2400" dirty="0"/>
                <a:t>, with no approximation of numerical values. For example, the result </a:t>
              </a:r>
              <a:r>
                <a:rPr lang="en-US" sz="2400" dirty="0" smtClean="0"/>
                <a:t>of</a:t>
              </a:r>
              <a:r>
                <a:rPr lang="tr-TR" sz="2400" dirty="0" smtClean="0"/>
                <a:t> </a:t>
              </a:r>
            </a:p>
            <a:p>
              <a:pPr algn="just"/>
              <a:endParaRPr lang="tr-TR" sz="2400" dirty="0"/>
            </a:p>
            <a:p>
              <a:pPr algn="just"/>
              <a:r>
                <a:rPr lang="tr-TR" sz="2400" dirty="0" err="1" smtClean="0"/>
                <a:t>adding</a:t>
              </a:r>
              <a:r>
                <a:rPr lang="tr-TR" sz="2400" dirty="0" smtClean="0"/>
                <a:t> </a:t>
              </a:r>
              <a:endParaRPr lang="tr-TR" sz="2400" dirty="0"/>
            </a:p>
          </p:txBody>
        </p:sp>
        <p:grpSp>
          <p:nvGrpSpPr>
            <p:cNvPr id="12" name="Grup 11"/>
            <p:cNvGrpSpPr/>
            <p:nvPr/>
          </p:nvGrpSpPr>
          <p:grpSpPr>
            <a:xfrm>
              <a:off x="1619672" y="2310243"/>
              <a:ext cx="340158" cy="825459"/>
              <a:chOff x="1606793" y="3717032"/>
              <a:chExt cx="340158" cy="825459"/>
            </a:xfrm>
          </p:grpSpPr>
          <p:sp>
            <p:nvSpPr>
              <p:cNvPr id="3" name="Metin kutusu 2"/>
              <p:cNvSpPr txBox="1"/>
              <p:nvPr/>
            </p:nvSpPr>
            <p:spPr>
              <a:xfrm>
                <a:off x="1619672" y="3717032"/>
                <a:ext cx="3177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400" dirty="0" smtClean="0"/>
                  <a:t>x</a:t>
                </a:r>
                <a:endParaRPr lang="tr-TR" sz="2400" dirty="0"/>
              </a:p>
            </p:txBody>
          </p:sp>
          <p:cxnSp>
            <p:nvCxnSpPr>
              <p:cNvPr id="7" name="Düz Bağlayıcı 6"/>
              <p:cNvCxnSpPr/>
              <p:nvPr/>
            </p:nvCxnSpPr>
            <p:spPr>
              <a:xfrm>
                <a:off x="1632551" y="4122862"/>
                <a:ext cx="288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Metin kutusu 7"/>
              <p:cNvSpPr txBox="1"/>
              <p:nvPr/>
            </p:nvSpPr>
            <p:spPr>
              <a:xfrm>
                <a:off x="1606793" y="40808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400" dirty="0" smtClean="0"/>
                  <a:t>4</a:t>
                </a:r>
                <a:endParaRPr lang="tr-TR" sz="2400" dirty="0"/>
              </a:p>
            </p:txBody>
          </p:sp>
        </p:grpSp>
        <p:grpSp>
          <p:nvGrpSpPr>
            <p:cNvPr id="13" name="Grup 12"/>
            <p:cNvGrpSpPr/>
            <p:nvPr/>
          </p:nvGrpSpPr>
          <p:grpSpPr>
            <a:xfrm>
              <a:off x="2838542" y="2315509"/>
              <a:ext cx="340158" cy="825459"/>
              <a:chOff x="2215618" y="3717032"/>
              <a:chExt cx="340158" cy="825459"/>
            </a:xfrm>
          </p:grpSpPr>
          <p:sp>
            <p:nvSpPr>
              <p:cNvPr id="9" name="Metin kutusu 8"/>
              <p:cNvSpPr txBox="1"/>
              <p:nvPr/>
            </p:nvSpPr>
            <p:spPr>
              <a:xfrm>
                <a:off x="2228497" y="3717032"/>
                <a:ext cx="3177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400" dirty="0" smtClean="0"/>
                  <a:t>x</a:t>
                </a:r>
                <a:endParaRPr lang="tr-TR" sz="2400" dirty="0"/>
              </a:p>
            </p:txBody>
          </p:sp>
          <p:cxnSp>
            <p:nvCxnSpPr>
              <p:cNvPr id="10" name="Düz Bağlayıcı 9"/>
              <p:cNvCxnSpPr/>
              <p:nvPr/>
            </p:nvCxnSpPr>
            <p:spPr>
              <a:xfrm>
                <a:off x="2241376" y="4122862"/>
                <a:ext cx="288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Metin kutusu 10"/>
              <p:cNvSpPr txBox="1"/>
              <p:nvPr/>
            </p:nvSpPr>
            <p:spPr>
              <a:xfrm>
                <a:off x="2215618" y="408082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400" dirty="0" smtClean="0"/>
                  <a:t>3</a:t>
                </a:r>
                <a:endParaRPr lang="tr-TR" sz="2400" dirty="0"/>
              </a:p>
            </p:txBody>
          </p:sp>
        </p:grpSp>
        <p:sp>
          <p:nvSpPr>
            <p:cNvPr id="14" name="Metin kutusu 13"/>
            <p:cNvSpPr txBox="1"/>
            <p:nvPr/>
          </p:nvSpPr>
          <p:spPr>
            <a:xfrm>
              <a:off x="2077478" y="2454259"/>
              <a:ext cx="655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err="1" smtClean="0"/>
                <a:t>and</a:t>
              </a:r>
              <a:endParaRPr lang="tr-TR" sz="2400" dirty="0"/>
            </a:p>
          </p:txBody>
        </p:sp>
        <p:sp>
          <p:nvSpPr>
            <p:cNvPr id="15" name="Metin kutusu 14"/>
            <p:cNvSpPr txBox="1"/>
            <p:nvPr/>
          </p:nvSpPr>
          <p:spPr>
            <a:xfrm>
              <a:off x="3270590" y="2448993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smtClean="0"/>
                <a:t>is</a:t>
              </a:r>
              <a:endParaRPr lang="tr-TR" sz="2400" dirty="0"/>
            </a:p>
          </p:txBody>
        </p:sp>
        <p:grpSp>
          <p:nvGrpSpPr>
            <p:cNvPr id="16" name="Grup 15"/>
            <p:cNvGrpSpPr/>
            <p:nvPr/>
          </p:nvGrpSpPr>
          <p:grpSpPr>
            <a:xfrm>
              <a:off x="3783053" y="2315509"/>
              <a:ext cx="495649" cy="825459"/>
              <a:chOff x="2125943" y="3717032"/>
              <a:chExt cx="495649" cy="825459"/>
            </a:xfrm>
          </p:grpSpPr>
          <p:sp>
            <p:nvSpPr>
              <p:cNvPr id="17" name="Metin kutusu 16"/>
              <p:cNvSpPr txBox="1"/>
              <p:nvPr/>
            </p:nvSpPr>
            <p:spPr>
              <a:xfrm>
                <a:off x="2228497" y="3717032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400" dirty="0" smtClean="0"/>
                  <a:t>7</a:t>
                </a:r>
                <a:endParaRPr lang="tr-TR" sz="2400" dirty="0"/>
              </a:p>
            </p:txBody>
          </p:sp>
          <p:cxnSp>
            <p:nvCxnSpPr>
              <p:cNvPr id="18" name="Düz Bağlayıcı 17"/>
              <p:cNvCxnSpPr/>
              <p:nvPr/>
            </p:nvCxnSpPr>
            <p:spPr>
              <a:xfrm>
                <a:off x="2241376" y="4122862"/>
                <a:ext cx="288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Metin kutusu 18"/>
              <p:cNvSpPr txBox="1"/>
              <p:nvPr/>
            </p:nvSpPr>
            <p:spPr>
              <a:xfrm>
                <a:off x="2125943" y="4080826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sz="2400" dirty="0" smtClean="0"/>
                  <a:t>12</a:t>
                </a:r>
                <a:endParaRPr lang="tr-TR" sz="2400" dirty="0"/>
              </a:p>
            </p:txBody>
          </p:sp>
        </p:grpSp>
        <p:sp>
          <p:nvSpPr>
            <p:cNvPr id="20" name="Metin kutusu 19"/>
            <p:cNvSpPr txBox="1"/>
            <p:nvPr/>
          </p:nvSpPr>
          <p:spPr>
            <a:xfrm>
              <a:off x="4206694" y="2472404"/>
              <a:ext cx="29820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2400" dirty="0" smtClean="0"/>
                <a:t>x  </a:t>
              </a:r>
              <a:r>
                <a:rPr lang="tr-TR" sz="2400" dirty="0" err="1" smtClean="0"/>
                <a:t>and</a:t>
              </a:r>
              <a:r>
                <a:rPr lang="tr-TR" sz="2400" dirty="0"/>
                <a:t> not </a:t>
              </a:r>
              <a:r>
                <a:rPr lang="tr-TR" sz="2400" dirty="0" smtClean="0"/>
                <a:t>0.5833x. </a:t>
              </a:r>
              <a:endParaRPr lang="tr-TR" sz="2400" dirty="0"/>
            </a:p>
          </p:txBody>
        </p:sp>
      </p:grpSp>
      <p:sp>
        <p:nvSpPr>
          <p:cNvPr id="21" name="Dikdörtgen 20"/>
          <p:cNvSpPr/>
          <p:nvPr/>
        </p:nvSpPr>
        <p:spPr>
          <a:xfrm>
            <a:off x="1424140" y="4010288"/>
            <a:ext cx="61342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Symbolic operations can be performed by MATLAB once the </a:t>
            </a:r>
            <a:r>
              <a:rPr lang="en-US" sz="2400" dirty="0" smtClean="0"/>
              <a:t>Symbolic</a:t>
            </a:r>
            <a:r>
              <a:rPr lang="tr-TR" sz="2400" dirty="0" smtClean="0"/>
              <a:t> </a:t>
            </a:r>
            <a:r>
              <a:rPr lang="en-US" sz="2400" dirty="0" smtClean="0"/>
              <a:t>Math </a:t>
            </a:r>
            <a:r>
              <a:rPr lang="en-US" sz="2400" dirty="0"/>
              <a:t>Toolbox is installed. The Symbolic Math Toolbox is a collection of </a:t>
            </a:r>
            <a:r>
              <a:rPr lang="en-US" sz="2400" dirty="0" smtClean="0"/>
              <a:t>MATLAB</a:t>
            </a:r>
            <a:r>
              <a:rPr lang="tr-TR" sz="2400" dirty="0" smtClean="0"/>
              <a:t> </a:t>
            </a:r>
            <a:r>
              <a:rPr lang="en-US" sz="2400" dirty="0" smtClean="0"/>
              <a:t>functions </a:t>
            </a:r>
            <a:r>
              <a:rPr lang="en-US" sz="2400" dirty="0"/>
              <a:t>that are used for execution of symbolic operations.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107293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4" y="656920"/>
            <a:ext cx="9145745" cy="2052000"/>
          </a:xfrm>
          <a:prstGeom prst="rect">
            <a:avLst/>
          </a:prstGeom>
        </p:spPr>
      </p:pic>
      <p:grpSp>
        <p:nvGrpSpPr>
          <p:cNvPr id="5" name="Grup 4"/>
          <p:cNvGrpSpPr/>
          <p:nvPr/>
        </p:nvGrpSpPr>
        <p:grpSpPr>
          <a:xfrm>
            <a:off x="35496" y="4046386"/>
            <a:ext cx="9078000" cy="2190926"/>
            <a:chOff x="35496" y="4046386"/>
            <a:chExt cx="9078000" cy="2190926"/>
          </a:xfrm>
        </p:grpSpPr>
        <p:pic>
          <p:nvPicPr>
            <p:cNvPr id="3" name="Resim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4046386"/>
              <a:ext cx="9078000" cy="1224000"/>
            </a:xfrm>
            <a:prstGeom prst="rect">
              <a:avLst/>
            </a:prstGeom>
          </p:spPr>
        </p:pic>
        <p:pic>
          <p:nvPicPr>
            <p:cNvPr id="4" name="Resim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96" y="5535312"/>
              <a:ext cx="9049220" cy="70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08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4" y="1052736"/>
            <a:ext cx="9130744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 txBox="1">
            <a:spLocks/>
          </p:cNvSpPr>
          <p:nvPr/>
        </p:nvSpPr>
        <p:spPr>
          <a:xfrm>
            <a:off x="107504" y="476672"/>
            <a:ext cx="8928992" cy="4219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Particular Solution</a:t>
            </a:r>
            <a:endParaRPr lang="en-US" sz="32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51520" y="1345992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particular solution of an ODE can be obtained if boundary (or initial) </a:t>
            </a:r>
            <a:r>
              <a:rPr lang="en-US" sz="2400" dirty="0" smtClean="0"/>
              <a:t>conditions</a:t>
            </a:r>
            <a:r>
              <a:rPr lang="tr-TR" sz="2400" dirty="0" smtClean="0"/>
              <a:t> </a:t>
            </a:r>
            <a:r>
              <a:rPr lang="en-US" sz="2400" dirty="0" smtClean="0"/>
              <a:t>are </a:t>
            </a:r>
            <a:r>
              <a:rPr lang="en-US" sz="2400" dirty="0"/>
              <a:t>specified. A first-order equation requires one condition, a second-order </a:t>
            </a:r>
            <a:r>
              <a:rPr lang="en-US" sz="2400" dirty="0" smtClean="0"/>
              <a:t>equation</a:t>
            </a:r>
            <a:r>
              <a:rPr lang="tr-TR" sz="2400" dirty="0" smtClean="0"/>
              <a:t> </a:t>
            </a:r>
            <a:r>
              <a:rPr lang="en-US" sz="2400" dirty="0" smtClean="0"/>
              <a:t>requires </a:t>
            </a:r>
            <a:r>
              <a:rPr lang="en-US" sz="2400" dirty="0"/>
              <a:t>two conditions, and so on. For obtaining a particular solution,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tr-TR" sz="2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dsolve</a:t>
            </a:r>
            <a:r>
              <a:rPr lang="tr-TR" sz="2400" dirty="0" smtClean="0"/>
              <a:t> </a:t>
            </a:r>
            <a:r>
              <a:rPr lang="tr-TR" sz="2400" dirty="0" err="1" smtClean="0"/>
              <a:t>command</a:t>
            </a:r>
            <a:r>
              <a:rPr lang="tr-TR" sz="2400" dirty="0" smtClean="0"/>
              <a:t> has </a:t>
            </a:r>
            <a:r>
              <a:rPr lang="tr-TR" sz="2400" dirty="0" err="1" smtClean="0"/>
              <a:t>the</a:t>
            </a:r>
            <a:r>
              <a:rPr lang="tr-TR" sz="2400" dirty="0" smtClean="0"/>
              <a:t> form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3762"/>
            <a:ext cx="9144000" cy="139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" y="1654558"/>
            <a:ext cx="9083994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772816"/>
            <a:ext cx="9084756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8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628800"/>
            <a:ext cx="9065762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91979" y="1199099"/>
            <a:ext cx="74168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The starting point for symbolic operations is symbolic objects. </a:t>
            </a:r>
            <a:r>
              <a:rPr lang="en-US" sz="2400" dirty="0" smtClean="0"/>
              <a:t>Symbolic</a:t>
            </a:r>
            <a:r>
              <a:rPr lang="tr-TR" sz="2400" dirty="0" smtClean="0"/>
              <a:t> </a:t>
            </a:r>
            <a:r>
              <a:rPr lang="en-US" sz="2400" dirty="0" smtClean="0"/>
              <a:t>objects </a:t>
            </a:r>
            <a:r>
              <a:rPr lang="en-US" sz="2400" dirty="0"/>
              <a:t>are made of variables and numbers that, when used in </a:t>
            </a:r>
            <a:r>
              <a:rPr lang="en-US" sz="2400" dirty="0" smtClean="0"/>
              <a:t>mathematical</a:t>
            </a:r>
            <a:r>
              <a:rPr lang="tr-TR" sz="2400" dirty="0" smtClean="0"/>
              <a:t> </a:t>
            </a:r>
            <a:r>
              <a:rPr lang="en-US" sz="2400" dirty="0" smtClean="0"/>
              <a:t>expressions</a:t>
            </a:r>
            <a:r>
              <a:rPr lang="en-US" sz="2400" dirty="0"/>
              <a:t>, tell MATLAB to execute the expression </a:t>
            </a:r>
            <a:r>
              <a:rPr lang="en-US" sz="2400" dirty="0" smtClean="0"/>
              <a:t>symbolically.</a:t>
            </a:r>
            <a:endParaRPr lang="tr-TR" sz="2400" dirty="0" smtClean="0"/>
          </a:p>
          <a:p>
            <a:pPr marL="342900" indent="-342900" algn="just">
              <a:buFont typeface="Wingdings" pitchFamily="2" charset="2"/>
              <a:buChar char="§"/>
            </a:pPr>
            <a:endParaRPr lang="tr-TR" sz="240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/>
              <a:t>Typically</a:t>
            </a:r>
            <a:r>
              <a:rPr lang="en-US" sz="2400" dirty="0"/>
              <a:t>, </a:t>
            </a:r>
            <a:r>
              <a:rPr lang="en-US" sz="2400" dirty="0" smtClean="0"/>
              <a:t>the</a:t>
            </a:r>
            <a:r>
              <a:rPr lang="tr-TR" sz="2400" dirty="0" smtClean="0"/>
              <a:t> </a:t>
            </a:r>
            <a:r>
              <a:rPr lang="en-US" sz="2400" dirty="0" smtClean="0"/>
              <a:t>user </a:t>
            </a:r>
            <a:r>
              <a:rPr lang="en-US" sz="2400" dirty="0"/>
              <a:t>first defines (creates) the symbolic variables (objects) that are needed, </a:t>
            </a:r>
            <a:r>
              <a:rPr lang="en-US" sz="2400" dirty="0" smtClean="0"/>
              <a:t>and</a:t>
            </a:r>
            <a:r>
              <a:rPr lang="tr-TR" sz="2400" dirty="0" smtClean="0"/>
              <a:t> </a:t>
            </a:r>
            <a:r>
              <a:rPr lang="en-US" sz="2400" dirty="0" smtClean="0"/>
              <a:t>then </a:t>
            </a:r>
            <a:r>
              <a:rPr lang="en-US" sz="2400" dirty="0"/>
              <a:t>uses them to create symbolic expressions that are subsequently used in </a:t>
            </a:r>
            <a:r>
              <a:rPr lang="en-US" sz="2400" dirty="0" smtClean="0"/>
              <a:t>symbolic</a:t>
            </a:r>
            <a:r>
              <a:rPr lang="tr-TR" sz="2400" dirty="0" smtClean="0"/>
              <a:t> </a:t>
            </a:r>
            <a:r>
              <a:rPr lang="en-US" sz="2400" dirty="0" smtClean="0"/>
              <a:t>operations</a:t>
            </a:r>
            <a:r>
              <a:rPr lang="en-US" sz="2400" dirty="0"/>
              <a:t>. </a:t>
            </a:r>
            <a:endParaRPr lang="tr-TR" sz="2400" dirty="0" smtClean="0"/>
          </a:p>
          <a:p>
            <a:pPr marL="342900" indent="-342900" algn="just">
              <a:buFont typeface="Wingdings" pitchFamily="2" charset="2"/>
              <a:buChar char="§"/>
            </a:pPr>
            <a:endParaRPr lang="tr-TR" sz="2400" dirty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/>
              <a:t>If </a:t>
            </a:r>
            <a:r>
              <a:rPr lang="en-US" sz="2400" dirty="0"/>
              <a:t>needed, symbolic expressions can be used in numerical operations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45169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67544" y="112474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SYMBOLIC OBJECTS AND SYMBOLIC EXPRESSIONS</a:t>
            </a:r>
            <a:endParaRPr lang="tr-TR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69778" y="1884888"/>
            <a:ext cx="84249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A symbolic object can be a variable (without a </a:t>
            </a:r>
            <a:r>
              <a:rPr lang="en-US" sz="2400" dirty="0" err="1"/>
              <a:t>preassigned</a:t>
            </a:r>
            <a:r>
              <a:rPr lang="en-US" sz="2400" dirty="0"/>
              <a:t> numerical value), </a:t>
            </a:r>
            <a:r>
              <a:rPr lang="en-US" sz="2400" dirty="0" smtClean="0"/>
              <a:t>a</a:t>
            </a:r>
            <a:r>
              <a:rPr lang="tr-TR" sz="2400" dirty="0" smtClean="0"/>
              <a:t> </a:t>
            </a:r>
            <a:r>
              <a:rPr lang="en-US" sz="2400" dirty="0" smtClean="0"/>
              <a:t>number</a:t>
            </a:r>
            <a:r>
              <a:rPr lang="en-US" sz="2400" dirty="0"/>
              <a:t>, or an expression made of symbolic variables and numbers. A </a:t>
            </a:r>
            <a:r>
              <a:rPr lang="en-US" sz="2400" dirty="0" smtClean="0"/>
              <a:t>symbolic</a:t>
            </a:r>
            <a:r>
              <a:rPr lang="tr-TR" sz="2400" dirty="0" smtClean="0"/>
              <a:t> </a:t>
            </a:r>
            <a:r>
              <a:rPr lang="en-US" sz="2400" dirty="0" smtClean="0"/>
              <a:t>expression </a:t>
            </a:r>
            <a:r>
              <a:rPr lang="en-US" sz="2400" dirty="0"/>
              <a:t>is </a:t>
            </a:r>
            <a:r>
              <a:rPr lang="en-US" sz="2400" dirty="0" smtClean="0"/>
              <a:t>a</a:t>
            </a:r>
            <a:r>
              <a:rPr lang="tr-TR" sz="2400" dirty="0" smtClean="0"/>
              <a:t> </a:t>
            </a:r>
            <a:r>
              <a:rPr lang="en-US" sz="2400" dirty="0" smtClean="0"/>
              <a:t>mathematical </a:t>
            </a:r>
            <a:r>
              <a:rPr lang="en-US" sz="2400" dirty="0"/>
              <a:t>expression containing one or more symbolic objects.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/>
              <a:t>When typed, a symbolic expression may look like a standard numerical </a:t>
            </a:r>
            <a:r>
              <a:rPr lang="en-US" sz="2400" dirty="0" smtClean="0"/>
              <a:t>expression.</a:t>
            </a:r>
            <a:endParaRPr lang="tr-TR" sz="2400" dirty="0" smtClean="0"/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/>
              <a:t>However</a:t>
            </a:r>
            <a:r>
              <a:rPr lang="en-US" sz="2400" dirty="0"/>
              <a:t>, because the expression contains symbolic objects, it is </a:t>
            </a:r>
            <a:r>
              <a:rPr lang="en-US" sz="2400" dirty="0" smtClean="0"/>
              <a:t>executed</a:t>
            </a:r>
            <a:r>
              <a:rPr lang="tr-TR" sz="2400" dirty="0" smtClean="0"/>
              <a:t> </a:t>
            </a:r>
            <a:r>
              <a:rPr lang="tr-TR" sz="2400" dirty="0" err="1" smtClean="0"/>
              <a:t>by</a:t>
            </a:r>
            <a:r>
              <a:rPr lang="tr-TR" sz="2400" dirty="0" smtClean="0"/>
              <a:t> </a:t>
            </a:r>
            <a:r>
              <a:rPr lang="tr-TR" sz="2400" dirty="0"/>
              <a:t>MATLAB </a:t>
            </a:r>
            <a:r>
              <a:rPr lang="tr-TR" sz="2400" dirty="0" err="1"/>
              <a:t>symbolically</a:t>
            </a:r>
            <a:r>
              <a:rPr lang="tr-TR" sz="2400" dirty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87346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67544" y="54868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tr-TR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28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Symbolic</a:t>
            </a:r>
            <a:r>
              <a:rPr lang="tr-TR" sz="28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 </a:t>
            </a:r>
            <a:endParaRPr lang="tr-TR" sz="28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4" y="1340768"/>
            <a:ext cx="9000499" cy="338400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182858" y="2552025"/>
            <a:ext cx="4608512" cy="4678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1" y="5121336"/>
            <a:ext cx="8943565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76870"/>
            <a:ext cx="8928992" cy="2996146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323528" y="3956863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name of the symbolic object can be different from the name of the variable.</a:t>
            </a:r>
          </a:p>
          <a:p>
            <a:pPr algn="just"/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example</a:t>
            </a:r>
            <a:r>
              <a:rPr lang="tr-TR" sz="2400" dirty="0"/>
              <a:t>:</a:t>
            </a:r>
            <a:endParaRPr lang="tr-TR" sz="24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337336"/>
            <a:ext cx="9061433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42" y="2420888"/>
            <a:ext cx="887867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8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1311349"/>
            <a:ext cx="2952328" cy="1325563"/>
          </a:xfrm>
        </p:spPr>
        <p:txBody>
          <a:bodyPr/>
          <a:lstStyle/>
          <a:p>
            <a:r>
              <a:rPr lang="tr-TR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GB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467544" y="2876743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single algebraic equation can be solved for one variable, and a system of </a:t>
            </a:r>
            <a:r>
              <a:rPr lang="en-US" sz="2400" dirty="0" smtClean="0"/>
              <a:t>equations</a:t>
            </a:r>
            <a:r>
              <a:rPr lang="tr-TR" sz="2400" dirty="0" smtClean="0"/>
              <a:t> </a:t>
            </a:r>
            <a:r>
              <a:rPr lang="en-US" sz="2400" dirty="0" smtClean="0"/>
              <a:t>can </a:t>
            </a:r>
            <a:r>
              <a:rPr lang="en-US" sz="2400" dirty="0"/>
              <a:t>be solved for several variables with the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</a:t>
            </a:r>
            <a:r>
              <a:rPr lang="en-US" sz="2400" dirty="0"/>
              <a:t> </a:t>
            </a:r>
            <a:r>
              <a:rPr lang="en-US" sz="2400" dirty="0" smtClean="0"/>
              <a:t>function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71677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6470</TotalTime>
  <Words>1011</Words>
  <Application>Microsoft Office PowerPoint</Application>
  <PresentationFormat>Ekran Gösterisi (4:3)</PresentationFormat>
  <Paragraphs>80</Paragraphs>
  <Slides>35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36" baseType="lpstr">
      <vt:lpstr>Office Theme</vt:lpstr>
      <vt:lpstr>BIL 108E Introduction to Scientific and Engineering Computing</vt:lpstr>
      <vt:lpstr>INTRODUCTION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INTRODUCTION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ITU</dc:creator>
  <cp:lastModifiedBy>İpek Akın</cp:lastModifiedBy>
  <cp:revision>699</cp:revision>
  <dcterms:created xsi:type="dcterms:W3CDTF">2010-02-08T08:47:25Z</dcterms:created>
  <dcterms:modified xsi:type="dcterms:W3CDTF">2013-04-24T20:29:07Z</dcterms:modified>
</cp:coreProperties>
</file>