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media1.gif" ContentType="vide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6" r:id="rId8"/>
    <p:sldId id="264" r:id="rId9"/>
    <p:sldId id="265" r:id="rId10"/>
    <p:sldId id="259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44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bdurrehmanabdurrehman391/chap-05-dsn?next_slideshow=1" TargetMode="External"/><Relationship Id="rId3" Type="http://schemas.openxmlformats.org/officeDocument/2006/relationships/hyperlink" Target="http://www.cwins.wpi.edu/publications/pown/" TargetMode="External"/><Relationship Id="rId7" Type="http://schemas.openxmlformats.org/officeDocument/2006/relationships/hyperlink" Target="http://electronicdesign.com/communications/understanding-modern-digital-modulation-techniques#2" TargetMode="External"/><Relationship Id="rId2" Type="http://schemas.openxmlformats.org/officeDocument/2006/relationships/hyperlink" Target="http://www.magnadesignnet.com/en/booth/technote/ofdm/page2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archnetworking.techtarget.com/definition/QAM" TargetMode="External"/><Relationship Id="rId5" Type="http://schemas.openxmlformats.org/officeDocument/2006/relationships/hyperlink" Target="http://www.radio-electronics.com/info/rf-technology-design/quadrature-amplitude-modulation-qam/8qam-16qam-32qam-64qam-128qam-256qam.php" TargetMode="External"/><Relationship Id="rId4" Type="http://schemas.openxmlformats.org/officeDocument/2006/relationships/hyperlink" Target="http://www.eecs.yorku.ca/course_archive/2010-11/F/3213/CSE3213_07_ShiftKeying_F2010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Modulation Techniques </a:t>
            </a:r>
            <a:br>
              <a:rPr lang="tr-TR" dirty="0" smtClean="0"/>
            </a:br>
            <a:r>
              <a:rPr lang="tr-TR" dirty="0" smtClean="0"/>
              <a:t>In </a:t>
            </a:r>
            <a:r>
              <a:rPr lang="tr-TR" dirty="0"/>
              <a:t>Wired Networks</a:t>
            </a:r>
            <a:br>
              <a:rPr lang="tr-TR" dirty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Cem Yusuf Aydoğdu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70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5122" name="Picture 2" descr="X:\dersnotlar\blg337e\presentation\psk-q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774" y="152400"/>
            <a:ext cx="5575426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3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1800" dirty="0">
                <a:hlinkClick r:id="rId2"/>
              </a:rPr>
              <a:t>http://</a:t>
            </a:r>
            <a:r>
              <a:rPr lang="tr-TR" sz="1800" dirty="0" smtClean="0">
                <a:hlinkClick r:id="rId2"/>
              </a:rPr>
              <a:t>www.magnadesignnet.com/en/booth/technote/ofdm/page2.php</a:t>
            </a:r>
            <a:endParaRPr lang="tr-TR" sz="1800" dirty="0" smtClean="0"/>
          </a:p>
          <a:p>
            <a:endParaRPr lang="tr-TR" sz="1800" dirty="0"/>
          </a:p>
          <a:p>
            <a:r>
              <a:rPr lang="tr-TR" sz="1800" dirty="0">
                <a:hlinkClick r:id="rId3"/>
              </a:rPr>
              <a:t>http://www.cwins.wpi.edu/publications/pown</a:t>
            </a:r>
            <a:r>
              <a:rPr lang="tr-TR" sz="1800" dirty="0" smtClean="0">
                <a:hlinkClick r:id="rId3"/>
              </a:rPr>
              <a:t>/</a:t>
            </a:r>
            <a:endParaRPr lang="tr-TR" sz="1800" dirty="0" smtClean="0"/>
          </a:p>
          <a:p>
            <a:endParaRPr lang="tr-TR" sz="1800" dirty="0"/>
          </a:p>
          <a:p>
            <a:r>
              <a:rPr lang="tr-TR" sz="1800" dirty="0">
                <a:hlinkClick r:id="rId4"/>
              </a:rPr>
              <a:t>http://</a:t>
            </a:r>
            <a:r>
              <a:rPr lang="tr-TR" sz="1800" dirty="0" smtClean="0">
                <a:hlinkClick r:id="rId4"/>
              </a:rPr>
              <a:t>www.eecs.yorku.ca/course_archive/2010-11/F/3213/CSE3213_07_ShiftKeying_F2010.pdf</a:t>
            </a:r>
            <a:endParaRPr lang="tr-TR" sz="1800" dirty="0"/>
          </a:p>
          <a:p>
            <a:endParaRPr lang="tr-TR" sz="1800" dirty="0" smtClean="0"/>
          </a:p>
          <a:p>
            <a:r>
              <a:rPr lang="tr-TR" sz="1800" dirty="0">
                <a:hlinkClick r:id="rId5"/>
              </a:rPr>
              <a:t>http://</a:t>
            </a:r>
            <a:r>
              <a:rPr lang="tr-TR" sz="1800" dirty="0" smtClean="0">
                <a:hlinkClick r:id="rId5"/>
              </a:rPr>
              <a:t>www.radio-electronics.com/info/rf-technology-design/quadrature-amplitude-modulation-qam/8qam-16qam-32qam-64qam-128qam-256qam.php</a:t>
            </a:r>
            <a:endParaRPr lang="tr-TR" sz="1800" dirty="0" smtClean="0"/>
          </a:p>
          <a:p>
            <a:endParaRPr lang="tr-TR" sz="1800" dirty="0"/>
          </a:p>
          <a:p>
            <a:r>
              <a:rPr lang="tr-TR" sz="1800" dirty="0">
                <a:hlinkClick r:id="rId6"/>
              </a:rPr>
              <a:t>http://</a:t>
            </a:r>
            <a:r>
              <a:rPr lang="tr-TR" sz="1800" dirty="0" smtClean="0">
                <a:hlinkClick r:id="rId6"/>
              </a:rPr>
              <a:t>searchnetworking.techtarget.com/definition/QAM</a:t>
            </a:r>
            <a:endParaRPr lang="tr-TR" sz="1800" dirty="0" smtClean="0"/>
          </a:p>
          <a:p>
            <a:pPr marL="109728" indent="0">
              <a:buNone/>
            </a:pPr>
            <a:endParaRPr lang="tr-TR" sz="1800" dirty="0" smtClean="0"/>
          </a:p>
          <a:p>
            <a:r>
              <a:rPr lang="tr-TR" sz="1800" dirty="0">
                <a:hlinkClick r:id="rId7"/>
              </a:rPr>
              <a:t>http://</a:t>
            </a:r>
            <a:r>
              <a:rPr lang="tr-TR" sz="1800" dirty="0" smtClean="0">
                <a:hlinkClick r:id="rId7"/>
              </a:rPr>
              <a:t>electronicdesign.com/communications/understanding-modern-digital-modulation-techniques#2</a:t>
            </a:r>
            <a:endParaRPr lang="tr-TR" sz="1800" dirty="0" smtClean="0"/>
          </a:p>
          <a:p>
            <a:endParaRPr lang="tr-TR" sz="1800" dirty="0"/>
          </a:p>
          <a:p>
            <a:r>
              <a:rPr lang="tr-TR" sz="1800" dirty="0">
                <a:hlinkClick r:id="rId8"/>
              </a:rPr>
              <a:t>http://</a:t>
            </a:r>
            <a:r>
              <a:rPr lang="tr-TR" sz="1800" dirty="0" smtClean="0">
                <a:hlinkClick r:id="rId8"/>
              </a:rPr>
              <a:t>www.slideshare.net/abdurrehmanabdurrehman391/chap-05-dsn?next_slideshow=1</a:t>
            </a:r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36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169091"/>
          </a:xfrm>
        </p:spPr>
        <p:txBody>
          <a:bodyPr/>
          <a:lstStyle/>
          <a:p>
            <a:pPr marL="109728" indent="0">
              <a:buNone/>
            </a:pPr>
            <a:r>
              <a:rPr lang="tr-TR" dirty="0" smtClean="0"/>
              <a:t>Common modulation </a:t>
            </a:r>
          </a:p>
          <a:p>
            <a:pPr marL="109728" indent="0">
              <a:buNone/>
            </a:pPr>
            <a:r>
              <a:rPr lang="tr-TR" dirty="0" smtClean="0"/>
              <a:t>techniques:</a:t>
            </a:r>
          </a:p>
          <a:p>
            <a:pPr lvl="1"/>
            <a:r>
              <a:rPr lang="tr-TR" dirty="0" smtClean="0"/>
              <a:t>ASK</a:t>
            </a:r>
          </a:p>
          <a:p>
            <a:pPr lvl="1"/>
            <a:r>
              <a:rPr lang="tr-TR" dirty="0" smtClean="0"/>
              <a:t>FSK</a:t>
            </a:r>
          </a:p>
          <a:p>
            <a:pPr lvl="1"/>
            <a:r>
              <a:rPr lang="tr-TR" dirty="0" smtClean="0"/>
              <a:t>PSK</a:t>
            </a:r>
          </a:p>
          <a:p>
            <a:pPr lvl="1"/>
            <a:r>
              <a:rPr lang="tr-TR" dirty="0" smtClean="0"/>
              <a:t>QAM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Used in voice-band modems, DSL, coaxiacal cable modem applications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1026" name="Picture 2" descr="X:\dersnotlar\blg337e\OFDM_fig1_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609600"/>
            <a:ext cx="37242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7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X:\dersnotlar\blg337e\presentation\dialup-fin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34"/>
          <a:stretch/>
        </p:blipFill>
        <p:spPr bwMode="auto">
          <a:xfrm>
            <a:off x="0" y="-76200"/>
            <a:ext cx="91440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9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endParaRPr lang="tr-TR"/>
          </a:p>
        </p:txBody>
      </p:sp>
      <p:pic>
        <p:nvPicPr>
          <p:cNvPr id="4" name="Picture 2" descr="X:\dersnotlar\blg337e\presentation\dialup-fin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4"/>
          <a:stretch/>
        </p:blipFill>
        <p:spPr bwMode="auto">
          <a:xfrm>
            <a:off x="0" y="0"/>
            <a:ext cx="9144000" cy="68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46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tr-TR" dirty="0" smtClean="0"/>
              <a:t>Binary representation of data with amplitudes</a:t>
            </a:r>
          </a:p>
          <a:p>
            <a:endParaRPr lang="tr-TR" dirty="0"/>
          </a:p>
          <a:p>
            <a:r>
              <a:rPr lang="tr-TR" dirty="0" smtClean="0"/>
              <a:t>Advantages:</a:t>
            </a:r>
            <a:endParaRPr lang="tr-TR" dirty="0"/>
          </a:p>
          <a:p>
            <a:pPr lvl="1"/>
            <a:r>
              <a:rPr lang="tr-TR" dirty="0" smtClean="0"/>
              <a:t>Simple, cheap</a:t>
            </a:r>
          </a:p>
          <a:p>
            <a:r>
              <a:rPr lang="tr-TR" dirty="0" smtClean="0"/>
              <a:t>Disadvantages:</a:t>
            </a:r>
          </a:p>
          <a:p>
            <a:pPr lvl="1"/>
            <a:r>
              <a:rPr lang="tr-TR" dirty="0" smtClean="0"/>
              <a:t>Susceptible to </a:t>
            </a:r>
            <a:endParaRPr lang="tr-TR" dirty="0"/>
          </a:p>
          <a:p>
            <a:pPr marL="393192" lvl="1" indent="0">
              <a:buNone/>
            </a:pPr>
            <a:r>
              <a:rPr lang="tr-TR" dirty="0" smtClean="0"/>
              <a:t>noise</a:t>
            </a:r>
          </a:p>
          <a:p>
            <a:pPr lvl="1"/>
            <a:r>
              <a:rPr lang="tr-TR" dirty="0"/>
              <a:t>L</a:t>
            </a:r>
            <a:r>
              <a:rPr lang="tr-TR" dirty="0" smtClean="0"/>
              <a:t>ess efficient</a:t>
            </a:r>
          </a:p>
          <a:p>
            <a:r>
              <a:rPr lang="tr-TR" dirty="0" smtClean="0"/>
              <a:t>Application:</a:t>
            </a:r>
          </a:p>
          <a:p>
            <a:pPr lvl="1"/>
            <a:r>
              <a:rPr lang="tr-TR" dirty="0" smtClean="0"/>
              <a:t>Fiber optic cables</a:t>
            </a:r>
            <a:endParaRPr lang="tr-TR" dirty="0"/>
          </a:p>
          <a:p>
            <a:pPr lvl="1"/>
            <a:endParaRPr lang="tr-T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ASK</a:t>
            </a:r>
            <a:endParaRPr lang="tr-TR" dirty="0"/>
          </a:p>
        </p:txBody>
      </p:sp>
      <p:pic>
        <p:nvPicPr>
          <p:cNvPr id="1026" name="Picture 2" descr="X:\dersnotlar\blg337e\presentation\as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9"/>
          <a:stretch/>
        </p:blipFill>
        <p:spPr bwMode="auto">
          <a:xfrm>
            <a:off x="3733800" y="1905000"/>
            <a:ext cx="5229225" cy="301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Data bits are represented by frequency change</a:t>
            </a:r>
          </a:p>
          <a:p>
            <a:endParaRPr lang="tr-TR" dirty="0"/>
          </a:p>
          <a:p>
            <a:r>
              <a:rPr lang="tr-TR" dirty="0" smtClean="0"/>
              <a:t>Advantages:</a:t>
            </a:r>
            <a:endParaRPr lang="tr-TR" dirty="0"/>
          </a:p>
          <a:p>
            <a:pPr lvl="1"/>
            <a:r>
              <a:rPr lang="tr-TR" dirty="0" smtClean="0"/>
              <a:t>Less susceptible to </a:t>
            </a:r>
          </a:p>
          <a:p>
            <a:pPr marL="393192" lvl="1" indent="0">
              <a:buNone/>
            </a:pPr>
            <a:r>
              <a:rPr lang="tr-TR" dirty="0" smtClean="0"/>
              <a:t>noise than ASK</a:t>
            </a:r>
          </a:p>
          <a:p>
            <a:r>
              <a:rPr lang="tr-TR" dirty="0" smtClean="0"/>
              <a:t>Disadvantages:</a:t>
            </a:r>
          </a:p>
          <a:p>
            <a:pPr lvl="1"/>
            <a:r>
              <a:rPr lang="tr-TR" dirty="0" smtClean="0"/>
              <a:t>Higher cost than ASK </a:t>
            </a:r>
          </a:p>
          <a:p>
            <a:pPr lvl="1"/>
            <a:r>
              <a:rPr lang="tr-TR" dirty="0"/>
              <a:t>N</a:t>
            </a:r>
            <a:r>
              <a:rPr lang="tr-TR" dirty="0" smtClean="0"/>
              <a:t>eed more spectrum </a:t>
            </a:r>
          </a:p>
          <a:p>
            <a:pPr marL="393192" lvl="1" indent="0">
              <a:buNone/>
            </a:pPr>
            <a:r>
              <a:rPr lang="tr-TR" dirty="0" smtClean="0"/>
              <a:t>compared to ASK</a:t>
            </a:r>
          </a:p>
          <a:p>
            <a:r>
              <a:rPr lang="tr-TR" dirty="0" smtClean="0"/>
              <a:t>Application:</a:t>
            </a:r>
          </a:p>
          <a:p>
            <a:pPr lvl="1"/>
            <a:r>
              <a:rPr lang="tr-TR" dirty="0" smtClean="0"/>
              <a:t>Over voice lines</a:t>
            </a:r>
            <a:endParaRPr lang="tr-TR" dirty="0"/>
          </a:p>
          <a:p>
            <a:pPr lvl="1"/>
            <a:endParaRPr lang="tr-T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FSK</a:t>
            </a:r>
            <a:endParaRPr lang="tr-TR" dirty="0"/>
          </a:p>
        </p:txBody>
      </p:sp>
      <p:pic>
        <p:nvPicPr>
          <p:cNvPr id="2050" name="Picture 2" descr="X:\dersnotlar\blg337e\presentation\f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286000"/>
            <a:ext cx="492442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r>
              <a:rPr lang="tr-TR" dirty="0" smtClean="0"/>
              <a:t>Comparision of ASK and FSK in terms of error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" y="1295400"/>
            <a:ext cx="5025723" cy="408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914400"/>
            <a:ext cx="4877023" cy="39338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10000" y="3200400"/>
            <a:ext cx="990600" cy="164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19400" y="2286000"/>
            <a:ext cx="1676400" cy="256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105400" y="3200400"/>
            <a:ext cx="1600312" cy="164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86400" y="3200400"/>
            <a:ext cx="1905000" cy="164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05200" y="5012293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Noise represented with dash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77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Phase of carrier signal is changed to represent data</a:t>
            </a:r>
          </a:p>
          <a:p>
            <a:endParaRPr lang="tr-TR" dirty="0"/>
          </a:p>
          <a:p>
            <a:r>
              <a:rPr lang="tr-TR" dirty="0" smtClean="0"/>
              <a:t>Advantages:</a:t>
            </a:r>
            <a:endParaRPr lang="tr-TR" dirty="0"/>
          </a:p>
          <a:p>
            <a:pPr lvl="1"/>
            <a:r>
              <a:rPr lang="tr-TR" dirty="0" smtClean="0"/>
              <a:t>Less susceptible to noise</a:t>
            </a:r>
          </a:p>
          <a:p>
            <a:pPr lvl="1"/>
            <a:r>
              <a:rPr lang="tr-TR" dirty="0" smtClean="0"/>
              <a:t>Requires less bandwidth</a:t>
            </a:r>
          </a:p>
          <a:p>
            <a:pPr marL="393192" lvl="1" indent="0">
              <a:buNone/>
            </a:pPr>
            <a:r>
              <a:rPr lang="tr-TR" dirty="0" smtClean="0"/>
              <a:t> than FSK</a:t>
            </a:r>
          </a:p>
          <a:p>
            <a:r>
              <a:rPr lang="tr-TR" dirty="0" smtClean="0"/>
              <a:t>Disadvantages:</a:t>
            </a:r>
          </a:p>
          <a:p>
            <a:pPr lvl="1"/>
            <a:r>
              <a:rPr lang="tr-TR" dirty="0" smtClean="0"/>
              <a:t>Higher cost than ASK</a:t>
            </a:r>
          </a:p>
          <a:p>
            <a:pPr lvl="1"/>
            <a:r>
              <a:rPr lang="tr-TR" dirty="0" smtClean="0"/>
              <a:t>More complex to detect signal</a:t>
            </a:r>
          </a:p>
          <a:p>
            <a:r>
              <a:rPr lang="tr-TR" dirty="0" smtClean="0"/>
              <a:t>Application:</a:t>
            </a:r>
          </a:p>
          <a:p>
            <a:pPr lvl="1"/>
            <a:r>
              <a:rPr lang="tr-TR" dirty="0" smtClean="0"/>
              <a:t>Fiber-optic and coaxial communications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PSK</a:t>
            </a:r>
            <a:endParaRPr lang="tr-TR" dirty="0"/>
          </a:p>
        </p:txBody>
      </p:sp>
      <p:pic>
        <p:nvPicPr>
          <p:cNvPr id="3074" name="Picture 2" descr="X:\dersnotlar\blg337e\presentation\BPSK Modulation Waveform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27" y="1984829"/>
            <a:ext cx="4237073" cy="258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14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tr-TR" dirty="0" smtClean="0"/>
              <a:t>Combination of amplitude and phase modulation</a:t>
            </a:r>
          </a:p>
          <a:p>
            <a:endParaRPr lang="tr-TR" dirty="0"/>
          </a:p>
          <a:p>
            <a:r>
              <a:rPr lang="tr-TR" dirty="0" smtClean="0"/>
              <a:t>Advantages:</a:t>
            </a:r>
            <a:endParaRPr lang="tr-TR" dirty="0"/>
          </a:p>
          <a:p>
            <a:pPr lvl="1"/>
            <a:r>
              <a:rPr lang="tr-TR" dirty="0" smtClean="0"/>
              <a:t>Higher data rate</a:t>
            </a:r>
          </a:p>
          <a:p>
            <a:r>
              <a:rPr lang="tr-TR" dirty="0" smtClean="0"/>
              <a:t>Disadvantages:</a:t>
            </a:r>
          </a:p>
          <a:p>
            <a:pPr lvl="1"/>
            <a:r>
              <a:rPr lang="tr-TR" dirty="0" smtClean="0"/>
              <a:t>High complexity</a:t>
            </a:r>
          </a:p>
          <a:p>
            <a:r>
              <a:rPr lang="tr-TR" dirty="0" smtClean="0"/>
              <a:t>Application:</a:t>
            </a:r>
          </a:p>
          <a:p>
            <a:pPr lvl="1"/>
            <a:r>
              <a:rPr lang="tr-TR" dirty="0" smtClean="0"/>
              <a:t>Digital cable TV</a:t>
            </a:r>
          </a:p>
          <a:p>
            <a:pPr lvl="1"/>
            <a:r>
              <a:rPr lang="tr-TR" dirty="0" smtClean="0"/>
              <a:t>Cable modem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QAM</a:t>
            </a:r>
            <a:endParaRPr lang="tr-TR" dirty="0"/>
          </a:p>
        </p:txBody>
      </p:sp>
      <p:pic>
        <p:nvPicPr>
          <p:cNvPr id="5" name="QAM16_Demonstration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30979" y="1981199"/>
            <a:ext cx="497205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4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318</TotalTime>
  <Words>179</Words>
  <Application>Microsoft Office PowerPoint</Application>
  <PresentationFormat>On-screen Show (4:3)</PresentationFormat>
  <Paragraphs>75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Modulation Techniques  In Wired Networks </vt:lpstr>
      <vt:lpstr>PowerPoint Presentation</vt:lpstr>
      <vt:lpstr>PowerPoint Presentation</vt:lpstr>
      <vt:lpstr>PowerPoint Presentation</vt:lpstr>
      <vt:lpstr>ASK</vt:lpstr>
      <vt:lpstr>FSK</vt:lpstr>
      <vt:lpstr>PowerPoint Presentation</vt:lpstr>
      <vt:lpstr>PSK</vt:lpstr>
      <vt:lpstr>QAM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Modulation Techniques</dc:title>
  <dc:creator>cya</dc:creator>
  <cp:lastModifiedBy>cya</cp:lastModifiedBy>
  <cp:revision>104</cp:revision>
  <dcterms:created xsi:type="dcterms:W3CDTF">2006-08-16T00:00:00Z</dcterms:created>
  <dcterms:modified xsi:type="dcterms:W3CDTF">2014-12-05T20:00:05Z</dcterms:modified>
</cp:coreProperties>
</file>