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67" r:id="rId11"/>
  </p:sldIdLst>
  <p:sldSz cx="12192000" cy="6858000"/>
  <p:notesSz cx="6954838" cy="92408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4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9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21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1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10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968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990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43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59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39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9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FED185-5F70-4027-9DC3-BBB2B22A7936}" type="datetimeFigureOut">
              <a:rPr lang="tr-TR" smtClean="0"/>
              <a:t>18.03.2016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C6F101-A6F9-460C-96D9-891583EFF285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0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instedd.org/" TargetMode="External"/><Relationship Id="rId13" Type="http://schemas.openxmlformats.org/officeDocument/2006/relationships/hyperlink" Target="http://www.sustainablefoodlab.org/" TargetMode="External"/><Relationship Id="rId3" Type="http://schemas.openxmlformats.org/officeDocument/2006/relationships/hyperlink" Target="http://www.gsb.stanford.edu/faculty-research/centers-initiatives/csi" TargetMode="External"/><Relationship Id="rId7" Type="http://schemas.openxmlformats.org/officeDocument/2006/relationships/hyperlink" Target="http://nyc.socialinnovation.org/" TargetMode="External"/><Relationship Id="rId12" Type="http://schemas.openxmlformats.org/officeDocument/2006/relationships/hyperlink" Target="https://www.marsdd.com/systems-change/mars-solutions-lab/news/publication-social-innovation-lab-guide/" TargetMode="External"/><Relationship Id="rId2" Type="http://schemas.openxmlformats.org/officeDocument/2006/relationships/hyperlink" Target="http://changelabs.stanford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c.edu/schools/gssw/csi.html" TargetMode="External"/><Relationship Id="rId11" Type="http://schemas.openxmlformats.org/officeDocument/2006/relationships/hyperlink" Target="http://www.unicef.org/innovation/innovation_73201.html" TargetMode="External"/><Relationship Id="rId5" Type="http://schemas.openxmlformats.org/officeDocument/2006/relationships/hyperlink" Target="https://www.jbs.cam.ac.uk/programmes/professional-practice/mst-social-innovation/" TargetMode="External"/><Relationship Id="rId15" Type="http://schemas.openxmlformats.org/officeDocument/2006/relationships/hyperlink" Target="https://www.ted.com/talks/bunker_roy?language=tr" TargetMode="External"/><Relationship Id="rId10" Type="http://schemas.openxmlformats.org/officeDocument/2006/relationships/hyperlink" Target="http://publicpolicylab.org/" TargetMode="External"/><Relationship Id="rId4" Type="http://schemas.openxmlformats.org/officeDocument/2006/relationships/hyperlink" Target="http://www.jbs.cam.ac.uk/faculty-research/centres/social-innovation/" TargetMode="External"/><Relationship Id="rId9" Type="http://schemas.openxmlformats.org/officeDocument/2006/relationships/hyperlink" Target="http://mind-lab.dk/en/" TargetMode="External"/><Relationship Id="rId14" Type="http://schemas.openxmlformats.org/officeDocument/2006/relationships/hyperlink" Target="http://www.barefootcolleg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97280" y="1588957"/>
            <a:ext cx="10058400" cy="2736154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000" dirty="0" smtClean="0"/>
              <a:t>-I-</a:t>
            </a:r>
            <a:br>
              <a:rPr lang="tr-TR" sz="4000" dirty="0" smtClean="0"/>
            </a:br>
            <a:r>
              <a:rPr lang="tr-TR" sz="4000" dirty="0" err="1" smtClean="0"/>
              <a:t>Social</a:t>
            </a:r>
            <a:r>
              <a:rPr lang="tr-TR" sz="4000" dirty="0" smtClean="0"/>
              <a:t> </a:t>
            </a:r>
            <a:r>
              <a:rPr lang="tr-TR" sz="4000" dirty="0" err="1" smtClean="0"/>
              <a:t>Innovation</a:t>
            </a:r>
            <a:r>
              <a:rPr lang="tr-TR" sz="4000" dirty="0" smtClean="0"/>
              <a:t> </a:t>
            </a:r>
            <a:r>
              <a:rPr lang="tr-TR" sz="4000" dirty="0" err="1" smtClean="0"/>
              <a:t>Labs</a:t>
            </a:r>
            <a:r>
              <a:rPr lang="tr-TR" sz="7200" b="1" dirty="0" smtClean="0"/>
              <a:t/>
            </a:r>
            <a:br>
              <a:rPr lang="tr-TR" sz="7200" b="1" dirty="0" smtClean="0"/>
            </a:br>
            <a:r>
              <a:rPr lang="tr-TR" sz="6600" b="1" dirty="0" smtClean="0"/>
              <a:t>SOSYAL İNOVASYON LABORATUVARLARI</a:t>
            </a:r>
            <a:endParaRPr lang="tr-TR" sz="66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1100" dirty="0" smtClean="0"/>
              <a:t>Kaynak: Bu sunumda (-I-), ROCKEFELLER VAKFININ GERÇEKLEŞTİRDİĞİ </a:t>
            </a:r>
            <a:r>
              <a:rPr lang="tr-TR" sz="1100" dirty="0" smtClean="0"/>
              <a:t>ARAŞTIRMA SONUÇLARINA YER </a:t>
            </a:r>
            <a:r>
              <a:rPr lang="tr-TR" sz="1100" dirty="0"/>
              <a:t>VERİLMİŞTİR. </a:t>
            </a:r>
            <a:r>
              <a:rPr lang="tr-TR" sz="1100" dirty="0" smtClean="0"/>
              <a:t>http</a:t>
            </a:r>
            <a:r>
              <a:rPr lang="tr-TR" sz="1100" dirty="0"/>
              <a:t>://www.bridgespan.org/getmedia/008ecee5-1fe5-4b4c-b6c3-210d03c36bbd/Social-Innovation-Labs-External-Guide.pdf.aspx</a:t>
            </a:r>
            <a:endParaRPr lang="tr-TR" sz="1100" dirty="0" smtClean="0"/>
          </a:p>
          <a:p>
            <a:r>
              <a:rPr lang="tr-TR" sz="2000" dirty="0" smtClean="0"/>
              <a:t>HAZIRLAYAN: AYSU UZSAYILIR KARA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70" y="254833"/>
            <a:ext cx="2380049" cy="133412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2" y="254833"/>
            <a:ext cx="2341376" cy="13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701567" y="6130344"/>
            <a:ext cx="4490434" cy="283335"/>
          </a:xfrm>
        </p:spPr>
        <p:txBody>
          <a:bodyPr>
            <a:noAutofit/>
          </a:bodyPr>
          <a:lstStyle/>
          <a:p>
            <a:pPr algn="r"/>
            <a:r>
              <a:rPr lang="tr-TR" sz="3200" dirty="0" smtClean="0"/>
              <a:t>İlginiz için teşekkürler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781050"/>
            <a:ext cx="10058400" cy="5088044"/>
          </a:xfrm>
          <a:solidFill>
            <a:schemeClr val="accent1">
              <a:lumMod val="50000"/>
            </a:schemeClr>
          </a:solidFill>
        </p:spPr>
        <p:txBody>
          <a:bodyPr>
            <a:normAutofit fontScale="70000" lnSpcReduction="20000"/>
          </a:bodyPr>
          <a:lstStyle/>
          <a:p>
            <a:pPr algn="ctr"/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İlgili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dresler</a:t>
            </a:r>
          </a:p>
          <a:p>
            <a:pPr algn="ctr"/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://changelabs.stanford.edu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/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www.gsb.stanford.edu/faculty-research/centers-initiatives/csi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http://www.jbs.cam.ac.uk/faculty-research/centres/social-innovation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/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https://www.jbs.cam.ac.uk/programmes/professional-practice/mst-social-innovation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/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http://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www.bc.edu/schools/gssw/csi.html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http://nyc.socialinnovation.org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7"/>
              </a:rPr>
              <a:t>/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http://instedd.org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8"/>
              </a:rPr>
              <a:t>/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http://mind-lab.dk/en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9"/>
              </a:rPr>
              <a:t>/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http://publicpolicylab.org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10"/>
              </a:rPr>
              <a:t>/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11"/>
              </a:rPr>
              <a:t>http://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11"/>
              </a:rPr>
              <a:t>www.unicef.org/innovation/innovation_73201.html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12"/>
              </a:rPr>
              <a:t>https://www.marsdd.com/systems-change/mars-solutions-lab/news/publication-social-innovation-lab-guide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12"/>
              </a:rPr>
              <a:t>/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13"/>
              </a:rPr>
              <a:t>http://www.sustainablefoodlab.org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13"/>
              </a:rPr>
              <a:t>/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14"/>
              </a:rPr>
              <a:t>http://www.barefootcollege.org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14"/>
              </a:rPr>
              <a:t>/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accent1">
                    <a:lumMod val="75000"/>
                  </a:schemeClr>
                </a:solidFill>
                <a:hlinkClick r:id="rId15"/>
              </a:rPr>
              <a:t>https://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hlinkClick r:id="rId15"/>
              </a:rPr>
              <a:t>www.ted.com/talks/bunker_roy?language=tr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185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2630"/>
          </a:xfrm>
        </p:spPr>
        <p:txBody>
          <a:bodyPr>
            <a:normAutofit/>
          </a:bodyPr>
          <a:lstStyle/>
          <a:p>
            <a:r>
              <a:rPr lang="tr-TR" sz="4400" b="1" dirty="0" smtClean="0"/>
              <a:t>SOSYAL İNOVASYON LABORATUVARI NEDİR?</a:t>
            </a:r>
            <a:endParaRPr lang="tr-TR" sz="4400" b="1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73625"/>
              </p:ext>
            </p:extLst>
          </p:nvPr>
        </p:nvGraphicFramePr>
        <p:xfrm>
          <a:off x="1097280" y="1332625"/>
          <a:ext cx="10373190" cy="48729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0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1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1. SİSTEMİN TAMAMINA DAİR ÇEŞİTLİ PERSPEKTİFLERE SAHİPTİR </a:t>
                      </a:r>
                    </a:p>
                    <a:p>
                      <a:endParaRPr lang="tr-TR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r-T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2. DENEYE VE ÖĞRENMEYE DAYANIR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3. PROBLEM ÇÖZMEYE YÖNELİK ÖZGÜN YAKLAŞIM VE METODLARA SAHİPTİR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54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r-TR" sz="1800" dirty="0" smtClean="0"/>
                        <a:t>Sistemin tamamını görür </a:t>
                      </a:r>
                      <a:r>
                        <a:rPr lang="tr-TR" sz="1600" dirty="0" smtClean="0"/>
                        <a:t>-</a:t>
                      </a:r>
                      <a:r>
                        <a:rPr lang="tr-TR" sz="1600" baseline="0" dirty="0" smtClean="0"/>
                        <a:t> </a:t>
                      </a:r>
                      <a:r>
                        <a:rPr lang="tr-TR" sz="1600" dirty="0" smtClean="0"/>
                        <a:t>Sosyal, ekonomik, politik, ekolojik,</a:t>
                      </a:r>
                      <a:r>
                        <a:rPr lang="tr-TR" sz="1600" baseline="0" dirty="0" smtClean="0"/>
                        <a:t> </a:t>
                      </a:r>
                      <a:r>
                        <a:rPr lang="tr-TR" sz="1600" dirty="0" smtClean="0"/>
                        <a:t>teknolojik vd.</a:t>
                      </a:r>
                    </a:p>
                    <a:p>
                      <a:pPr marL="0" indent="0">
                        <a:buNone/>
                      </a:pPr>
                      <a:r>
                        <a:rPr lang="tr-TR" sz="1800" dirty="0" smtClean="0"/>
                        <a:t>Pek çok çeşitli paydaşla birlikte çalışır.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Çözüme yönelik prototipleri hızla hayata geçirir.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Laboratuvarlar, pek çok çeşitli </a:t>
                      </a:r>
                      <a:r>
                        <a:rPr lang="tr-TR" sz="1800" dirty="0" err="1" smtClean="0"/>
                        <a:t>metod</a:t>
                      </a:r>
                      <a:r>
                        <a:rPr lang="tr-TR" sz="1800" dirty="0" smtClean="0"/>
                        <a:t>, aktivite ve farklı enstrümanları stratejik olarak birlikte kullanır.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551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r-TR" sz="1800" dirty="0" smtClean="0"/>
                        <a:t>Bu perspektifler,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r-TR" sz="1800" dirty="0" smtClean="0"/>
                        <a:t>Problemi tanımlama,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r-TR" sz="1800" dirty="0" smtClean="0"/>
                        <a:t>Çözüm prototiplerini oluşturma,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r-TR" sz="1800" dirty="0" smtClean="0"/>
                        <a:t>Çözümün uygulanması ve sürdürülmesi için ilişkiler ağını harekete geçirme </a:t>
                      </a:r>
                    </a:p>
                    <a:p>
                      <a:pPr marL="0" indent="0">
                        <a:buNone/>
                      </a:pPr>
                      <a:r>
                        <a:rPr lang="tr-TR" sz="1800" dirty="0" smtClean="0"/>
                        <a:t>anlamına gelmektedir.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r-TR" sz="1800" dirty="0" smtClean="0"/>
                        <a:t>Çözümün ilk versiyonlarının test edilmesi ve elenmesi;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r-TR" sz="1800" dirty="0" smtClean="0"/>
                        <a:t>Çözümlerin gerçek dünyaya uygunluğunu garantiler,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r-TR" sz="1800" dirty="0" smtClean="0"/>
                        <a:t>Uygulama risklerini azaltır,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r-TR" sz="1800" dirty="0" smtClean="0"/>
                        <a:t>Etkin öğrenme sağlar.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Farklı </a:t>
                      </a:r>
                      <a:r>
                        <a:rPr lang="tr-TR" sz="1800" dirty="0" err="1" smtClean="0"/>
                        <a:t>inovatif</a:t>
                      </a:r>
                      <a:r>
                        <a:rPr lang="tr-TR" sz="1800" baseline="0" dirty="0" smtClean="0"/>
                        <a:t> araçlar ve yöntemlerin kullanımı k</a:t>
                      </a:r>
                      <a:r>
                        <a:rPr lang="tr-TR" sz="1800" dirty="0" smtClean="0"/>
                        <a:t>atılımcılar açısından interaktif ve katılımcı bir problem-çözme sürecini cesaretlendirmektedir. 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8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92" y="593436"/>
            <a:ext cx="10028419" cy="566830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741857" y="3222886"/>
            <a:ext cx="5528373" cy="1289154"/>
          </a:xfrm>
        </p:spPr>
        <p:txBody>
          <a:bodyPr>
            <a:normAutofit fontScale="90000"/>
          </a:bodyPr>
          <a:lstStyle/>
          <a:p>
            <a:r>
              <a:rPr lang="tr-TR" sz="4400" b="1" dirty="0" smtClean="0"/>
              <a:t>YENİ GELİŞMEKTEDİR</a:t>
            </a:r>
            <a:r>
              <a:rPr lang="tr-TR" sz="4400" dirty="0" smtClean="0"/>
              <a:t/>
            </a:r>
            <a:br>
              <a:rPr lang="tr-TR" sz="4400" dirty="0" smtClean="0"/>
            </a:br>
            <a:r>
              <a:rPr lang="tr-TR" sz="4400" dirty="0" smtClean="0"/>
              <a:t>Sosyal </a:t>
            </a:r>
            <a:r>
              <a:rPr lang="tr-TR" sz="4400" dirty="0" err="1" smtClean="0"/>
              <a:t>İnovasyon</a:t>
            </a:r>
            <a:r>
              <a:rPr lang="tr-TR" sz="4400" dirty="0" smtClean="0"/>
              <a:t> Laboratuvarlarının yaklaşık %65’i son 5 yıl içinde kurulmuştur.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32228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34" y="404734"/>
            <a:ext cx="7884826" cy="5831174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49509" y="1484026"/>
            <a:ext cx="4197245" cy="5126636"/>
          </a:xfrm>
        </p:spPr>
        <p:txBody>
          <a:bodyPr>
            <a:normAutofit/>
          </a:bodyPr>
          <a:lstStyle/>
          <a:p>
            <a:r>
              <a:rPr lang="tr-TR" sz="3600" b="1" dirty="0" smtClean="0"/>
              <a:t>BAŞLICA ÇALIŞMA ALANLARI</a:t>
            </a:r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tr-TR" sz="3600" dirty="0" smtClean="0"/>
              <a:t>- KAMU  HİZMETLERİ</a:t>
            </a:r>
            <a:br>
              <a:rPr lang="tr-TR" sz="3600" dirty="0" smtClean="0"/>
            </a:br>
            <a:r>
              <a:rPr lang="tr-TR" sz="3600" dirty="0" smtClean="0"/>
              <a:t>- EĞİTİM</a:t>
            </a:r>
            <a:br>
              <a:rPr lang="tr-TR" sz="3600" dirty="0" smtClean="0"/>
            </a:br>
            <a:r>
              <a:rPr lang="tr-TR" sz="3600" dirty="0" smtClean="0"/>
              <a:t>- SAĞLIK</a:t>
            </a:r>
            <a:br>
              <a:rPr lang="tr-TR" sz="3600" dirty="0" smtClean="0"/>
            </a:br>
            <a:r>
              <a:rPr lang="tr-TR" sz="3600" dirty="0" smtClean="0"/>
              <a:t>- TEKNOLOJİ</a:t>
            </a:r>
            <a:br>
              <a:rPr lang="tr-TR" sz="3600" dirty="0" smtClean="0"/>
            </a:br>
            <a:r>
              <a:rPr lang="tr-TR" sz="3600" dirty="0" smtClean="0"/>
              <a:t>- ÇEVRE</a:t>
            </a:r>
            <a:br>
              <a:rPr lang="tr-TR" sz="3600" dirty="0" smtClean="0"/>
            </a:br>
            <a:r>
              <a:rPr lang="tr-TR" sz="3600" dirty="0" smtClean="0"/>
              <a:t>- KÜLTÜR SANAT</a:t>
            </a:r>
            <a:br>
              <a:rPr lang="tr-TR" sz="3600" dirty="0" smtClean="0"/>
            </a:br>
            <a:r>
              <a:rPr lang="tr-TR" sz="3600" dirty="0" smtClean="0"/>
              <a:t>- FİNANS</a:t>
            </a:r>
            <a:br>
              <a:rPr lang="tr-TR" sz="3600" dirty="0" smtClean="0"/>
            </a:b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4557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47" y="689547"/>
            <a:ext cx="10270399" cy="5621311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284812"/>
            <a:ext cx="10658007" cy="2638270"/>
          </a:xfrm>
        </p:spPr>
        <p:txBody>
          <a:bodyPr>
            <a:normAutofit fontScale="90000"/>
          </a:bodyPr>
          <a:lstStyle/>
          <a:p>
            <a:r>
              <a:rPr lang="tr-TR" sz="3100" b="1" dirty="0" smtClean="0"/>
              <a:t>LABORATUVARLARIN BÖLGESEL DAĞILIMI VE YAKLAŞIK YILLIK BÜTÇELERİ</a:t>
            </a:r>
            <a:r>
              <a:rPr lang="tr-TR" sz="2400" b="1" dirty="0" smtClean="0"/>
              <a:t/>
            </a:r>
            <a:br>
              <a:rPr lang="tr-TR" sz="2400" b="1" dirty="0" smtClean="0"/>
            </a:br>
            <a:r>
              <a:rPr lang="tr-TR" sz="2400" dirty="0" smtClean="0"/>
              <a:t>%55’i KUZEY AMERİKA</a:t>
            </a:r>
            <a:br>
              <a:rPr lang="tr-TR" sz="2400" dirty="0" smtClean="0"/>
            </a:br>
            <a:r>
              <a:rPr lang="tr-TR" sz="2400" dirty="0" smtClean="0"/>
              <a:t>%18 AVRUPA</a:t>
            </a:r>
            <a:br>
              <a:rPr lang="tr-TR" sz="2400" dirty="0" smtClean="0"/>
            </a:br>
            <a:r>
              <a:rPr lang="tr-TR" sz="2400" dirty="0" smtClean="0"/>
              <a:t>%12 ASYA</a:t>
            </a:r>
            <a:br>
              <a:rPr lang="tr-TR" sz="2400" dirty="0" smtClean="0"/>
            </a:br>
            <a:r>
              <a:rPr lang="tr-TR" sz="2400" dirty="0" smtClean="0"/>
              <a:t>%7 PASİFİK</a:t>
            </a:r>
            <a:br>
              <a:rPr lang="tr-TR" sz="2400" dirty="0" smtClean="0"/>
            </a:br>
            <a:r>
              <a:rPr lang="tr-TR" sz="2400" dirty="0" smtClean="0"/>
              <a:t>%5 AFRİKA</a:t>
            </a:r>
            <a:br>
              <a:rPr lang="tr-TR" sz="2400" dirty="0" smtClean="0"/>
            </a:br>
            <a:r>
              <a:rPr lang="tr-TR" sz="2400" dirty="0" smtClean="0"/>
              <a:t>%3 ORTA VE </a:t>
            </a:r>
            <a:br>
              <a:rPr lang="tr-TR" sz="2400" dirty="0" smtClean="0"/>
            </a:br>
            <a:r>
              <a:rPr lang="tr-TR" sz="2400" dirty="0" smtClean="0"/>
              <a:t>GÜNEY AMERİKA</a:t>
            </a:r>
            <a:br>
              <a:rPr lang="tr-TR" sz="2400" dirty="0" smtClean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802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99410" y="794478"/>
            <a:ext cx="10658007" cy="1409075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b="1" dirty="0" smtClean="0">
                <a:solidFill>
                  <a:schemeClr val="accent1">
                    <a:lumMod val="75000"/>
                  </a:schemeClr>
                </a:solidFill>
              </a:rPr>
              <a:t>ÇALIŞMA ALANLARI</a:t>
            </a:r>
            <a:r>
              <a:rPr lang="tr-TR" sz="2400" b="1" dirty="0" smtClean="0"/>
              <a:t/>
            </a:r>
            <a:br>
              <a:rPr lang="tr-TR" sz="2400" b="1" dirty="0" smtClean="0"/>
            </a:br>
            <a:r>
              <a:rPr lang="tr-TR" sz="2400" dirty="0" smtClean="0"/>
              <a:t/>
            </a:r>
            <a:br>
              <a:rPr lang="tr-TR" sz="2400" dirty="0" smtClean="0"/>
            </a:br>
            <a:endParaRPr lang="tr-TR" sz="2400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44909"/>
              </p:ext>
            </p:extLst>
          </p:nvPr>
        </p:nvGraphicFramePr>
        <p:xfrm>
          <a:off x="899407" y="1723870"/>
          <a:ext cx="10792921" cy="45737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3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573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KURUCUNUN HEDEFLERİNE YÖNELİK</a:t>
                      </a:r>
                      <a:endParaRPr lang="tr-TR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KAMUYA YÖNELİK</a:t>
                      </a:r>
                      <a:endParaRPr lang="tr-TR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ORGANİZASYONA</a:t>
                      </a:r>
                      <a:r>
                        <a:rPr lang="tr-TR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YÖNELİK</a:t>
                      </a:r>
                      <a:endParaRPr lang="tr-TR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BELİRLİ BİR SOSYAL PROBLEME YÖNELİK</a:t>
                      </a:r>
                      <a:endParaRPr lang="tr-TR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617">
                <a:tc>
                  <a:txBody>
                    <a:bodyPr/>
                    <a:lstStyle/>
                    <a:p>
                      <a:r>
                        <a:rPr lang="tr-TR" dirty="0" smtClean="0"/>
                        <a:t>BELLİ BİR HEDEF KİTLEYE HİTAP EDER</a:t>
                      </a:r>
                    </a:p>
                    <a:p>
                      <a:endParaRPr lang="tr-TR" dirty="0" smtClean="0"/>
                    </a:p>
                    <a:p>
                      <a:r>
                        <a:rPr lang="tr-TR" dirty="0" smtClean="0"/>
                        <a:t>ÖRNEKLER: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tr-TR" dirty="0" smtClean="0"/>
                        <a:t>STANFORD </a:t>
                      </a:r>
                      <a:r>
                        <a:rPr lang="tr-TR" dirty="0" err="1" smtClean="0"/>
                        <a:t>ChangeLabs</a:t>
                      </a:r>
                      <a:endParaRPr lang="tr-T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tr-TR" dirty="0" smtClean="0"/>
                        <a:t>InSTEDD</a:t>
                      </a:r>
                      <a:r>
                        <a:rPr lang="tr-TR" baseline="0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KAMU SEKTÖRÜNE HİTAP</a:t>
                      </a:r>
                      <a:r>
                        <a:rPr lang="tr-TR" baseline="0" dirty="0" smtClean="0"/>
                        <a:t> EDER</a:t>
                      </a:r>
                    </a:p>
                    <a:p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ÖRNEKLER: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tr-TR" baseline="0" dirty="0" err="1" smtClean="0"/>
                        <a:t>MindLab</a:t>
                      </a:r>
                      <a:r>
                        <a:rPr lang="tr-TR" baseline="0" dirty="0" smtClean="0"/>
                        <a:t>-Danimarka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tr-TR" baseline="0" dirty="0" err="1" smtClean="0"/>
                        <a:t>Public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Policy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Lab</a:t>
                      </a:r>
                      <a:r>
                        <a:rPr lang="tr-TR" baseline="0" dirty="0" smtClean="0"/>
                        <a:t> – New York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tr-TR" baseline="0" dirty="0" err="1" smtClean="0"/>
                        <a:t>Behavioral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Insight</a:t>
                      </a:r>
                      <a:r>
                        <a:rPr lang="tr-TR" baseline="0" dirty="0" smtClean="0"/>
                        <a:t> Team - UK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ORGANİZASYONUN</a:t>
                      </a:r>
                      <a:r>
                        <a:rPr lang="tr-TR" baseline="0" dirty="0" smtClean="0"/>
                        <a:t> İÇİNDE YER ALIR</a:t>
                      </a:r>
                    </a:p>
                    <a:p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ÖRNEKLER: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tr-TR" baseline="0" dirty="0" smtClean="0"/>
                        <a:t>UNICEF </a:t>
                      </a:r>
                      <a:r>
                        <a:rPr lang="tr-TR" baseline="0" dirty="0" err="1" smtClean="0"/>
                        <a:t>Innovation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Labs</a:t>
                      </a:r>
                      <a:endParaRPr lang="tr-T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tr-TR" baseline="0" dirty="0" smtClean="0"/>
                        <a:t>World Bank </a:t>
                      </a:r>
                      <a:r>
                        <a:rPr lang="tr-TR" baseline="0" dirty="0" err="1" smtClean="0"/>
                        <a:t>Innovation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Labs</a:t>
                      </a:r>
                      <a:endParaRPr lang="tr-T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tr-TR" baseline="0" dirty="0" smtClean="0"/>
                        <a:t>BRAC </a:t>
                      </a:r>
                      <a:r>
                        <a:rPr lang="tr-TR" baseline="0" dirty="0" err="1" smtClean="0"/>
                        <a:t>Innovation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Lab</a:t>
                      </a:r>
                      <a:endParaRPr lang="tr-T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BELİRLİ</a:t>
                      </a:r>
                      <a:r>
                        <a:rPr lang="tr-TR" baseline="0" dirty="0" smtClean="0"/>
                        <a:t> PROBLEMİN ÇÖZÜMÜNE YÖNELİKTİR</a:t>
                      </a:r>
                    </a:p>
                    <a:p>
                      <a:endParaRPr lang="tr-TR" baseline="0" dirty="0" smtClean="0"/>
                    </a:p>
                    <a:p>
                      <a:r>
                        <a:rPr lang="tr-TR" baseline="0" dirty="0" smtClean="0"/>
                        <a:t>ÖRNEKLER: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tr-TR" baseline="0" dirty="0" err="1" smtClean="0"/>
                        <a:t>Sustainable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Food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Lab</a:t>
                      </a:r>
                      <a:endParaRPr lang="tr-T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tr-TR" baseline="0" dirty="0" err="1" smtClean="0"/>
                        <a:t>Electricity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Innovation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Lab</a:t>
                      </a:r>
                      <a:endParaRPr lang="tr-T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0809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8" y="5058425"/>
            <a:ext cx="2683241" cy="123914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648" y="5058425"/>
            <a:ext cx="2863121" cy="123914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761" y="5058425"/>
            <a:ext cx="2548328" cy="123914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088" y="5058425"/>
            <a:ext cx="2698231" cy="12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99410" y="794478"/>
            <a:ext cx="10658007" cy="1409075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b="1" dirty="0" smtClean="0"/>
              <a:t>ÖRNEKLER</a:t>
            </a:r>
            <a:r>
              <a:rPr lang="tr-TR" sz="2400" b="1" dirty="0" smtClean="0"/>
              <a:t/>
            </a:r>
            <a:br>
              <a:rPr lang="tr-TR" sz="2400" b="1" dirty="0" smtClean="0"/>
            </a:br>
            <a:r>
              <a:rPr lang="tr-TR" sz="2400" dirty="0" smtClean="0"/>
              <a:t/>
            </a:r>
            <a:br>
              <a:rPr lang="tr-TR" sz="2400" dirty="0" smtClean="0"/>
            </a:br>
            <a:endParaRPr lang="tr-TR" sz="2400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51365"/>
              </p:ext>
            </p:extLst>
          </p:nvPr>
        </p:nvGraphicFramePr>
        <p:xfrm>
          <a:off x="1109272" y="224989"/>
          <a:ext cx="10448144" cy="60269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139">
                <a:tc>
                  <a:txBody>
                    <a:bodyPr/>
                    <a:lstStyle/>
                    <a:p>
                      <a:r>
                        <a:rPr lang="tr-TR" sz="2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BAZI</a:t>
                      </a:r>
                      <a:r>
                        <a:rPr lang="tr-TR" sz="2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tr-TR" sz="2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ÖRNEKLER </a:t>
                      </a:r>
                      <a:endParaRPr lang="tr-TR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ÇALIŞMA ALANLARI</a:t>
                      </a:r>
                      <a:endParaRPr lang="tr-TR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STANFORD </a:t>
                      </a:r>
                      <a:r>
                        <a:rPr lang="tr-TR" sz="2000" dirty="0" err="1" smtClean="0"/>
                        <a:t>ChangeLabs</a:t>
                      </a:r>
                      <a:r>
                        <a:rPr lang="tr-TR" sz="2000" dirty="0" smtClean="0"/>
                        <a:t> </a:t>
                      </a:r>
                    </a:p>
                    <a:p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aseline="0" dirty="0" smtClean="0"/>
                        <a:t>Balıkçılığın ve Kıyıda yaşayan toplumun gelişimi için </a:t>
                      </a:r>
                      <a:r>
                        <a:rPr lang="tr-TR" sz="2000" baseline="0" dirty="0" err="1" smtClean="0"/>
                        <a:t>inovatif</a:t>
                      </a:r>
                      <a:r>
                        <a:rPr lang="tr-TR" sz="2000" baseline="0" dirty="0" smtClean="0"/>
                        <a:t> çözümler</a:t>
                      </a:r>
                      <a:endParaRPr lang="tr-TR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080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InSTEDD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aseline="0" dirty="0" smtClean="0"/>
                        <a:t>Acil durum, hastalık ve afetler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932"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MindLab</a:t>
                      </a:r>
                      <a:r>
                        <a:rPr lang="tr-TR" sz="2000" dirty="0" smtClean="0"/>
                        <a:t> - Danimarka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aseline="0" dirty="0" smtClean="0"/>
                        <a:t>Kamu politikalarıyla çözülmesi gereken problemlerin tanımlanması ve çözüm modellerinin geliştirilmesi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506"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Public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Policy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Lab</a:t>
                      </a:r>
                      <a:r>
                        <a:rPr lang="tr-TR" sz="2000" dirty="0" smtClean="0"/>
                        <a:t> – New York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aseline="0" dirty="0" smtClean="0"/>
                        <a:t>Kamu politikalarıyla çözülmesi gereken problemlerin tanımlanması ve çözüm modellerinin geliştirilmesi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080">
                <a:tc>
                  <a:txBody>
                    <a:bodyPr/>
                    <a:lstStyle/>
                    <a:p>
                      <a:r>
                        <a:rPr lang="tr-TR" sz="2000" baseline="0" dirty="0" smtClean="0"/>
                        <a:t>UNICEF </a:t>
                      </a:r>
                      <a:r>
                        <a:rPr lang="tr-TR" sz="2000" baseline="0" dirty="0" err="1" smtClean="0"/>
                        <a:t>Innovation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Labs</a:t>
                      </a:r>
                      <a:r>
                        <a:rPr lang="tr-TR" sz="2000" baseline="0" dirty="0" smtClean="0"/>
                        <a:t> 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aseline="0" dirty="0" smtClean="0"/>
                        <a:t>Çocuklar ve gençlere yönelik risklerin azaltılması 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654"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MaRS</a:t>
                      </a:r>
                      <a:r>
                        <a:rPr lang="tr-TR" sz="2000" baseline="0" dirty="0" smtClean="0"/>
                        <a:t> 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Genç istihdamı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1080"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Sustainable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Food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Lab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aseline="0" dirty="0" smtClean="0"/>
                        <a:t>Sürdürülebilir gıda sistemi, tarım ve ekoloji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6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400" b="1" dirty="0" smtClean="0"/>
              <a:t/>
            </a:r>
            <a:br>
              <a:rPr lang="tr-TR" sz="4400" b="1" dirty="0" smtClean="0"/>
            </a:br>
            <a:r>
              <a:rPr lang="tr-TR" sz="2700" b="1" dirty="0" smtClean="0"/>
              <a:t>- II – </a:t>
            </a:r>
            <a:br>
              <a:rPr lang="tr-TR" sz="2700" b="1" dirty="0" smtClean="0"/>
            </a:br>
            <a:r>
              <a:rPr lang="tr-TR" sz="2700" b="1" dirty="0" err="1" smtClean="0"/>
              <a:t>Social</a:t>
            </a:r>
            <a:r>
              <a:rPr lang="tr-TR" sz="2700" b="1" dirty="0" smtClean="0"/>
              <a:t> </a:t>
            </a:r>
            <a:r>
              <a:rPr lang="tr-TR" sz="2700" b="1" dirty="0" err="1" smtClean="0"/>
              <a:t>Innovation</a:t>
            </a:r>
            <a:r>
              <a:rPr lang="tr-TR" sz="2700" b="1" dirty="0" smtClean="0"/>
              <a:t> </a:t>
            </a:r>
            <a:r>
              <a:rPr lang="tr-TR" sz="2700" b="1" dirty="0" err="1" smtClean="0"/>
              <a:t>Centers</a:t>
            </a:r>
            <a:r>
              <a:rPr lang="tr-TR" sz="4400" b="1" dirty="0" smtClean="0"/>
              <a:t/>
            </a:r>
            <a:br>
              <a:rPr lang="tr-TR" sz="4400" b="1" dirty="0" smtClean="0"/>
            </a:br>
            <a:r>
              <a:rPr lang="tr-TR" sz="4000" b="1" dirty="0" smtClean="0"/>
              <a:t>SOSYAL İNOVASYON MERKEZLERİ</a:t>
            </a:r>
            <a:r>
              <a:rPr lang="tr-TR" sz="4400" b="1" dirty="0" smtClean="0"/>
              <a:t/>
            </a:r>
            <a:br>
              <a:rPr lang="tr-TR" sz="4400" b="1" dirty="0" smtClean="0"/>
            </a:br>
            <a:r>
              <a:rPr lang="tr-TR" sz="2200" dirty="0" smtClean="0">
                <a:solidFill>
                  <a:schemeClr val="accent5">
                    <a:lumMod val="75000"/>
                  </a:schemeClr>
                </a:solidFill>
              </a:rPr>
              <a:t>ÜNİVERSİTELER </a:t>
            </a:r>
            <a:r>
              <a:rPr lang="tr-TR" sz="2200" dirty="0">
                <a:solidFill>
                  <a:schemeClr val="accent5">
                    <a:lumMod val="75000"/>
                  </a:schemeClr>
                </a:solidFill>
              </a:rPr>
              <a:t>BÜNYESİNDE KURULAN</a:t>
            </a:r>
            <a:endParaRPr lang="tr-TR" sz="2200" b="1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35905"/>
              </p:ext>
            </p:extLst>
          </p:nvPr>
        </p:nvGraphicFramePr>
        <p:xfrm>
          <a:off x="1097280" y="1463039"/>
          <a:ext cx="10373190" cy="48708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6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2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51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UNIVERSITY OF CAMBRIDGE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Judge</a:t>
                      </a:r>
                      <a:r>
                        <a:rPr lang="tr-T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Business School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Social</a:t>
                      </a:r>
                      <a:r>
                        <a:rPr lang="tr-T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tr-TR" sz="1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Innovation</a:t>
                      </a:r>
                      <a:r>
                        <a:rPr lang="tr-T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tr-T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BOSTON</a:t>
                      </a:r>
                      <a:r>
                        <a:rPr lang="tr-T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COLLEGE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tr-T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School of </a:t>
                      </a:r>
                      <a:r>
                        <a:rPr lang="tr-TR" sz="1800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Social</a:t>
                      </a:r>
                      <a:r>
                        <a:rPr lang="tr-T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tr-TR" sz="1800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Work</a:t>
                      </a:r>
                      <a:endParaRPr lang="tr-TR" sz="1800" b="1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tr-TR" sz="1800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Social</a:t>
                      </a:r>
                      <a:r>
                        <a:rPr lang="tr-T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tr-TR" sz="1800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Innovation</a:t>
                      </a:r>
                      <a:r>
                        <a:rPr lang="tr-T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Center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tr-T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tr-TR" sz="1800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STANFORD</a:t>
                      </a:r>
                      <a:r>
                        <a:rPr lang="tr-T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Graduate</a:t>
                      </a:r>
                      <a:r>
                        <a:rPr lang="tr-T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School of Business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Social</a:t>
                      </a:r>
                      <a:r>
                        <a:rPr lang="tr-T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tr-TR" sz="1800" b="1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Innovation</a:t>
                      </a:r>
                      <a:r>
                        <a:rPr lang="tr-TR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Center</a:t>
                      </a:r>
                      <a:endParaRPr lang="tr-TR" sz="1800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KOÇ ÜNİVERSİTESİ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Sosyal Etki Forumu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(sosyal </a:t>
                      </a:r>
                      <a:r>
                        <a:rPr lang="tr-TR" sz="12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inovasyon</a:t>
                      </a:r>
                      <a:r>
                        <a:rPr lang="tr-T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tr-T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ile ilişkili </a:t>
                      </a:r>
                      <a:r>
                        <a:rPr lang="tr-TR" sz="12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bir çalışma/yakın </a:t>
                      </a:r>
                      <a:r>
                        <a:rPr lang="tr-T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örnek </a:t>
                      </a:r>
                      <a:r>
                        <a:rPr lang="tr-TR" sz="12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olarak ele alınmıştır)</a:t>
                      </a: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26000">
                          <a:schemeClr val="bg1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15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r-TR" sz="1800" dirty="0" smtClean="0"/>
                        <a:t>-</a:t>
                      </a:r>
                      <a:r>
                        <a:rPr lang="tr-TR" sz="1800" baseline="0" dirty="0" smtClean="0"/>
                        <a:t> </a:t>
                      </a:r>
                      <a:r>
                        <a:rPr lang="tr-TR" sz="1800" dirty="0" smtClean="0"/>
                        <a:t>Sosyal/Küresel problemlerin çözümüne yönelik yaratıcı çözümler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 </a:t>
                      </a:r>
                      <a:r>
                        <a:rPr lang="tr-TR" baseline="0" dirty="0" smtClean="0"/>
                        <a:t> Sosyal adaletin sağlanmasında </a:t>
                      </a:r>
                      <a:r>
                        <a:rPr lang="tr-TR" dirty="0" smtClean="0"/>
                        <a:t>sürdürülebilir sosyal yenilikler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tr-TR" dirty="0" smtClean="0"/>
                        <a:t>Sosyal ve çevresel değişim,</a:t>
                      </a:r>
                      <a:r>
                        <a:rPr lang="tr-TR" baseline="0" dirty="0" smtClean="0"/>
                        <a:t> karmaşık problemler karşısında kişi ve kuruluşların güçlendirilmesi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 Sosyal </a:t>
                      </a:r>
                      <a:r>
                        <a:rPr lang="tr-TR" dirty="0" err="1" smtClean="0"/>
                        <a:t>inovasyonu</a:t>
                      </a:r>
                      <a:r>
                        <a:rPr lang="tr-TR" dirty="0" smtClean="0"/>
                        <a:t> teşvik ederek sosyal etki yaratma</a:t>
                      </a:r>
                      <a:endParaRPr lang="tr-TR" dirty="0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26000">
                          <a:schemeClr val="bg1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755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400" dirty="0" smtClean="0"/>
                        <a:t>Sosyal değişim liderliği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400" dirty="0" smtClean="0"/>
                        <a:t>Sosyal ve ekonomik değer yaratmaya yönelik, kamu,</a:t>
                      </a:r>
                      <a:r>
                        <a:rPr lang="tr-TR" sz="1400" baseline="0" dirty="0" smtClean="0"/>
                        <a:t> özel sektör </a:t>
                      </a:r>
                      <a:r>
                        <a:rPr lang="tr-TR" sz="1400" dirty="0" smtClean="0"/>
                        <a:t>ve sivil toplumun desteklenmesi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400" dirty="0" smtClean="0"/>
                        <a:t>Sosyal </a:t>
                      </a:r>
                      <a:r>
                        <a:rPr lang="tr-TR" sz="1400" dirty="0" err="1" smtClean="0"/>
                        <a:t>inovasyon</a:t>
                      </a:r>
                      <a:r>
                        <a:rPr lang="tr-TR" sz="1400" dirty="0" smtClean="0"/>
                        <a:t> araştırmaları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400" dirty="0" smtClean="0"/>
                        <a:t>Öğrencilere yönelik eğitim</a:t>
                      </a:r>
                      <a:r>
                        <a:rPr lang="tr-TR" sz="1400" baseline="0" dirty="0" smtClean="0"/>
                        <a:t> ve programlar</a:t>
                      </a:r>
                      <a:endParaRPr lang="tr-T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400" dirty="0" smtClean="0"/>
                        <a:t>Sosyal hizmet liderliği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400" dirty="0" smtClean="0"/>
                        <a:t>Sosyal</a:t>
                      </a:r>
                      <a:r>
                        <a:rPr lang="tr-TR" sz="1400" baseline="0" dirty="0" smtClean="0"/>
                        <a:t> hizmet kuruluşlarının kapasitelerinin geliştirilmesi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400" baseline="0" dirty="0" smtClean="0"/>
                        <a:t>Kuruluşlara yönelik çözüm geliştirme, prototip geliştirme, kapasite geliştirme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400" baseline="0" dirty="0" smtClean="0"/>
                        <a:t>Öğrencilere yönelik eğitim ve atölyeler</a:t>
                      </a:r>
                      <a:r>
                        <a:rPr lang="tr-TR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400" baseline="0" dirty="0" smtClean="0"/>
                        <a:t>Sosyal </a:t>
                      </a:r>
                      <a:r>
                        <a:rPr lang="tr-TR" sz="1400" baseline="0" dirty="0" err="1" smtClean="0"/>
                        <a:t>inovasyon</a:t>
                      </a:r>
                      <a:r>
                        <a:rPr lang="tr-TR" sz="1400" baseline="0" dirty="0" smtClean="0"/>
                        <a:t> laboratuvarı</a:t>
                      </a:r>
                      <a:endParaRPr lang="tr-T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600" dirty="0" smtClean="0"/>
                        <a:t>Sosyal </a:t>
                      </a:r>
                      <a:r>
                        <a:rPr lang="tr-TR" sz="1600" dirty="0" err="1" smtClean="0"/>
                        <a:t>inovasyon</a:t>
                      </a:r>
                      <a:r>
                        <a:rPr lang="tr-TR" sz="1600" dirty="0" smtClean="0"/>
                        <a:t> araştırmaları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600" dirty="0" smtClean="0"/>
                        <a:t>Öğrencilere </a:t>
                      </a:r>
                      <a:r>
                        <a:rPr lang="tr-TR" sz="1600" baseline="0" dirty="0" smtClean="0"/>
                        <a:t>yönelik eğitim programları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600" baseline="0" dirty="0" smtClean="0"/>
                        <a:t>Deneysel öğrenme</a:t>
                      </a:r>
                      <a:endParaRPr lang="tr-TR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600" dirty="0" smtClean="0"/>
                        <a:t>Sosyal</a:t>
                      </a:r>
                      <a:r>
                        <a:rPr lang="tr-TR" sz="1600" baseline="0" dirty="0" smtClean="0"/>
                        <a:t> </a:t>
                      </a:r>
                      <a:r>
                        <a:rPr lang="tr-TR" sz="1600" baseline="0" dirty="0" err="1" smtClean="0"/>
                        <a:t>inovasyon</a:t>
                      </a:r>
                      <a:r>
                        <a:rPr lang="tr-TR" sz="1600" baseline="0" dirty="0" smtClean="0"/>
                        <a:t> ve sosyal etki araştırmaları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600" baseline="0" dirty="0" smtClean="0"/>
                        <a:t>Sivil toplumun güçlendirilmesi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tr-TR" sz="1600" baseline="0" dirty="0" smtClean="0"/>
                        <a:t>Öğrencilere yönelik programlar</a:t>
                      </a:r>
                      <a:endParaRPr lang="tr-TR" sz="1600" dirty="0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26000">
                          <a:schemeClr val="bg1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7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99410" y="794478"/>
            <a:ext cx="10658007" cy="1409075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900" dirty="0" smtClean="0">
                <a:solidFill>
                  <a:schemeClr val="accent5">
                    <a:lumMod val="75000"/>
                  </a:schemeClr>
                </a:solidFill>
              </a:rPr>
              <a:t>MERKEZLER VE LABORATUVARLAR ARASINDAKİ </a:t>
            </a:r>
            <a:r>
              <a:rPr lang="tr-TR" sz="4900" b="1" dirty="0" smtClean="0"/>
              <a:t/>
            </a:r>
            <a:br>
              <a:rPr lang="tr-TR" sz="4900" b="1" dirty="0" smtClean="0"/>
            </a:br>
            <a:r>
              <a:rPr lang="tr-TR" sz="4900" b="1" dirty="0" smtClean="0"/>
              <a:t>2 TEMEL FARK</a:t>
            </a:r>
            <a:r>
              <a:rPr lang="tr-TR" sz="2400" b="1" dirty="0" smtClean="0"/>
              <a:t/>
            </a:r>
            <a:br>
              <a:rPr lang="tr-TR" sz="2400" b="1" dirty="0" smtClean="0"/>
            </a:br>
            <a:r>
              <a:rPr lang="tr-TR" sz="2400" dirty="0" smtClean="0"/>
              <a:t/>
            </a:r>
            <a:br>
              <a:rPr lang="tr-TR" sz="2400" dirty="0" smtClean="0"/>
            </a:br>
            <a:endParaRPr lang="tr-TR" sz="2400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3189"/>
              </p:ext>
            </p:extLst>
          </p:nvPr>
        </p:nvGraphicFramePr>
        <p:xfrm>
          <a:off x="1109273" y="2684854"/>
          <a:ext cx="10448144" cy="20667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139">
                <a:tc>
                  <a:txBody>
                    <a:bodyPr/>
                    <a:lstStyle/>
                    <a:p>
                      <a:r>
                        <a:rPr lang="tr-TR" sz="2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SOSYAL İNOVASYON MERKEZLERİ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SOSYAL İNOVASYON LABORATUVARLARI</a:t>
                      </a:r>
                      <a:endParaRPr lang="tr-TR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Daha çok sistemsel</a:t>
                      </a:r>
                      <a:r>
                        <a:rPr lang="tr-TR" sz="2000" baseline="0" dirty="0" smtClean="0"/>
                        <a:t> değişime yöneliktir</a:t>
                      </a:r>
                      <a:endParaRPr lang="tr-TR" sz="2000" dirty="0" smtClean="0"/>
                    </a:p>
                    <a:p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aseline="0" dirty="0" smtClean="0"/>
                        <a:t>Daha çok prototiplerin oluşturulmasına yöneliktir</a:t>
                      </a:r>
                      <a:endParaRPr lang="tr-TR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080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Araştırmayı önceler,</a:t>
                      </a:r>
                      <a:r>
                        <a:rPr lang="tr-TR" sz="2000" baseline="0" dirty="0" smtClean="0"/>
                        <a:t> Laboratuvarları </a:t>
                      </a:r>
                      <a:r>
                        <a:rPr lang="tr-TR" sz="2000" baseline="0" dirty="0" smtClean="0"/>
                        <a:t>kapsar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aseline="0" dirty="0" smtClean="0"/>
                        <a:t>Deneyselliği önceler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Kırmızı Turuncu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551</Words>
  <Application>Microsoft Office PowerPoint</Application>
  <PresentationFormat>Geniş ekran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Geçmişe bakış</vt:lpstr>
      <vt:lpstr>-I- Social Innovation Labs SOSYAL İNOVASYON LABORATUVARLARI</vt:lpstr>
      <vt:lpstr>SOSYAL İNOVASYON LABORATUVARI NEDİR?</vt:lpstr>
      <vt:lpstr>YENİ GELİŞMEKTEDİR Sosyal İnovasyon Laboratuvarlarının yaklaşık %65’i son 5 yıl içinde kurulmuştur.</vt:lpstr>
      <vt:lpstr>BAŞLICA ÇALIŞMA ALANLARI - KAMU  HİZMETLERİ - EĞİTİM - SAĞLIK - TEKNOLOJİ - ÇEVRE - KÜLTÜR SANAT - FİNANS </vt:lpstr>
      <vt:lpstr>LABORATUVARLARIN BÖLGESEL DAĞILIMI VE YAKLAŞIK YILLIK BÜTÇELERİ %55’i KUZEY AMERİKA %18 AVRUPA %12 ASYA %7 PASİFİK %5 AFRİKA %3 ORTA VE  GÜNEY AMERİKA </vt:lpstr>
      <vt:lpstr>ÇALIŞMA ALANLARI  </vt:lpstr>
      <vt:lpstr>ÖRNEKLER  </vt:lpstr>
      <vt:lpstr> - II –  Social Innovation Centers SOSYAL İNOVASYON MERKEZLERİ ÜNİVERSİTELER BÜNYESİNDE KURULAN</vt:lpstr>
      <vt:lpstr>MERKEZLER VE LABORATUVARLAR ARASINDAKİ  2 TEMEL FARK  </vt:lpstr>
      <vt:lpstr>İlginiz için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Innovation Labs SOSYAL İNOVASYON LABORATUVARLARI</dc:title>
  <dc:creator>Aysu KARA</dc:creator>
  <cp:lastModifiedBy>bap-00</cp:lastModifiedBy>
  <cp:revision>30</cp:revision>
  <cp:lastPrinted>2015-11-11T12:40:19Z</cp:lastPrinted>
  <dcterms:created xsi:type="dcterms:W3CDTF">2015-11-03T12:12:56Z</dcterms:created>
  <dcterms:modified xsi:type="dcterms:W3CDTF">2016-03-18T12:33:08Z</dcterms:modified>
</cp:coreProperties>
</file>