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4" r:id="rId4"/>
    <p:sldId id="257" r:id="rId5"/>
    <p:sldId id="277" r:id="rId6"/>
    <p:sldId id="278" r:id="rId7"/>
    <p:sldId id="276" r:id="rId8"/>
    <p:sldId id="279" r:id="rId9"/>
    <p:sldId id="280" r:id="rId10"/>
    <p:sldId id="281" r:id="rId11"/>
    <p:sldId id="282" r:id="rId12"/>
    <p:sldId id="283" r:id="rId13"/>
    <p:sldId id="266" r:id="rId14"/>
    <p:sldId id="258" r:id="rId15"/>
    <p:sldId id="260" r:id="rId16"/>
    <p:sldId id="259" r:id="rId17"/>
    <p:sldId id="261" r:id="rId18"/>
    <p:sldId id="263" r:id="rId19"/>
    <p:sldId id="264" r:id="rId20"/>
    <p:sldId id="267" r:id="rId21"/>
    <p:sldId id="268" r:id="rId22"/>
    <p:sldId id="269" r:id="rId23"/>
    <p:sldId id="273" r:id="rId24"/>
    <p:sldId id="270" r:id="rId25"/>
    <p:sldId id="271" r:id="rId26"/>
    <p:sldId id="272" r:id="rId2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930" y="-4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coastguard</c:v>
                </c:pt>
                <c:pt idx="1">
                  <c:v>container</c:v>
                </c:pt>
                <c:pt idx="2">
                  <c:v>news</c:v>
                </c:pt>
                <c:pt idx="3">
                  <c:v>riverbed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 formatCode="#,##0">
                  <c:v>36.085000000000001</c:v>
                </c:pt>
                <c:pt idx="1">
                  <c:v>38.700000000000003</c:v>
                </c:pt>
                <c:pt idx="2">
                  <c:v>40.594999999999999</c:v>
                </c:pt>
                <c:pt idx="3">
                  <c:v>38.590000000000003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main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coastguard</c:v>
                </c:pt>
                <c:pt idx="1">
                  <c:v>container</c:v>
                </c:pt>
                <c:pt idx="2">
                  <c:v>news</c:v>
                </c:pt>
                <c:pt idx="3">
                  <c:v>riverbed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36.072000000000003</c:v>
                </c:pt>
                <c:pt idx="1">
                  <c:v>39.399000000000001</c:v>
                </c:pt>
                <c:pt idx="2">
                  <c:v>40.777000000000001</c:v>
                </c:pt>
                <c:pt idx="3" formatCode="#,##0">
                  <c:v>38.463999999999999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high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coastguard</c:v>
                </c:pt>
                <c:pt idx="1">
                  <c:v>container</c:v>
                </c:pt>
                <c:pt idx="2">
                  <c:v>news</c:v>
                </c:pt>
                <c:pt idx="3">
                  <c:v>riverbed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 formatCode="#,##0">
                  <c:v>36.499000000000002</c:v>
                </c:pt>
                <c:pt idx="1">
                  <c:v>39.74</c:v>
                </c:pt>
                <c:pt idx="2">
                  <c:v>40.968000000000004</c:v>
                </c:pt>
                <c:pt idx="3">
                  <c:v>39.097999999999999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9258112"/>
        <c:axId val="43213376"/>
      </c:barChart>
      <c:catAx>
        <c:axId val="3925811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43213376"/>
        <c:crosses val="autoZero"/>
        <c:auto val="1"/>
        <c:lblAlgn val="ctr"/>
        <c:lblOffset val="100"/>
        <c:noMultiLvlLbl val="0"/>
      </c:catAx>
      <c:valAx>
        <c:axId val="43213376"/>
        <c:scaling>
          <c:orientation val="minMax"/>
          <c:max val="41.3"/>
          <c:min val="35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tr-TR" sz="2000"/>
                  <a:t>Average</a:t>
                </a:r>
                <a:r>
                  <a:rPr lang="tr-TR" sz="2000" baseline="0"/>
                  <a:t> </a:t>
                </a:r>
                <a:r>
                  <a:rPr lang="tr-TR" sz="2000"/>
                  <a:t>PSNR (dB)</a:t>
                </a:r>
              </a:p>
            </c:rich>
          </c:tx>
          <c:layout/>
          <c:overlay val="0"/>
        </c:title>
        <c:numFmt formatCode="#,##0" sourceLinked="1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39258112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20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coastguard</c:v>
                </c:pt>
                <c:pt idx="1">
                  <c:v>container</c:v>
                </c:pt>
                <c:pt idx="2">
                  <c:v>news</c:v>
                </c:pt>
                <c:pt idx="3">
                  <c:v>riverbed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12.288</c:v>
                </c:pt>
                <c:pt idx="1">
                  <c:v>12.551</c:v>
                </c:pt>
                <c:pt idx="2" formatCode="General">
                  <c:v>16.196999999999999</c:v>
                </c:pt>
                <c:pt idx="3" formatCode="General">
                  <c:v>12.018000000000001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main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coastguard</c:v>
                </c:pt>
                <c:pt idx="1">
                  <c:v>container</c:v>
                </c:pt>
                <c:pt idx="2">
                  <c:v>news</c:v>
                </c:pt>
                <c:pt idx="3">
                  <c:v>riverbed</c:v>
                </c:pt>
              </c:strCache>
            </c:strRef>
          </c:cat>
          <c:val>
            <c:numRef>
              <c:f>Sheet1!$C$2:$C$5</c:f>
              <c:numCache>
                <c:formatCode>#,##0</c:formatCode>
                <c:ptCount val="4"/>
                <c:pt idx="0" formatCode="General">
                  <c:v>12.398</c:v>
                </c:pt>
                <c:pt idx="1">
                  <c:v>12.933</c:v>
                </c:pt>
                <c:pt idx="2" formatCode="General">
                  <c:v>16.436</c:v>
                </c:pt>
                <c:pt idx="3">
                  <c:v>11.988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high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coastguard</c:v>
                </c:pt>
                <c:pt idx="1">
                  <c:v>container</c:v>
                </c:pt>
                <c:pt idx="2">
                  <c:v>news</c:v>
                </c:pt>
                <c:pt idx="3">
                  <c:v>riverbed</c:v>
                </c:pt>
              </c:strCache>
            </c:strRef>
          </c:cat>
          <c:val>
            <c:numRef>
              <c:f>Sheet1!$D$2:$D$5</c:f>
              <c:numCache>
                <c:formatCode>#,##0</c:formatCode>
                <c:ptCount val="4"/>
                <c:pt idx="0">
                  <c:v>12.914</c:v>
                </c:pt>
                <c:pt idx="1">
                  <c:v>13.433999999999999</c:v>
                </c:pt>
                <c:pt idx="2" formatCode="General">
                  <c:v>16.654</c:v>
                </c:pt>
                <c:pt idx="3" formatCode="General">
                  <c:v>12.627000000000001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1030272"/>
        <c:axId val="43217984"/>
      </c:barChart>
      <c:catAx>
        <c:axId val="11103027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43217984"/>
        <c:crosses val="autoZero"/>
        <c:auto val="1"/>
        <c:lblAlgn val="ctr"/>
        <c:lblOffset val="100"/>
        <c:noMultiLvlLbl val="0"/>
      </c:catAx>
      <c:valAx>
        <c:axId val="43217984"/>
        <c:scaling>
          <c:orientation val="minMax"/>
          <c:max val="17"/>
          <c:min val="11.5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tr-TR" sz="2000"/>
                  <a:t>SSIM (dB)</a:t>
                </a:r>
              </a:p>
            </c:rich>
          </c:tx>
          <c:layout/>
          <c:overlay val="0"/>
        </c:title>
        <c:numFmt formatCode="#,##0" sourceLinked="1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111030272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20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A5AF-6E67-4EDA-991C-8D8FB3C645A5}" type="datetimeFigureOut">
              <a:rPr lang="tr-TR" smtClean="0"/>
              <a:t>10.05.2016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446E8-018C-42CF-A79A-0E9D0F0EEC5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9530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A5AF-6E67-4EDA-991C-8D8FB3C645A5}" type="datetimeFigureOut">
              <a:rPr lang="tr-TR" smtClean="0"/>
              <a:t>10.05.2016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446E8-018C-42CF-A79A-0E9D0F0EEC5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0280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A5AF-6E67-4EDA-991C-8D8FB3C645A5}" type="datetimeFigureOut">
              <a:rPr lang="tr-TR" smtClean="0"/>
              <a:t>10.05.2016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446E8-018C-42CF-A79A-0E9D0F0EEC5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0030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A5AF-6E67-4EDA-991C-8D8FB3C645A5}" type="datetimeFigureOut">
              <a:rPr lang="tr-TR" smtClean="0"/>
              <a:t>10.05.2016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446E8-018C-42CF-A79A-0E9D0F0EEC5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1577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A5AF-6E67-4EDA-991C-8D8FB3C645A5}" type="datetimeFigureOut">
              <a:rPr lang="tr-TR" smtClean="0"/>
              <a:t>10.05.2016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446E8-018C-42CF-A79A-0E9D0F0EEC5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1365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A5AF-6E67-4EDA-991C-8D8FB3C645A5}" type="datetimeFigureOut">
              <a:rPr lang="tr-TR" smtClean="0"/>
              <a:t>10.05.2016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446E8-018C-42CF-A79A-0E9D0F0EEC5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279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A5AF-6E67-4EDA-991C-8D8FB3C645A5}" type="datetimeFigureOut">
              <a:rPr lang="tr-TR" smtClean="0"/>
              <a:t>10.05.2016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446E8-018C-42CF-A79A-0E9D0F0EEC5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1127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A5AF-6E67-4EDA-991C-8D8FB3C645A5}" type="datetimeFigureOut">
              <a:rPr lang="tr-TR" smtClean="0"/>
              <a:t>10.05.2016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446E8-018C-42CF-A79A-0E9D0F0EEC5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9119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A5AF-6E67-4EDA-991C-8D8FB3C645A5}" type="datetimeFigureOut">
              <a:rPr lang="tr-TR" smtClean="0"/>
              <a:t>10.05.2016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446E8-018C-42CF-A79A-0E9D0F0EEC5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788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A5AF-6E67-4EDA-991C-8D8FB3C645A5}" type="datetimeFigureOut">
              <a:rPr lang="tr-TR" smtClean="0"/>
              <a:t>10.05.2016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446E8-018C-42CF-A79A-0E9D0F0EEC5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6940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A5AF-6E67-4EDA-991C-8D8FB3C645A5}" type="datetimeFigureOut">
              <a:rPr lang="tr-TR" smtClean="0"/>
              <a:t>10.05.2016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446E8-018C-42CF-A79A-0E9D0F0EEC5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34003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DA5AF-6E67-4EDA-991C-8D8FB3C645A5}" type="datetimeFigureOut">
              <a:rPr lang="tr-TR" smtClean="0"/>
              <a:t>10.05.2016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446E8-018C-42CF-A79A-0E9D0F0EEC5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8054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sajan45/h264-video-standar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H.264/AVC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tx1"/>
                </a:solidFill>
              </a:rPr>
              <a:t>Cem Yusuf Aydoğdu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Mehmet Taner Ünal</a:t>
            </a:r>
            <a:endParaRPr lang="tr-T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4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achieve</a:t>
            </a:r>
            <a:r>
              <a:rPr lang="tr-TR" dirty="0" smtClean="0"/>
              <a:t> </a:t>
            </a:r>
            <a:r>
              <a:rPr lang="tr-TR" dirty="0" err="1" smtClean="0"/>
              <a:t>better</a:t>
            </a:r>
            <a:r>
              <a:rPr lang="tr-TR" dirty="0" smtClean="0"/>
              <a:t> </a:t>
            </a:r>
            <a:r>
              <a:rPr lang="tr-TR" dirty="0" err="1" smtClean="0"/>
              <a:t>compression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perceptual</a:t>
            </a:r>
            <a:r>
              <a:rPr lang="tr-TR" dirty="0" smtClean="0"/>
              <a:t> </a:t>
            </a:r>
            <a:r>
              <a:rPr lang="tr-TR" dirty="0" err="1" smtClean="0"/>
              <a:t>quality</a:t>
            </a:r>
            <a:r>
              <a:rPr lang="tr-TR" dirty="0" smtClean="0"/>
              <a:t> </a:t>
            </a:r>
            <a:r>
              <a:rPr lang="tr-TR" dirty="0" err="1" smtClean="0"/>
              <a:t>these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used</a:t>
            </a:r>
            <a:r>
              <a:rPr lang="tr-TR" dirty="0" smtClean="0"/>
              <a:t>:</a:t>
            </a:r>
            <a:endParaRPr lang="en-GB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39552" y="1988840"/>
            <a:ext cx="8229600" cy="4525963"/>
          </a:xfrm>
        </p:spPr>
        <p:txBody>
          <a:bodyPr/>
          <a:lstStyle/>
          <a:p>
            <a:r>
              <a:rPr lang="tr-TR" dirty="0" smtClean="0"/>
              <a:t>Motion </a:t>
            </a:r>
            <a:r>
              <a:rPr lang="tr-TR" dirty="0" err="1" smtClean="0"/>
              <a:t>estimation</a:t>
            </a:r>
            <a:endParaRPr lang="tr-TR" dirty="0" smtClean="0"/>
          </a:p>
          <a:p>
            <a:r>
              <a:rPr lang="tr-TR" dirty="0" err="1" smtClean="0"/>
              <a:t>Intra</a:t>
            </a:r>
            <a:r>
              <a:rPr lang="tr-TR" dirty="0" smtClean="0"/>
              <a:t> </a:t>
            </a:r>
            <a:r>
              <a:rPr lang="tr-TR" dirty="0" err="1" smtClean="0"/>
              <a:t>estimation</a:t>
            </a:r>
            <a:endParaRPr lang="tr-TR" dirty="0" smtClean="0"/>
          </a:p>
          <a:p>
            <a:r>
              <a:rPr lang="tr-TR" dirty="0" smtClean="0"/>
              <a:t>T</a:t>
            </a:r>
            <a:r>
              <a:rPr lang="en-GB" dirty="0" err="1" smtClean="0"/>
              <a:t>ransformation</a:t>
            </a:r>
            <a:r>
              <a:rPr lang="en-GB" dirty="0" smtClean="0"/>
              <a:t> </a:t>
            </a:r>
            <a:r>
              <a:rPr lang="en-GB" dirty="0"/>
              <a:t>of motion estimation and intra estimation into the </a:t>
            </a:r>
            <a:r>
              <a:rPr lang="en-GB" dirty="0" smtClean="0"/>
              <a:t>frequency domain</a:t>
            </a:r>
            <a:endParaRPr lang="tr-TR" dirty="0" smtClean="0"/>
          </a:p>
          <a:p>
            <a:r>
              <a:rPr lang="tr-TR" dirty="0" smtClean="0"/>
              <a:t>R</a:t>
            </a:r>
            <a:r>
              <a:rPr lang="en-GB" dirty="0" err="1" smtClean="0"/>
              <a:t>eduction</a:t>
            </a:r>
            <a:r>
              <a:rPr lang="en-GB" dirty="0" smtClean="0"/>
              <a:t> </a:t>
            </a:r>
            <a:r>
              <a:rPr lang="en-GB" dirty="0"/>
              <a:t>of compression </a:t>
            </a:r>
            <a:r>
              <a:rPr lang="en-US" dirty="0" smtClean="0"/>
              <a:t>artifacts</a:t>
            </a:r>
            <a:endParaRPr lang="tr-TR" dirty="0" smtClean="0"/>
          </a:p>
          <a:p>
            <a:r>
              <a:rPr lang="tr-TR" dirty="0"/>
              <a:t>E</a:t>
            </a:r>
            <a:r>
              <a:rPr lang="en-GB" dirty="0" err="1" smtClean="0"/>
              <a:t>ntropy</a:t>
            </a:r>
            <a:r>
              <a:rPr lang="en-GB" dirty="0" smtClean="0"/>
              <a:t> </a:t>
            </a:r>
            <a:r>
              <a:rPr lang="en-GB" dirty="0"/>
              <a:t>coding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4756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Some</a:t>
            </a:r>
            <a:r>
              <a:rPr lang="tr-TR" dirty="0" smtClean="0"/>
              <a:t> </a:t>
            </a:r>
            <a:r>
              <a:rPr lang="tr-TR" dirty="0" err="1" smtClean="0"/>
              <a:t>more</a:t>
            </a:r>
            <a:r>
              <a:rPr lang="tr-TR" dirty="0" smtClean="0"/>
              <a:t> </a:t>
            </a:r>
            <a:r>
              <a:rPr lang="tr-TR" dirty="0" err="1" smtClean="0"/>
              <a:t>information</a:t>
            </a:r>
            <a:endParaRPr lang="en-GB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obtain very exact portrayal of the displacements of moving areas, H.264 grants quarter-pixel precision for motion compensation</a:t>
            </a:r>
            <a:r>
              <a:rPr lang="en-GB" dirty="0" smtClean="0"/>
              <a:t>.</a:t>
            </a:r>
            <a:endParaRPr lang="tr-TR" dirty="0"/>
          </a:p>
          <a:p>
            <a:r>
              <a:rPr lang="en-GB" dirty="0"/>
              <a:t>For video network delivery and for delivery of high definition video, H.264 is more charming than MPEG-4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4767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H.264 is promising to be the next standard for format convergence in the digital video industry disregarding of the </a:t>
            </a:r>
            <a:r>
              <a:rPr lang="en-GB" dirty="0" smtClean="0"/>
              <a:t>platform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it is </a:t>
            </a:r>
            <a:r>
              <a:rPr lang="tr-TR" dirty="0" err="1" smtClean="0"/>
              <a:t>backed</a:t>
            </a:r>
            <a:r>
              <a:rPr lang="tr-TR" dirty="0" smtClean="0"/>
              <a:t> </a:t>
            </a:r>
            <a:r>
              <a:rPr lang="en-GB" dirty="0"/>
              <a:t>by big internet players like Google/YouTube, Adobe, and Apple </a:t>
            </a:r>
            <a:r>
              <a:rPr lang="en-GB" dirty="0" smtClean="0"/>
              <a:t>iTunes</a:t>
            </a:r>
            <a:endParaRPr lang="en-GB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869158"/>
            <a:ext cx="164782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631034"/>
            <a:ext cx="12858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101" y="476672"/>
            <a:ext cx="1504950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5" name="Picture 13" descr="http://www.thelogofactory.com/wp-content/uploads/2015/09/fixed-google-logo-fon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26" y="476672"/>
            <a:ext cx="3911763" cy="1303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199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System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3769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Terminology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4104456" cy="3600400"/>
          </a:xfrm>
        </p:spPr>
        <p:txBody>
          <a:bodyPr>
            <a:normAutofit/>
          </a:bodyPr>
          <a:lstStyle/>
          <a:p>
            <a:r>
              <a:rPr lang="tr-TR" sz="2800" dirty="0" smtClean="0"/>
              <a:t>Field: Partial frame</a:t>
            </a:r>
          </a:p>
          <a:p>
            <a:endParaRPr lang="tr-TR" sz="2800" dirty="0"/>
          </a:p>
          <a:p>
            <a:r>
              <a:rPr lang="tr-TR" sz="2800" dirty="0" smtClean="0"/>
              <a:t>Frame consists combined fields</a:t>
            </a:r>
          </a:p>
          <a:p>
            <a:endParaRPr lang="tr-TR" sz="2800" dirty="0" smtClean="0"/>
          </a:p>
          <a:p>
            <a:r>
              <a:rPr lang="tr-TR" sz="2800" dirty="0" smtClean="0"/>
              <a:t>Macroblock: Fixed size region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514800" y="1196752"/>
            <a:ext cx="4320480" cy="3312368"/>
          </a:xfrm>
          <a:prstGeom prst="rect">
            <a:avLst/>
          </a:prstGeom>
        </p:spPr>
      </p:pic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869160"/>
            <a:ext cx="4857750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957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Terminology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3960440" cy="1800200"/>
          </a:xfrm>
        </p:spPr>
        <p:txBody>
          <a:bodyPr>
            <a:normAutofit/>
          </a:bodyPr>
          <a:lstStyle/>
          <a:p>
            <a:endParaRPr lang="tr-TR" sz="2800" dirty="0" smtClean="0"/>
          </a:p>
          <a:p>
            <a:r>
              <a:rPr lang="tr-TR" sz="2800" dirty="0" smtClean="0"/>
              <a:t>Slice: Set of macroblocks</a:t>
            </a:r>
          </a:p>
          <a:p>
            <a:endParaRPr lang="tr-TR" sz="2800" dirty="0" smtClean="0"/>
          </a:p>
          <a:p>
            <a:endParaRPr lang="tr-TR" sz="2800" dirty="0"/>
          </a:p>
          <a:p>
            <a:endParaRPr lang="tr-TR" sz="2800" dirty="0" smtClean="0"/>
          </a:p>
          <a:p>
            <a:endParaRPr lang="tr-TR" sz="28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51520" y="3543011"/>
            <a:ext cx="4824536" cy="28319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076056" y="3933056"/>
            <a:ext cx="3888432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smtClean="0"/>
              <a:t>Different frame types:</a:t>
            </a:r>
          </a:p>
          <a:p>
            <a:pPr lvl="1"/>
            <a:r>
              <a:rPr lang="tr-TR" sz="2400" dirty="0" smtClean="0"/>
              <a:t>I   : Intra</a:t>
            </a:r>
          </a:p>
          <a:p>
            <a:pPr lvl="1"/>
            <a:r>
              <a:rPr lang="tr-TR" sz="2400" dirty="0" smtClean="0"/>
              <a:t>P  : Predictive</a:t>
            </a:r>
          </a:p>
          <a:p>
            <a:pPr lvl="1"/>
            <a:r>
              <a:rPr lang="tr-TR" sz="2400" dirty="0" smtClean="0"/>
              <a:t>B  : Bi-predictive</a:t>
            </a:r>
          </a:p>
          <a:p>
            <a:pPr lvl="1"/>
            <a:r>
              <a:rPr lang="tr-TR" sz="2400" dirty="0" smtClean="0"/>
              <a:t>SI : Switching I</a:t>
            </a:r>
          </a:p>
          <a:p>
            <a:pPr lvl="1"/>
            <a:r>
              <a:rPr lang="tr-TR" sz="2400" dirty="0" smtClean="0"/>
              <a:t>SP : Switching P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63360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563" y="1124744"/>
            <a:ext cx="8646873" cy="394806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Block Diagram of Encoder</a:t>
            </a:r>
            <a:endParaRPr lang="tr-TR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5661248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ME:  Motion Estimation		T:  Transform	NAL:  Network Abstraction Layer</a:t>
            </a:r>
          </a:p>
          <a:p>
            <a:r>
              <a:rPr lang="tr-TR" dirty="0" smtClean="0"/>
              <a:t>MC:  Motion Compensation		Q: Quantization</a:t>
            </a:r>
            <a:endParaRPr lang="tr-TR" dirty="0"/>
          </a:p>
        </p:txBody>
      </p:sp>
      <p:sp>
        <p:nvSpPr>
          <p:cNvPr id="8" name="TextBox 7"/>
          <p:cNvSpPr txBox="1"/>
          <p:nvPr/>
        </p:nvSpPr>
        <p:spPr>
          <a:xfrm>
            <a:off x="6588224" y="2132856"/>
            <a:ext cx="22425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X: Quantization coefficients</a:t>
            </a:r>
          </a:p>
          <a:p>
            <a:endParaRPr lang="tr-TR" dirty="0"/>
          </a:p>
          <a:p>
            <a:r>
              <a:rPr lang="tr-TR" dirty="0" smtClean="0"/>
              <a:t>P: Prediction block</a:t>
            </a:r>
          </a:p>
          <a:p>
            <a:endParaRPr lang="tr-TR" dirty="0" smtClean="0"/>
          </a:p>
          <a:p>
            <a:r>
              <a:rPr lang="tr-TR" dirty="0" smtClean="0"/>
              <a:t>Dn: Residual difference block</a:t>
            </a:r>
          </a:p>
          <a:p>
            <a:endParaRPr lang="tr-TR" dirty="0" smtClean="0"/>
          </a:p>
          <a:p>
            <a:r>
              <a:rPr lang="tr-TR" dirty="0" smtClean="0"/>
              <a:t>uF’n: Unfiltered deconstructed block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0759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Block Diagram of Decoder</a:t>
            </a:r>
            <a:endParaRPr lang="tr-TR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5229200"/>
            <a:ext cx="87849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MC: Motion Compensation		D’n: Residual difference block</a:t>
            </a:r>
          </a:p>
          <a:p>
            <a:endParaRPr lang="tr-TR" dirty="0" smtClean="0"/>
          </a:p>
          <a:p>
            <a:r>
              <a:rPr lang="tr-TR" dirty="0" smtClean="0"/>
              <a:t>uF’n: Unfiltered deconstructed block	P: Prediction block</a:t>
            </a:r>
          </a:p>
          <a:p>
            <a:endParaRPr lang="tr-TR" dirty="0" smtClean="0"/>
          </a:p>
          <a:p>
            <a:endParaRPr lang="tr-TR"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218910" y="1700808"/>
            <a:ext cx="8926001" cy="239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79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Profiles</a:t>
            </a:r>
            <a:endParaRPr lang="tr-TR" dirty="0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5335" r="7812" b="2547"/>
          <a:stretch/>
        </p:blipFill>
        <p:spPr>
          <a:xfrm>
            <a:off x="3923928" y="1124744"/>
            <a:ext cx="5040560" cy="552085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63115"/>
            <a:ext cx="3888432" cy="432048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tr-TR" sz="2800" dirty="0" smtClean="0"/>
              <a:t>Baseline Profile	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tr-TR" sz="2400" dirty="0" smtClean="0"/>
              <a:t>Basic Functionalities</a:t>
            </a:r>
            <a:endParaRPr lang="tr-TR" sz="2400" dirty="0"/>
          </a:p>
          <a:p>
            <a:pPr marL="0" indent="0">
              <a:buNone/>
            </a:pPr>
            <a:endParaRPr lang="tr-TR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tr-TR" sz="2800" dirty="0" smtClean="0"/>
              <a:t>Main Profile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tr-TR" sz="2400" dirty="0" smtClean="0"/>
              <a:t>Storing, broadcasting</a:t>
            </a:r>
          </a:p>
          <a:p>
            <a:pPr marL="514350" indent="-514350">
              <a:buFont typeface="+mj-lt"/>
              <a:buAutoNum type="arabicPeriod"/>
            </a:pPr>
            <a:endParaRPr lang="tr-TR" sz="2800" dirty="0"/>
          </a:p>
          <a:p>
            <a:pPr marL="514350" indent="-514350">
              <a:buFont typeface="+mj-lt"/>
              <a:buAutoNum type="arabicPeriod"/>
            </a:pPr>
            <a:r>
              <a:rPr lang="tr-TR" sz="2800" dirty="0" smtClean="0"/>
              <a:t>Extended Profile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tr-TR" sz="2400" dirty="0" smtClean="0"/>
              <a:t>Streaming</a:t>
            </a:r>
          </a:p>
        </p:txBody>
      </p:sp>
    </p:spTree>
    <p:extLst>
      <p:ext uri="{BB962C8B-B14F-4D97-AF65-F5344CB8AC3E}">
        <p14:creationId xmlns:p14="http://schemas.microsoft.com/office/powerpoint/2010/main" val="77553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Profiles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7670735" cy="172819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tr-TR" sz="2800" dirty="0" smtClean="0"/>
              <a:t>High Profiles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tr-TR" sz="2400" dirty="0" smtClean="0"/>
              <a:t>For better quality</a:t>
            </a:r>
            <a:endParaRPr lang="tr-TR" sz="2000" dirty="0" smtClean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79512" y="2924944"/>
            <a:ext cx="8784976" cy="344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86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we cover?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3568" y="1600200"/>
            <a:ext cx="7848872" cy="4525963"/>
          </a:xfrm>
        </p:spPr>
        <p:txBody>
          <a:bodyPr>
            <a:normAutofit/>
          </a:bodyPr>
          <a:lstStyle/>
          <a:p>
            <a:r>
              <a:rPr lang="en-US" b="1" dirty="0" smtClean="0"/>
              <a:t>Introduction</a:t>
            </a:r>
            <a:endParaRPr lang="tr-TR" b="1" dirty="0" smtClean="0"/>
          </a:p>
          <a:p>
            <a:pPr marL="0" indent="0">
              <a:buNone/>
            </a:pPr>
            <a:r>
              <a:rPr lang="tr-TR" dirty="0" smtClean="0"/>
              <a:t>	</a:t>
            </a:r>
            <a:r>
              <a:rPr lang="tr-TR" sz="2800" dirty="0" err="1" smtClean="0"/>
              <a:t>Definitions</a:t>
            </a:r>
            <a:r>
              <a:rPr lang="tr-TR" sz="2800" dirty="0" smtClean="0"/>
              <a:t>, background </a:t>
            </a:r>
            <a:r>
              <a:rPr lang="tr-TR" sz="2800" dirty="0" err="1" smtClean="0"/>
              <a:t>and</a:t>
            </a:r>
            <a:r>
              <a:rPr lang="tr-TR" sz="2800" dirty="0" smtClean="0"/>
              <a:t> </a:t>
            </a:r>
            <a:r>
              <a:rPr lang="tr-TR" sz="2800" dirty="0" err="1" smtClean="0"/>
              <a:t>history</a:t>
            </a:r>
            <a:r>
              <a:rPr lang="tr-TR" sz="2800" dirty="0" smtClean="0"/>
              <a:t>, 	</a:t>
            </a:r>
            <a:r>
              <a:rPr lang="tr-TR" sz="2800" dirty="0" err="1" smtClean="0"/>
              <a:t>improvements</a:t>
            </a:r>
            <a:r>
              <a:rPr lang="tr-TR" sz="2800" dirty="0" smtClean="0"/>
              <a:t>, </a:t>
            </a:r>
            <a:r>
              <a:rPr lang="tr-TR" sz="2800" dirty="0" err="1" smtClean="0"/>
              <a:t>methods</a:t>
            </a:r>
            <a:r>
              <a:rPr lang="tr-TR" sz="2800" dirty="0" smtClean="0"/>
              <a:t>, </a:t>
            </a:r>
            <a:r>
              <a:rPr lang="tr-TR" sz="2800" dirty="0" err="1" smtClean="0"/>
              <a:t>comparison</a:t>
            </a:r>
            <a:r>
              <a:rPr lang="tr-TR" sz="2800" dirty="0" err="1"/>
              <a:t>s</a:t>
            </a:r>
            <a:endParaRPr lang="tr-TR" dirty="0" smtClean="0"/>
          </a:p>
          <a:p>
            <a:r>
              <a:rPr lang="en-US" b="1" dirty="0" smtClean="0"/>
              <a:t>System</a:t>
            </a:r>
            <a:endParaRPr lang="tr-TR" b="1" dirty="0" smtClean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sz="2800" dirty="0" err="1" smtClean="0"/>
              <a:t>Terminology</a:t>
            </a:r>
            <a:r>
              <a:rPr lang="tr-TR" sz="2800" dirty="0" smtClean="0"/>
              <a:t>, </a:t>
            </a:r>
            <a:r>
              <a:rPr lang="tr-TR" sz="2800" dirty="0" err="1" smtClean="0"/>
              <a:t>structure</a:t>
            </a:r>
            <a:r>
              <a:rPr lang="tr-TR" sz="2800" dirty="0" smtClean="0"/>
              <a:t> </a:t>
            </a:r>
            <a:r>
              <a:rPr lang="tr-TR" sz="2800" dirty="0" err="1" smtClean="0"/>
              <a:t>for</a:t>
            </a:r>
            <a:r>
              <a:rPr lang="tr-TR" sz="2800" dirty="0" smtClean="0"/>
              <a:t> </a:t>
            </a:r>
            <a:r>
              <a:rPr lang="tr-TR" sz="2800" dirty="0" err="1" smtClean="0"/>
              <a:t>the</a:t>
            </a:r>
            <a:r>
              <a:rPr lang="tr-TR" sz="2800" dirty="0" smtClean="0"/>
              <a:t> </a:t>
            </a:r>
            <a:r>
              <a:rPr lang="tr-TR" sz="2800" dirty="0" err="1" smtClean="0"/>
              <a:t>encoder</a:t>
            </a:r>
            <a:r>
              <a:rPr lang="tr-TR" sz="2800" dirty="0" smtClean="0"/>
              <a:t> </a:t>
            </a:r>
            <a:r>
              <a:rPr lang="tr-TR" sz="2800" dirty="0" err="1" smtClean="0"/>
              <a:t>and</a:t>
            </a:r>
            <a:r>
              <a:rPr lang="tr-TR" sz="2800" dirty="0" smtClean="0"/>
              <a:t> 	</a:t>
            </a:r>
            <a:r>
              <a:rPr lang="tr-TR" sz="2800" dirty="0" err="1" smtClean="0"/>
              <a:t>decoder</a:t>
            </a:r>
            <a:r>
              <a:rPr lang="tr-TR" sz="2800" dirty="0" smtClean="0"/>
              <a:t> of H.264, </a:t>
            </a:r>
            <a:r>
              <a:rPr lang="tr-TR" sz="2800" dirty="0" err="1" smtClean="0"/>
              <a:t>profiles</a:t>
            </a:r>
            <a:endParaRPr lang="tr-TR" sz="2800" dirty="0" smtClean="0"/>
          </a:p>
          <a:p>
            <a:r>
              <a:rPr lang="en-US" b="1" dirty="0" smtClean="0"/>
              <a:t>Experimental Results</a:t>
            </a:r>
            <a:endParaRPr lang="tr-TR" b="1" dirty="0" smtClean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sz="2800" dirty="0" err="1" smtClean="0"/>
              <a:t>Testing</a:t>
            </a:r>
            <a:r>
              <a:rPr lang="tr-TR" sz="2800" dirty="0" smtClean="0"/>
              <a:t>, PSNR, SSIM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1165617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Experimental Results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896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Testing</a:t>
            </a:r>
            <a:endParaRPr lang="tr-T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780533"/>
              </p:ext>
            </p:extLst>
          </p:nvPr>
        </p:nvGraphicFramePr>
        <p:xfrm>
          <a:off x="467544" y="1988840"/>
          <a:ext cx="8363272" cy="28560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90818"/>
                <a:gridCol w="2090818"/>
                <a:gridCol w="2090818"/>
                <a:gridCol w="2090818"/>
              </a:tblGrid>
              <a:tr h="5712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Video Name</a:t>
                      </a:r>
                      <a:endParaRPr lang="tr-TR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Resolution</a:t>
                      </a:r>
                      <a:endParaRPr lang="tr-TR" sz="20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Frame Per Second</a:t>
                      </a:r>
                      <a:endParaRPr lang="tr-TR" sz="20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Chroma Format</a:t>
                      </a:r>
                      <a:endParaRPr lang="tr-TR" sz="20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/>
                </a:tc>
              </a:tr>
              <a:tr h="5712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coastguard</a:t>
                      </a:r>
                      <a:endParaRPr lang="tr-TR" sz="20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352 x 288</a:t>
                      </a:r>
                      <a:endParaRPr lang="tr-TR" sz="20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29.97</a:t>
                      </a:r>
                      <a:endParaRPr lang="tr-TR" sz="20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4 : 2 : 0</a:t>
                      </a:r>
                      <a:endParaRPr lang="tr-TR" sz="20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/>
                </a:tc>
              </a:tr>
              <a:tr h="5712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container</a:t>
                      </a:r>
                      <a:endParaRPr lang="tr-TR" sz="20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352 x 288</a:t>
                      </a:r>
                      <a:endParaRPr lang="tr-TR" sz="20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29.97</a:t>
                      </a:r>
                      <a:endParaRPr lang="tr-TR" sz="20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4 : 2 : 0</a:t>
                      </a:r>
                      <a:endParaRPr lang="tr-TR" sz="20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/>
                </a:tc>
              </a:tr>
              <a:tr h="5712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news</a:t>
                      </a:r>
                      <a:endParaRPr lang="tr-TR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352 x 288</a:t>
                      </a:r>
                      <a:endParaRPr lang="tr-TR" sz="20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29.97</a:t>
                      </a:r>
                      <a:endParaRPr lang="tr-TR" sz="20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4 : 2 : 0</a:t>
                      </a:r>
                      <a:endParaRPr lang="tr-TR" sz="20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/>
                </a:tc>
              </a:tr>
              <a:tr h="5712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riverbed</a:t>
                      </a:r>
                      <a:endParaRPr lang="tr-TR" sz="20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1920 x 1080</a:t>
                      </a:r>
                      <a:endParaRPr lang="tr-TR" sz="20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25</a:t>
                      </a:r>
                      <a:endParaRPr lang="tr-TR" sz="20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4 : 2 : 0</a:t>
                      </a:r>
                      <a:endParaRPr lang="tr-TR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298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Metrics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463115"/>
                <a:ext cx="8424936" cy="4320480"/>
              </a:xfrm>
            </p:spPr>
            <p:txBody>
              <a:bodyPr>
                <a:no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tr-TR" sz="2800" dirty="0" smtClean="0"/>
                  <a:t>Peak Signal To Noise Ratio (PSNR):</a:t>
                </a:r>
              </a:p>
              <a:p>
                <a:pPr marL="0" indent="0">
                  <a:buNone/>
                </a:pPr>
                <a:endParaRPr lang="tr-TR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>
                          <a:latin typeface="Cambria Math"/>
                        </a:rPr>
                        <m:t>𝑃𝑆𝑁𝑅</m:t>
                      </m:r>
                      <m:r>
                        <a:rPr lang="en-GB" sz="2800" i="1">
                          <a:latin typeface="Cambria Math"/>
                        </a:rPr>
                        <m:t>=10 </m:t>
                      </m:r>
                      <m:func>
                        <m:funcPr>
                          <m:ctrlPr>
                            <a:rPr lang="tr-TR" sz="2800" i="1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tr-TR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80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tr-TR" sz="2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GB" sz="2800" i="1">
                                  <a:latin typeface="Cambria Math"/>
                                </a:rPr>
                                <m:t>𝑀𝐴</m:t>
                              </m:r>
                              <m:sSup>
                                <m:sSupPr>
                                  <m:ctrlPr>
                                    <a:rPr lang="tr-TR" sz="2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GB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sz="2800" i="1">
                                  <a:latin typeface="Cambria Math"/>
                                </a:rPr>
                                <m:t>𝑀𝑆𝐸</m:t>
                              </m:r>
                            </m:den>
                          </m:f>
                        </m:e>
                      </m:func>
                      <m:r>
                        <a:rPr lang="en-GB" sz="28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tr-TR" sz="2800" dirty="0" smtClean="0"/>
              </a:p>
              <a:p>
                <a:pPr marL="0" indent="0">
                  <a:buNone/>
                </a:pPr>
                <a:endParaRPr lang="tr-TR" sz="2800" i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2800" i="1">
                        <a:latin typeface="Cambria Math"/>
                      </a:rPr>
                      <m:t>𝑀𝐴𝑋</m:t>
                    </m:r>
                  </m:oMath>
                </a14:m>
                <a:r>
                  <a:rPr lang="en-GB" sz="2800" dirty="0"/>
                  <a:t>  is average of the maximum values in each image component </a:t>
                </a:r>
                <a:r>
                  <a:rPr lang="tr-TR" sz="2800" dirty="0" smtClean="0"/>
                  <a:t>   </a:t>
                </a:r>
                <a:endParaRPr lang="tr-TR" sz="2800" i="1" dirty="0" smtClean="0"/>
              </a:p>
              <a:p>
                <a:pPr marL="0" indent="0">
                  <a:buNone/>
                </a:pPr>
                <a:endParaRPr lang="tr-TR" sz="2800" i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2800" i="1">
                        <a:latin typeface="Cambria Math"/>
                      </a:rPr>
                      <m:t>𝑀𝑆𝐸</m:t>
                    </m:r>
                  </m:oMath>
                </a14:m>
                <a:r>
                  <a:rPr lang="en-GB" sz="2800" dirty="0"/>
                  <a:t>  is mean square error </a:t>
                </a:r>
                <a:endParaRPr lang="tr-TR" sz="2800" dirty="0" smtClean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463115"/>
                <a:ext cx="8424936" cy="4320480"/>
              </a:xfrm>
              <a:blipFill rotWithShape="1">
                <a:blip r:embed="rId2"/>
                <a:stretch>
                  <a:fillRect l="-1447" t="-1410" b="-578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694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Comparing Average PSNR Values</a:t>
            </a:r>
            <a:endParaRPr lang="tr-TR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529823000"/>
              </p:ext>
            </p:extLst>
          </p:nvPr>
        </p:nvGraphicFramePr>
        <p:xfrm>
          <a:off x="179512" y="908720"/>
          <a:ext cx="8784976" cy="5760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0873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Metrics</a:t>
            </a:r>
            <a:endParaRPr lang="tr-TR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496944" cy="451483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tr-TR" sz="2800" dirty="0" smtClean="0"/>
              <a:t>Structural Similarity Metric (SSIM):</a:t>
            </a:r>
          </a:p>
          <a:p>
            <a:endParaRPr lang="tr-TR" sz="2800" dirty="0"/>
          </a:p>
          <a:p>
            <a:pPr marL="0" indent="0">
              <a:buNone/>
            </a:pPr>
            <a:endParaRPr lang="tr-TR" sz="2800" dirty="0" smtClean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t="4151"/>
          <a:stretch/>
        </p:blipFill>
        <p:spPr bwMode="auto">
          <a:xfrm>
            <a:off x="35496" y="2276872"/>
            <a:ext cx="9008200" cy="38164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4803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Metrics</a:t>
            </a:r>
            <a:endParaRPr lang="tr-TR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51520" y="5229199"/>
            <a:ext cx="8496944" cy="144016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800" dirty="0" smtClean="0"/>
              <a:t>μ</a:t>
            </a:r>
            <a:r>
              <a:rPr lang="en-GB" sz="2800" baseline="-25000" dirty="0" smtClean="0"/>
              <a:t> </a:t>
            </a:r>
            <a:r>
              <a:rPr lang="en-GB" sz="2800" dirty="0" smtClean="0"/>
              <a:t>values denote local means</a:t>
            </a:r>
            <a:endParaRPr lang="tr-TR" sz="2800" dirty="0" smtClean="0"/>
          </a:p>
          <a:p>
            <a:pPr marL="0" indent="0" algn="ctr">
              <a:buNone/>
            </a:pPr>
            <a:r>
              <a:rPr lang="en-GB" sz="2800" dirty="0" smtClean="0"/>
              <a:t>σ values denote standard deviations </a:t>
            </a:r>
            <a:endParaRPr lang="tr-TR" sz="2800" dirty="0" smtClean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187624" y="1196752"/>
            <a:ext cx="7127842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99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Comparing SSIM Values</a:t>
            </a:r>
            <a:endParaRPr lang="tr-TR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559340866"/>
              </p:ext>
            </p:extLst>
          </p:nvPr>
        </p:nvGraphicFramePr>
        <p:xfrm>
          <a:off x="251520" y="908720"/>
          <a:ext cx="8640960" cy="5760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1915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 smtClean="0"/>
              <a:t>Introduction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5592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Background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700808"/>
            <a:ext cx="7715200" cy="3888432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A video compression standard H.264, in the other words a codec, was cooperatively advanced by the International Telecommunications Union and International Organization </a:t>
            </a:r>
            <a:r>
              <a:rPr lang="en-GB" dirty="0" smtClean="0"/>
              <a:t>for</a:t>
            </a:r>
            <a:r>
              <a:rPr lang="tr-TR" dirty="0" smtClean="0"/>
              <a:t> </a:t>
            </a:r>
            <a:r>
              <a:rPr lang="en-GB" dirty="0" smtClean="0"/>
              <a:t>Standardization/International </a:t>
            </a:r>
            <a:r>
              <a:rPr lang="en-GB" dirty="0" err="1"/>
              <a:t>Electrotechnical</a:t>
            </a:r>
            <a:r>
              <a:rPr lang="en-GB" dirty="0"/>
              <a:t> </a:t>
            </a:r>
            <a:r>
              <a:rPr lang="en-GB" dirty="0" smtClean="0"/>
              <a:t>Commission </a:t>
            </a:r>
            <a:r>
              <a:rPr lang="en-GB" dirty="0"/>
              <a:t>Moving Picture Experts </a:t>
            </a:r>
            <a:r>
              <a:rPr lang="en-GB" dirty="0" smtClean="0"/>
              <a:t>Group.</a:t>
            </a:r>
            <a:endParaRPr lang="tr-TR" dirty="0" smtClean="0"/>
          </a:p>
          <a:p>
            <a:endParaRPr lang="tr-TR" dirty="0" smtClean="0"/>
          </a:p>
          <a:p>
            <a:r>
              <a:rPr lang="en-GB" dirty="0" smtClean="0"/>
              <a:t>It </a:t>
            </a:r>
            <a:r>
              <a:rPr lang="en-GB" dirty="0"/>
              <a:t>was known as "H.264" by ITU and "MPEG-4 Part 10, Advanced Video Coding (AVC)" by ISO/IEC. So they both are basically the same </a:t>
            </a:r>
            <a:r>
              <a:rPr lang="en-GB" dirty="0" smtClean="0"/>
              <a:t>thing. </a:t>
            </a:r>
            <a:r>
              <a:rPr lang="tr-TR" dirty="0" smtClean="0"/>
              <a:t>	</a:t>
            </a:r>
            <a:endParaRPr lang="tr-TR" dirty="0"/>
          </a:p>
        </p:txBody>
      </p:sp>
      <p:pic>
        <p:nvPicPr>
          <p:cNvPr id="1026" name="Picture 2" descr="http://www.winxdvd.com/resource/new-fourteen/h2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869160"/>
            <a:ext cx="1872208" cy="175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46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What</a:t>
            </a:r>
            <a:r>
              <a:rPr lang="tr-TR" dirty="0" smtClean="0"/>
              <a:t> is x264?</a:t>
            </a:r>
            <a:endParaRPr lang="en-GB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800" dirty="0"/>
              <a:t>x264 is a free software library and application for encoding video streams into the H.264/MPEG-4 AVC compression format, and is released under the terms of the GNU </a:t>
            </a:r>
            <a:r>
              <a:rPr lang="en-GB" sz="2800" dirty="0" smtClean="0"/>
              <a:t>GPL</a:t>
            </a:r>
            <a:r>
              <a:rPr lang="tr-TR" sz="2800" dirty="0" smtClean="0"/>
              <a:t>.</a:t>
            </a:r>
          </a:p>
          <a:p>
            <a:endParaRPr lang="tr-TR" sz="2800" dirty="0" smtClean="0"/>
          </a:p>
          <a:p>
            <a:r>
              <a:rPr lang="tr-TR" sz="2800" dirty="0" err="1" smtClean="0"/>
              <a:t>It</a:t>
            </a:r>
            <a:r>
              <a:rPr lang="tr-TR" sz="2800" dirty="0" smtClean="0"/>
              <a:t> </a:t>
            </a:r>
            <a:r>
              <a:rPr lang="en-GB" sz="2800" dirty="0" smtClean="0"/>
              <a:t>achieves </a:t>
            </a:r>
            <a:r>
              <a:rPr lang="en-GB" sz="2800" dirty="0"/>
              <a:t>dramatic performance, encoding 4 or more 1080p streams in </a:t>
            </a:r>
            <a:r>
              <a:rPr lang="en-GB" sz="2800" dirty="0" err="1"/>
              <a:t>realtime</a:t>
            </a:r>
            <a:r>
              <a:rPr lang="en-GB" sz="2800" dirty="0"/>
              <a:t> on a single consumer-level </a:t>
            </a:r>
            <a:r>
              <a:rPr lang="en-GB" sz="2800" dirty="0" smtClean="0"/>
              <a:t>computer</a:t>
            </a:r>
            <a:endParaRPr lang="tr-TR" sz="2800" dirty="0" smtClean="0"/>
          </a:p>
          <a:p>
            <a:endParaRPr lang="tr-TR" sz="2800" dirty="0" smtClean="0"/>
          </a:p>
          <a:p>
            <a:r>
              <a:rPr lang="tr-TR" sz="2800" dirty="0" err="1" smtClean="0"/>
              <a:t>It</a:t>
            </a:r>
            <a:r>
              <a:rPr lang="tr-TR" sz="2800" dirty="0" smtClean="0"/>
              <a:t> has </a:t>
            </a:r>
            <a:r>
              <a:rPr lang="tr-TR" sz="2800" dirty="0" err="1" smtClean="0"/>
              <a:t>the</a:t>
            </a:r>
            <a:r>
              <a:rPr lang="tr-TR" sz="2800" dirty="0" smtClean="0"/>
              <a:t> </a:t>
            </a:r>
            <a:r>
              <a:rPr lang="en-GB" sz="2800" dirty="0" smtClean="0"/>
              <a:t>most </a:t>
            </a:r>
            <a:r>
              <a:rPr lang="en-GB" sz="2800" dirty="0"/>
              <a:t>advanced </a:t>
            </a:r>
            <a:r>
              <a:rPr lang="en-GB" sz="2800" dirty="0" err="1"/>
              <a:t>psychovisual</a:t>
            </a:r>
            <a:r>
              <a:rPr lang="en-GB" sz="2800" dirty="0"/>
              <a:t> optimizations</a:t>
            </a:r>
            <a:endParaRPr lang="tr-TR" sz="2800" dirty="0" smtClean="0"/>
          </a:p>
        </p:txBody>
      </p:sp>
    </p:spTree>
    <p:extLst>
      <p:ext uri="{BB962C8B-B14F-4D97-AF65-F5344CB8AC3E}">
        <p14:creationId xmlns:p14="http://schemas.microsoft.com/office/powerpoint/2010/main" val="3390132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Some</a:t>
            </a:r>
            <a:r>
              <a:rPr lang="tr-TR" dirty="0" smtClean="0"/>
              <a:t> </a:t>
            </a:r>
            <a:r>
              <a:rPr lang="tr-TR" dirty="0" err="1" smtClean="0"/>
              <a:t>Softwares</a:t>
            </a:r>
            <a:r>
              <a:rPr lang="tr-TR" dirty="0" smtClean="0"/>
              <a:t> </a:t>
            </a:r>
            <a:r>
              <a:rPr lang="tr-TR" dirty="0" err="1" smtClean="0"/>
              <a:t>using</a:t>
            </a:r>
            <a:r>
              <a:rPr lang="tr-TR" dirty="0" smtClean="0"/>
              <a:t> x264</a:t>
            </a:r>
            <a:endParaRPr lang="en-GB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00380" y="1717889"/>
            <a:ext cx="3898776" cy="3583319"/>
          </a:xfrm>
        </p:spPr>
        <p:txBody>
          <a:bodyPr>
            <a:normAutofit/>
          </a:bodyPr>
          <a:lstStyle/>
          <a:p>
            <a:r>
              <a:rPr lang="en-GB" sz="2800" dirty="0" err="1" smtClean="0"/>
              <a:t>Avidemux</a:t>
            </a:r>
            <a:endParaRPr lang="tr-TR" sz="2800" dirty="0" smtClean="0"/>
          </a:p>
          <a:p>
            <a:r>
              <a:rPr lang="en-GB" sz="2800" dirty="0" smtClean="0"/>
              <a:t>ELDER</a:t>
            </a:r>
            <a:endParaRPr lang="tr-TR" sz="2800" dirty="0" smtClean="0"/>
          </a:p>
          <a:p>
            <a:r>
              <a:rPr lang="en-GB" sz="2800" dirty="0" err="1" smtClean="0"/>
              <a:t>Ffdshow</a:t>
            </a:r>
            <a:endParaRPr lang="tr-TR" sz="2800" dirty="0" smtClean="0"/>
          </a:p>
          <a:p>
            <a:r>
              <a:rPr lang="en-GB" sz="2800" dirty="0" smtClean="0"/>
              <a:t> </a:t>
            </a:r>
            <a:r>
              <a:rPr lang="en-GB" sz="2800" dirty="0" err="1" smtClean="0"/>
              <a:t>ffmpeg</a:t>
            </a:r>
            <a:endParaRPr lang="tr-TR" sz="2800" dirty="0" smtClean="0"/>
          </a:p>
          <a:p>
            <a:r>
              <a:rPr lang="en-GB" sz="2800" dirty="0" err="1" smtClean="0"/>
              <a:t>GordianKnot</a:t>
            </a:r>
            <a:endParaRPr lang="tr-TR" sz="2800" dirty="0" smtClean="0"/>
          </a:p>
          <a:p>
            <a:r>
              <a:rPr lang="en-GB" sz="2800" dirty="0" smtClean="0"/>
              <a:t>Handbrake</a:t>
            </a:r>
            <a:endParaRPr lang="tr-TR" sz="2800" dirty="0" smtClean="0"/>
          </a:p>
        </p:txBody>
      </p:sp>
      <p:sp>
        <p:nvSpPr>
          <p:cNvPr id="4" name="İçerik Yer Tutucusu 2"/>
          <p:cNvSpPr txBox="1">
            <a:spLocks/>
          </p:cNvSpPr>
          <p:nvPr/>
        </p:nvSpPr>
        <p:spPr>
          <a:xfrm>
            <a:off x="4738381" y="1720845"/>
            <a:ext cx="3898776" cy="3580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 err="1" smtClean="0"/>
              <a:t>LiVES</a:t>
            </a:r>
            <a:endParaRPr lang="tr-TR" sz="2800" dirty="0" smtClean="0"/>
          </a:p>
          <a:p>
            <a:r>
              <a:rPr lang="en-GB" sz="2800" dirty="0" err="1" smtClean="0"/>
              <a:t>MeGUI</a:t>
            </a:r>
            <a:endParaRPr lang="tr-TR" sz="2800" dirty="0" smtClean="0"/>
          </a:p>
          <a:p>
            <a:r>
              <a:rPr lang="en-GB" sz="2800" dirty="0" err="1" smtClean="0"/>
              <a:t>Mencoder</a:t>
            </a:r>
            <a:endParaRPr lang="tr-TR" sz="2800" dirty="0" smtClean="0"/>
          </a:p>
          <a:p>
            <a:r>
              <a:rPr lang="en-GB" sz="2800" dirty="0" err="1" smtClean="0"/>
              <a:t>Bencos</a:t>
            </a:r>
            <a:r>
              <a:rPr lang="en-GB" sz="2800" dirty="0" smtClean="0"/>
              <a:t> (</a:t>
            </a:r>
            <a:r>
              <a:rPr lang="en-GB" sz="2800" dirty="0" err="1" smtClean="0"/>
              <a:t>RealAnime</a:t>
            </a:r>
            <a:r>
              <a:rPr lang="en-GB" sz="2800" dirty="0" smtClean="0"/>
              <a:t>)</a:t>
            </a:r>
            <a:endParaRPr lang="tr-TR" sz="2800" dirty="0" smtClean="0"/>
          </a:p>
          <a:p>
            <a:r>
              <a:rPr lang="en-GB" sz="2800" dirty="0" err="1" smtClean="0"/>
              <a:t>StaxRip</a:t>
            </a:r>
            <a:endParaRPr lang="tr-TR" sz="2800" dirty="0" smtClean="0"/>
          </a:p>
          <a:p>
            <a:r>
              <a:rPr lang="en-GB" sz="2800" dirty="0" smtClean="0"/>
              <a:t>VLC </a:t>
            </a:r>
            <a:r>
              <a:rPr lang="en-GB" sz="2800" dirty="0"/>
              <a:t>Media Player</a:t>
            </a:r>
            <a:endParaRPr lang="en-GB" sz="2800" dirty="0" smtClean="0"/>
          </a:p>
        </p:txBody>
      </p:sp>
      <p:sp>
        <p:nvSpPr>
          <p:cNvPr id="6" name="İçerik Yer Tutucusu 2"/>
          <p:cNvSpPr txBox="1">
            <a:spLocks/>
          </p:cNvSpPr>
          <p:nvPr/>
        </p:nvSpPr>
        <p:spPr>
          <a:xfrm>
            <a:off x="1084555" y="5085184"/>
            <a:ext cx="7307652" cy="1008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x264 forms the core of many web video services, such as </a:t>
            </a:r>
            <a:r>
              <a:rPr lang="en-GB" dirty="0" err="1"/>
              <a:t>Youtube</a:t>
            </a:r>
            <a:r>
              <a:rPr lang="en-GB" dirty="0"/>
              <a:t>, Facebook, Vimeo, and Hulu. It is widely used by television broadcasters and ISPs.</a:t>
            </a:r>
            <a:endParaRPr lang="tr-TR" dirty="0" smtClean="0"/>
          </a:p>
        </p:txBody>
      </p:sp>
      <p:sp>
        <p:nvSpPr>
          <p:cNvPr id="8" name="Dikdörtgen 7"/>
          <p:cNvSpPr/>
          <p:nvPr/>
        </p:nvSpPr>
        <p:spPr>
          <a:xfrm>
            <a:off x="971600" y="4959274"/>
            <a:ext cx="7344816" cy="1224136"/>
          </a:xfrm>
          <a:prstGeom prst="rect">
            <a:avLst/>
          </a:prstGeom>
          <a:noFill/>
          <a:ln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032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Main </a:t>
            </a:r>
            <a:r>
              <a:rPr lang="tr-TR" dirty="0" err="1" smtClean="0"/>
              <a:t>Objectives</a:t>
            </a:r>
            <a:r>
              <a:rPr lang="tr-TR" dirty="0" smtClean="0"/>
              <a:t> of H.264/AVC </a:t>
            </a:r>
            <a:r>
              <a:rPr lang="tr-TR" dirty="0" err="1" smtClean="0"/>
              <a:t>Standardisation</a:t>
            </a:r>
            <a:endParaRPr lang="en-GB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27584" y="1916832"/>
            <a:ext cx="7272808" cy="3888432"/>
          </a:xfrm>
        </p:spPr>
        <p:txBody>
          <a:bodyPr>
            <a:normAutofit/>
          </a:bodyPr>
          <a:lstStyle/>
          <a:p>
            <a:r>
              <a:rPr lang="en-GB" u="sng" dirty="0" smtClean="0"/>
              <a:t>to </a:t>
            </a:r>
            <a:r>
              <a:rPr lang="en-GB" u="sng" dirty="0"/>
              <a:t>increase compression performance</a:t>
            </a:r>
            <a:r>
              <a:rPr lang="en-GB" dirty="0"/>
              <a:t> 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r>
              <a:rPr lang="en-GB" u="sng" dirty="0" smtClean="0"/>
              <a:t>to </a:t>
            </a:r>
            <a:r>
              <a:rPr lang="en-GB" u="sng" dirty="0"/>
              <a:t>boost provision of a network-friendly video representation </a:t>
            </a:r>
            <a:r>
              <a:rPr lang="en-GB" dirty="0"/>
              <a:t>addressing conversational (video telephony) and non-conversational (storage, streaming, or broadcasting) applications</a:t>
            </a:r>
          </a:p>
        </p:txBody>
      </p:sp>
    </p:spTree>
    <p:extLst>
      <p:ext uri="{BB962C8B-B14F-4D97-AF65-F5344CB8AC3E}">
        <p14:creationId xmlns:p14="http://schemas.microsoft.com/office/powerpoint/2010/main" val="3648779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err="1" smtClean="0"/>
              <a:t>History</a:t>
            </a:r>
            <a:r>
              <a:rPr lang="tr-TR" sz="3200" b="1" dirty="0" smtClean="0"/>
              <a:t> of Video </a:t>
            </a:r>
            <a:r>
              <a:rPr lang="tr-TR" sz="3200" b="1" dirty="0" err="1" smtClean="0"/>
              <a:t>Coding</a:t>
            </a:r>
            <a:r>
              <a:rPr lang="tr-TR" sz="3200" b="1" dirty="0" smtClean="0"/>
              <a:t> </a:t>
            </a:r>
            <a:r>
              <a:rPr lang="tr-TR" sz="3200" b="1" dirty="0" err="1" smtClean="0"/>
              <a:t>Standards</a:t>
            </a:r>
            <a:r>
              <a:rPr lang="tr-TR" sz="3200" b="1" dirty="0" smtClean="0"/>
              <a:t> </a:t>
            </a:r>
            <a:r>
              <a:rPr lang="tr-TR" sz="3200" b="1" dirty="0" err="1" smtClean="0"/>
              <a:t>till</a:t>
            </a:r>
            <a:r>
              <a:rPr lang="tr-TR" sz="3200" b="1" dirty="0" smtClean="0"/>
              <a:t> H.264</a:t>
            </a:r>
            <a:endParaRPr lang="en-GB" sz="3200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839"/>
            <a:ext cx="8229600" cy="3536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Başlık 1"/>
          <p:cNvSpPr txBox="1">
            <a:spLocks/>
          </p:cNvSpPr>
          <p:nvPr/>
        </p:nvSpPr>
        <p:spPr>
          <a:xfrm>
            <a:off x="609600" y="523832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1800" dirty="0" smtClean="0"/>
              <a:t>( Reference</a:t>
            </a:r>
            <a:r>
              <a:rPr lang="tr-TR" sz="1800" dirty="0"/>
              <a:t>: </a:t>
            </a:r>
            <a:r>
              <a:rPr lang="tr-TR" sz="1800" dirty="0">
                <a:hlinkClick r:id="rId3"/>
              </a:rPr>
              <a:t>http://</a:t>
            </a:r>
            <a:r>
              <a:rPr lang="tr-TR" sz="1800" dirty="0" smtClean="0">
                <a:hlinkClick r:id="rId3"/>
              </a:rPr>
              <a:t>www.slideshare.net/sajan45/h264-video-standard</a:t>
            </a:r>
            <a:r>
              <a:rPr lang="tr-TR" sz="1800" dirty="0" smtClean="0"/>
              <a:t> )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147965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Improvements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Methods</a:t>
            </a:r>
            <a:endParaRPr lang="en-GB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/>
          <a:lstStyle/>
          <a:p>
            <a:r>
              <a:rPr lang="en-GB" dirty="0"/>
              <a:t>H.264 can convey MPEG-4 quality with a frame size up to four times greater</a:t>
            </a:r>
            <a:r>
              <a:rPr lang="en-GB" dirty="0" smtClean="0"/>
              <a:t>.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I</a:t>
            </a:r>
            <a:r>
              <a:rPr lang="en-GB" dirty="0" smtClean="0"/>
              <a:t>t </a:t>
            </a:r>
            <a:r>
              <a:rPr lang="tr-TR" dirty="0" err="1" smtClean="0"/>
              <a:t>provides</a:t>
            </a:r>
            <a:r>
              <a:rPr lang="tr-TR" dirty="0" smtClean="0"/>
              <a:t> </a:t>
            </a:r>
            <a:r>
              <a:rPr lang="en-GB" dirty="0" smtClean="0"/>
              <a:t>MPEG-2 </a:t>
            </a:r>
            <a:r>
              <a:rPr lang="en-GB" dirty="0"/>
              <a:t>quality at a </a:t>
            </a:r>
            <a:r>
              <a:rPr lang="tr-TR" dirty="0" err="1" smtClean="0"/>
              <a:t>reduced</a:t>
            </a:r>
            <a:r>
              <a:rPr lang="tr-TR" dirty="0" smtClean="0"/>
              <a:t> </a:t>
            </a:r>
            <a:r>
              <a:rPr lang="en-GB" dirty="0" smtClean="0"/>
              <a:t>data rate</a:t>
            </a:r>
            <a:r>
              <a:rPr lang="tr-TR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3469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594</Words>
  <Application>Microsoft Office PowerPoint</Application>
  <PresentationFormat>Ekran Gösterisi (4:3)</PresentationFormat>
  <Paragraphs>138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26</vt:i4>
      </vt:variant>
    </vt:vector>
  </HeadingPairs>
  <TitlesOfParts>
    <vt:vector size="27" baseType="lpstr">
      <vt:lpstr>Office Theme</vt:lpstr>
      <vt:lpstr>H.264/AVC</vt:lpstr>
      <vt:lpstr>What will we cover?</vt:lpstr>
      <vt:lpstr>Introduction</vt:lpstr>
      <vt:lpstr>Background</vt:lpstr>
      <vt:lpstr>What is x264?</vt:lpstr>
      <vt:lpstr>Some Softwares using x264</vt:lpstr>
      <vt:lpstr>Main Objectives of H.264/AVC Standardisation</vt:lpstr>
      <vt:lpstr>History of Video Coding Standards till H.264</vt:lpstr>
      <vt:lpstr>Improvements and Methods</vt:lpstr>
      <vt:lpstr>To achieve better compression and perceptual quality these are used:</vt:lpstr>
      <vt:lpstr>Some more information</vt:lpstr>
      <vt:lpstr>PowerPoint Sunusu</vt:lpstr>
      <vt:lpstr>System</vt:lpstr>
      <vt:lpstr>Terminology</vt:lpstr>
      <vt:lpstr>Terminology</vt:lpstr>
      <vt:lpstr>PowerPoint Sunusu</vt:lpstr>
      <vt:lpstr>PowerPoint Sunusu</vt:lpstr>
      <vt:lpstr>Profiles</vt:lpstr>
      <vt:lpstr>Profiles</vt:lpstr>
      <vt:lpstr>Experimental Results</vt:lpstr>
      <vt:lpstr>Testing</vt:lpstr>
      <vt:lpstr>Metrics</vt:lpstr>
      <vt:lpstr>Comparing Average PSNR Values</vt:lpstr>
      <vt:lpstr>Metrics</vt:lpstr>
      <vt:lpstr>Metrics</vt:lpstr>
      <vt:lpstr>Comparing SSIM Values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H.264/AVC</dc:title>
  <dc:creator>cya</dc:creator>
  <cp:lastModifiedBy>mtnrnL</cp:lastModifiedBy>
  <cp:revision>35</cp:revision>
  <dcterms:created xsi:type="dcterms:W3CDTF">2016-05-09T11:57:43Z</dcterms:created>
  <dcterms:modified xsi:type="dcterms:W3CDTF">2016-05-10T04:34:42Z</dcterms:modified>
</cp:coreProperties>
</file>