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57" r:id="rId5"/>
    <p:sldId id="258" r:id="rId6"/>
    <p:sldId id="259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DCF5B-667E-44F6-8A09-A5E760C990D9}" type="datetimeFigureOut">
              <a:rPr lang="en-GB" smtClean="0"/>
              <a:pPr/>
              <a:t>09/12/2012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7E65A-40D8-4132-A0E5-83C9F35B4E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5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679FE-C0D7-420B-93D4-4E63025B136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618D-F5D8-4CE8-AB12-0B5914041FDF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618D-F5D8-4CE8-AB12-0B5914041FDF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618D-F5D8-4CE8-AB12-0B5914041FDF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618D-F5D8-4CE8-AB12-0B5914041FDF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618D-F5D8-4CE8-AB12-0B5914041FDF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618D-F5D8-4CE8-AB12-0B5914041FDF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4FBC-AB8F-45DC-AE39-99AE8D26406F}" type="datetimeFigureOut">
              <a:rPr lang="en-GB" smtClean="0"/>
              <a:pPr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96F-D6CE-4E25-9B4C-08D3E8C24C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4FBC-AB8F-45DC-AE39-99AE8D26406F}" type="datetimeFigureOut">
              <a:rPr lang="en-GB" smtClean="0"/>
              <a:pPr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96F-D6CE-4E25-9B4C-08D3E8C24C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4FBC-AB8F-45DC-AE39-99AE8D26406F}" type="datetimeFigureOut">
              <a:rPr lang="en-GB" smtClean="0"/>
              <a:pPr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96F-D6CE-4E25-9B4C-08D3E8C24C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4FBC-AB8F-45DC-AE39-99AE8D26406F}" type="datetimeFigureOut">
              <a:rPr lang="en-GB" smtClean="0"/>
              <a:pPr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96F-D6CE-4E25-9B4C-08D3E8C24C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4FBC-AB8F-45DC-AE39-99AE8D26406F}" type="datetimeFigureOut">
              <a:rPr lang="en-GB" smtClean="0"/>
              <a:pPr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96F-D6CE-4E25-9B4C-08D3E8C24C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4FBC-AB8F-45DC-AE39-99AE8D26406F}" type="datetimeFigureOut">
              <a:rPr lang="en-GB" smtClean="0"/>
              <a:pPr/>
              <a:t>09/12/2012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96F-D6CE-4E25-9B4C-08D3E8C24C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4FBC-AB8F-45DC-AE39-99AE8D26406F}" type="datetimeFigureOut">
              <a:rPr lang="en-GB" smtClean="0"/>
              <a:pPr/>
              <a:t>09/12/2012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96F-D6CE-4E25-9B4C-08D3E8C24C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4FBC-AB8F-45DC-AE39-99AE8D26406F}" type="datetimeFigureOut">
              <a:rPr lang="en-GB" smtClean="0"/>
              <a:pPr/>
              <a:t>09/12/2012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96F-D6CE-4E25-9B4C-08D3E8C24C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4FBC-AB8F-45DC-AE39-99AE8D26406F}" type="datetimeFigureOut">
              <a:rPr lang="en-GB" smtClean="0"/>
              <a:pPr/>
              <a:t>09/12/2012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96F-D6CE-4E25-9B4C-08D3E8C24C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4FBC-AB8F-45DC-AE39-99AE8D26406F}" type="datetimeFigureOut">
              <a:rPr lang="en-GB" smtClean="0"/>
              <a:pPr/>
              <a:t>09/12/2012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96F-D6CE-4E25-9B4C-08D3E8C24C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4FBC-AB8F-45DC-AE39-99AE8D26406F}" type="datetimeFigureOut">
              <a:rPr lang="en-GB" smtClean="0"/>
              <a:pPr/>
              <a:t>09/12/2012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96F-D6CE-4E25-9B4C-08D3E8C24C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4FBC-AB8F-45DC-AE39-99AE8D26406F}" type="datetimeFigureOut">
              <a:rPr lang="en-GB" smtClean="0"/>
              <a:pPr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1996F-D6CE-4E25-9B4C-08D3E8C24C9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29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22.bin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jpe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8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28.jpeg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4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2.wmf"/><Relationship Id="rId25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9.wmf"/><Relationship Id="rId24" Type="http://schemas.openxmlformats.org/officeDocument/2006/relationships/oleObject" Target="../embeddings/oleObject51.bin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23" Type="http://schemas.openxmlformats.org/officeDocument/2006/relationships/image" Target="../media/image45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116632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Additivity and Multiplicativity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47667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Theorem: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(Additivity)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394" y="836712"/>
            <a:ext cx="5597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Consider a circuit with linear resistors and independent sources.</a:t>
            </a:r>
          </a:p>
        </p:txBody>
      </p:sp>
      <p:grpSp>
        <p:nvGrpSpPr>
          <p:cNvPr id="4" name="Group 13"/>
          <p:cNvGrpSpPr/>
          <p:nvPr/>
        </p:nvGrpSpPr>
        <p:grpSpPr>
          <a:xfrm>
            <a:off x="6444208" y="857233"/>
            <a:ext cx="842436" cy="430215"/>
            <a:chOff x="6444208" y="857233"/>
            <a:chExt cx="842436" cy="4302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444208" y="1287448"/>
              <a:ext cx="842436" cy="0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3"/>
            </p:cNvCxnSpPr>
            <p:nvPr/>
          </p:nvCxnSpPr>
          <p:spPr>
            <a:xfrm flipV="1">
              <a:off x="6444208" y="857233"/>
              <a:ext cx="770998" cy="333422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143768" y="53938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33CC"/>
                </a:solidFill>
                <a:latin typeface="Comic Sans MS" pitchFamily="66" charset="0"/>
              </a:rPr>
              <a:t>Group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62920" y="1043444"/>
            <a:ext cx="213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33CC"/>
                </a:solidFill>
                <a:latin typeface="Comic Sans MS" pitchFamily="66" charset="0"/>
              </a:rPr>
              <a:t>Group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536" y="145725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Solve the circuit when only sources in Group 1 are active whereas sources in Group 2 are set to zero </a:t>
            </a:r>
            <a:endParaRPr lang="tr-TR" sz="2000" dirty="0" smtClean="0">
              <a:solidFill>
                <a:srgbClr val="0070C0"/>
              </a:solidFill>
              <a:latin typeface="Comic Sans MS" pitchFamily="66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65256" y="1998652"/>
            <a:ext cx="642942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90982"/>
              </p:ext>
            </p:extLst>
          </p:nvPr>
        </p:nvGraphicFramePr>
        <p:xfrm>
          <a:off x="6762204" y="1811338"/>
          <a:ext cx="5461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Equation" r:id="rId4" imgW="279360" imgH="215640" progId="Equation.3">
                  <p:embed/>
                </p:oleObj>
              </mc:Choice>
              <mc:Fallback>
                <p:oleObj name="Equation" r:id="rId4" imgW="279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204" y="1811338"/>
                        <a:ext cx="54610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5536" y="2222426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Solve the circuit when only sources in Group 1 are active whereas sources in Group 2 are set to zero </a:t>
            </a:r>
            <a:endParaRPr lang="tr-TR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99164" y="2763824"/>
            <a:ext cx="642942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57187"/>
              </p:ext>
            </p:extLst>
          </p:nvPr>
        </p:nvGraphicFramePr>
        <p:xfrm>
          <a:off x="6759600" y="2576513"/>
          <a:ext cx="6207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6" imgW="317160" imgH="215640" progId="Equation.3">
                  <p:embed/>
                </p:oleObj>
              </mc:Choice>
              <mc:Fallback>
                <p:oleObj name="Equation" r:id="rId6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600" y="2576513"/>
                        <a:ext cx="620712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95536" y="3140968"/>
            <a:ext cx="6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Then, the solution when all the sources  are active is</a:t>
            </a:r>
            <a:endParaRPr lang="tr-TR" sz="2000" dirty="0" smtClean="0">
              <a:solidFill>
                <a:srgbClr val="0070C0"/>
              </a:solidFill>
              <a:latin typeface="Comic Sans MS" pitchFamily="66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948264" y="3355974"/>
            <a:ext cx="500066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831434"/>
              </p:ext>
            </p:extLst>
          </p:nvPr>
        </p:nvGraphicFramePr>
        <p:xfrm>
          <a:off x="7564468" y="2892102"/>
          <a:ext cx="13652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8" imgW="698400" imgH="457200" progId="Equation.3">
                  <p:embed/>
                </p:oleObj>
              </mc:Choice>
              <mc:Fallback>
                <p:oleObj name="Equation" r:id="rId8" imgW="69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68" y="2892102"/>
                        <a:ext cx="136525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1406" y="3596768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Proof: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249969"/>
              </p:ext>
            </p:extLst>
          </p:nvPr>
        </p:nvGraphicFramePr>
        <p:xfrm>
          <a:off x="1044575" y="3573016"/>
          <a:ext cx="166528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10" imgW="850680" imgH="215640" progId="Equation.3">
                  <p:embed/>
                </p:oleObj>
              </mc:Choice>
              <mc:Fallback>
                <p:oleObj name="Equation" r:id="rId10" imgW="850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573016"/>
                        <a:ext cx="1665288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977899" y="4319588"/>
          <a:ext cx="345122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12" imgW="1765080" imgH="711000" progId="Equation.3">
                  <p:embed/>
                </p:oleObj>
              </mc:Choice>
              <mc:Fallback>
                <p:oleObj name="Equation" r:id="rId12" imgW="1765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899" y="4319588"/>
                        <a:ext cx="3451225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11560" y="3964994"/>
            <a:ext cx="572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Circuit equations when all sources are active:</a:t>
            </a:r>
            <a:endParaRPr lang="tr-TR" sz="2000" dirty="0" smtClean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4" name="Left Brace 33"/>
          <p:cNvSpPr/>
          <p:nvPr/>
        </p:nvSpPr>
        <p:spPr>
          <a:xfrm rot="16200000">
            <a:off x="1821638" y="4822042"/>
            <a:ext cx="357189" cy="2000262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91620"/>
              </p:ext>
            </p:extLst>
          </p:nvPr>
        </p:nvGraphicFramePr>
        <p:xfrm>
          <a:off x="1547813" y="6052269"/>
          <a:ext cx="9921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14" imgW="507960" imgH="241200" progId="Equation.3">
                  <p:embed/>
                </p:oleObj>
              </mc:Choice>
              <mc:Fallback>
                <p:oleObj name="Equation" r:id="rId14" imgW="507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052269"/>
                        <a:ext cx="9921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2643174" y="6329401"/>
            <a:ext cx="500066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095989"/>
              </p:ext>
            </p:extLst>
          </p:nvPr>
        </p:nvGraphicFramePr>
        <p:xfrm>
          <a:off x="3208338" y="6052269"/>
          <a:ext cx="13636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16" imgW="698400" imgH="241200" progId="Equation.3">
                  <p:embed/>
                </p:oleObj>
              </mc:Choice>
              <mc:Fallback>
                <p:oleObj name="Equation" r:id="rId16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6052269"/>
                        <a:ext cx="136366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4429124" y="5000636"/>
            <a:ext cx="500066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5005388" y="4354513"/>
          <a:ext cx="3700462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18" imgW="1892160" imgH="749160" progId="Equation.3">
                  <p:embed/>
                </p:oleObj>
              </mc:Choice>
              <mc:Fallback>
                <p:oleObj name="Equation" r:id="rId18" imgW="189216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4354513"/>
                        <a:ext cx="3700462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4643438" y="6330989"/>
            <a:ext cx="500066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5295925" y="5857892"/>
          <a:ext cx="27765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20" imgW="1422360" imgH="507960" progId="Equation.3">
                  <p:embed/>
                </p:oleObj>
              </mc:Choice>
              <mc:Fallback>
                <p:oleObj name="Equation" r:id="rId20" imgW="1422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25" y="5857892"/>
                        <a:ext cx="2776537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11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971416"/>
              </p:ext>
            </p:extLst>
          </p:nvPr>
        </p:nvGraphicFramePr>
        <p:xfrm>
          <a:off x="1058863" y="555898"/>
          <a:ext cx="3252787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4" imgW="1663560" imgH="711000" progId="Equation.3">
                  <p:embed/>
                </p:oleObj>
              </mc:Choice>
              <mc:Fallback>
                <p:oleObj name="Equation" r:id="rId4" imgW="1663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555898"/>
                        <a:ext cx="3252787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28926" y="142852"/>
            <a:ext cx="4643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If only group 1 is active: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1893076" y="1026138"/>
            <a:ext cx="357189" cy="2000262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571604" y="2284465"/>
          <a:ext cx="9429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6" imgW="482400" imgH="241200" progId="Equation.3">
                  <p:embed/>
                </p:oleObj>
              </mc:Choice>
              <mc:Fallback>
                <p:oleObj name="Equation" r:id="rId6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284465"/>
                        <a:ext cx="9429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643174" y="2613076"/>
            <a:ext cx="500066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3214678" y="2328893"/>
          <a:ext cx="12398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8" imgW="634680" imgH="241200" progId="Equation.3">
                  <p:embed/>
                </p:oleObj>
              </mc:Choice>
              <mc:Fallback>
                <p:oleObj name="Equation" r:id="rId8" imgW="634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328893"/>
                        <a:ext cx="12398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29124" y="1236946"/>
            <a:ext cx="500066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074828"/>
              </p:ext>
            </p:extLst>
          </p:nvPr>
        </p:nvGraphicFramePr>
        <p:xfrm>
          <a:off x="5067328" y="590823"/>
          <a:ext cx="3576638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10" imgW="1828800" imgH="749160" progId="Equation.3">
                  <p:embed/>
                </p:oleObj>
              </mc:Choice>
              <mc:Fallback>
                <p:oleObj name="Equation" r:id="rId10" imgW="182880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28" y="590823"/>
                        <a:ext cx="3576638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035050" y="3290888"/>
          <a:ext cx="33020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12" imgW="1688760" imgH="711000" progId="Equation.3">
                  <p:embed/>
                </p:oleObj>
              </mc:Choice>
              <mc:Fallback>
                <p:oleObj name="Equation" r:id="rId12" imgW="1688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290888"/>
                        <a:ext cx="3302000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28926" y="2928934"/>
            <a:ext cx="4643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If only  group 2 is active:</a:t>
            </a:r>
          </a:p>
        </p:txBody>
      </p:sp>
      <p:sp>
        <p:nvSpPr>
          <p:cNvPr id="12" name="Left Brace 11"/>
          <p:cNvSpPr/>
          <p:nvPr/>
        </p:nvSpPr>
        <p:spPr>
          <a:xfrm rot="16200000">
            <a:off x="1893076" y="3721955"/>
            <a:ext cx="357189" cy="2000262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558925" y="5070475"/>
          <a:ext cx="9683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14" imgW="495000" imgH="241200" progId="Equation.3">
                  <p:embed/>
                </p:oleObj>
              </mc:Choice>
              <mc:Fallback>
                <p:oleObj name="Equation" r:id="rId14" imgW="495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5070475"/>
                        <a:ext cx="9683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643174" y="5399158"/>
            <a:ext cx="500066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3111500" y="5114925"/>
          <a:ext cx="12652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16" imgW="647640" imgH="241200" progId="Equation.3">
                  <p:embed/>
                </p:oleObj>
              </mc:Choice>
              <mc:Fallback>
                <p:oleObj name="Equation" r:id="rId16" imgW="647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5114925"/>
                        <a:ext cx="12652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429124" y="3971986"/>
            <a:ext cx="500066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5054600" y="3325813"/>
          <a:ext cx="3602038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18" imgW="1841400" imgH="749160" progId="Equation.3">
                  <p:embed/>
                </p:oleObj>
              </mc:Choice>
              <mc:Fallback>
                <p:oleObj name="Equation" r:id="rId18" imgW="184140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3325813"/>
                        <a:ext cx="3602038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4581524" y="2641594"/>
            <a:ext cx="500066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5230813" y="2120900"/>
          <a:ext cx="15875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20" imgW="812520" imgH="482400" progId="Equation.3">
                  <p:embed/>
                </p:oleObj>
              </mc:Choice>
              <mc:Fallback>
                <p:oleObj name="Equation" r:id="rId20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2120900"/>
                        <a:ext cx="158750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500562" y="5378454"/>
            <a:ext cx="500066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10"/>
          <p:cNvGraphicFramePr>
            <a:graphicFrameLocks noChangeAspect="1"/>
          </p:cNvGraphicFramePr>
          <p:nvPr/>
        </p:nvGraphicFramePr>
        <p:xfrm>
          <a:off x="5106988" y="4911725"/>
          <a:ext cx="16621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22" imgW="850680" imgH="482400" progId="Equation.3">
                  <p:embed/>
                </p:oleObj>
              </mc:Choice>
              <mc:Fallback>
                <p:oleObj name="Equation" r:id="rId22" imgW="850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4911725"/>
                        <a:ext cx="1662112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684213" y="5768975"/>
          <a:ext cx="33988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24" imgW="1739880" imgH="482400" progId="Equation.3">
                  <p:embed/>
                </p:oleObj>
              </mc:Choice>
              <mc:Fallback>
                <p:oleObj name="Equation" r:id="rId24" imgW="1739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768975"/>
                        <a:ext cx="3398837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4068776" y="5762625"/>
          <a:ext cx="24320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26" imgW="1244520" imgH="507960" progId="Equation.3">
                  <p:embed/>
                </p:oleObj>
              </mc:Choice>
              <mc:Fallback>
                <p:oleObj name="Equation" r:id="rId26" imgW="12445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76" y="5762625"/>
                        <a:ext cx="243205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6500826" y="6072206"/>
          <a:ext cx="5969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28" imgW="304560" imgH="215640" progId="Equation.3">
                  <p:embed/>
                </p:oleObj>
              </mc:Choice>
              <mc:Fallback>
                <p:oleObj name="Equation" r:id="rId28" imgW="304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6072206"/>
                        <a:ext cx="5969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80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animBg="1"/>
      <p:bldP spid="11" grpId="0" build="allAtOnce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36602"/>
            <a:ext cx="432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Theorem: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(Multiplicativity)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214246"/>
              </p:ext>
            </p:extLst>
          </p:nvPr>
        </p:nvGraphicFramePr>
        <p:xfrm>
          <a:off x="5589885" y="1251545"/>
          <a:ext cx="4222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4" imgW="215640" imgH="190440" progId="Equation.3">
                  <p:embed/>
                </p:oleObj>
              </mc:Choice>
              <mc:Fallback>
                <p:oleObj name="Equation" r:id="rId4" imgW="2156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885" y="1251545"/>
                        <a:ext cx="4222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252029"/>
              </p:ext>
            </p:extLst>
          </p:nvPr>
        </p:nvGraphicFramePr>
        <p:xfrm>
          <a:off x="2399109" y="2094434"/>
          <a:ext cx="10207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6" imgW="520560" imgH="203040" progId="Equation.3">
                  <p:embed/>
                </p:oleObj>
              </mc:Choice>
              <mc:Fallback>
                <p:oleObj name="Equation" r:id="rId6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109" y="2094434"/>
                        <a:ext cx="1020763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9552" y="90930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Consider a circuit with linear resistors and independent sources       . Assume that solutions  are         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772816"/>
            <a:ext cx="5597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If independent sources are set to          , solutions are                  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424712"/>
              </p:ext>
            </p:extLst>
          </p:nvPr>
        </p:nvGraphicFramePr>
        <p:xfrm>
          <a:off x="1691680" y="1179537"/>
          <a:ext cx="2968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8" imgW="152280" imgH="228600" progId="Equation.3">
                  <p:embed/>
                </p:oleObj>
              </mc:Choice>
              <mc:Fallback>
                <p:oleObj name="Equation" r:id="rId8" imgW="1522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179537"/>
                        <a:ext cx="2968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815191"/>
              </p:ext>
            </p:extLst>
          </p:nvPr>
        </p:nvGraphicFramePr>
        <p:xfrm>
          <a:off x="4842371" y="1755602"/>
          <a:ext cx="5937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10" imgW="304560" imgH="228600" progId="Equation.3">
                  <p:embed/>
                </p:oleObj>
              </mc:Choice>
              <mc:Fallback>
                <p:oleObj name="Equation" r:id="rId10" imgW="3045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371" y="1755602"/>
                        <a:ext cx="5937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7208" y="249289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Proof: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chemeClr val="accent1"/>
                </a:solidFill>
                <a:latin typeface="Comic Sans MS" pitchFamily="66" charset="0"/>
              </a:rPr>
              <a:t>...........</a:t>
            </a:r>
          </a:p>
        </p:txBody>
      </p:sp>
    </p:spTree>
    <p:extLst>
      <p:ext uri="{BB962C8B-B14F-4D97-AF65-F5344CB8AC3E}">
        <p14:creationId xmlns:p14="http://schemas.microsoft.com/office/powerpoint/2010/main" val="30755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28728" y="260648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Thevenin (1883) and Norton (1926) Theorems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901169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Aim: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To obtain a simple equivalent circuit for a 1-port circuit that consists of linear, time-invariant n-port resistors and independent sources.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What does «equivalent» mean?.....................................................................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71470" y="2380818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Thevenin Equivalent: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" name="Group 119"/>
          <p:cNvGrpSpPr/>
          <p:nvPr/>
        </p:nvGrpSpPr>
        <p:grpSpPr>
          <a:xfrm>
            <a:off x="1331640" y="2979909"/>
            <a:ext cx="2015174" cy="1890985"/>
            <a:chOff x="240120" y="4538411"/>
            <a:chExt cx="2015174" cy="1890985"/>
          </a:xfrm>
        </p:grpSpPr>
        <p:grpSp>
          <p:nvGrpSpPr>
            <p:cNvPr id="3" name="Group 57"/>
            <p:cNvGrpSpPr/>
            <p:nvPr/>
          </p:nvGrpSpPr>
          <p:grpSpPr>
            <a:xfrm>
              <a:off x="240120" y="4538411"/>
              <a:ext cx="2015174" cy="1890985"/>
              <a:chOff x="241749" y="752197"/>
              <a:chExt cx="1943201" cy="1890985"/>
            </a:xfrm>
          </p:grpSpPr>
          <p:grpSp>
            <p:nvGrpSpPr>
              <p:cNvPr id="4" name="Group 32"/>
              <p:cNvGrpSpPr/>
              <p:nvPr/>
            </p:nvGrpSpPr>
            <p:grpSpPr>
              <a:xfrm>
                <a:off x="285720" y="752197"/>
                <a:ext cx="1899230" cy="1890985"/>
                <a:chOff x="285720" y="752197"/>
                <a:chExt cx="1899230" cy="1890985"/>
              </a:xfrm>
            </p:grpSpPr>
            <p:grpSp>
              <p:nvGrpSpPr>
                <p:cNvPr id="5" name="Group 57"/>
                <p:cNvGrpSpPr/>
                <p:nvPr/>
              </p:nvGrpSpPr>
              <p:grpSpPr>
                <a:xfrm>
                  <a:off x="1335855" y="752197"/>
                  <a:ext cx="849095" cy="1820082"/>
                  <a:chOff x="1318508" y="1351184"/>
                  <a:chExt cx="727795" cy="1863502"/>
                </a:xfrm>
              </p:grpSpPr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1422171" y="3140996"/>
                    <a:ext cx="590468" cy="1459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8"/>
                  <p:cNvCxnSpPr/>
                  <p:nvPr/>
                </p:nvCxnSpPr>
                <p:spPr>
                  <a:xfrm>
                    <a:off x="1422169" y="1751294"/>
                    <a:ext cx="578063" cy="1626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Oval 25"/>
                  <p:cNvSpPr/>
                  <p:nvPr/>
                </p:nvSpPr>
                <p:spPr>
                  <a:xfrm>
                    <a:off x="1571604" y="1681560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571604" y="3071810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318508" y="1799121"/>
                    <a:ext cx="446999" cy="3178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+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410357" y="2643182"/>
                    <a:ext cx="44699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4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_</a:t>
                    </a:r>
                    <a:endParaRPr lang="en-GB" sz="24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388489" y="2336432"/>
                    <a:ext cx="447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v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599305" y="1351184"/>
                    <a:ext cx="44699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i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</p:grpSp>
            <p:cxnSp>
              <p:nvCxnSpPr>
                <p:cNvPr id="21" name="Straight Connector 6"/>
                <p:cNvCxnSpPr/>
                <p:nvPr/>
              </p:nvCxnSpPr>
              <p:spPr>
                <a:xfrm rot="5400000">
                  <a:off x="1928793" y="1966710"/>
                  <a:ext cx="2" cy="1588"/>
                </a:xfrm>
                <a:prstGeom prst="line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/>
                <p:cNvSpPr/>
                <p:nvPr/>
              </p:nvSpPr>
              <p:spPr>
                <a:xfrm>
                  <a:off x="285720" y="1000108"/>
                  <a:ext cx="1171072" cy="164307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241749" y="1129280"/>
                <a:ext cx="123995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1-port</a:t>
                </a:r>
              </a:p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circuit </a:t>
                </a:r>
              </a:p>
            </p:txBody>
          </p:sp>
        </p:grpSp>
        <p:cxnSp>
          <p:nvCxnSpPr>
            <p:cNvPr id="75" name="Straight Arrow Connector 74"/>
            <p:cNvCxnSpPr/>
            <p:nvPr/>
          </p:nvCxnSpPr>
          <p:spPr>
            <a:xfrm rot="10800000">
              <a:off x="1857356" y="4929198"/>
              <a:ext cx="205855" cy="167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1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33133"/>
              </p:ext>
            </p:extLst>
          </p:nvPr>
        </p:nvGraphicFramePr>
        <p:xfrm>
          <a:off x="3377504" y="3742174"/>
          <a:ext cx="492128" cy="41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26720" imgH="114120" progId="Equation.3">
                  <p:embed/>
                </p:oleObj>
              </mc:Choice>
              <mc:Fallback>
                <p:oleObj name="Equation" r:id="rId4" imgW="126720" imgH="114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504" y="3742174"/>
                        <a:ext cx="492128" cy="414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23"/>
          <p:cNvGrpSpPr/>
          <p:nvPr/>
        </p:nvGrpSpPr>
        <p:grpSpPr>
          <a:xfrm>
            <a:off x="4020446" y="2799192"/>
            <a:ext cx="3071834" cy="2285992"/>
            <a:chOff x="2928926" y="4357694"/>
            <a:chExt cx="3071834" cy="2285992"/>
          </a:xfrm>
        </p:grpSpPr>
        <p:grpSp>
          <p:nvGrpSpPr>
            <p:cNvPr id="7" name="Group 118"/>
            <p:cNvGrpSpPr/>
            <p:nvPr/>
          </p:nvGrpSpPr>
          <p:grpSpPr>
            <a:xfrm>
              <a:off x="3000364" y="4357694"/>
              <a:ext cx="3000396" cy="2071702"/>
              <a:chOff x="3000364" y="4357694"/>
              <a:chExt cx="3000396" cy="2071702"/>
            </a:xfrm>
          </p:grpSpPr>
          <p:grpSp>
            <p:nvGrpSpPr>
              <p:cNvPr id="8" name="Group 98"/>
              <p:cNvGrpSpPr/>
              <p:nvPr/>
            </p:nvGrpSpPr>
            <p:grpSpPr>
              <a:xfrm>
                <a:off x="3000364" y="4357694"/>
                <a:ext cx="3000396" cy="1989951"/>
                <a:chOff x="214282" y="4500569"/>
                <a:chExt cx="2174534" cy="1989951"/>
              </a:xfrm>
            </p:grpSpPr>
            <p:grpSp>
              <p:nvGrpSpPr>
                <p:cNvPr id="9" name="Group 53"/>
                <p:cNvGrpSpPr/>
                <p:nvPr/>
              </p:nvGrpSpPr>
              <p:grpSpPr>
                <a:xfrm>
                  <a:off x="214282" y="4500569"/>
                  <a:ext cx="2174534" cy="1989951"/>
                  <a:chOff x="142844" y="2936535"/>
                  <a:chExt cx="2065808" cy="1854730"/>
                </a:xfrm>
              </p:grpSpPr>
              <p:grpSp>
                <p:nvGrpSpPr>
                  <p:cNvPr id="10" name="Group 56"/>
                  <p:cNvGrpSpPr/>
                  <p:nvPr/>
                </p:nvGrpSpPr>
                <p:grpSpPr>
                  <a:xfrm>
                    <a:off x="889371" y="2936535"/>
                    <a:ext cx="1319281" cy="1854730"/>
                    <a:chOff x="4625285" y="1222023"/>
                    <a:chExt cx="1319281" cy="1854730"/>
                  </a:xfrm>
                </p:grpSpPr>
                <p:grpSp>
                  <p:nvGrpSpPr>
                    <p:cNvPr id="14" name="Group 15"/>
                    <p:cNvGrpSpPr/>
                    <p:nvPr/>
                  </p:nvGrpSpPr>
                  <p:grpSpPr>
                    <a:xfrm>
                      <a:off x="4625285" y="1621526"/>
                      <a:ext cx="1143008" cy="161847"/>
                      <a:chOff x="460743" y="1578606"/>
                      <a:chExt cx="1143008" cy="161847"/>
                    </a:xfrm>
                  </p:grpSpPr>
                  <p:cxnSp>
                    <p:nvCxnSpPr>
                      <p:cNvPr id="70" name="Straight Connector 69"/>
                      <p:cNvCxnSpPr/>
                      <p:nvPr/>
                    </p:nvCxnSpPr>
                    <p:spPr>
                      <a:xfrm>
                        <a:off x="460743" y="1669978"/>
                        <a:ext cx="1143008" cy="1588"/>
                      </a:xfrm>
                      <a:prstGeom prst="line">
                        <a:avLst/>
                      </a:prstGeom>
                      <a:ln w="254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1003672" y="1578606"/>
                        <a:ext cx="154782" cy="161847"/>
                      </a:xfrm>
                      <a:prstGeom prst="ellipse">
                        <a:avLst/>
                      </a:prstGeom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5435813" y="1754692"/>
                      <a:ext cx="478928" cy="3477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+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367947" y="2571744"/>
                      <a:ext cx="478928" cy="5050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400" dirty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_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507544" y="2214554"/>
                      <a:ext cx="437022" cy="3729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v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5236080" y="1222023"/>
                      <a:ext cx="437022" cy="3729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i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4625285" y="3070220"/>
                      <a:ext cx="1143008" cy="1588"/>
                    </a:xfrm>
                    <a:prstGeom prst="line">
                      <a:avLst/>
                    </a:prstGeom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3" name="Oval 42"/>
                  <p:cNvSpPr/>
                  <p:nvPr/>
                </p:nvSpPr>
                <p:spPr>
                  <a:xfrm>
                    <a:off x="142844" y="3786190"/>
                    <a:ext cx="571504" cy="57150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428596" y="4786322"/>
                    <a:ext cx="500066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rot="5400000" flipH="1" flipV="1">
                    <a:off x="213488" y="4571214"/>
                    <a:ext cx="428628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rot="5400000" flipH="1" flipV="1">
                    <a:off x="250795" y="3606801"/>
                    <a:ext cx="357190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285720" y="5341936"/>
                  <a:ext cx="504135" cy="373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81651" y="5500702"/>
                  <a:ext cx="504135" cy="541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400" dirty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endParaRPr lang="en-GB" sz="2400" dirty="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80" name="Oval 79"/>
              <p:cNvSpPr/>
              <p:nvPr/>
            </p:nvSpPr>
            <p:spPr>
              <a:xfrm>
                <a:off x="4929190" y="6255749"/>
                <a:ext cx="162928" cy="173647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 rot="10800000">
                <a:off x="5294839" y="4857760"/>
                <a:ext cx="205855" cy="1672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3" name="Picture 3" descr="C:\Users\neslihan\Documents\tasinacaklar\dersler\DevSis\EDT_09_10\dokumanlar\f4.10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35555" t="15553" r="57601" b="50230"/>
              <a:stretch>
                <a:fillRect/>
              </a:stretch>
            </p:blipFill>
            <p:spPr bwMode="auto">
              <a:xfrm rot="16200000">
                <a:off x="4000496" y="4572008"/>
                <a:ext cx="500066" cy="785818"/>
              </a:xfrm>
              <a:prstGeom prst="rect">
                <a:avLst/>
              </a:prstGeom>
              <a:noFill/>
            </p:spPr>
          </p:pic>
          <p:cxnSp>
            <p:nvCxnSpPr>
              <p:cNvPr id="114" name="Straight Connector 113"/>
              <p:cNvCxnSpPr/>
              <p:nvPr/>
            </p:nvCxnSpPr>
            <p:spPr>
              <a:xfrm>
                <a:off x="3417072" y="4857760"/>
                <a:ext cx="511986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4000496" y="4429132"/>
                <a:ext cx="6347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R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TH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794390" y="5429264"/>
                <a:ext cx="6347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TH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2928926" y="4429132"/>
              <a:ext cx="1857388" cy="2214554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596" y="-9120"/>
            <a:ext cx="3071834" cy="2285992"/>
            <a:chOff x="2928926" y="4357694"/>
            <a:chExt cx="3071834" cy="2285992"/>
          </a:xfrm>
        </p:grpSpPr>
        <p:grpSp>
          <p:nvGrpSpPr>
            <p:cNvPr id="3" name="Group 118"/>
            <p:cNvGrpSpPr/>
            <p:nvPr/>
          </p:nvGrpSpPr>
          <p:grpSpPr>
            <a:xfrm>
              <a:off x="3000364" y="4357694"/>
              <a:ext cx="3000396" cy="2071702"/>
              <a:chOff x="3000364" y="4357694"/>
              <a:chExt cx="3000396" cy="2071702"/>
            </a:xfrm>
          </p:grpSpPr>
          <p:grpSp>
            <p:nvGrpSpPr>
              <p:cNvPr id="5" name="Group 98"/>
              <p:cNvGrpSpPr/>
              <p:nvPr/>
            </p:nvGrpSpPr>
            <p:grpSpPr>
              <a:xfrm>
                <a:off x="3000364" y="4357694"/>
                <a:ext cx="3000396" cy="1989951"/>
                <a:chOff x="214282" y="4500569"/>
                <a:chExt cx="2174534" cy="1989951"/>
              </a:xfrm>
            </p:grpSpPr>
            <p:grpSp>
              <p:nvGrpSpPr>
                <p:cNvPr id="12" name="Group 53"/>
                <p:cNvGrpSpPr/>
                <p:nvPr/>
              </p:nvGrpSpPr>
              <p:grpSpPr>
                <a:xfrm>
                  <a:off x="214282" y="4500569"/>
                  <a:ext cx="2174534" cy="1989951"/>
                  <a:chOff x="142844" y="2936535"/>
                  <a:chExt cx="2065808" cy="1854730"/>
                </a:xfrm>
              </p:grpSpPr>
              <p:grpSp>
                <p:nvGrpSpPr>
                  <p:cNvPr id="15" name="Group 56"/>
                  <p:cNvGrpSpPr/>
                  <p:nvPr/>
                </p:nvGrpSpPr>
                <p:grpSpPr>
                  <a:xfrm>
                    <a:off x="889371" y="2936535"/>
                    <a:ext cx="1319281" cy="1854730"/>
                    <a:chOff x="4625285" y="1222023"/>
                    <a:chExt cx="1319281" cy="1854730"/>
                  </a:xfrm>
                </p:grpSpPr>
                <p:grpSp>
                  <p:nvGrpSpPr>
                    <p:cNvPr id="20" name="Group 15"/>
                    <p:cNvGrpSpPr/>
                    <p:nvPr/>
                  </p:nvGrpSpPr>
                  <p:grpSpPr>
                    <a:xfrm>
                      <a:off x="4625285" y="1621526"/>
                      <a:ext cx="1143008" cy="161847"/>
                      <a:chOff x="460743" y="1578606"/>
                      <a:chExt cx="1143008" cy="161847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460743" y="1669978"/>
                        <a:ext cx="1143008" cy="1588"/>
                      </a:xfrm>
                      <a:prstGeom prst="line">
                        <a:avLst/>
                      </a:prstGeom>
                      <a:ln w="254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1003672" y="1578606"/>
                        <a:ext cx="154782" cy="161847"/>
                      </a:xfrm>
                      <a:prstGeom prst="ellipse">
                        <a:avLst/>
                      </a:prstGeom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5435813" y="1754692"/>
                      <a:ext cx="478928" cy="3477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+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5367947" y="2571744"/>
                      <a:ext cx="478928" cy="5050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400" dirty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_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5507544" y="2214554"/>
                      <a:ext cx="437022" cy="3729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v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236080" y="1222023"/>
                      <a:ext cx="437022" cy="3729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i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>
                      <a:off x="4625285" y="3070220"/>
                      <a:ext cx="1143008" cy="1588"/>
                    </a:xfrm>
                    <a:prstGeom prst="line">
                      <a:avLst/>
                    </a:prstGeom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Oval 15"/>
                  <p:cNvSpPr/>
                  <p:nvPr/>
                </p:nvSpPr>
                <p:spPr>
                  <a:xfrm>
                    <a:off x="142844" y="3786190"/>
                    <a:ext cx="571504" cy="57150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28596" y="4786322"/>
                    <a:ext cx="500066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rot="5400000" flipH="1" flipV="1">
                    <a:off x="213488" y="4571214"/>
                    <a:ext cx="428628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rot="5400000" flipH="1" flipV="1">
                    <a:off x="250795" y="3606801"/>
                    <a:ext cx="357190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285720" y="5341936"/>
                  <a:ext cx="504135" cy="373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81651" y="5500702"/>
                  <a:ext cx="504135" cy="541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400" dirty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endParaRPr lang="en-GB" sz="2400" dirty="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6" name="Oval 5"/>
              <p:cNvSpPr/>
              <p:nvPr/>
            </p:nvSpPr>
            <p:spPr>
              <a:xfrm>
                <a:off x="4929190" y="6255749"/>
                <a:ext cx="162928" cy="173647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>
                <a:off x="5163275" y="4873146"/>
                <a:ext cx="265981" cy="11212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Picture 3" descr="C:\Users\neslihan\Documents\tasinacaklar\dersler\DevSis\EDT_09_10\dokumanlar\f4.10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35555" t="15553" r="57601" b="50230"/>
              <a:stretch>
                <a:fillRect/>
              </a:stretch>
            </p:blipFill>
            <p:spPr bwMode="auto">
              <a:xfrm rot="16200000">
                <a:off x="4000496" y="4556595"/>
                <a:ext cx="500066" cy="785818"/>
              </a:xfrm>
              <a:prstGeom prst="rect">
                <a:avLst/>
              </a:prstGeom>
              <a:noFill/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417072" y="4857760"/>
                <a:ext cx="511986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0496" y="4429132"/>
                <a:ext cx="6347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R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TH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94390" y="5429264"/>
                <a:ext cx="6347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TH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928926" y="4429132"/>
              <a:ext cx="1857388" cy="2214554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" name="Group 80"/>
          <p:cNvGrpSpPr/>
          <p:nvPr/>
        </p:nvGrpSpPr>
        <p:grpSpPr>
          <a:xfrm>
            <a:off x="3643306" y="214290"/>
            <a:ext cx="4286280" cy="400110"/>
            <a:chOff x="3643306" y="214290"/>
            <a:chExt cx="4286280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3643306" y="214290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R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TH        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Thevenin resistance</a:t>
              </a:r>
              <a:endParaRPr lang="en-GB" sz="2000" dirty="0">
                <a:latin typeface="Comic Sans MS" pitchFamily="66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211960" y="404664"/>
              <a:ext cx="357190" cy="1588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680388" y="692696"/>
            <a:ext cx="5177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Equivalent resistor between terminals when sources are set to zero.</a:t>
            </a:r>
            <a:endParaRPr lang="en-GB" sz="2000" dirty="0" smtClean="0">
              <a:latin typeface="Comic Sans MS" pitchFamily="66" charset="0"/>
            </a:endParaRPr>
          </a:p>
        </p:txBody>
      </p:sp>
      <p:grpSp>
        <p:nvGrpSpPr>
          <p:cNvPr id="37" name="Group 81"/>
          <p:cNvGrpSpPr/>
          <p:nvPr/>
        </p:nvGrpSpPr>
        <p:grpSpPr>
          <a:xfrm>
            <a:off x="3563888" y="1700808"/>
            <a:ext cx="4286280" cy="400110"/>
            <a:chOff x="3563888" y="1700808"/>
            <a:chExt cx="4286280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3563888" y="1700808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TH 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    Open circuit voltage</a:t>
              </a:r>
              <a:endParaRPr lang="en-GB" sz="2000" dirty="0">
                <a:latin typeface="Comic Sans MS" pitchFamily="66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177002" y="1959030"/>
              <a:ext cx="357190" cy="1588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680388" y="2204864"/>
            <a:ext cx="539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The voltage of the port when the port is left as open circuit. </a:t>
            </a:r>
            <a:endParaRPr lang="en-GB" sz="2000" dirty="0" smtClean="0"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282" y="3071810"/>
            <a:ext cx="8643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Thevenin Theorem: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A 1-port circuit has a Thevenin equivalent circuit if the port voltage can be uniquely determined for a given port current, in other words, if the 1-port is current-controlled.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71470" y="424333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Norton Equivalent: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38" name="Group 36"/>
          <p:cNvGrpSpPr/>
          <p:nvPr/>
        </p:nvGrpSpPr>
        <p:grpSpPr>
          <a:xfrm>
            <a:off x="285720" y="4538411"/>
            <a:ext cx="1969574" cy="1890985"/>
            <a:chOff x="285720" y="4538411"/>
            <a:chExt cx="1969574" cy="1890985"/>
          </a:xfrm>
        </p:grpSpPr>
        <p:grpSp>
          <p:nvGrpSpPr>
            <p:cNvPr id="40" name="Group 57"/>
            <p:cNvGrpSpPr/>
            <p:nvPr/>
          </p:nvGrpSpPr>
          <p:grpSpPr>
            <a:xfrm>
              <a:off x="285720" y="4538406"/>
              <a:ext cx="1969574" cy="1890990"/>
              <a:chOff x="285720" y="752192"/>
              <a:chExt cx="1899230" cy="1890990"/>
            </a:xfrm>
          </p:grpSpPr>
          <p:grpSp>
            <p:nvGrpSpPr>
              <p:cNvPr id="42" name="Group 32"/>
              <p:cNvGrpSpPr/>
              <p:nvPr/>
            </p:nvGrpSpPr>
            <p:grpSpPr>
              <a:xfrm>
                <a:off x="285720" y="752192"/>
                <a:ext cx="1899230" cy="1890990"/>
                <a:chOff x="285720" y="752192"/>
                <a:chExt cx="1899230" cy="1890990"/>
              </a:xfrm>
            </p:grpSpPr>
            <p:grpSp>
              <p:nvGrpSpPr>
                <p:cNvPr id="54" name="Group 57"/>
                <p:cNvGrpSpPr/>
                <p:nvPr/>
              </p:nvGrpSpPr>
              <p:grpSpPr>
                <a:xfrm>
                  <a:off x="1335855" y="752192"/>
                  <a:ext cx="849095" cy="1820076"/>
                  <a:chOff x="1318508" y="1351184"/>
                  <a:chExt cx="727795" cy="1863502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22171" y="3140996"/>
                    <a:ext cx="590468" cy="1459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8"/>
                  <p:cNvCxnSpPr/>
                  <p:nvPr/>
                </p:nvCxnSpPr>
                <p:spPr>
                  <a:xfrm>
                    <a:off x="1422169" y="1751294"/>
                    <a:ext cx="578063" cy="1626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Oval 46"/>
                  <p:cNvSpPr/>
                  <p:nvPr/>
                </p:nvSpPr>
                <p:spPr>
                  <a:xfrm>
                    <a:off x="1571604" y="1681560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1571604" y="3071810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318508" y="1799121"/>
                    <a:ext cx="446999" cy="3178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+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10357" y="2643182"/>
                    <a:ext cx="44699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4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_</a:t>
                    </a:r>
                    <a:endParaRPr lang="en-GB" sz="24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388489" y="2336432"/>
                    <a:ext cx="447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v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599305" y="1351184"/>
                    <a:ext cx="44699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i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</p:grpSp>
            <p:cxnSp>
              <p:nvCxnSpPr>
                <p:cNvPr id="43" name="Straight Connector 6"/>
                <p:cNvCxnSpPr/>
                <p:nvPr/>
              </p:nvCxnSpPr>
              <p:spPr>
                <a:xfrm rot="5400000">
                  <a:off x="1928793" y="1966710"/>
                  <a:ext cx="2" cy="1588"/>
                </a:xfrm>
                <a:prstGeom prst="line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85720" y="1000108"/>
                  <a:ext cx="1171072" cy="164307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285720" y="1363792"/>
                <a:ext cx="12399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1-port</a:t>
                </a:r>
              </a:p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circuit 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rot="10800000">
              <a:off x="1857356" y="4929198"/>
              <a:ext cx="205855" cy="167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Object 52"/>
          <p:cNvGraphicFramePr>
            <a:graphicFrameLocks noChangeAspect="1"/>
          </p:cNvGraphicFramePr>
          <p:nvPr/>
        </p:nvGraphicFramePr>
        <p:xfrm>
          <a:off x="2285984" y="5300676"/>
          <a:ext cx="492128" cy="41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126720" imgH="114120" progId="Equation.3">
                  <p:embed/>
                </p:oleObj>
              </mc:Choice>
              <mc:Fallback>
                <p:oleObj name="Equation" r:id="rId5" imgW="126720" imgH="114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5300676"/>
                        <a:ext cx="492128" cy="414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86"/>
          <p:cNvGrpSpPr/>
          <p:nvPr/>
        </p:nvGrpSpPr>
        <p:grpSpPr>
          <a:xfrm>
            <a:off x="2928926" y="4357694"/>
            <a:ext cx="3071834" cy="2285992"/>
            <a:chOff x="2928926" y="4357694"/>
            <a:chExt cx="3071834" cy="2285992"/>
          </a:xfrm>
        </p:grpSpPr>
        <p:grpSp>
          <p:nvGrpSpPr>
            <p:cNvPr id="57" name="Group 53"/>
            <p:cNvGrpSpPr/>
            <p:nvPr/>
          </p:nvGrpSpPr>
          <p:grpSpPr>
            <a:xfrm>
              <a:off x="2928926" y="4357694"/>
              <a:ext cx="3071834" cy="2285992"/>
              <a:chOff x="2928926" y="4357694"/>
              <a:chExt cx="3071834" cy="2285992"/>
            </a:xfrm>
          </p:grpSpPr>
          <p:grpSp>
            <p:nvGrpSpPr>
              <p:cNvPr id="64" name="Group 118"/>
              <p:cNvGrpSpPr/>
              <p:nvPr/>
            </p:nvGrpSpPr>
            <p:grpSpPr>
              <a:xfrm>
                <a:off x="3071802" y="4357694"/>
                <a:ext cx="2928958" cy="2071702"/>
                <a:chOff x="3071802" y="4357694"/>
                <a:chExt cx="2928958" cy="2071702"/>
              </a:xfrm>
            </p:grpSpPr>
            <p:grpSp>
              <p:nvGrpSpPr>
                <p:cNvPr id="65" name="Group 53"/>
                <p:cNvGrpSpPr/>
                <p:nvPr/>
              </p:nvGrpSpPr>
              <p:grpSpPr>
                <a:xfrm>
                  <a:off x="3071802" y="4357694"/>
                  <a:ext cx="2928958" cy="1989951"/>
                  <a:chOff x="192030" y="2936535"/>
                  <a:chExt cx="2016622" cy="1854730"/>
                </a:xfrm>
              </p:grpSpPr>
              <p:grpSp>
                <p:nvGrpSpPr>
                  <p:cNvPr id="66" name="Group 56"/>
                  <p:cNvGrpSpPr/>
                  <p:nvPr/>
                </p:nvGrpSpPr>
                <p:grpSpPr>
                  <a:xfrm>
                    <a:off x="437960" y="2936535"/>
                    <a:ext cx="1770692" cy="1854730"/>
                    <a:chOff x="4173874" y="1222023"/>
                    <a:chExt cx="1770692" cy="1854730"/>
                  </a:xfrm>
                </p:grpSpPr>
                <p:grpSp>
                  <p:nvGrpSpPr>
                    <p:cNvPr id="67" name="Group 15"/>
                    <p:cNvGrpSpPr/>
                    <p:nvPr/>
                  </p:nvGrpSpPr>
                  <p:grpSpPr>
                    <a:xfrm>
                      <a:off x="4173874" y="1621526"/>
                      <a:ext cx="1594419" cy="161847"/>
                      <a:chOff x="9332" y="1578606"/>
                      <a:chExt cx="1594419" cy="161847"/>
                    </a:xfrm>
                  </p:grpSpPr>
                  <p:cxnSp>
                    <p:nvCxnSpPr>
                      <p:cNvPr id="78" name="Straight Connector 77"/>
                      <p:cNvCxnSpPr/>
                      <p:nvPr/>
                    </p:nvCxnSpPr>
                    <p:spPr>
                      <a:xfrm>
                        <a:off x="9332" y="1645189"/>
                        <a:ext cx="1594419" cy="26378"/>
                      </a:xfrm>
                      <a:prstGeom prst="line">
                        <a:avLst/>
                      </a:prstGeom>
                      <a:ln w="254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9" name="Oval 78"/>
                      <p:cNvSpPr/>
                      <p:nvPr/>
                    </p:nvSpPr>
                    <p:spPr>
                      <a:xfrm>
                        <a:off x="1003672" y="1578606"/>
                        <a:ext cx="154782" cy="161847"/>
                      </a:xfrm>
                      <a:prstGeom prst="ellipse">
                        <a:avLst/>
                      </a:prstGeom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5435813" y="1754692"/>
                      <a:ext cx="478928" cy="3477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+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5367947" y="2571744"/>
                      <a:ext cx="478928" cy="5050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400" dirty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_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5507544" y="2214554"/>
                      <a:ext cx="437022" cy="3729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v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5236080" y="1222023"/>
                      <a:ext cx="437022" cy="3729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i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>
                      <a:off x="4625285" y="3070220"/>
                      <a:ext cx="1143008" cy="1588"/>
                    </a:xfrm>
                    <a:prstGeom prst="line">
                      <a:avLst/>
                    </a:prstGeom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192030" y="3786190"/>
                    <a:ext cx="491859" cy="57150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28596" y="4786322"/>
                    <a:ext cx="500066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rot="5400000" flipH="1" flipV="1">
                    <a:off x="213488" y="4571214"/>
                    <a:ext cx="428628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rot="5400000" flipH="1" flipV="1">
                    <a:off x="250795" y="3606801"/>
                    <a:ext cx="357190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Oval 57"/>
                <p:cNvSpPr/>
                <p:nvPr/>
              </p:nvSpPr>
              <p:spPr>
                <a:xfrm>
                  <a:off x="4929190" y="6255749"/>
                  <a:ext cx="162928" cy="1736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9" name="Straight Arrow Connector 58"/>
                <p:cNvCxnSpPr/>
                <p:nvPr/>
              </p:nvCxnSpPr>
              <p:spPr>
                <a:xfrm rot="10800000">
                  <a:off x="5294839" y="4857760"/>
                  <a:ext cx="205855" cy="1672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0" name="Picture 3" descr="C:\Users\neslihan\Documents\tasinacaklar\dersler\DevSis\EDT_09_10\dokumanlar\f4.10.jp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35555" t="15553" r="57601" b="50230"/>
                <a:stretch>
                  <a:fillRect/>
                </a:stretch>
              </p:blipFill>
              <p:spPr bwMode="auto">
                <a:xfrm>
                  <a:off x="3923927" y="4886062"/>
                  <a:ext cx="548831" cy="1332874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61" name="Straight Connector 60"/>
                <p:cNvCxnSpPr/>
                <p:nvPr/>
              </p:nvCxnSpPr>
              <p:spPr>
                <a:xfrm rot="5400000">
                  <a:off x="4142578" y="6215082"/>
                  <a:ext cx="285752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4357686" y="5457782"/>
                  <a:ext cx="6347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G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N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643306" y="5429264"/>
                  <a:ext cx="6347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i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N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2928926" y="4429132"/>
                <a:ext cx="1928826" cy="2214554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 rot="5400000">
              <a:off x="3214678" y="5571346"/>
              <a:ext cx="428628" cy="158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142578" y="4999842"/>
              <a:ext cx="285752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037396"/>
              </p:ext>
            </p:extLst>
          </p:nvPr>
        </p:nvGraphicFramePr>
        <p:xfrm>
          <a:off x="540023" y="2492896"/>
          <a:ext cx="26638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7" imgW="1358310" imgH="215806" progId="Equation.3">
                  <p:embed/>
                </p:oleObj>
              </mc:Choice>
              <mc:Fallback>
                <p:oleObj name="Equation" r:id="rId7" imgW="1358310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23" y="2492896"/>
                        <a:ext cx="26638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282" y="-27384"/>
            <a:ext cx="3071834" cy="2285991"/>
            <a:chOff x="2928926" y="4357694"/>
            <a:chExt cx="3071834" cy="2285991"/>
          </a:xfrm>
        </p:grpSpPr>
        <p:grpSp>
          <p:nvGrpSpPr>
            <p:cNvPr id="3" name="Group 53"/>
            <p:cNvGrpSpPr/>
            <p:nvPr/>
          </p:nvGrpSpPr>
          <p:grpSpPr>
            <a:xfrm>
              <a:off x="2928926" y="4357694"/>
              <a:ext cx="3071834" cy="2285991"/>
              <a:chOff x="2928926" y="4357694"/>
              <a:chExt cx="3071834" cy="2285991"/>
            </a:xfrm>
          </p:grpSpPr>
          <p:grpSp>
            <p:nvGrpSpPr>
              <p:cNvPr id="6" name="Group 118"/>
              <p:cNvGrpSpPr/>
              <p:nvPr/>
            </p:nvGrpSpPr>
            <p:grpSpPr>
              <a:xfrm>
                <a:off x="3071802" y="4357694"/>
                <a:ext cx="2928958" cy="2071702"/>
                <a:chOff x="3071802" y="4357694"/>
                <a:chExt cx="2928958" cy="2071702"/>
              </a:xfrm>
            </p:grpSpPr>
            <p:grpSp>
              <p:nvGrpSpPr>
                <p:cNvPr id="8" name="Group 53"/>
                <p:cNvGrpSpPr/>
                <p:nvPr/>
              </p:nvGrpSpPr>
              <p:grpSpPr>
                <a:xfrm>
                  <a:off x="3071802" y="4357694"/>
                  <a:ext cx="2928958" cy="1989951"/>
                  <a:chOff x="192030" y="2936535"/>
                  <a:chExt cx="2016622" cy="1854730"/>
                </a:xfrm>
              </p:grpSpPr>
              <p:grpSp>
                <p:nvGrpSpPr>
                  <p:cNvPr id="15" name="Group 56"/>
                  <p:cNvGrpSpPr/>
                  <p:nvPr/>
                </p:nvGrpSpPr>
                <p:grpSpPr>
                  <a:xfrm>
                    <a:off x="437960" y="2936535"/>
                    <a:ext cx="1770692" cy="1854730"/>
                    <a:chOff x="4173874" y="1222023"/>
                    <a:chExt cx="1770692" cy="1854730"/>
                  </a:xfrm>
                </p:grpSpPr>
                <p:grpSp>
                  <p:nvGrpSpPr>
                    <p:cNvPr id="20" name="Group 15"/>
                    <p:cNvGrpSpPr/>
                    <p:nvPr/>
                  </p:nvGrpSpPr>
                  <p:grpSpPr>
                    <a:xfrm>
                      <a:off x="4173874" y="1621526"/>
                      <a:ext cx="1594419" cy="161847"/>
                      <a:chOff x="9332" y="1578606"/>
                      <a:chExt cx="1594419" cy="161847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9332" y="1645189"/>
                        <a:ext cx="1594419" cy="26378"/>
                      </a:xfrm>
                      <a:prstGeom prst="line">
                        <a:avLst/>
                      </a:prstGeom>
                      <a:ln w="254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1003672" y="1578606"/>
                        <a:ext cx="154782" cy="161847"/>
                      </a:xfrm>
                      <a:prstGeom prst="ellipse">
                        <a:avLst/>
                      </a:prstGeom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5435813" y="1754692"/>
                      <a:ext cx="478928" cy="3477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+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5367947" y="2571744"/>
                      <a:ext cx="478928" cy="5050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400" dirty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_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5507544" y="2214554"/>
                      <a:ext cx="437022" cy="3729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v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236080" y="1222023"/>
                      <a:ext cx="437022" cy="3729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i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>
                      <a:off x="4625285" y="3070220"/>
                      <a:ext cx="1143008" cy="1588"/>
                    </a:xfrm>
                    <a:prstGeom prst="line">
                      <a:avLst/>
                    </a:prstGeom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Oval 15"/>
                  <p:cNvSpPr/>
                  <p:nvPr/>
                </p:nvSpPr>
                <p:spPr>
                  <a:xfrm>
                    <a:off x="192030" y="3786190"/>
                    <a:ext cx="491859" cy="57150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28596" y="4786322"/>
                    <a:ext cx="500066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rot="5400000" flipH="1" flipV="1">
                    <a:off x="213488" y="4571214"/>
                    <a:ext cx="428628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rot="5400000" flipH="1" flipV="1">
                    <a:off x="250795" y="3606801"/>
                    <a:ext cx="357190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Oval 8"/>
                <p:cNvSpPr/>
                <p:nvPr/>
              </p:nvSpPr>
              <p:spPr>
                <a:xfrm>
                  <a:off x="4929190" y="6255749"/>
                  <a:ext cx="162928" cy="1736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rot="10800000">
                  <a:off x="5294839" y="4857760"/>
                  <a:ext cx="205855" cy="1672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" name="Picture 3" descr="C:\Users\neslihan\Documents\tasinacaklar\dersler\DevSis\EDT_09_10\dokumanlar\f4.10.jp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35555" t="15553" r="57601" b="50230"/>
                <a:stretch>
                  <a:fillRect/>
                </a:stretch>
              </p:blipFill>
              <p:spPr bwMode="auto">
                <a:xfrm>
                  <a:off x="3960740" y="4929198"/>
                  <a:ext cx="500066" cy="1214446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4142578" y="6215082"/>
                  <a:ext cx="285752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4357686" y="5457782"/>
                  <a:ext cx="6347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G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N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643306" y="5429264"/>
                  <a:ext cx="6347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i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N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2928926" y="4557748"/>
                <a:ext cx="1928826" cy="2085937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" name="Straight Arrow Connector 3"/>
            <p:cNvCxnSpPr/>
            <p:nvPr/>
          </p:nvCxnSpPr>
          <p:spPr>
            <a:xfrm rot="5400000">
              <a:off x="3214678" y="5571346"/>
              <a:ext cx="428628" cy="158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4142578" y="4999842"/>
              <a:ext cx="285752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643306" y="214290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G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N            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Norton conductance</a:t>
            </a:r>
            <a:endParaRPr lang="en-GB" sz="2000" dirty="0"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23101" y="414345"/>
            <a:ext cx="35719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74192" y="1556792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N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    Short circuit current</a:t>
            </a:r>
            <a:endParaRPr lang="en-GB" sz="2000" dirty="0">
              <a:latin typeface="Comic Sans MS" pitchFamily="66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23101" y="1755259"/>
            <a:ext cx="35719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80388" y="692696"/>
            <a:ext cx="5177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Equivalent conductance between terminals when sources are set to zero.</a:t>
            </a:r>
            <a:endParaRPr lang="en-GB" sz="2000" dirty="0" smtClean="0">
              <a:latin typeface="Comic Sans MS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80388" y="2027234"/>
            <a:ext cx="539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The current through the port when the port is short-circuited. </a:t>
            </a:r>
            <a:endParaRPr lang="en-GB" sz="2000" dirty="0" smtClean="0">
              <a:latin typeface="Comic Sans MS" pitchFamily="6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4282" y="2780928"/>
            <a:ext cx="8643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Norton Theorem: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A 1-port circuit has a Norton equivalent circuit if the port current can be uniquely determined for a given port voltage, in other words, if the 1-port is voltage-controlled.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31308"/>
              </p:ext>
            </p:extLst>
          </p:nvPr>
        </p:nvGraphicFramePr>
        <p:xfrm>
          <a:off x="550058" y="2348880"/>
          <a:ext cx="24145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5" imgW="1231560" imgH="228600" progId="Equation.3">
                  <p:embed/>
                </p:oleObj>
              </mc:Choice>
              <mc:Fallback>
                <p:oleObj name="Equation" r:id="rId5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58" y="2348880"/>
                        <a:ext cx="241458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395536" y="4025930"/>
            <a:ext cx="2546375" cy="2331257"/>
            <a:chOff x="1071538" y="4313247"/>
            <a:chExt cx="2546375" cy="2331257"/>
          </a:xfrm>
        </p:grpSpPr>
        <p:grpSp>
          <p:nvGrpSpPr>
            <p:cNvPr id="62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3" name="Object 16"/>
            <p:cNvGraphicFramePr>
              <a:graphicFrameLocks noChangeAspect="1"/>
            </p:cNvGraphicFramePr>
            <p:nvPr/>
          </p:nvGraphicFramePr>
          <p:xfrm>
            <a:off x="2117712" y="4313247"/>
            <a:ext cx="525462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Equation" r:id="rId7" imgW="266400" imgH="203040" progId="Equation.3">
                    <p:embed/>
                  </p:oleObj>
                </mc:Choice>
                <mc:Fallback>
                  <p:oleObj name="Equation" r:id="rId7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12" y="4313247"/>
                          <a:ext cx="525462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17"/>
            <p:cNvGraphicFramePr>
              <a:graphicFrameLocks noChangeAspect="1"/>
            </p:cNvGraphicFramePr>
            <p:nvPr/>
          </p:nvGraphicFramePr>
          <p:xfrm>
            <a:off x="3143250" y="5313363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Equation" r:id="rId9" imgW="241200" imgH="203040" progId="Equation.3">
                    <p:embed/>
                  </p:oleObj>
                </mc:Choice>
                <mc:Fallback>
                  <p:oleObj name="Equation" r:id="rId9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50" y="5313363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7" name="Straight Connector 66"/>
          <p:cNvCxnSpPr/>
          <p:nvPr/>
        </p:nvCxnSpPr>
        <p:spPr>
          <a:xfrm rot="5400000" flipH="1" flipV="1">
            <a:off x="645569" y="4776029"/>
            <a:ext cx="2071702" cy="142876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21"/>
          <p:cNvGrpSpPr/>
          <p:nvPr/>
        </p:nvGrpSpPr>
        <p:grpSpPr>
          <a:xfrm>
            <a:off x="1379815" y="5170539"/>
            <a:ext cx="844550" cy="1057275"/>
            <a:chOff x="1484313" y="1501775"/>
            <a:chExt cx="844550" cy="1057275"/>
          </a:xfrm>
        </p:grpSpPr>
        <p:graphicFrame>
          <p:nvGraphicFramePr>
            <p:cNvPr id="69" name="Object 17"/>
            <p:cNvGraphicFramePr>
              <a:graphicFrameLocks noChangeAspect="1"/>
            </p:cNvGraphicFramePr>
            <p:nvPr/>
          </p:nvGraphicFramePr>
          <p:xfrm>
            <a:off x="2003425" y="1501775"/>
            <a:ext cx="325438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3425" y="1501775"/>
                          <a:ext cx="325438" cy="452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5"/>
            <p:cNvGraphicFramePr>
              <a:graphicFrameLocks noChangeAspect="1"/>
            </p:cNvGraphicFramePr>
            <p:nvPr/>
          </p:nvGraphicFramePr>
          <p:xfrm>
            <a:off x="1484313" y="2132013"/>
            <a:ext cx="500062" cy="42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Equation" r:id="rId13" imgW="253800" imgH="215640" progId="Equation.3">
                    <p:embed/>
                  </p:oleObj>
                </mc:Choice>
                <mc:Fallback>
                  <p:oleObj name="Equation" r:id="rId13" imgW="253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313" y="2132013"/>
                          <a:ext cx="500062" cy="427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" name="Group 11"/>
          <p:cNvGrpSpPr/>
          <p:nvPr/>
        </p:nvGrpSpPr>
        <p:grpSpPr>
          <a:xfrm>
            <a:off x="3635639" y="4025930"/>
            <a:ext cx="2546375" cy="2331257"/>
            <a:chOff x="1071538" y="4313247"/>
            <a:chExt cx="2546375" cy="2331257"/>
          </a:xfrm>
        </p:grpSpPr>
        <p:grpSp>
          <p:nvGrpSpPr>
            <p:cNvPr id="72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3" name="Object 16"/>
            <p:cNvGraphicFramePr>
              <a:graphicFrameLocks noChangeAspect="1"/>
            </p:cNvGraphicFramePr>
            <p:nvPr/>
          </p:nvGraphicFramePr>
          <p:xfrm>
            <a:off x="2117712" y="4313247"/>
            <a:ext cx="525462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Equation" r:id="rId15" imgW="266400" imgH="203040" progId="Equation.3">
                    <p:embed/>
                  </p:oleObj>
                </mc:Choice>
                <mc:Fallback>
                  <p:oleObj name="Equation" r:id="rId15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12" y="4313247"/>
                          <a:ext cx="525462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17"/>
            <p:cNvGraphicFramePr>
              <a:graphicFrameLocks noChangeAspect="1"/>
            </p:cNvGraphicFramePr>
            <p:nvPr/>
          </p:nvGraphicFramePr>
          <p:xfrm>
            <a:off x="3143250" y="5313363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Equation" r:id="rId16" imgW="241200" imgH="203040" progId="Equation.3">
                    <p:embed/>
                  </p:oleObj>
                </mc:Choice>
                <mc:Fallback>
                  <p:oleObj name="Equation" r:id="rId16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50" y="5313363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7" name="Straight Connector 76"/>
          <p:cNvCxnSpPr/>
          <p:nvPr/>
        </p:nvCxnSpPr>
        <p:spPr>
          <a:xfrm rot="5400000" flipH="1" flipV="1">
            <a:off x="3788841" y="5418971"/>
            <a:ext cx="264320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199655"/>
              </p:ext>
            </p:extLst>
          </p:nvPr>
        </p:nvGraphicFramePr>
        <p:xfrm>
          <a:off x="5181882" y="5240376"/>
          <a:ext cx="3254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17" imgW="164880" imgH="228600" progId="Equation.3">
                  <p:embed/>
                </p:oleObj>
              </mc:Choice>
              <mc:Fallback>
                <p:oleObj name="Equation" r:id="rId1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882" y="5240376"/>
                        <a:ext cx="32543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Group 22"/>
          <p:cNvGrpSpPr/>
          <p:nvPr/>
        </p:nvGrpSpPr>
        <p:grpSpPr>
          <a:xfrm>
            <a:off x="6278845" y="4025930"/>
            <a:ext cx="2546375" cy="2331257"/>
            <a:chOff x="1071538" y="4313247"/>
            <a:chExt cx="2546375" cy="2331257"/>
          </a:xfrm>
        </p:grpSpPr>
        <p:grpSp>
          <p:nvGrpSpPr>
            <p:cNvPr id="80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81" name="Object 16"/>
            <p:cNvGraphicFramePr>
              <a:graphicFrameLocks noChangeAspect="1"/>
            </p:cNvGraphicFramePr>
            <p:nvPr/>
          </p:nvGraphicFramePr>
          <p:xfrm>
            <a:off x="2117712" y="4313247"/>
            <a:ext cx="525462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Equation" r:id="rId18" imgW="266400" imgH="203040" progId="Equation.3">
                    <p:embed/>
                  </p:oleObj>
                </mc:Choice>
                <mc:Fallback>
                  <p:oleObj name="Equation" r:id="rId18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12" y="4313247"/>
                          <a:ext cx="525462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17"/>
            <p:cNvGraphicFramePr>
              <a:graphicFrameLocks noChangeAspect="1"/>
            </p:cNvGraphicFramePr>
            <p:nvPr/>
          </p:nvGraphicFramePr>
          <p:xfrm>
            <a:off x="3143250" y="5313363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Equation" r:id="rId19" imgW="241200" imgH="203040" progId="Equation.3">
                    <p:embed/>
                  </p:oleObj>
                </mc:Choice>
                <mc:Fallback>
                  <p:oleObj name="Equation" r:id="rId19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50" y="5313363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5" name="Straight Connector 84"/>
          <p:cNvCxnSpPr/>
          <p:nvPr/>
        </p:nvCxnSpPr>
        <p:spPr>
          <a:xfrm rot="10800000" flipV="1">
            <a:off x="6396328" y="4596639"/>
            <a:ext cx="1856594" cy="7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675057"/>
              </p:ext>
            </p:extLst>
          </p:nvPr>
        </p:nvGraphicFramePr>
        <p:xfrm>
          <a:off x="7340877" y="4584752"/>
          <a:ext cx="500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20" imgW="253800" imgH="215640" progId="Equation.3">
                  <p:embed/>
                </p:oleObj>
              </mc:Choice>
              <mc:Fallback>
                <p:oleObj name="Equation" r:id="rId20" imgW="253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877" y="4584752"/>
                        <a:ext cx="5000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37742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How to obtain Thevenin equivalent circuit?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4" name="Group 119"/>
          <p:cNvGrpSpPr/>
          <p:nvPr/>
        </p:nvGrpSpPr>
        <p:grpSpPr>
          <a:xfrm>
            <a:off x="601120" y="692696"/>
            <a:ext cx="1969573" cy="1890985"/>
            <a:chOff x="285720" y="4538411"/>
            <a:chExt cx="1969573" cy="1890985"/>
          </a:xfrm>
        </p:grpSpPr>
        <p:grpSp>
          <p:nvGrpSpPr>
            <p:cNvPr id="5" name="Group 57"/>
            <p:cNvGrpSpPr/>
            <p:nvPr/>
          </p:nvGrpSpPr>
          <p:grpSpPr>
            <a:xfrm>
              <a:off x="285720" y="4538411"/>
              <a:ext cx="1969573" cy="1890985"/>
              <a:chOff x="285720" y="752197"/>
              <a:chExt cx="1899229" cy="1890985"/>
            </a:xfrm>
          </p:grpSpPr>
          <p:grpSp>
            <p:nvGrpSpPr>
              <p:cNvPr id="7" name="Group 32"/>
              <p:cNvGrpSpPr/>
              <p:nvPr/>
            </p:nvGrpSpPr>
            <p:grpSpPr>
              <a:xfrm>
                <a:off x="285720" y="752197"/>
                <a:ext cx="1899229" cy="1890985"/>
                <a:chOff x="285720" y="752197"/>
                <a:chExt cx="1899229" cy="1890985"/>
              </a:xfrm>
            </p:grpSpPr>
            <p:grpSp>
              <p:nvGrpSpPr>
                <p:cNvPr id="9" name="Group 57"/>
                <p:cNvGrpSpPr/>
                <p:nvPr/>
              </p:nvGrpSpPr>
              <p:grpSpPr>
                <a:xfrm>
                  <a:off x="1402701" y="752197"/>
                  <a:ext cx="782248" cy="1820082"/>
                  <a:chOff x="1375805" y="1351184"/>
                  <a:chExt cx="670498" cy="1863502"/>
                </a:xfrm>
              </p:grpSpPr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1422171" y="3140996"/>
                    <a:ext cx="590468" cy="1459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8"/>
                  <p:cNvCxnSpPr/>
                  <p:nvPr/>
                </p:nvCxnSpPr>
                <p:spPr>
                  <a:xfrm>
                    <a:off x="1422169" y="1751294"/>
                    <a:ext cx="578063" cy="1626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Oval 13"/>
                  <p:cNvSpPr/>
                  <p:nvPr/>
                </p:nvSpPr>
                <p:spPr>
                  <a:xfrm>
                    <a:off x="1571604" y="1681560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571604" y="3071810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388490" y="1799121"/>
                    <a:ext cx="446999" cy="3178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+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375805" y="2695415"/>
                    <a:ext cx="446999" cy="3466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_</a:t>
                    </a:r>
                    <a:endParaRPr lang="en-GB" sz="16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388489" y="2257725"/>
                    <a:ext cx="447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v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599305" y="1351184"/>
                    <a:ext cx="44699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i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</p:grpSp>
            <p:cxnSp>
              <p:nvCxnSpPr>
                <p:cNvPr id="10" name="Straight Connector 6"/>
                <p:cNvCxnSpPr/>
                <p:nvPr/>
              </p:nvCxnSpPr>
              <p:spPr>
                <a:xfrm rot="5400000">
                  <a:off x="1928793" y="1966710"/>
                  <a:ext cx="2" cy="1588"/>
                </a:xfrm>
                <a:prstGeom prst="line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/>
                <p:cNvSpPr/>
                <p:nvPr/>
              </p:nvSpPr>
              <p:spPr>
                <a:xfrm>
                  <a:off x="285720" y="1000108"/>
                  <a:ext cx="1171072" cy="164307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285720" y="1252025"/>
                <a:ext cx="123995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1-port</a:t>
                </a:r>
              </a:p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circuit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</a:t>
                </a:r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rot="10800000">
              <a:off x="1857356" y="4929198"/>
              <a:ext cx="205855" cy="167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211960" y="987233"/>
            <a:ext cx="508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Connect a current source to the port.</a:t>
            </a:r>
            <a:endParaRPr lang="tr-TR" sz="16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23226" y="1556897"/>
            <a:ext cx="417228" cy="4104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131840" y="1654988"/>
            <a:ext cx="0" cy="22766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31842" y="1084277"/>
            <a:ext cx="3462" cy="47204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131842" y="1967391"/>
            <a:ext cx="3460" cy="47561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14953" y="1084278"/>
            <a:ext cx="616887" cy="8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29965" y="2443004"/>
            <a:ext cx="616887" cy="8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3848" y="1555687"/>
            <a:ext cx="6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tr-TR" sz="2000" baseline="30000" dirty="0" smtClean="0">
                <a:solidFill>
                  <a:srgbClr val="0033CC"/>
                </a:solidFill>
                <a:latin typeface="Comic Sans MS" pitchFamily="66" charset="0"/>
              </a:rPr>
              <a:t>*</a:t>
            </a:r>
            <a:endParaRPr lang="en-GB" sz="2000" dirty="0"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4953" y="1578114"/>
            <a:ext cx="54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v</a:t>
            </a:r>
            <a:r>
              <a:rPr lang="tr-TR" sz="2000" baseline="30000" dirty="0" smtClean="0">
                <a:solidFill>
                  <a:srgbClr val="0033CC"/>
                </a:solidFill>
                <a:latin typeface="Comic Sans MS" pitchFamily="66" charset="0"/>
              </a:rPr>
              <a:t>*</a:t>
            </a:r>
            <a:endParaRPr lang="en-GB" sz="20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67757" y="2062754"/>
            <a:ext cx="540814" cy="310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+</a:t>
            </a:r>
            <a:endParaRPr lang="en-GB" sz="2000" dirty="0"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67757" y="1023247"/>
            <a:ext cx="54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rgbClr val="0033CC"/>
                </a:solidFill>
                <a:latin typeface="Comic Sans MS" pitchFamily="66" charset="0"/>
              </a:rPr>
              <a:t>_</a:t>
            </a:r>
            <a:endParaRPr lang="en-GB" sz="1600" dirty="0"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11960" y="1374922"/>
            <a:ext cx="5081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Solve the circuit and obtain a relation between i</a:t>
            </a:r>
            <a:r>
              <a:rPr lang="tr-TR" sz="1600" baseline="30000" dirty="0" smtClean="0">
                <a:solidFill>
                  <a:schemeClr val="tx2"/>
                </a:solidFill>
                <a:latin typeface="Comic Sans MS" pitchFamily="66" charset="0"/>
              </a:rPr>
              <a:t>* 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 v</a:t>
            </a:r>
            <a:r>
              <a:rPr lang="tr-TR" sz="1600" baseline="30000" dirty="0" smtClean="0">
                <a:solidFill>
                  <a:schemeClr val="tx2"/>
                </a:solidFill>
                <a:latin typeface="Comic Sans MS" pitchFamily="66" charset="0"/>
              </a:rPr>
              <a:t>*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tr-TR" sz="16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11960" y="1951164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Use 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i=i</a:t>
            </a:r>
            <a:r>
              <a:rPr lang="tr-TR" sz="1600" baseline="30000" dirty="0">
                <a:solidFill>
                  <a:schemeClr val="tx2"/>
                </a:solidFill>
                <a:latin typeface="Comic Sans MS" pitchFamily="66" charset="0"/>
              </a:rPr>
              <a:t>* 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v=-v</a:t>
            </a:r>
            <a:r>
              <a:rPr lang="tr-TR" sz="1600" baseline="30000" dirty="0">
                <a:solidFill>
                  <a:schemeClr val="tx2"/>
                </a:solidFill>
                <a:latin typeface="Comic Sans MS" pitchFamily="66" charset="0"/>
              </a:rPr>
              <a:t>*</a:t>
            </a:r>
            <a:r>
              <a:rPr lang="tr-TR" sz="16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to obtain a relation between i and v.</a:t>
            </a:r>
            <a:endParaRPr lang="tr-TR" sz="16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40" name="Group 119"/>
          <p:cNvGrpSpPr/>
          <p:nvPr/>
        </p:nvGrpSpPr>
        <p:grpSpPr>
          <a:xfrm>
            <a:off x="601120" y="3698255"/>
            <a:ext cx="1969573" cy="1890985"/>
            <a:chOff x="285720" y="4538411"/>
            <a:chExt cx="1969573" cy="1890985"/>
          </a:xfrm>
        </p:grpSpPr>
        <p:grpSp>
          <p:nvGrpSpPr>
            <p:cNvPr id="41" name="Group 57"/>
            <p:cNvGrpSpPr/>
            <p:nvPr/>
          </p:nvGrpSpPr>
          <p:grpSpPr>
            <a:xfrm>
              <a:off x="285720" y="4538411"/>
              <a:ext cx="1969573" cy="1890985"/>
              <a:chOff x="285720" y="752197"/>
              <a:chExt cx="1899229" cy="1890985"/>
            </a:xfrm>
          </p:grpSpPr>
          <p:grpSp>
            <p:nvGrpSpPr>
              <p:cNvPr id="44" name="Group 32"/>
              <p:cNvGrpSpPr/>
              <p:nvPr/>
            </p:nvGrpSpPr>
            <p:grpSpPr>
              <a:xfrm>
                <a:off x="285720" y="752197"/>
                <a:ext cx="1899229" cy="1890985"/>
                <a:chOff x="285720" y="752197"/>
                <a:chExt cx="1899229" cy="1890985"/>
              </a:xfrm>
            </p:grpSpPr>
            <p:grpSp>
              <p:nvGrpSpPr>
                <p:cNvPr id="46" name="Group 57"/>
                <p:cNvGrpSpPr/>
                <p:nvPr/>
              </p:nvGrpSpPr>
              <p:grpSpPr>
                <a:xfrm>
                  <a:off x="1402701" y="752197"/>
                  <a:ext cx="782248" cy="1820082"/>
                  <a:chOff x="1375805" y="1351184"/>
                  <a:chExt cx="670498" cy="1863502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22171" y="3140996"/>
                    <a:ext cx="590468" cy="1459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8"/>
                  <p:cNvCxnSpPr/>
                  <p:nvPr/>
                </p:nvCxnSpPr>
                <p:spPr>
                  <a:xfrm>
                    <a:off x="1422169" y="1751294"/>
                    <a:ext cx="578063" cy="1626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/>
                  <p:cNvSpPr/>
                  <p:nvPr/>
                </p:nvSpPr>
                <p:spPr>
                  <a:xfrm>
                    <a:off x="1571604" y="1681560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1571604" y="3071810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388490" y="1799121"/>
                    <a:ext cx="446999" cy="3178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+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375805" y="2695415"/>
                    <a:ext cx="446999" cy="3466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_</a:t>
                    </a:r>
                    <a:endParaRPr lang="en-GB" sz="16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388489" y="2257725"/>
                    <a:ext cx="447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v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599305" y="1351184"/>
                    <a:ext cx="44699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i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</p:grpSp>
            <p:cxnSp>
              <p:nvCxnSpPr>
                <p:cNvPr id="47" name="Straight Connector 6"/>
                <p:cNvCxnSpPr/>
                <p:nvPr/>
              </p:nvCxnSpPr>
              <p:spPr>
                <a:xfrm rot="5400000">
                  <a:off x="1928793" y="1966710"/>
                  <a:ext cx="2" cy="1588"/>
                </a:xfrm>
                <a:prstGeom prst="line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/>
                <p:cNvSpPr/>
                <p:nvPr/>
              </p:nvSpPr>
              <p:spPr>
                <a:xfrm>
                  <a:off x="285720" y="1000108"/>
                  <a:ext cx="1171072" cy="164307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285720" y="1252025"/>
                <a:ext cx="123995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1-port</a:t>
                </a:r>
              </a:p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circuit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</a:t>
                </a:r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 rot="10800000">
              <a:off x="1857356" y="4929198"/>
              <a:ext cx="205855" cy="167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211960" y="3770284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Set the values of independent sources to zero.</a:t>
            </a:r>
            <a:endParaRPr lang="tr-TR" sz="16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2738" y="4329519"/>
            <a:ext cx="507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Calculate the equivalent resistance 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R</a:t>
            </a:r>
            <a:r>
              <a:rPr lang="tr-TR" sz="1600" baseline="-25000" dirty="0" smtClean="0">
                <a:solidFill>
                  <a:schemeClr val="tx2"/>
                </a:solidFill>
                <a:latin typeface="Comic Sans MS" pitchFamily="66" charset="0"/>
              </a:rPr>
              <a:t>th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= v / </a:t>
            </a:r>
            <a:r>
              <a:rPr lang="tr-TR" sz="1600" dirty="0">
                <a:solidFill>
                  <a:schemeClr val="tx2"/>
                </a:solidFill>
                <a:latin typeface="Comic Sans MS" pitchFamily="66" charset="0"/>
              </a:rPr>
              <a:t>i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tr-TR" sz="16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22739" y="4665546"/>
            <a:ext cx="492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Assume that i=0 and calculate </a:t>
            </a:r>
            <a:r>
              <a:rPr lang="tr-TR" sz="1600" dirty="0">
                <a:solidFill>
                  <a:schemeClr val="tx2"/>
                </a:solidFill>
                <a:latin typeface="Comic Sans MS" pitchFamily="66" charset="0"/>
              </a:rPr>
              <a:t>V</a:t>
            </a:r>
            <a:r>
              <a:rPr lang="tr-TR" sz="1600" baseline="-25000" dirty="0" smtClean="0">
                <a:solidFill>
                  <a:schemeClr val="tx2"/>
                </a:solidFill>
                <a:latin typeface="Comic Sans MS" pitchFamily="66" charset="0"/>
              </a:rPr>
              <a:t>th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 taking into account all independent sources .</a:t>
            </a:r>
            <a:endParaRPr lang="tr-TR" sz="16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1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37742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How to obtain Norton equivalent circuit?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1960" y="987233"/>
            <a:ext cx="508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Connect a voltage source to the port.</a:t>
            </a:r>
            <a:endParaRPr lang="tr-TR" sz="16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11960" y="1374922"/>
            <a:ext cx="5081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Solve the circuit and obtain a relation between i</a:t>
            </a:r>
            <a:r>
              <a:rPr lang="tr-TR" sz="1600" baseline="30000" dirty="0" smtClean="0">
                <a:solidFill>
                  <a:schemeClr val="tx2"/>
                </a:solidFill>
                <a:latin typeface="Comic Sans MS" pitchFamily="66" charset="0"/>
              </a:rPr>
              <a:t>* 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 v</a:t>
            </a:r>
            <a:r>
              <a:rPr lang="tr-TR" sz="1600" baseline="30000" dirty="0" smtClean="0">
                <a:solidFill>
                  <a:schemeClr val="tx2"/>
                </a:solidFill>
                <a:latin typeface="Comic Sans MS" pitchFamily="66" charset="0"/>
              </a:rPr>
              <a:t>*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tr-TR" sz="16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11960" y="1951164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Use 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i=i</a:t>
            </a:r>
            <a:r>
              <a:rPr lang="tr-TR" sz="1600" baseline="30000" dirty="0">
                <a:solidFill>
                  <a:schemeClr val="tx2"/>
                </a:solidFill>
                <a:latin typeface="Comic Sans MS" pitchFamily="66" charset="0"/>
              </a:rPr>
              <a:t>* 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v=-v</a:t>
            </a:r>
            <a:r>
              <a:rPr lang="tr-TR" sz="1600" baseline="30000" dirty="0">
                <a:solidFill>
                  <a:schemeClr val="tx2"/>
                </a:solidFill>
                <a:latin typeface="Comic Sans MS" pitchFamily="66" charset="0"/>
              </a:rPr>
              <a:t>*</a:t>
            </a:r>
            <a:r>
              <a:rPr lang="tr-TR" sz="16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to obtain a relation between i and v.</a:t>
            </a:r>
            <a:endParaRPr lang="tr-TR" sz="16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40" name="Group 119"/>
          <p:cNvGrpSpPr/>
          <p:nvPr/>
        </p:nvGrpSpPr>
        <p:grpSpPr>
          <a:xfrm>
            <a:off x="601120" y="3698255"/>
            <a:ext cx="1969573" cy="1890985"/>
            <a:chOff x="285720" y="4538411"/>
            <a:chExt cx="1969573" cy="1890985"/>
          </a:xfrm>
        </p:grpSpPr>
        <p:grpSp>
          <p:nvGrpSpPr>
            <p:cNvPr id="41" name="Group 57"/>
            <p:cNvGrpSpPr/>
            <p:nvPr/>
          </p:nvGrpSpPr>
          <p:grpSpPr>
            <a:xfrm>
              <a:off x="285720" y="4538411"/>
              <a:ext cx="1969573" cy="1890985"/>
              <a:chOff x="285720" y="752197"/>
              <a:chExt cx="1899229" cy="1890985"/>
            </a:xfrm>
          </p:grpSpPr>
          <p:grpSp>
            <p:nvGrpSpPr>
              <p:cNvPr id="44" name="Group 32"/>
              <p:cNvGrpSpPr/>
              <p:nvPr/>
            </p:nvGrpSpPr>
            <p:grpSpPr>
              <a:xfrm>
                <a:off x="285720" y="752197"/>
                <a:ext cx="1899229" cy="1890985"/>
                <a:chOff x="285720" y="752197"/>
                <a:chExt cx="1899229" cy="1890985"/>
              </a:xfrm>
            </p:grpSpPr>
            <p:grpSp>
              <p:nvGrpSpPr>
                <p:cNvPr id="46" name="Group 57"/>
                <p:cNvGrpSpPr/>
                <p:nvPr/>
              </p:nvGrpSpPr>
              <p:grpSpPr>
                <a:xfrm>
                  <a:off x="1402701" y="752197"/>
                  <a:ext cx="782248" cy="1820082"/>
                  <a:chOff x="1375805" y="1351184"/>
                  <a:chExt cx="670498" cy="1863502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22171" y="3140996"/>
                    <a:ext cx="590468" cy="1459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8"/>
                  <p:cNvCxnSpPr/>
                  <p:nvPr/>
                </p:nvCxnSpPr>
                <p:spPr>
                  <a:xfrm>
                    <a:off x="1422169" y="1751294"/>
                    <a:ext cx="578063" cy="1626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/>
                  <p:cNvSpPr/>
                  <p:nvPr/>
                </p:nvSpPr>
                <p:spPr>
                  <a:xfrm>
                    <a:off x="1571604" y="1681560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1571604" y="3071810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388490" y="1799121"/>
                    <a:ext cx="446999" cy="3178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+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375805" y="2695415"/>
                    <a:ext cx="446999" cy="3466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_</a:t>
                    </a:r>
                    <a:endParaRPr lang="en-GB" sz="16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388489" y="2257725"/>
                    <a:ext cx="447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v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599305" y="1351184"/>
                    <a:ext cx="44699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i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</p:grpSp>
            <p:cxnSp>
              <p:nvCxnSpPr>
                <p:cNvPr id="47" name="Straight Connector 6"/>
                <p:cNvCxnSpPr/>
                <p:nvPr/>
              </p:nvCxnSpPr>
              <p:spPr>
                <a:xfrm rot="5400000">
                  <a:off x="1928793" y="1966710"/>
                  <a:ext cx="2" cy="1588"/>
                </a:xfrm>
                <a:prstGeom prst="line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/>
                <p:cNvSpPr/>
                <p:nvPr/>
              </p:nvSpPr>
              <p:spPr>
                <a:xfrm>
                  <a:off x="285720" y="1000108"/>
                  <a:ext cx="1171072" cy="164307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285720" y="1252025"/>
                <a:ext cx="123995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1-port</a:t>
                </a:r>
              </a:p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circuit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</a:t>
                </a:r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 rot="10800000">
              <a:off x="1857356" y="4929198"/>
              <a:ext cx="205855" cy="167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211960" y="3770284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Set the values of independent sources to zero.</a:t>
            </a:r>
            <a:endParaRPr lang="tr-TR" sz="16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2738" y="4329519"/>
            <a:ext cx="507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Calculate the equivalent conductance G</a:t>
            </a:r>
            <a:r>
              <a:rPr lang="tr-TR" sz="1600" baseline="-25000" dirty="0">
                <a:solidFill>
                  <a:schemeClr val="tx2"/>
                </a:solidFill>
                <a:latin typeface="Comic Sans MS" pitchFamily="66" charset="0"/>
              </a:rPr>
              <a:t>N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= 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i/v.</a:t>
            </a:r>
            <a:endParaRPr lang="tr-TR" sz="16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22739" y="4665546"/>
            <a:ext cx="492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Assume that v=0 and calculate </a:t>
            </a:r>
            <a:r>
              <a:rPr lang="tr-TR" sz="1600" dirty="0">
                <a:solidFill>
                  <a:schemeClr val="tx2"/>
                </a:solidFill>
                <a:latin typeface="Comic Sans MS" pitchFamily="66" charset="0"/>
              </a:rPr>
              <a:t>V</a:t>
            </a:r>
            <a:r>
              <a:rPr lang="tr-TR" sz="1600" baseline="-25000" dirty="0" smtClean="0">
                <a:solidFill>
                  <a:schemeClr val="tx2"/>
                </a:solidFill>
                <a:latin typeface="Comic Sans MS" pitchFamily="66" charset="0"/>
              </a:rPr>
              <a:t>th</a:t>
            </a:r>
            <a:r>
              <a:rPr lang="tr-TR" sz="1600" dirty="0" smtClean="0">
                <a:solidFill>
                  <a:schemeClr val="tx2"/>
                </a:solidFill>
                <a:latin typeface="Comic Sans MS" pitchFamily="66" charset="0"/>
              </a:rPr>
              <a:t> taking into account all independent sources .</a:t>
            </a:r>
            <a:endParaRPr lang="tr-TR" sz="16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59" name="Group 119"/>
          <p:cNvGrpSpPr/>
          <p:nvPr/>
        </p:nvGrpSpPr>
        <p:grpSpPr>
          <a:xfrm>
            <a:off x="601120" y="692696"/>
            <a:ext cx="1969573" cy="1890985"/>
            <a:chOff x="285720" y="4538411"/>
            <a:chExt cx="1969573" cy="1890985"/>
          </a:xfrm>
        </p:grpSpPr>
        <p:grpSp>
          <p:nvGrpSpPr>
            <p:cNvPr id="61" name="Group 57"/>
            <p:cNvGrpSpPr/>
            <p:nvPr/>
          </p:nvGrpSpPr>
          <p:grpSpPr>
            <a:xfrm>
              <a:off x="285720" y="4538411"/>
              <a:ext cx="1969573" cy="1890985"/>
              <a:chOff x="285720" y="752197"/>
              <a:chExt cx="1899229" cy="1890985"/>
            </a:xfrm>
          </p:grpSpPr>
          <p:grpSp>
            <p:nvGrpSpPr>
              <p:cNvPr id="63" name="Group 32"/>
              <p:cNvGrpSpPr/>
              <p:nvPr/>
            </p:nvGrpSpPr>
            <p:grpSpPr>
              <a:xfrm>
                <a:off x="285720" y="752197"/>
                <a:ext cx="1899229" cy="1890985"/>
                <a:chOff x="285720" y="752197"/>
                <a:chExt cx="1899229" cy="1890985"/>
              </a:xfrm>
            </p:grpSpPr>
            <p:grpSp>
              <p:nvGrpSpPr>
                <p:cNvPr id="65" name="Group 57"/>
                <p:cNvGrpSpPr/>
                <p:nvPr/>
              </p:nvGrpSpPr>
              <p:grpSpPr>
                <a:xfrm>
                  <a:off x="1402701" y="752197"/>
                  <a:ext cx="782248" cy="1820082"/>
                  <a:chOff x="1375805" y="1351184"/>
                  <a:chExt cx="670498" cy="1863502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422171" y="3140996"/>
                    <a:ext cx="590468" cy="1459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8"/>
                  <p:cNvCxnSpPr/>
                  <p:nvPr/>
                </p:nvCxnSpPr>
                <p:spPr>
                  <a:xfrm>
                    <a:off x="1422169" y="1751294"/>
                    <a:ext cx="578063" cy="1626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Oval 69"/>
                  <p:cNvSpPr/>
                  <p:nvPr/>
                </p:nvSpPr>
                <p:spPr>
                  <a:xfrm>
                    <a:off x="1571604" y="1681560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1571604" y="3071810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88490" y="1799121"/>
                    <a:ext cx="446999" cy="3178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+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375805" y="2695415"/>
                    <a:ext cx="446999" cy="3466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_</a:t>
                    </a:r>
                    <a:endParaRPr lang="en-GB" sz="16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388489" y="2257725"/>
                    <a:ext cx="447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v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599305" y="1351184"/>
                    <a:ext cx="44699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i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</p:grpSp>
            <p:cxnSp>
              <p:nvCxnSpPr>
                <p:cNvPr id="66" name="Straight Connector 6"/>
                <p:cNvCxnSpPr/>
                <p:nvPr/>
              </p:nvCxnSpPr>
              <p:spPr>
                <a:xfrm rot="5400000">
                  <a:off x="1928793" y="1966710"/>
                  <a:ext cx="2" cy="1588"/>
                </a:xfrm>
                <a:prstGeom prst="line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ectangle 66"/>
                <p:cNvSpPr/>
                <p:nvPr/>
              </p:nvSpPr>
              <p:spPr>
                <a:xfrm>
                  <a:off x="285720" y="1000108"/>
                  <a:ext cx="1171072" cy="164307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285720" y="1252025"/>
                <a:ext cx="123995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1-port</a:t>
                </a:r>
              </a:p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circuit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</a:t>
                </a:r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 rot="10800000">
              <a:off x="1857356" y="4929198"/>
              <a:ext cx="205855" cy="167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Oval 75"/>
          <p:cNvSpPr/>
          <p:nvPr/>
        </p:nvSpPr>
        <p:spPr>
          <a:xfrm>
            <a:off x="2923226" y="1556897"/>
            <a:ext cx="417228" cy="4104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3131842" y="1084277"/>
            <a:ext cx="3462" cy="47204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131842" y="1967391"/>
            <a:ext cx="3460" cy="47561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514953" y="1084278"/>
            <a:ext cx="616887" cy="8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29965" y="2443004"/>
            <a:ext cx="616887" cy="8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56648" y="1139059"/>
            <a:ext cx="6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tr-TR" sz="2000" baseline="30000" dirty="0" smtClean="0">
                <a:solidFill>
                  <a:srgbClr val="0033CC"/>
                </a:solidFill>
                <a:latin typeface="Comic Sans MS" pitchFamily="66" charset="0"/>
              </a:rPr>
              <a:t>*</a:t>
            </a:r>
            <a:endParaRPr lang="en-GB" sz="2000" dirty="0">
              <a:latin typeface="Comic Sans MS" pitchFamily="66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14953" y="1578114"/>
            <a:ext cx="54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v</a:t>
            </a:r>
            <a:r>
              <a:rPr lang="tr-TR" sz="2000" baseline="30000" dirty="0" smtClean="0">
                <a:solidFill>
                  <a:srgbClr val="0033CC"/>
                </a:solidFill>
                <a:latin typeface="Comic Sans MS" pitchFamily="66" charset="0"/>
              </a:rPr>
              <a:t>*</a:t>
            </a:r>
            <a:endParaRPr lang="en-GB" sz="2000" dirty="0">
              <a:latin typeface="Comic Sans MS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14955" y="1154921"/>
            <a:ext cx="540814" cy="310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+</a:t>
            </a:r>
            <a:endParaRPr lang="en-GB" sz="2000" dirty="0">
              <a:latin typeface="Comic Sans MS" pitchFamily="66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08259" y="2036383"/>
            <a:ext cx="54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solidFill>
                  <a:srgbClr val="0033CC"/>
                </a:solidFill>
                <a:latin typeface="Comic Sans MS" pitchFamily="66" charset="0"/>
              </a:rPr>
              <a:t>_</a:t>
            </a:r>
            <a:endParaRPr lang="en-GB" sz="1400" dirty="0">
              <a:latin typeface="Comic Sans MS" pitchFamily="6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76445" y="1617137"/>
            <a:ext cx="540814" cy="40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+</a:t>
            </a:r>
          </a:p>
          <a:p>
            <a:pPr algn="ctr">
              <a:lnSpc>
                <a:spcPts val="1100"/>
              </a:lnSpc>
            </a:pP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-</a:t>
            </a:r>
            <a:endParaRPr lang="en-GB" sz="2000" dirty="0">
              <a:latin typeface="Comic Sans MS" pitchFamily="66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3131840" y="1237555"/>
            <a:ext cx="4542" cy="20311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1" grpId="0"/>
      <p:bldP spid="82" grpId="0"/>
      <p:bldP spid="83" grpId="0"/>
      <p:bldP spid="8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85720" y="825246"/>
            <a:ext cx="571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Thevenin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Equivalent:  </a:t>
            </a:r>
            <a:endParaRPr lang="en-GB" sz="2000" dirty="0" smtClean="0">
              <a:latin typeface="Comic Sans MS" pitchFamily="66" charset="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610186"/>
              </p:ext>
            </p:extLst>
          </p:nvPr>
        </p:nvGraphicFramePr>
        <p:xfrm>
          <a:off x="3436938" y="796726"/>
          <a:ext cx="18923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965160" imgH="215640" progId="Equation.3">
                  <p:embed/>
                </p:oleObj>
              </mc:Choice>
              <mc:Fallback>
                <p:oleObj name="Equation" r:id="rId4" imgW="965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796726"/>
                        <a:ext cx="18923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714348" y="1409478"/>
            <a:ext cx="35719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3008" y="1196752"/>
            <a:ext cx="767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If 1-port is not current-controlled there is no Thevenin eq..</a:t>
            </a:r>
            <a:endParaRPr lang="en-GB" sz="2000" dirty="0" smtClean="0"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1700808"/>
            <a:ext cx="571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Norton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Equivalent:  </a:t>
            </a:r>
            <a:endParaRPr lang="en-GB" sz="2000" dirty="0" smtClean="0">
              <a:latin typeface="Comic Sans MS" pitchFamily="66" charset="0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293062"/>
              </p:ext>
            </p:extLst>
          </p:nvPr>
        </p:nvGraphicFramePr>
        <p:xfrm>
          <a:off x="3232842" y="1721575"/>
          <a:ext cx="180499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6" imgW="812520" imgH="228600" progId="Equation.3">
                  <p:embed/>
                </p:oleObj>
              </mc:Choice>
              <mc:Fallback>
                <p:oleObj name="Equation" r:id="rId6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842" y="1721575"/>
                        <a:ext cx="180499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58426" y="2242928"/>
            <a:ext cx="35719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70938" y="2058720"/>
            <a:ext cx="7361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If 1-port is not voltage-controlled there is no Norton eq..</a:t>
            </a:r>
            <a:endParaRPr lang="en-GB" sz="2000" dirty="0" smtClean="0">
              <a:latin typeface="Comic Sans MS" pitchFamily="66" charset="0"/>
            </a:endParaRPr>
          </a:p>
        </p:txBody>
      </p:sp>
      <p:grpSp>
        <p:nvGrpSpPr>
          <p:cNvPr id="2" name="Group 44"/>
          <p:cNvGrpSpPr/>
          <p:nvPr/>
        </p:nvGrpSpPr>
        <p:grpSpPr>
          <a:xfrm>
            <a:off x="142844" y="3179488"/>
            <a:ext cx="4536329" cy="442969"/>
            <a:chOff x="438120" y="5629237"/>
            <a:chExt cx="5715008" cy="442969"/>
          </a:xfrm>
        </p:grpSpPr>
        <p:sp>
          <p:nvSpPr>
            <p:cNvPr id="43" name="TextBox 42"/>
            <p:cNvSpPr txBox="1"/>
            <p:nvPr/>
          </p:nvSpPr>
          <p:spPr>
            <a:xfrm>
              <a:off x="438120" y="5672096"/>
              <a:ext cx="5715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 </a:t>
              </a:r>
              <a:endParaRPr lang="en-GB" sz="2000" dirty="0" smtClean="0">
                <a:latin typeface="Comic Sans MS" pitchFamily="66" charset="0"/>
              </a:endParaRPr>
            </a:p>
          </p:txBody>
        </p:sp>
        <p:graphicFrame>
          <p:nvGraphicFramePr>
            <p:cNvPr id="2150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6669703"/>
                </p:ext>
              </p:extLst>
            </p:nvPr>
          </p:nvGraphicFramePr>
          <p:xfrm>
            <a:off x="884123" y="5629237"/>
            <a:ext cx="99799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8" imgW="507960" imgH="215640" progId="Equation.3">
                    <p:embed/>
                  </p:oleObj>
                </mc:Choice>
                <mc:Fallback>
                  <p:oleObj name="Equation" r:id="rId8" imgW="5079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123" y="5629237"/>
                          <a:ext cx="997990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Straight Arrow Connector 45"/>
          <p:cNvCxnSpPr/>
          <p:nvPr/>
        </p:nvCxnSpPr>
        <p:spPr>
          <a:xfrm>
            <a:off x="1475656" y="3390625"/>
            <a:ext cx="35719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31297"/>
              </p:ext>
            </p:extLst>
          </p:nvPr>
        </p:nvGraphicFramePr>
        <p:xfrm>
          <a:off x="2110555" y="2996952"/>
          <a:ext cx="2065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10" imgW="1054080" imgH="431640" progId="Equation.3">
                  <p:embed/>
                </p:oleObj>
              </mc:Choice>
              <mc:Fallback>
                <p:oleObj name="Equation" r:id="rId10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555" y="2996952"/>
                        <a:ext cx="2065337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205570"/>
              </p:ext>
            </p:extLst>
          </p:nvPr>
        </p:nvGraphicFramePr>
        <p:xfrm>
          <a:off x="5062542" y="3125569"/>
          <a:ext cx="11715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12" imgW="596880" imgH="215640" progId="Equation.3">
                  <p:embed/>
                </p:oleObj>
              </mc:Choice>
              <mc:Fallback>
                <p:oleObj name="Equation" r:id="rId12" imgW="596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42" y="3125569"/>
                        <a:ext cx="117157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286512" y="3140968"/>
            <a:ext cx="2857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No Norton equivalent!</a:t>
            </a:r>
            <a:endParaRPr lang="en-GB" sz="2000" dirty="0" smtClean="0">
              <a:latin typeface="Comic Sans MS" pitchFamily="66" charset="0"/>
            </a:endParaRP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163050"/>
              </p:ext>
            </p:extLst>
          </p:nvPr>
        </p:nvGraphicFramePr>
        <p:xfrm>
          <a:off x="5075216" y="5132030"/>
          <a:ext cx="9969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14" imgW="507960" imgH="228600" progId="Equation.3">
                  <p:embed/>
                </p:oleObj>
              </mc:Choice>
              <mc:Fallback>
                <p:oleObj name="Equation" r:id="rId14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16" y="5132030"/>
                        <a:ext cx="9969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6000728" y="515425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No Thevenin equivalent!</a:t>
            </a:r>
            <a:endParaRPr lang="en-GB" sz="2000" dirty="0" smtClean="0">
              <a:latin typeface="Comic Sans MS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16" y="303774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473915" y="3821217"/>
            <a:ext cx="1687275" cy="756552"/>
            <a:chOff x="2473915" y="3348377"/>
            <a:chExt cx="1687275" cy="756552"/>
          </a:xfrm>
        </p:grpSpPr>
        <p:grpSp>
          <p:nvGrpSpPr>
            <p:cNvPr id="7" name="Group 6"/>
            <p:cNvGrpSpPr/>
            <p:nvPr/>
          </p:nvGrpSpPr>
          <p:grpSpPr>
            <a:xfrm>
              <a:off x="2473915" y="3348378"/>
              <a:ext cx="669309" cy="745786"/>
              <a:chOff x="2473915" y="3348378"/>
              <a:chExt cx="669309" cy="745786"/>
            </a:xfrm>
          </p:grpSpPr>
          <p:sp>
            <p:nvSpPr>
              <p:cNvPr id="26" name="Left Brace 25"/>
              <p:cNvSpPr/>
              <p:nvPr/>
            </p:nvSpPr>
            <p:spPr>
              <a:xfrm rot="5400000" flipH="1">
                <a:off x="2661102" y="3161191"/>
                <a:ext cx="294936" cy="669309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0909157"/>
                  </p:ext>
                </p:extLst>
              </p:nvPr>
            </p:nvGraphicFramePr>
            <p:xfrm>
              <a:off x="2704087" y="3643314"/>
              <a:ext cx="423863" cy="450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2" name="Equation" r:id="rId16" imgW="190440" imgH="228600" progId="Equation.3">
                      <p:embed/>
                    </p:oleObj>
                  </mc:Choice>
                  <mc:Fallback>
                    <p:oleObj name="Equation" r:id="rId16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4087" y="3643314"/>
                            <a:ext cx="423863" cy="4508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" name="Group 8"/>
            <p:cNvGrpSpPr/>
            <p:nvPr/>
          </p:nvGrpSpPr>
          <p:grpSpPr>
            <a:xfrm>
              <a:off x="3347863" y="3348377"/>
              <a:ext cx="813327" cy="756552"/>
              <a:chOff x="3347863" y="3348377"/>
              <a:chExt cx="813327" cy="756552"/>
            </a:xfrm>
          </p:grpSpPr>
          <p:sp>
            <p:nvSpPr>
              <p:cNvPr id="30" name="Left Brace 29"/>
              <p:cNvSpPr/>
              <p:nvPr/>
            </p:nvSpPr>
            <p:spPr>
              <a:xfrm rot="5400000" flipH="1">
                <a:off x="3607059" y="3089181"/>
                <a:ext cx="294936" cy="813327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aphicFrame>
            <p:nvGraphicFramePr>
              <p:cNvPr id="31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899577"/>
                  </p:ext>
                </p:extLst>
              </p:nvPr>
            </p:nvGraphicFramePr>
            <p:xfrm>
              <a:off x="3614603" y="3654079"/>
              <a:ext cx="423863" cy="450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3" name="Equation" r:id="rId18" imgW="190440" imgH="228600" progId="Equation.3">
                      <p:embed/>
                    </p:oleObj>
                  </mc:Choice>
                  <mc:Fallback>
                    <p:oleObj name="Equation" r:id="rId18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4603" y="3654079"/>
                            <a:ext cx="423863" cy="4508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3" name="Group 44"/>
          <p:cNvGrpSpPr/>
          <p:nvPr/>
        </p:nvGrpSpPr>
        <p:grpSpPr>
          <a:xfrm>
            <a:off x="142844" y="5142194"/>
            <a:ext cx="4536329" cy="455695"/>
            <a:chOff x="438120" y="5616511"/>
            <a:chExt cx="5715008" cy="455695"/>
          </a:xfrm>
        </p:grpSpPr>
        <p:sp>
          <p:nvSpPr>
            <p:cNvPr id="34" name="TextBox 33"/>
            <p:cNvSpPr txBox="1"/>
            <p:nvPr/>
          </p:nvSpPr>
          <p:spPr>
            <a:xfrm>
              <a:off x="438120" y="5672096"/>
              <a:ext cx="5715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 </a:t>
              </a:r>
              <a:endParaRPr lang="en-GB" sz="2000" dirty="0" smtClean="0">
                <a:latin typeface="Comic Sans MS" pitchFamily="66" charset="0"/>
              </a:endParaRPr>
            </a:p>
          </p:txBody>
        </p:sp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619908"/>
                </p:ext>
              </p:extLst>
            </p:nvPr>
          </p:nvGraphicFramePr>
          <p:xfrm>
            <a:off x="958154" y="5616511"/>
            <a:ext cx="847992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Equation" r:id="rId20" imgW="431640" imgH="228600" progId="Equation.3">
                    <p:embed/>
                  </p:oleObj>
                </mc:Choice>
                <mc:Fallback>
                  <p:oleObj name="Equation" r:id="rId20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154" y="5616511"/>
                          <a:ext cx="847992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0" name="Straight Arrow Connector 39"/>
          <p:cNvCxnSpPr/>
          <p:nvPr/>
        </p:nvCxnSpPr>
        <p:spPr>
          <a:xfrm>
            <a:off x="1475656" y="5366057"/>
            <a:ext cx="35719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336218"/>
              </p:ext>
            </p:extLst>
          </p:nvPr>
        </p:nvGraphicFramePr>
        <p:xfrm>
          <a:off x="2259013" y="4972331"/>
          <a:ext cx="17668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22" imgW="901440" imgH="431640" progId="Equation.3">
                  <p:embed/>
                </p:oleObj>
              </mc:Choice>
              <mc:Fallback>
                <p:oleObj name="Equation" r:id="rId22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4972331"/>
                        <a:ext cx="1766887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Connector 44"/>
          <p:cNvCxnSpPr/>
          <p:nvPr/>
        </p:nvCxnSpPr>
        <p:spPr>
          <a:xfrm>
            <a:off x="4572016" y="5013176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699792" y="5796647"/>
            <a:ext cx="1357858" cy="744790"/>
            <a:chOff x="2699792" y="5574116"/>
            <a:chExt cx="1357858" cy="744790"/>
          </a:xfrm>
        </p:grpSpPr>
        <p:grpSp>
          <p:nvGrpSpPr>
            <p:cNvPr id="10" name="Group 9"/>
            <p:cNvGrpSpPr/>
            <p:nvPr/>
          </p:nvGrpSpPr>
          <p:grpSpPr>
            <a:xfrm>
              <a:off x="3347863" y="5574118"/>
              <a:ext cx="709787" cy="733020"/>
              <a:chOff x="3347863" y="5574118"/>
              <a:chExt cx="709787" cy="733020"/>
            </a:xfrm>
          </p:grpSpPr>
          <p:sp>
            <p:nvSpPr>
              <p:cNvPr id="58" name="Left Brace 57"/>
              <p:cNvSpPr/>
              <p:nvPr/>
            </p:nvSpPr>
            <p:spPr>
              <a:xfrm rot="5400000" flipH="1">
                <a:off x="3535050" y="5386931"/>
                <a:ext cx="294936" cy="669309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aphicFrame>
            <p:nvGraphicFramePr>
              <p:cNvPr id="59" name="Object 5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6382371"/>
                  </p:ext>
                </p:extLst>
              </p:nvPr>
            </p:nvGraphicFramePr>
            <p:xfrm>
              <a:off x="3521075" y="5881688"/>
              <a:ext cx="536575" cy="425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6" name="Equation" r:id="rId24" imgW="241200" imgH="215640" progId="Equation.3">
                      <p:embed/>
                    </p:oleObj>
                  </mc:Choice>
                  <mc:Fallback>
                    <p:oleObj name="Equation" r:id="rId24" imgW="24120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1075" y="5881688"/>
                            <a:ext cx="536575" cy="425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" name="Group 10"/>
            <p:cNvGrpSpPr/>
            <p:nvPr/>
          </p:nvGrpSpPr>
          <p:grpSpPr>
            <a:xfrm>
              <a:off x="2699792" y="5574116"/>
              <a:ext cx="604679" cy="744790"/>
              <a:chOff x="2699792" y="5574116"/>
              <a:chExt cx="604679" cy="744790"/>
            </a:xfrm>
          </p:grpSpPr>
          <p:sp>
            <p:nvSpPr>
              <p:cNvPr id="48" name="Left Brace 47"/>
              <p:cNvSpPr/>
              <p:nvPr/>
            </p:nvSpPr>
            <p:spPr>
              <a:xfrm rot="5400000" flipH="1">
                <a:off x="2774040" y="5499868"/>
                <a:ext cx="294938" cy="443433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aphicFrame>
            <p:nvGraphicFramePr>
              <p:cNvPr id="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4996127"/>
                  </p:ext>
                </p:extLst>
              </p:nvPr>
            </p:nvGraphicFramePr>
            <p:xfrm>
              <a:off x="2712334" y="5893456"/>
              <a:ext cx="592137" cy="425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7" name="Equation" r:id="rId26" imgW="266400" imgH="215640" progId="Equation.3">
                      <p:embed/>
                    </p:oleObj>
                  </mc:Choice>
                  <mc:Fallback>
                    <p:oleObj name="Equation" r:id="rId26" imgW="26640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2334" y="5893456"/>
                            <a:ext cx="592137" cy="425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7" name="TextBox 46"/>
          <p:cNvSpPr txBox="1"/>
          <p:nvPr/>
        </p:nvSpPr>
        <p:spPr>
          <a:xfrm>
            <a:off x="1979712" y="237742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Interchange between Thevenin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and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Norton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2844" y="2613679"/>
            <a:ext cx="571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From Thevenin to Norton: </a:t>
            </a:r>
            <a:endParaRPr lang="en-GB" sz="2000" dirty="0" smtClean="0">
              <a:latin typeface="Comic Sans MS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2844" y="4600219"/>
            <a:ext cx="571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From Norton to Thevenin: </a:t>
            </a:r>
            <a:endParaRPr lang="en-GB" sz="2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7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  <p:bldP spid="42" grpId="0"/>
      <p:bldP spid="54" grpId="0"/>
      <p:bldP spid="56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606</Words>
  <Application>Microsoft Office PowerPoint</Application>
  <PresentationFormat>On-screen Show (4:3)</PresentationFormat>
  <Paragraphs>142</Paragraphs>
  <Slides>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neslihan</dc:creator>
  <cp:lastModifiedBy>wi7</cp:lastModifiedBy>
  <cp:revision>22</cp:revision>
  <dcterms:created xsi:type="dcterms:W3CDTF">2011-12-12T05:47:27Z</dcterms:created>
  <dcterms:modified xsi:type="dcterms:W3CDTF">2012-12-09T17:09:09Z</dcterms:modified>
</cp:coreProperties>
</file>