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7" r:id="rId2"/>
    <p:sldId id="275" r:id="rId3"/>
    <p:sldId id="278" r:id="rId4"/>
    <p:sldId id="279" r:id="rId5"/>
    <p:sldId id="280" r:id="rId6"/>
    <p:sldId id="284" r:id="rId7"/>
    <p:sldId id="285" r:id="rId8"/>
    <p:sldId id="286" r:id="rId9"/>
    <p:sldId id="28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6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Relationship Id="rId14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10" Type="http://schemas.openxmlformats.org/officeDocument/2006/relationships/image" Target="../media/image43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12" Type="http://schemas.openxmlformats.org/officeDocument/2006/relationships/image" Target="../media/image64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7.wmf"/><Relationship Id="rId7" Type="http://schemas.openxmlformats.org/officeDocument/2006/relationships/image" Target="../media/image70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183A2-7981-4407-AD4D-909F21CD4859}" type="datetimeFigureOut">
              <a:rPr lang="en-GB" smtClean="0"/>
              <a:pPr/>
              <a:t>22/12/2012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9996A-E987-42B3-81FF-265214F176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337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E7A30-9545-48C1-9860-E0F01F6CD89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2447E-1660-4E90-89BA-15E4EFA73796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2447E-1660-4E90-89BA-15E4EFA73796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2447E-1660-4E90-89BA-15E4EFA73796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2447E-1660-4E90-89BA-15E4EFA73796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2447E-1660-4E90-89BA-15E4EFA73796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2447E-1660-4E90-89BA-15E4EFA73796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2447E-1660-4E90-89BA-15E4EFA73796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7B5C-81F0-43AF-A032-62EDEFAEA347}" type="datetimeFigureOut">
              <a:rPr lang="en-GB" smtClean="0"/>
              <a:pPr/>
              <a:t>22/12/2012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6E44-1D12-4160-AF94-7A03E9A10FD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7B5C-81F0-43AF-A032-62EDEFAEA347}" type="datetimeFigureOut">
              <a:rPr lang="en-GB" smtClean="0"/>
              <a:pPr/>
              <a:t>22/12/2012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6E44-1D12-4160-AF94-7A03E9A10FD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7B5C-81F0-43AF-A032-62EDEFAEA347}" type="datetimeFigureOut">
              <a:rPr lang="en-GB" smtClean="0"/>
              <a:pPr/>
              <a:t>22/12/2012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6E44-1D12-4160-AF94-7A03E9A10FD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7B5C-81F0-43AF-A032-62EDEFAEA347}" type="datetimeFigureOut">
              <a:rPr lang="en-GB" smtClean="0"/>
              <a:pPr/>
              <a:t>22/12/2012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6E44-1D12-4160-AF94-7A03E9A10FD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7B5C-81F0-43AF-A032-62EDEFAEA347}" type="datetimeFigureOut">
              <a:rPr lang="en-GB" smtClean="0"/>
              <a:pPr/>
              <a:t>22/12/2012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6E44-1D12-4160-AF94-7A03E9A10FD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7B5C-81F0-43AF-A032-62EDEFAEA347}" type="datetimeFigureOut">
              <a:rPr lang="en-GB" smtClean="0"/>
              <a:pPr/>
              <a:t>22/12/2012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6E44-1D12-4160-AF94-7A03E9A10FD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7B5C-81F0-43AF-A032-62EDEFAEA347}" type="datetimeFigureOut">
              <a:rPr lang="en-GB" smtClean="0"/>
              <a:pPr/>
              <a:t>22/12/2012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6E44-1D12-4160-AF94-7A03E9A10FD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7B5C-81F0-43AF-A032-62EDEFAEA347}" type="datetimeFigureOut">
              <a:rPr lang="en-GB" smtClean="0"/>
              <a:pPr/>
              <a:t>22/12/2012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6E44-1D12-4160-AF94-7A03E9A10FD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7B5C-81F0-43AF-A032-62EDEFAEA347}" type="datetimeFigureOut">
              <a:rPr lang="en-GB" smtClean="0"/>
              <a:pPr/>
              <a:t>22/12/2012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6E44-1D12-4160-AF94-7A03E9A10FD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7B5C-81F0-43AF-A032-62EDEFAEA347}" type="datetimeFigureOut">
              <a:rPr lang="en-GB" smtClean="0"/>
              <a:pPr/>
              <a:t>22/12/2012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6E44-1D12-4160-AF94-7A03E9A10FD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7B5C-81F0-43AF-A032-62EDEFAEA347}" type="datetimeFigureOut">
              <a:rPr lang="en-GB" smtClean="0"/>
              <a:pPr/>
              <a:t>22/12/2012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6E44-1D12-4160-AF94-7A03E9A10FD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57B5C-81F0-43AF-A032-62EDEFAEA347}" type="datetimeFigureOut">
              <a:rPr lang="en-GB" smtClean="0"/>
              <a:pPr/>
              <a:t>22/12/2012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46E44-1D12-4160-AF94-7A03E9A10FD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9.wmf"/><Relationship Id="rId4" Type="http://schemas.openxmlformats.org/officeDocument/2006/relationships/image" Target="../media/image13.png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0.wmf"/><Relationship Id="rId26" Type="http://schemas.openxmlformats.org/officeDocument/2006/relationships/image" Target="../media/image24.wmf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9.bin"/><Relationship Id="rId25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29" Type="http://schemas.openxmlformats.org/officeDocument/2006/relationships/oleObject" Target="../embeddings/oleObject25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23.wmf"/><Relationship Id="rId32" Type="http://schemas.openxmlformats.org/officeDocument/2006/relationships/image" Target="../media/image27.wmf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28" Type="http://schemas.openxmlformats.org/officeDocument/2006/relationships/image" Target="../media/image25.wmf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20.bin"/><Relationship Id="rId31" Type="http://schemas.openxmlformats.org/officeDocument/2006/relationships/oleObject" Target="../embeddings/oleObject26.bin"/><Relationship Id="rId4" Type="http://schemas.openxmlformats.org/officeDocument/2006/relationships/image" Target="../media/image28.png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8.wmf"/><Relationship Id="rId22" Type="http://schemas.openxmlformats.org/officeDocument/2006/relationships/image" Target="../media/image22.wmf"/><Relationship Id="rId27" Type="http://schemas.openxmlformats.org/officeDocument/2006/relationships/oleObject" Target="../embeddings/oleObject24.bin"/><Relationship Id="rId30" Type="http://schemas.openxmlformats.org/officeDocument/2006/relationships/image" Target="../media/image2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7.wmf"/><Relationship Id="rId18" Type="http://schemas.openxmlformats.org/officeDocument/2006/relationships/oleObject" Target="../embeddings/oleObject33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41.wmf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39.wmf"/><Relationship Id="rId25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2.bin"/><Relationship Id="rId20" Type="http://schemas.openxmlformats.org/officeDocument/2006/relationships/oleObject" Target="../embeddings/oleObject34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6.wmf"/><Relationship Id="rId24" Type="http://schemas.openxmlformats.org/officeDocument/2006/relationships/oleObject" Target="../embeddings/oleObject36.bin"/><Relationship Id="rId5" Type="http://schemas.openxmlformats.org/officeDocument/2006/relationships/image" Target="../media/image13.png"/><Relationship Id="rId15" Type="http://schemas.openxmlformats.org/officeDocument/2006/relationships/image" Target="../media/image38.wmf"/><Relationship Id="rId23" Type="http://schemas.openxmlformats.org/officeDocument/2006/relationships/image" Target="../media/image42.wmf"/><Relationship Id="rId10" Type="http://schemas.openxmlformats.org/officeDocument/2006/relationships/oleObject" Target="../embeddings/oleObject29.bin"/><Relationship Id="rId19" Type="http://schemas.openxmlformats.org/officeDocument/2006/relationships/image" Target="../media/image40.wmf"/><Relationship Id="rId4" Type="http://schemas.openxmlformats.org/officeDocument/2006/relationships/image" Target="../media/image44.png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31.bin"/><Relationship Id="rId22" Type="http://schemas.openxmlformats.org/officeDocument/2006/relationships/oleObject" Target="../embeddings/oleObject3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51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47.wmf"/><Relationship Id="rId4" Type="http://schemas.openxmlformats.org/officeDocument/2006/relationships/image" Target="../media/image52.png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57.wmf"/><Relationship Id="rId18" Type="http://schemas.openxmlformats.org/officeDocument/2006/relationships/oleObject" Target="../embeddings/oleObject51.bin"/><Relationship Id="rId26" Type="http://schemas.openxmlformats.org/officeDocument/2006/relationships/oleObject" Target="../embeddings/oleObject55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61.wmf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59.wmf"/><Relationship Id="rId25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0.bin"/><Relationship Id="rId20" Type="http://schemas.openxmlformats.org/officeDocument/2006/relationships/oleObject" Target="../embeddings/oleObject52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56.wmf"/><Relationship Id="rId24" Type="http://schemas.openxmlformats.org/officeDocument/2006/relationships/oleObject" Target="../embeddings/oleObject54.bin"/><Relationship Id="rId5" Type="http://schemas.openxmlformats.org/officeDocument/2006/relationships/image" Target="../media/image53.wmf"/><Relationship Id="rId15" Type="http://schemas.openxmlformats.org/officeDocument/2006/relationships/image" Target="../media/image58.wmf"/><Relationship Id="rId23" Type="http://schemas.openxmlformats.org/officeDocument/2006/relationships/image" Target="../media/image62.wmf"/><Relationship Id="rId10" Type="http://schemas.openxmlformats.org/officeDocument/2006/relationships/oleObject" Target="../embeddings/oleObject47.bin"/><Relationship Id="rId19" Type="http://schemas.openxmlformats.org/officeDocument/2006/relationships/image" Target="../media/image60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49.bin"/><Relationship Id="rId22" Type="http://schemas.openxmlformats.org/officeDocument/2006/relationships/oleObject" Target="../embeddings/oleObject53.bin"/><Relationship Id="rId27" Type="http://schemas.openxmlformats.org/officeDocument/2006/relationships/image" Target="../media/image6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68.wmf"/><Relationship Id="rId18" Type="http://schemas.openxmlformats.org/officeDocument/2006/relationships/oleObject" Target="../embeddings/oleObject63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6.w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2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62.wmf"/><Relationship Id="rId5" Type="http://schemas.openxmlformats.org/officeDocument/2006/relationships/image" Target="../media/image65.wmf"/><Relationship Id="rId15" Type="http://schemas.openxmlformats.org/officeDocument/2006/relationships/image" Target="../media/image69.wmf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71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67.wmf"/><Relationship Id="rId14" Type="http://schemas.openxmlformats.org/officeDocument/2006/relationships/oleObject" Target="../embeddings/oleObject6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71414"/>
            <a:ext cx="7072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tr-TR" sz="2400" dirty="0" smtClean="0">
                <a:solidFill>
                  <a:srgbClr val="C00000"/>
                </a:solidFill>
                <a:latin typeface="Comic Sans MS" pitchFamily="66" charset="0"/>
              </a:rPr>
              <a:t>Element Equations</a:t>
            </a:r>
          </a:p>
          <a:p>
            <a:pPr algn="ctr"/>
            <a:r>
              <a:rPr lang="tr-TR" sz="1600" dirty="0" smtClean="0">
                <a:solidFill>
                  <a:srgbClr val="C00000"/>
                </a:solidFill>
                <a:latin typeface="Comic Sans MS" pitchFamily="66" charset="0"/>
              </a:rPr>
              <a:t>for 2-terminal elements </a:t>
            </a:r>
            <a:endParaRPr lang="en-GB" sz="16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4549608"/>
            <a:ext cx="857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Resistor: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An element that has an algebraic equation between v and i.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2356124" y="1006948"/>
            <a:ext cx="4716206" cy="3286148"/>
            <a:chOff x="1357290" y="714356"/>
            <a:chExt cx="4716206" cy="3286148"/>
          </a:xfrm>
        </p:grpSpPr>
        <p:sp>
          <p:nvSpPr>
            <p:cNvPr id="6" name="Oval 5"/>
            <p:cNvSpPr/>
            <p:nvPr/>
          </p:nvSpPr>
          <p:spPr>
            <a:xfrm>
              <a:off x="1428728" y="1142984"/>
              <a:ext cx="214314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5715008" y="1142984"/>
              <a:ext cx="214314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1428728" y="3429000"/>
              <a:ext cx="214314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5715008" y="3429000"/>
              <a:ext cx="214314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7290" y="71435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dirty="0" smtClean="0">
                  <a:solidFill>
                    <a:srgbClr val="0070C0"/>
                  </a:solidFill>
                  <a:latin typeface="Comic Sans MS" pitchFamily="66" charset="0"/>
                </a:rPr>
                <a:t>v</a:t>
              </a:r>
              <a:endParaRPr lang="en-GB" sz="2400" dirty="0">
                <a:solidFill>
                  <a:srgbClr val="0070C0"/>
                </a:solidFill>
                <a:latin typeface="Comic Sans MS" pitchFamily="66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67014" y="752757"/>
              <a:ext cx="2712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dirty="0">
                  <a:solidFill>
                    <a:srgbClr val="0070C0"/>
                  </a:solidFill>
                  <a:latin typeface="Comic Sans MS" pitchFamily="66" charset="0"/>
                </a:rPr>
                <a:t>i</a:t>
              </a:r>
              <a:endParaRPr lang="en-GB" sz="2400" dirty="0">
                <a:solidFill>
                  <a:srgbClr val="0070C0"/>
                </a:solidFill>
                <a:latin typeface="Comic Sans MS" pitchFamily="66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57290" y="350043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dirty="0">
                  <a:solidFill>
                    <a:srgbClr val="0070C0"/>
                  </a:solidFill>
                  <a:latin typeface="Comic Sans MS" pitchFamily="66" charset="0"/>
                </a:rPr>
                <a:t>q</a:t>
              </a:r>
              <a:endParaRPr lang="en-GB" sz="2400" dirty="0">
                <a:solidFill>
                  <a:srgbClr val="0070C0"/>
                </a:solidFill>
                <a:latin typeface="Comic Sans MS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43570" y="3538839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dirty="0">
                  <a:solidFill>
                    <a:srgbClr val="0070C0"/>
                  </a:solidFill>
                  <a:latin typeface="Comic Sans MS" pitchFamily="66" charset="0"/>
                </a:rPr>
                <a:t>Ø</a:t>
              </a:r>
              <a:endParaRPr lang="en-GB" sz="2400" dirty="0">
                <a:solidFill>
                  <a:srgbClr val="0070C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3" name="Group 17"/>
          <p:cNvGrpSpPr/>
          <p:nvPr/>
        </p:nvGrpSpPr>
        <p:grpSpPr>
          <a:xfrm>
            <a:off x="2643174" y="923231"/>
            <a:ext cx="4210509" cy="604708"/>
            <a:chOff x="1611655" y="630639"/>
            <a:chExt cx="4210509" cy="604708"/>
          </a:xfrm>
        </p:grpSpPr>
        <p:cxnSp>
          <p:nvCxnSpPr>
            <p:cNvPr id="16" name="Straight Connector 15"/>
            <p:cNvCxnSpPr/>
            <p:nvPr/>
          </p:nvCxnSpPr>
          <p:spPr>
            <a:xfrm rot="16200000" flipH="1">
              <a:off x="3706448" y="-880370"/>
              <a:ext cx="20924" cy="421050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0197458"/>
                </p:ext>
              </p:extLst>
            </p:nvPr>
          </p:nvGraphicFramePr>
          <p:xfrm>
            <a:off x="2857488" y="630639"/>
            <a:ext cx="1928826" cy="512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24" name="Equation" r:id="rId4" imgW="812520" imgH="215640" progId="Equation.3">
                    <p:embed/>
                  </p:oleObj>
                </mc:Choice>
                <mc:Fallback>
                  <p:oleObj name="Equation" r:id="rId4" imgW="8125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488" y="630639"/>
                          <a:ext cx="1928826" cy="5123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8"/>
          <p:cNvGrpSpPr/>
          <p:nvPr/>
        </p:nvGrpSpPr>
        <p:grpSpPr>
          <a:xfrm>
            <a:off x="2643174" y="3207242"/>
            <a:ext cx="4210509" cy="618992"/>
            <a:chOff x="1611655" y="616355"/>
            <a:chExt cx="4210509" cy="618992"/>
          </a:xfrm>
        </p:grpSpPr>
        <p:cxnSp>
          <p:nvCxnSpPr>
            <p:cNvPr id="20" name="Straight Connector 19"/>
            <p:cNvCxnSpPr/>
            <p:nvPr/>
          </p:nvCxnSpPr>
          <p:spPr>
            <a:xfrm rot="16200000" flipH="1">
              <a:off x="3706448" y="-880370"/>
              <a:ext cx="20924" cy="421050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Object 20"/>
            <p:cNvGraphicFramePr>
              <a:graphicFrameLocks noChangeAspect="1"/>
            </p:cNvGraphicFramePr>
            <p:nvPr/>
          </p:nvGraphicFramePr>
          <p:xfrm>
            <a:off x="2783251" y="616355"/>
            <a:ext cx="2079625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25" name="Equation" r:id="rId6" imgW="876240" imgH="228600" progId="Equation.3">
                    <p:embed/>
                  </p:oleObj>
                </mc:Choice>
                <mc:Fallback>
                  <p:oleObj name="Equation" r:id="rId6" imgW="8762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3251" y="616355"/>
                          <a:ext cx="2079625" cy="542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24"/>
          <p:cNvGrpSpPr/>
          <p:nvPr/>
        </p:nvGrpSpPr>
        <p:grpSpPr>
          <a:xfrm>
            <a:off x="6801462" y="1579022"/>
            <a:ext cx="2127928" cy="2214578"/>
            <a:chOff x="5674635" y="1286430"/>
            <a:chExt cx="2127928" cy="2214578"/>
          </a:xfrm>
        </p:grpSpPr>
        <p:cxnSp>
          <p:nvCxnSpPr>
            <p:cNvPr id="23" name="Straight Connector 22"/>
            <p:cNvCxnSpPr>
              <a:stCxn id="11" idx="2"/>
              <a:endCxn id="9" idx="0"/>
            </p:cNvCxnSpPr>
            <p:nvPr/>
          </p:nvCxnSpPr>
          <p:spPr>
            <a:xfrm>
              <a:off x="5674635" y="1286430"/>
              <a:ext cx="19537" cy="221457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4" name="Object 23"/>
            <p:cNvGraphicFramePr>
              <a:graphicFrameLocks noChangeAspect="1"/>
            </p:cNvGraphicFramePr>
            <p:nvPr/>
          </p:nvGraphicFramePr>
          <p:xfrm>
            <a:off x="5843588" y="1916113"/>
            <a:ext cx="1958975" cy="512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26" name="Equation" r:id="rId8" imgW="825480" imgH="215640" progId="Equation.3">
                    <p:embed/>
                  </p:oleObj>
                </mc:Choice>
                <mc:Fallback>
                  <p:oleObj name="Equation" r:id="rId8" imgW="825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3588" y="1916113"/>
                          <a:ext cx="1958975" cy="5127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TextBox 25"/>
          <p:cNvSpPr txBox="1"/>
          <p:nvPr/>
        </p:nvSpPr>
        <p:spPr>
          <a:xfrm>
            <a:off x="4143372" y="1535532"/>
            <a:ext cx="122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resistor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5400000">
            <a:off x="5710273" y="2511881"/>
            <a:ext cx="1552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inductor   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16200000">
            <a:off x="2138373" y="2440443"/>
            <a:ext cx="1409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capacitor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pSp>
        <p:nvGrpSpPr>
          <p:cNvPr id="18" name="Group 28"/>
          <p:cNvGrpSpPr/>
          <p:nvPr/>
        </p:nvGrpSpPr>
        <p:grpSpPr>
          <a:xfrm>
            <a:off x="428596" y="1578452"/>
            <a:ext cx="2116944" cy="2214578"/>
            <a:chOff x="3705220" y="1214422"/>
            <a:chExt cx="2116944" cy="2214578"/>
          </a:xfrm>
        </p:grpSpPr>
        <p:cxnSp>
          <p:nvCxnSpPr>
            <p:cNvPr id="30" name="Straight Connector 29"/>
            <p:cNvCxnSpPr/>
            <p:nvPr/>
          </p:nvCxnSpPr>
          <p:spPr>
            <a:xfrm rot="16200000" flipH="1">
              <a:off x="4705107" y="2311942"/>
              <a:ext cx="2214578" cy="1953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1" name="Object 30"/>
            <p:cNvGraphicFramePr>
              <a:graphicFrameLocks noChangeAspect="1"/>
            </p:cNvGraphicFramePr>
            <p:nvPr/>
          </p:nvGraphicFramePr>
          <p:xfrm>
            <a:off x="3705220" y="2000240"/>
            <a:ext cx="2019300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27" name="Equation" r:id="rId10" imgW="850680" imgH="228600" progId="Equation.3">
                    <p:embed/>
                  </p:oleObj>
                </mc:Choice>
                <mc:Fallback>
                  <p:oleObj name="Equation" r:id="rId10" imgW="850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5220" y="2000240"/>
                          <a:ext cx="2019300" cy="542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TextBox 31"/>
          <p:cNvSpPr txBox="1"/>
          <p:nvPr/>
        </p:nvSpPr>
        <p:spPr>
          <a:xfrm>
            <a:off x="4143372" y="3507278"/>
            <a:ext cx="142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memristor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cxnSp>
        <p:nvCxnSpPr>
          <p:cNvPr id="34" name="Straight Connector 33"/>
          <p:cNvCxnSpPr>
            <a:stCxn id="8" idx="0"/>
            <a:endCxn id="11" idx="2"/>
          </p:cNvCxnSpPr>
          <p:nvPr/>
        </p:nvCxnSpPr>
        <p:spPr>
          <a:xfrm rot="5400000" flipH="1" flipV="1">
            <a:off x="3560801" y="480932"/>
            <a:ext cx="2214578" cy="426674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833035"/>
              </p:ext>
            </p:extLst>
          </p:nvPr>
        </p:nvGraphicFramePr>
        <p:xfrm>
          <a:off x="4286248" y="2007080"/>
          <a:ext cx="571504" cy="53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8" name="Equation" r:id="rId12" imgW="317160" imgH="203040" progId="Equation.3">
                  <p:embed/>
                </p:oleObj>
              </mc:Choice>
              <mc:Fallback>
                <p:oleObj name="Equation" r:id="rId12" imgW="317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48" y="2007080"/>
                        <a:ext cx="571504" cy="532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Connector 37"/>
          <p:cNvCxnSpPr>
            <a:stCxn id="6" idx="4"/>
            <a:endCxn id="9" idx="0"/>
          </p:cNvCxnSpPr>
          <p:nvPr/>
        </p:nvCxnSpPr>
        <p:spPr>
          <a:xfrm rot="16200000" flipH="1">
            <a:off x="3606289" y="506882"/>
            <a:ext cx="2143140" cy="428628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131423"/>
              </p:ext>
            </p:extLst>
          </p:nvPr>
        </p:nvGraphicFramePr>
        <p:xfrm>
          <a:off x="4216402" y="2692889"/>
          <a:ext cx="6413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9" name="Equation" r:id="rId14" imgW="355320" imgH="228600" progId="Equation.3">
                  <p:embed/>
                </p:oleObj>
              </mc:Choice>
              <mc:Fallback>
                <p:oleObj name="Equation" r:id="rId14" imgW="355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2" y="2692889"/>
                        <a:ext cx="64135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42876" y="4878280"/>
            <a:ext cx="892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Inductor: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An element that has an algebraic equation between Ø and i.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2844" y="5263988"/>
            <a:ext cx="892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Capacitor: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An element that has an algebraic equation between v and q.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2844" y="5621178"/>
            <a:ext cx="892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Memristor: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An element that has an algebraic equation between Ø and q.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59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71414"/>
            <a:ext cx="7072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tr-TR" sz="2400" dirty="0" smtClean="0">
                <a:solidFill>
                  <a:srgbClr val="C00000"/>
                </a:solidFill>
                <a:latin typeface="Comic Sans MS" pitchFamily="66" charset="0"/>
              </a:rPr>
              <a:t>2-Terminal Capacitors and Inductors</a:t>
            </a:r>
            <a:endParaRPr lang="en-GB" sz="24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01160" y="569987"/>
            <a:ext cx="322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u="sng" dirty="0">
                <a:solidFill>
                  <a:srgbClr val="0033CC"/>
                </a:solidFill>
                <a:latin typeface="Comic Sans MS" pitchFamily="66" charset="0"/>
              </a:rPr>
              <a:t>l</a:t>
            </a:r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inear and time-invariant</a:t>
            </a:r>
            <a:endParaRPr lang="en-GB" sz="2000" u="sng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00100" y="685145"/>
            <a:ext cx="6786610" cy="1015663"/>
            <a:chOff x="1285852" y="685145"/>
            <a:chExt cx="6500858" cy="1015663"/>
          </a:xfrm>
        </p:grpSpPr>
        <p:sp>
          <p:nvSpPr>
            <p:cNvPr id="4" name="TextBox 3"/>
            <p:cNvSpPr txBox="1"/>
            <p:nvPr/>
          </p:nvSpPr>
          <p:spPr>
            <a:xfrm>
              <a:off x="1285852" y="685145"/>
              <a:ext cx="12858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r>
                <a:rPr lang="tr-TR" sz="2000" u="sng" dirty="0" smtClean="0">
                  <a:solidFill>
                    <a:srgbClr val="C00000"/>
                  </a:solidFill>
                  <a:latin typeface="Comic Sans MS" pitchFamily="66" charset="0"/>
                </a:rPr>
                <a:t>Capacitor</a:t>
              </a:r>
              <a:endParaRPr lang="en-GB" sz="2000" u="sng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86512" y="1000108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r>
                <a:rPr lang="tr-TR" sz="2000" u="sng" dirty="0" smtClean="0">
                  <a:solidFill>
                    <a:srgbClr val="C00000"/>
                  </a:solidFill>
                  <a:latin typeface="Comic Sans MS" pitchFamily="66" charset="0"/>
                </a:rPr>
                <a:t>Inductor</a:t>
              </a:r>
              <a:endParaRPr lang="en-GB" sz="2000" u="sng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</p:grpSp>
      <p:pic>
        <p:nvPicPr>
          <p:cNvPr id="7" name="Picture 6"/>
          <p:cNvPicPr/>
          <p:nvPr/>
        </p:nvPicPr>
        <p:blipFill>
          <a:blip r:embed="rId4" cstate="print"/>
          <a:srcRect l="51828" t="41763" r="44865" b="41708"/>
          <a:stretch>
            <a:fillRect/>
          </a:stretch>
        </p:blipFill>
        <p:spPr bwMode="auto">
          <a:xfrm>
            <a:off x="5344366" y="1556792"/>
            <a:ext cx="581194" cy="151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4" cstate="print"/>
          <a:srcRect l="33072" t="42370" r="62506" b="41067"/>
          <a:stretch>
            <a:fillRect/>
          </a:stretch>
        </p:blipFill>
        <p:spPr bwMode="auto">
          <a:xfrm>
            <a:off x="371452" y="1556792"/>
            <a:ext cx="914400" cy="14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10"/>
          <p:cNvGrpSpPr/>
          <p:nvPr/>
        </p:nvGrpSpPr>
        <p:grpSpPr>
          <a:xfrm>
            <a:off x="1682736" y="1654175"/>
            <a:ext cx="6502414" cy="1746251"/>
            <a:chOff x="1682736" y="1654175"/>
            <a:chExt cx="6502414" cy="1746251"/>
          </a:xfrm>
        </p:grpSpPr>
        <p:graphicFrame>
          <p:nvGraphicFramePr>
            <p:cNvPr id="2050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2608526"/>
                </p:ext>
              </p:extLst>
            </p:nvPr>
          </p:nvGraphicFramePr>
          <p:xfrm>
            <a:off x="1682736" y="1743076"/>
            <a:ext cx="1778000" cy="165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88" name="Equation" r:id="rId5" imgW="901440" imgH="838080" progId="Equation.3">
                    <p:embed/>
                  </p:oleObj>
                </mc:Choice>
                <mc:Fallback>
                  <p:oleObj name="Equation" r:id="rId5" imgW="901440" imgH="838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2736" y="1743076"/>
                          <a:ext cx="1778000" cy="1657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5140296"/>
                </p:ext>
              </p:extLst>
            </p:nvPr>
          </p:nvGraphicFramePr>
          <p:xfrm>
            <a:off x="6432550" y="1654175"/>
            <a:ext cx="1752600" cy="165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89" name="Equation" r:id="rId7" imgW="888840" imgH="838080" progId="Equation.3">
                    <p:embed/>
                  </p:oleObj>
                </mc:Choice>
                <mc:Fallback>
                  <p:oleObj name="Equation" r:id="rId7" imgW="888840" imgH="838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32550" y="1654175"/>
                          <a:ext cx="1752600" cy="1657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71406" y="4100460"/>
            <a:ext cx="885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In order to model nonlinear and or time-varying capacitors and inductors        and         are used: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446708"/>
              </p:ext>
            </p:extLst>
          </p:nvPr>
        </p:nvGraphicFramePr>
        <p:xfrm>
          <a:off x="2475735" y="4409076"/>
          <a:ext cx="4508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0" name="Equation" r:id="rId9" imgW="228600" imgH="203040" progId="Equation.3">
                  <p:embed/>
                </p:oleObj>
              </mc:Choice>
              <mc:Fallback>
                <p:oleObj name="Equation" r:id="rId9" imgW="228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5735" y="4409076"/>
                        <a:ext cx="45085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749228"/>
              </p:ext>
            </p:extLst>
          </p:nvPr>
        </p:nvGraphicFramePr>
        <p:xfrm>
          <a:off x="1286070" y="4397102"/>
          <a:ext cx="4508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1" name="Equation" r:id="rId11" imgW="228600" imgH="203040" progId="Equation.3">
                  <p:embed/>
                </p:oleObj>
              </mc:Choice>
              <mc:Fallback>
                <p:oleObj name="Equation" r:id="rId11" imgW="228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6070" y="4397102"/>
                        <a:ext cx="45085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1071538" y="4857760"/>
          <a:ext cx="2530475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2" name="Equation" r:id="rId13" imgW="1282680" imgH="495000" progId="Equation.3">
                  <p:embed/>
                </p:oleObj>
              </mc:Choice>
              <mc:Fallback>
                <p:oleObj name="Equation" r:id="rId13" imgW="128268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4857760"/>
                        <a:ext cx="2530475" cy="979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5572132" y="4878405"/>
          <a:ext cx="2805112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3" name="Equation" r:id="rId15" imgW="1422360" imgH="495000" progId="Equation.3">
                  <p:embed/>
                </p:oleObj>
              </mc:Choice>
              <mc:Fallback>
                <p:oleObj name="Equation" r:id="rId15" imgW="14223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2" y="4878405"/>
                        <a:ext cx="2805112" cy="979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85786" y="6509587"/>
            <a:ext cx="7715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tr-TR" sz="1200" dirty="0" smtClean="0">
                <a:solidFill>
                  <a:srgbClr val="C00000"/>
                </a:solidFill>
                <a:latin typeface="Comic Sans MS" pitchFamily="66" charset="0"/>
              </a:rPr>
              <a:t>L.O. Chua, C.A. Desoer, S.E. Kuh. “Linear and Nonlinear Circuits”  Mc.Graw Hill, 1987, New York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948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85852" y="357166"/>
            <a:ext cx="6500858" cy="471548"/>
            <a:chOff x="1285852" y="928670"/>
            <a:chExt cx="6500858" cy="471548"/>
          </a:xfrm>
        </p:grpSpPr>
        <p:sp>
          <p:nvSpPr>
            <p:cNvPr id="3" name="TextBox 2"/>
            <p:cNvSpPr txBox="1"/>
            <p:nvPr/>
          </p:nvSpPr>
          <p:spPr>
            <a:xfrm>
              <a:off x="1285852" y="928670"/>
              <a:ext cx="15579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r>
                <a:rPr lang="tr-TR" sz="2000" u="sng" dirty="0" smtClean="0">
                  <a:solidFill>
                    <a:srgbClr val="C00000"/>
                  </a:solidFill>
                  <a:latin typeface="Comic Sans MS" pitchFamily="66" charset="0"/>
                </a:rPr>
                <a:t>Capacitor</a:t>
              </a:r>
              <a:endParaRPr lang="en-GB" sz="2000" u="sng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286512" y="1000108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r>
                <a:rPr lang="tr-TR" sz="2000" u="sng" dirty="0" smtClean="0">
                  <a:solidFill>
                    <a:srgbClr val="C00000"/>
                  </a:solidFill>
                  <a:latin typeface="Comic Sans MS" pitchFamily="66" charset="0"/>
                </a:rPr>
                <a:t>Inductor</a:t>
              </a:r>
              <a:endParaRPr lang="en-GB" sz="2000" u="sng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</p:grpSp>
      <p:pic>
        <p:nvPicPr>
          <p:cNvPr id="5" name="Picture 4"/>
          <p:cNvPicPr/>
          <p:nvPr/>
        </p:nvPicPr>
        <p:blipFill>
          <a:blip r:embed="rId4" cstate="print"/>
          <a:srcRect l="53566" t="28781" r="42229" b="56639"/>
          <a:stretch>
            <a:fillRect/>
          </a:stretch>
        </p:blipFill>
        <p:spPr bwMode="auto">
          <a:xfrm>
            <a:off x="5357818" y="428604"/>
            <a:ext cx="857256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 l="32860" t="30029" r="63333" b="56769"/>
          <a:stretch>
            <a:fillRect/>
          </a:stretch>
        </p:blipFill>
        <p:spPr bwMode="auto">
          <a:xfrm>
            <a:off x="285720" y="428604"/>
            <a:ext cx="857256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365250" y="982648"/>
          <a:ext cx="14636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4" name="Equation" r:id="rId5" imgW="749160" imgH="228600" progId="Equation.3">
                  <p:embed/>
                </p:oleObj>
              </mc:Choice>
              <mc:Fallback>
                <p:oleObj name="Equation" r:id="rId5" imgW="749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982648"/>
                        <a:ext cx="1463675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6465888" y="995360"/>
          <a:ext cx="1389062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5" name="Equation" r:id="rId7" imgW="711000" imgH="215640" progId="Equation.3">
                  <p:embed/>
                </p:oleObj>
              </mc:Choice>
              <mc:Fallback>
                <p:oleObj name="Equation" r:id="rId7" imgW="711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5888" y="995360"/>
                        <a:ext cx="1389062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66682" y="2528824"/>
            <a:ext cx="270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charge-controlled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7818" y="2492896"/>
            <a:ext cx="2276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flux-controlled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652463" y="2952747"/>
          <a:ext cx="10160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6" name="Equation" r:id="rId9" imgW="520560" imgH="203040" progId="Equation.3">
                  <p:embed/>
                </p:oleObj>
              </mc:Choice>
              <mc:Fallback>
                <p:oleObj name="Equation" r:id="rId9" imgW="520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2952747"/>
                        <a:ext cx="10160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5722938" y="2857496"/>
          <a:ext cx="9667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7" name="Equation" r:id="rId11" imgW="495000" imgH="241200" progId="Equation.3">
                  <p:embed/>
                </p:oleObj>
              </mc:Choice>
              <mc:Fallback>
                <p:oleObj name="Equation" r:id="rId11" imgW="495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8" y="2857496"/>
                        <a:ext cx="966787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5"/>
          <p:cNvGrpSpPr/>
          <p:nvPr/>
        </p:nvGrpSpPr>
        <p:grpSpPr>
          <a:xfrm>
            <a:off x="357158" y="3386080"/>
            <a:ext cx="7429552" cy="400110"/>
            <a:chOff x="357158" y="3814708"/>
            <a:chExt cx="7429552" cy="400110"/>
          </a:xfrm>
        </p:grpSpPr>
        <p:sp>
          <p:nvSpPr>
            <p:cNvPr id="14" name="TextBox 13"/>
            <p:cNvSpPr txBox="1"/>
            <p:nvPr/>
          </p:nvSpPr>
          <p:spPr>
            <a:xfrm>
              <a:off x="357158" y="3814708"/>
              <a:ext cx="24866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voltage-controlled </a:t>
              </a:r>
              <a:endParaRPr lang="en-GB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95904" y="3814708"/>
              <a:ext cx="24908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current-controlled</a:t>
              </a:r>
              <a:endParaRPr lang="en-GB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1" name="Group 18"/>
          <p:cNvGrpSpPr/>
          <p:nvPr/>
        </p:nvGrpSpPr>
        <p:grpSpPr>
          <a:xfrm>
            <a:off x="631825" y="3852860"/>
            <a:ext cx="6129338" cy="471487"/>
            <a:chOff x="631825" y="4281488"/>
            <a:chExt cx="6129338" cy="471487"/>
          </a:xfrm>
        </p:grpSpPr>
        <p:graphicFrame>
          <p:nvGraphicFramePr>
            <p:cNvPr id="3079" name="Object 7"/>
            <p:cNvGraphicFramePr>
              <a:graphicFrameLocks noChangeAspect="1"/>
            </p:cNvGraphicFramePr>
            <p:nvPr/>
          </p:nvGraphicFramePr>
          <p:xfrm>
            <a:off x="631825" y="4318000"/>
            <a:ext cx="103981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08" name="Equation" r:id="rId13" imgW="533160" imgH="203040" progId="Equation.3">
                    <p:embed/>
                  </p:oleObj>
                </mc:Choice>
                <mc:Fallback>
                  <p:oleObj name="Equation" r:id="rId13" imgW="5331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1825" y="4318000"/>
                          <a:ext cx="1039813" cy="396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" name="Object 8"/>
            <p:cNvGraphicFramePr>
              <a:graphicFrameLocks noChangeAspect="1"/>
            </p:cNvGraphicFramePr>
            <p:nvPr/>
          </p:nvGraphicFramePr>
          <p:xfrm>
            <a:off x="5772150" y="4281488"/>
            <a:ext cx="989013" cy="471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09" name="Equation" r:id="rId15" imgW="507960" imgH="241200" progId="Equation.3">
                    <p:embed/>
                  </p:oleObj>
                </mc:Choice>
                <mc:Fallback>
                  <p:oleObj name="Equation" r:id="rId15" imgW="5079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72150" y="4281488"/>
                          <a:ext cx="989013" cy="4714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TextBox 19"/>
          <p:cNvSpPr txBox="1"/>
          <p:nvPr/>
        </p:nvSpPr>
        <p:spPr>
          <a:xfrm>
            <a:off x="438120" y="4386212"/>
            <a:ext cx="240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If          is differentiable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aphicFrame>
        <p:nvGraphicFramePr>
          <p:cNvPr id="30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747790"/>
              </p:ext>
            </p:extLst>
          </p:nvPr>
        </p:nvGraphicFramePr>
        <p:xfrm>
          <a:off x="899592" y="4389435"/>
          <a:ext cx="5937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0" name="Equation" r:id="rId17" imgW="304560" imgH="203040" progId="Equation.3">
                  <p:embed/>
                </p:oleObj>
              </mc:Choice>
              <mc:Fallback>
                <p:oleObj name="Equation" r:id="rId17" imgW="304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389435"/>
                        <a:ext cx="59372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856080"/>
              </p:ext>
            </p:extLst>
          </p:nvPr>
        </p:nvGraphicFramePr>
        <p:xfrm>
          <a:off x="5942818" y="4262769"/>
          <a:ext cx="54451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1" name="Equation" r:id="rId19" imgW="279360" imgH="241200" progId="Equation.3">
                  <p:embed/>
                </p:oleObj>
              </mc:Choice>
              <mc:Fallback>
                <p:oleObj name="Equation" r:id="rId19" imgW="279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2818" y="4262769"/>
                        <a:ext cx="544512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431787" y="5016516"/>
          <a:ext cx="2425701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2" name="Equation" r:id="rId21" imgW="1244520" imgH="393480" progId="Equation.3">
                  <p:embed/>
                </p:oleObj>
              </mc:Choice>
              <mc:Fallback>
                <p:oleObj name="Equation" r:id="rId21" imgW="1244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787" y="5016516"/>
                        <a:ext cx="2425701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4" name="Object 12"/>
          <p:cNvGraphicFramePr>
            <a:graphicFrameLocks noChangeAspect="1"/>
          </p:cNvGraphicFramePr>
          <p:nvPr/>
        </p:nvGraphicFramePr>
        <p:xfrm>
          <a:off x="5575300" y="4979985"/>
          <a:ext cx="24257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3" name="Equation" r:id="rId23" imgW="1244520" imgH="431640" progId="Equation.3">
                  <p:embed/>
                </p:oleObj>
              </mc:Choice>
              <mc:Fallback>
                <p:oleObj name="Equation" r:id="rId23" imgW="1244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4979985"/>
                        <a:ext cx="2425700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27"/>
          <p:cNvGrpSpPr/>
          <p:nvPr/>
        </p:nvGrpSpPr>
        <p:grpSpPr>
          <a:xfrm>
            <a:off x="500034" y="5802313"/>
            <a:ext cx="6550061" cy="769937"/>
            <a:chOff x="500034" y="5802313"/>
            <a:chExt cx="6550061" cy="769937"/>
          </a:xfrm>
        </p:grpSpPr>
        <p:graphicFrame>
          <p:nvGraphicFramePr>
            <p:cNvPr id="3085" name="Object 13"/>
            <p:cNvGraphicFramePr>
              <a:graphicFrameLocks noChangeAspect="1"/>
            </p:cNvGraphicFramePr>
            <p:nvPr/>
          </p:nvGraphicFramePr>
          <p:xfrm>
            <a:off x="500034" y="5802313"/>
            <a:ext cx="1385887" cy="769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14" name="Equation" r:id="rId25" imgW="711000" imgH="393480" progId="Equation.3">
                    <p:embed/>
                  </p:oleObj>
                </mc:Choice>
                <mc:Fallback>
                  <p:oleObj name="Equation" r:id="rId25" imgW="7110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034" y="5802313"/>
                          <a:ext cx="1385887" cy="7699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6" name="Object 14"/>
            <p:cNvGraphicFramePr>
              <a:graphicFrameLocks noChangeAspect="1"/>
            </p:cNvGraphicFramePr>
            <p:nvPr/>
          </p:nvGraphicFramePr>
          <p:xfrm>
            <a:off x="5715008" y="5802313"/>
            <a:ext cx="1335087" cy="769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15" name="Equation" r:id="rId27" imgW="685800" imgH="393480" progId="Equation.3">
                    <p:embed/>
                  </p:oleObj>
                </mc:Choice>
                <mc:Fallback>
                  <p:oleObj name="Equation" r:id="rId27" imgW="6858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5008" y="5802313"/>
                          <a:ext cx="1335087" cy="7699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30"/>
          <p:cNvGrpSpPr/>
          <p:nvPr/>
        </p:nvGrpSpPr>
        <p:grpSpPr>
          <a:xfrm>
            <a:off x="2152644" y="5727722"/>
            <a:ext cx="6705636" cy="844550"/>
            <a:chOff x="2786075" y="6207132"/>
            <a:chExt cx="6705636" cy="844550"/>
          </a:xfrm>
        </p:grpSpPr>
        <p:graphicFrame>
          <p:nvGraphicFramePr>
            <p:cNvPr id="3087" name="Object 15"/>
            <p:cNvGraphicFramePr>
              <a:graphicFrameLocks noChangeAspect="1"/>
            </p:cNvGraphicFramePr>
            <p:nvPr/>
          </p:nvGraphicFramePr>
          <p:xfrm>
            <a:off x="2786075" y="6230938"/>
            <a:ext cx="1633538" cy="769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16" name="Equation" r:id="rId29" imgW="838080" imgH="393480" progId="Equation.3">
                    <p:embed/>
                  </p:oleObj>
                </mc:Choice>
                <mc:Fallback>
                  <p:oleObj name="Equation" r:id="rId29" imgW="8380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6075" y="6230938"/>
                          <a:ext cx="1633538" cy="7699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8" name="Object 16"/>
            <p:cNvGraphicFramePr>
              <a:graphicFrameLocks noChangeAspect="1"/>
            </p:cNvGraphicFramePr>
            <p:nvPr/>
          </p:nvGraphicFramePr>
          <p:xfrm>
            <a:off x="7958186" y="6207132"/>
            <a:ext cx="1533525" cy="844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17" name="Equation" r:id="rId31" imgW="787320" imgH="431640" progId="Equation.3">
                    <p:embed/>
                  </p:oleObj>
                </mc:Choice>
                <mc:Fallback>
                  <p:oleObj name="Equation" r:id="rId31" imgW="78732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58186" y="6207132"/>
                          <a:ext cx="1533525" cy="844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TextBox 30"/>
          <p:cNvSpPr txBox="1"/>
          <p:nvPr/>
        </p:nvSpPr>
        <p:spPr>
          <a:xfrm>
            <a:off x="5436096" y="4365104"/>
            <a:ext cx="240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If          is differentiable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23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766773"/>
            <a:ext cx="5816345" cy="288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14546" y="214290"/>
            <a:ext cx="4714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     </a:t>
            </a:r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Linear and time-invariant</a:t>
            </a:r>
            <a:endParaRPr lang="en-GB" sz="2000" u="sng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85852" y="428604"/>
            <a:ext cx="6500858" cy="443030"/>
            <a:chOff x="1285852" y="928670"/>
            <a:chExt cx="6500858" cy="443030"/>
          </a:xfrm>
        </p:grpSpPr>
        <p:sp>
          <p:nvSpPr>
            <p:cNvPr id="4" name="TextBox 3"/>
            <p:cNvSpPr txBox="1"/>
            <p:nvPr/>
          </p:nvSpPr>
          <p:spPr>
            <a:xfrm>
              <a:off x="1285852" y="928670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r>
                <a:rPr lang="tr-TR" sz="2000" u="sng" dirty="0" smtClean="0">
                  <a:solidFill>
                    <a:srgbClr val="C00000"/>
                  </a:solidFill>
                  <a:latin typeface="Comic Sans MS" pitchFamily="66" charset="0"/>
                </a:rPr>
                <a:t>Kapasite</a:t>
              </a:r>
              <a:endParaRPr lang="en-GB" sz="2000" u="sng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86512" y="971590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r>
                <a:rPr lang="tr-TR" sz="2000" u="sng" dirty="0" smtClean="0">
                  <a:solidFill>
                    <a:srgbClr val="C00000"/>
                  </a:solidFill>
                  <a:latin typeface="Comic Sans MS" pitchFamily="66" charset="0"/>
                </a:rPr>
                <a:t>Endüktans</a:t>
              </a:r>
              <a:endParaRPr lang="en-GB" sz="2000" u="sng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176574" y="3500438"/>
            <a:ext cx="6277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     </a:t>
            </a:r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Nonlinear and time-invariant</a:t>
            </a:r>
            <a:endParaRPr lang="en-GB" sz="2000" u="sng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5786" y="6581001"/>
            <a:ext cx="7715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tr-TR" sz="1200" dirty="0" smtClean="0">
                <a:solidFill>
                  <a:srgbClr val="C00000"/>
                </a:solidFill>
                <a:latin typeface="Comic Sans MS" pitchFamily="66" charset="0"/>
              </a:rPr>
              <a:t>L.O. Chua, C.A. Desoer, S.E. Kuh. “Linear and Nonlinear Circuits”  Mc.Graw Hill, 1987, New York</a:t>
            </a:r>
            <a:endParaRPr lang="en-GB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28715"/>
            <a:ext cx="3096344" cy="1632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23061"/>
            <a:ext cx="2808312" cy="1045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828714"/>
            <a:ext cx="2688704" cy="1614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674" y="2524825"/>
            <a:ext cx="2375532" cy="104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714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91" y="2420888"/>
            <a:ext cx="7104906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14546" y="214290"/>
            <a:ext cx="4714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     </a:t>
            </a:r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Linear and time-varying</a:t>
            </a:r>
            <a:endParaRPr lang="en-GB" sz="2000" u="sng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85852" y="428604"/>
            <a:ext cx="6500858" cy="443030"/>
            <a:chOff x="1285852" y="928670"/>
            <a:chExt cx="6500858" cy="443030"/>
          </a:xfrm>
        </p:grpSpPr>
        <p:sp>
          <p:nvSpPr>
            <p:cNvPr id="4" name="TextBox 3"/>
            <p:cNvSpPr txBox="1"/>
            <p:nvPr/>
          </p:nvSpPr>
          <p:spPr>
            <a:xfrm>
              <a:off x="1285852" y="928670"/>
              <a:ext cx="1485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r>
                <a:rPr lang="tr-TR" sz="2000" u="sng" dirty="0" smtClean="0">
                  <a:solidFill>
                    <a:srgbClr val="C00000"/>
                  </a:solidFill>
                  <a:latin typeface="Comic Sans MS" pitchFamily="66" charset="0"/>
                </a:rPr>
                <a:t>Capacitor</a:t>
              </a:r>
              <a:endParaRPr lang="en-GB" sz="2000" u="sng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86512" y="971590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r>
                <a:rPr lang="tr-TR" sz="2000" u="sng" dirty="0" smtClean="0">
                  <a:solidFill>
                    <a:srgbClr val="C00000"/>
                  </a:solidFill>
                  <a:latin typeface="Comic Sans MS" pitchFamily="66" charset="0"/>
                </a:rPr>
                <a:t>Inductor</a:t>
              </a:r>
              <a:endParaRPr lang="en-GB" sz="2000" u="sng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</p:grpSp>
      <p:pic>
        <p:nvPicPr>
          <p:cNvPr id="7" name="Picture 6"/>
          <p:cNvPicPr/>
          <p:nvPr/>
        </p:nvPicPr>
        <p:blipFill>
          <a:blip r:embed="rId5" cstate="print"/>
          <a:srcRect l="33072" t="42370" r="62506" b="41067"/>
          <a:stretch>
            <a:fillRect/>
          </a:stretch>
        </p:blipFill>
        <p:spPr bwMode="auto">
          <a:xfrm>
            <a:off x="214282" y="928670"/>
            <a:ext cx="9144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 cstate="print"/>
          <a:srcRect l="51828" t="41763" r="44865" b="41708"/>
          <a:stretch>
            <a:fillRect/>
          </a:stretch>
        </p:blipFill>
        <p:spPr bwMode="auto">
          <a:xfrm>
            <a:off x="5000628" y="928670"/>
            <a:ext cx="6858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rot="5400000" flipH="1" flipV="1">
            <a:off x="321439" y="1893083"/>
            <a:ext cx="714380" cy="64294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5107785" y="1893083"/>
            <a:ext cx="714380" cy="64294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428729" y="1000108"/>
          <a:ext cx="1643074" cy="360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0" name="Equation" r:id="rId6" imgW="927000" imgH="203040" progId="Equation.3">
                  <p:embed/>
                </p:oleObj>
              </mc:Choice>
              <mc:Fallback>
                <p:oleObj name="Equation" r:id="rId6" imgW="927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9" y="1000108"/>
                        <a:ext cx="1643074" cy="3609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6000760" y="1036638"/>
          <a:ext cx="1573234" cy="360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1" name="Equation" r:id="rId8" imgW="888840" imgH="203040" progId="Equation.3">
                  <p:embed/>
                </p:oleObj>
              </mc:Choice>
              <mc:Fallback>
                <p:oleObj name="Equation" r:id="rId8" imgW="8888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60" y="1036638"/>
                        <a:ext cx="1573234" cy="3608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7"/>
          <p:cNvGrpSpPr/>
          <p:nvPr/>
        </p:nvGrpSpPr>
        <p:grpSpPr>
          <a:xfrm>
            <a:off x="1416222" y="1340768"/>
            <a:ext cx="7530938" cy="747634"/>
            <a:chOff x="1416222" y="1252598"/>
            <a:chExt cx="7530938" cy="747634"/>
          </a:xfrm>
        </p:grpSpPr>
        <p:graphicFrame>
          <p:nvGraphicFramePr>
            <p:cNvPr id="1946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9410946"/>
                </p:ext>
              </p:extLst>
            </p:nvPr>
          </p:nvGraphicFramePr>
          <p:xfrm>
            <a:off x="1416222" y="1312254"/>
            <a:ext cx="3057522" cy="6879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32" name="Equation" r:id="rId10" imgW="1752480" imgH="393480" progId="Equation.3">
                    <p:embed/>
                  </p:oleObj>
                </mc:Choice>
                <mc:Fallback>
                  <p:oleObj name="Equation" r:id="rId10" imgW="17524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6222" y="1312254"/>
                          <a:ext cx="3057522" cy="6879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5776834"/>
                </p:ext>
              </p:extLst>
            </p:nvPr>
          </p:nvGraphicFramePr>
          <p:xfrm>
            <a:off x="6000760" y="1252598"/>
            <a:ext cx="2946400" cy="687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33" name="Equation" r:id="rId12" imgW="1688760" imgH="393480" progId="Equation.3">
                    <p:embed/>
                  </p:oleObj>
                </mc:Choice>
                <mc:Fallback>
                  <p:oleObj name="Equation" r:id="rId12" imgW="16887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0760" y="1252598"/>
                          <a:ext cx="2946400" cy="6873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20"/>
          <p:cNvGrpSpPr/>
          <p:nvPr/>
        </p:nvGrpSpPr>
        <p:grpSpPr>
          <a:xfrm>
            <a:off x="-20638" y="3143248"/>
            <a:ext cx="5857876" cy="328612"/>
            <a:chOff x="-20638" y="3214688"/>
            <a:chExt cx="5857876" cy="328612"/>
          </a:xfrm>
        </p:grpSpPr>
        <p:graphicFrame>
          <p:nvGraphicFramePr>
            <p:cNvPr id="19462" name="Object 6"/>
            <p:cNvGraphicFramePr>
              <a:graphicFrameLocks noChangeAspect="1"/>
            </p:cNvGraphicFramePr>
            <p:nvPr/>
          </p:nvGraphicFramePr>
          <p:xfrm>
            <a:off x="-20638" y="3214688"/>
            <a:ext cx="1971676" cy="328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34" name="Equation" r:id="rId14" imgW="1218960" imgH="203040" progId="Equation.3">
                    <p:embed/>
                  </p:oleObj>
                </mc:Choice>
                <mc:Fallback>
                  <p:oleObj name="Equation" r:id="rId14" imgW="12189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0638" y="3214688"/>
                          <a:ext cx="1971676" cy="3286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3" name="Object 7"/>
            <p:cNvGraphicFramePr>
              <a:graphicFrameLocks noChangeAspect="1"/>
            </p:cNvGraphicFramePr>
            <p:nvPr/>
          </p:nvGraphicFramePr>
          <p:xfrm>
            <a:off x="3906838" y="3214688"/>
            <a:ext cx="1930400" cy="328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35" name="Equation" r:id="rId16" imgW="1193760" imgH="203040" progId="Equation.3">
                    <p:embed/>
                  </p:oleObj>
                </mc:Choice>
                <mc:Fallback>
                  <p:oleObj name="Equation" r:id="rId16" imgW="11937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6838" y="3214688"/>
                          <a:ext cx="1930400" cy="3286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317500" y="4357694"/>
          <a:ext cx="147796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6" name="Equation" r:id="rId18" imgW="914400" imgH="203040" progId="Equation.3">
                  <p:embed/>
                </p:oleObj>
              </mc:Choice>
              <mc:Fallback>
                <p:oleObj name="Equation" r:id="rId18" imgW="914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4357694"/>
                        <a:ext cx="1477963" cy="32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4103688" y="4286256"/>
          <a:ext cx="1457325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7" name="Equation" r:id="rId20" imgW="901440" imgH="203040" progId="Equation.3">
                  <p:embed/>
                </p:oleObj>
              </mc:Choice>
              <mc:Fallback>
                <p:oleObj name="Equation" r:id="rId20" imgW="901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4286256"/>
                        <a:ext cx="1457325" cy="32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57136" y="6102870"/>
          <a:ext cx="3157542" cy="61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8" name="Equation" r:id="rId22" imgW="2031840" imgH="393480" progId="Equation.3">
                  <p:embed/>
                </p:oleObj>
              </mc:Choice>
              <mc:Fallback>
                <p:oleObj name="Equation" r:id="rId22" imgW="2031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36" y="6102870"/>
                        <a:ext cx="3157542" cy="61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3857620" y="6072206"/>
          <a:ext cx="31178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9" name="Equation" r:id="rId24" imgW="2006280" imgH="393480" progId="Equation.3">
                  <p:embed/>
                </p:oleObj>
              </mc:Choice>
              <mc:Fallback>
                <p:oleObj name="Equation" r:id="rId24" imgW="2006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0" y="6072206"/>
                        <a:ext cx="311785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99819" y="6597352"/>
            <a:ext cx="7715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tr-TR" sz="1000" dirty="0" smtClean="0">
                <a:solidFill>
                  <a:srgbClr val="C00000"/>
                </a:solidFill>
                <a:latin typeface="Comic Sans MS" pitchFamily="66" charset="0"/>
              </a:rPr>
              <a:t>L.O. Chua, C.A. Desoer, S.E. Kuh. “Linear and Nonlinear Circuits”  Mc.Graw Hill, 1987, New York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03574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71414"/>
            <a:ext cx="7072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tr-TR" sz="2400" dirty="0" smtClean="0">
                <a:solidFill>
                  <a:srgbClr val="C00000"/>
                </a:solidFill>
                <a:latin typeface="Comic Sans MS" pitchFamily="66" charset="0"/>
              </a:rPr>
              <a:t>First-Order Linear Circuits</a:t>
            </a:r>
            <a:endParaRPr lang="en-GB" sz="24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4" cstate="print"/>
          <a:srcRect l="31523" t="59879" r="54428" b="29253"/>
          <a:stretch>
            <a:fillRect/>
          </a:stretch>
        </p:blipFill>
        <p:spPr bwMode="auto">
          <a:xfrm>
            <a:off x="214282" y="428604"/>
            <a:ext cx="3340753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 cstate="print"/>
          <a:srcRect l="48339" t="60493" r="36800" b="28932"/>
          <a:stretch>
            <a:fillRect/>
          </a:stretch>
        </p:blipFill>
        <p:spPr bwMode="auto">
          <a:xfrm>
            <a:off x="5591188" y="428604"/>
            <a:ext cx="3124216" cy="191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 cstate="print"/>
          <a:srcRect l="31921" t="76865" r="54428" b="10135"/>
          <a:stretch>
            <a:fillRect/>
          </a:stretch>
        </p:blipFill>
        <p:spPr bwMode="auto">
          <a:xfrm>
            <a:off x="214282" y="2300282"/>
            <a:ext cx="3357586" cy="21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 l="44371" t="79069" r="39755" b="10281"/>
          <a:stretch>
            <a:fillRect/>
          </a:stretch>
        </p:blipFill>
        <p:spPr bwMode="auto">
          <a:xfrm>
            <a:off x="5391162" y="2285992"/>
            <a:ext cx="3395680" cy="205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10"/>
          <p:cNvGrpSpPr/>
          <p:nvPr/>
        </p:nvGrpSpPr>
        <p:grpSpPr>
          <a:xfrm>
            <a:off x="333362" y="4286256"/>
            <a:ext cx="8596356" cy="428625"/>
            <a:chOff x="333362" y="5214953"/>
            <a:chExt cx="8596356" cy="428625"/>
          </a:xfrm>
        </p:grpSpPr>
        <p:graphicFrame>
          <p:nvGraphicFramePr>
            <p:cNvPr id="24578" name="Object 2"/>
            <p:cNvGraphicFramePr>
              <a:graphicFrameLocks noChangeAspect="1"/>
            </p:cNvGraphicFramePr>
            <p:nvPr/>
          </p:nvGraphicFramePr>
          <p:xfrm>
            <a:off x="333362" y="5214953"/>
            <a:ext cx="2381250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67" name="Equation" r:id="rId5" imgW="1041120" imgH="228600" progId="Equation.3">
                    <p:embed/>
                  </p:oleObj>
                </mc:Choice>
                <mc:Fallback>
                  <p:oleObj name="Equation" r:id="rId5" imgW="10411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362" y="5214953"/>
                          <a:ext cx="2381250" cy="428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79" name="Object 3"/>
            <p:cNvGraphicFramePr>
              <a:graphicFrameLocks noChangeAspect="1"/>
            </p:cNvGraphicFramePr>
            <p:nvPr/>
          </p:nvGraphicFramePr>
          <p:xfrm>
            <a:off x="6867556" y="5214953"/>
            <a:ext cx="2062162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68" name="Equation" r:id="rId7" imgW="901440" imgH="228600" progId="Equation.3">
                    <p:embed/>
                  </p:oleObj>
                </mc:Choice>
                <mc:Fallback>
                  <p:oleObj name="Equation" r:id="rId7" imgW="901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67556" y="5214953"/>
                          <a:ext cx="2062162" cy="428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2714612" y="5243468"/>
              <a:ext cx="22764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rgbClr val="C00000"/>
                  </a:solidFill>
                  <a:latin typeface="Comic Sans MS" pitchFamily="66" charset="0"/>
                </a:rPr>
                <a:t> EE+KVL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endParaRPr lang="en-GB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67342" y="5243468"/>
              <a:ext cx="22764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rgbClr val="C00000"/>
                  </a:solidFill>
                  <a:latin typeface="Comic Sans MS" pitchFamily="66" charset="0"/>
                </a:rPr>
                <a:t> EE+KCL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endParaRPr lang="en-GB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</p:grpSp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371475" y="4703755"/>
          <a:ext cx="2497138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9" name="Equation" r:id="rId9" imgW="1091880" imgH="393480" progId="Equation.3">
                  <p:embed/>
                </p:oleObj>
              </mc:Choice>
              <mc:Fallback>
                <p:oleObj name="Equation" r:id="rId9" imgW="1091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4703755"/>
                        <a:ext cx="2497138" cy="73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6091238" y="4714868"/>
          <a:ext cx="2322512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0" name="Equation" r:id="rId11" imgW="1015920" imgH="393480" progId="Equation.3">
                  <p:embed/>
                </p:oleObj>
              </mc:Choice>
              <mc:Fallback>
                <p:oleObj name="Equation" r:id="rId11" imgW="1015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1238" y="4714868"/>
                        <a:ext cx="2322512" cy="738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5"/>
          <p:cNvGrpSpPr/>
          <p:nvPr/>
        </p:nvGrpSpPr>
        <p:grpSpPr>
          <a:xfrm>
            <a:off x="171450" y="5286368"/>
            <a:ext cx="8512175" cy="822325"/>
            <a:chOff x="171450" y="5929313"/>
            <a:chExt cx="8512175" cy="822325"/>
          </a:xfrm>
        </p:grpSpPr>
        <p:graphicFrame>
          <p:nvGraphicFramePr>
            <p:cNvPr id="24582" name="Object 6"/>
            <p:cNvGraphicFramePr>
              <a:graphicFrameLocks noChangeAspect="1"/>
            </p:cNvGraphicFramePr>
            <p:nvPr/>
          </p:nvGraphicFramePr>
          <p:xfrm>
            <a:off x="171450" y="5942013"/>
            <a:ext cx="3019425" cy="809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71" name="Equation" r:id="rId13" imgW="1320480" imgH="431640" progId="Equation.3">
                    <p:embed/>
                  </p:oleObj>
                </mc:Choice>
                <mc:Fallback>
                  <p:oleObj name="Equation" r:id="rId13" imgW="13204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50" y="5942013"/>
                          <a:ext cx="3019425" cy="809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3" name="Object 7"/>
            <p:cNvGraphicFramePr>
              <a:graphicFrameLocks noChangeAspect="1"/>
            </p:cNvGraphicFramePr>
            <p:nvPr/>
          </p:nvGraphicFramePr>
          <p:xfrm>
            <a:off x="6013450" y="5929313"/>
            <a:ext cx="2670175" cy="809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72" name="Equation" r:id="rId15" imgW="1168200" imgH="431640" progId="Equation.3">
                    <p:embed/>
                  </p:oleObj>
                </mc:Choice>
                <mc:Fallback>
                  <p:oleObj name="Equation" r:id="rId15" imgW="11682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3450" y="5929313"/>
                          <a:ext cx="2670175" cy="809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21"/>
          <p:cNvGrpSpPr/>
          <p:nvPr/>
        </p:nvGrpSpPr>
        <p:grpSpPr>
          <a:xfrm>
            <a:off x="2143108" y="5929329"/>
            <a:ext cx="5572165" cy="571505"/>
            <a:chOff x="2143108" y="5929329"/>
            <a:chExt cx="5572165" cy="57150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2143108" y="5929330"/>
              <a:ext cx="642942" cy="571504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800000" flipV="1">
              <a:off x="7000893" y="5929329"/>
              <a:ext cx="714380" cy="500066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3254375" y="6215082"/>
          <a:ext cx="32813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3" name="Equation" r:id="rId17" imgW="1434960" imgH="228600" progId="Equation.3">
                  <p:embed/>
                </p:oleObj>
              </mc:Choice>
              <mc:Fallback>
                <p:oleObj name="Equation" r:id="rId17" imgW="1434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75" y="6215082"/>
                        <a:ext cx="328136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643174" y="5929330"/>
            <a:ext cx="4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State Equations, Kalman (1960)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5786" y="6572272"/>
            <a:ext cx="7715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tr-TR" sz="1200" dirty="0" smtClean="0">
                <a:solidFill>
                  <a:srgbClr val="C00000"/>
                </a:solidFill>
                <a:latin typeface="Comic Sans MS" pitchFamily="66" charset="0"/>
              </a:rPr>
              <a:t>L.O. Chua, C.A. Desoer, S.E. Kuh. “Linear and Nonlinear Circuits”  Mc.Graw Hill, 1987, New York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269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71414"/>
            <a:ext cx="7072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tr-TR" sz="2400" dirty="0" smtClean="0">
                <a:solidFill>
                  <a:srgbClr val="C00000"/>
                </a:solidFill>
                <a:latin typeface="Comic Sans MS" pitchFamily="66" charset="0"/>
              </a:rPr>
              <a:t>Solutions of First-Order Differential Equations</a:t>
            </a:r>
            <a:endParaRPr lang="en-GB" sz="24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428596" y="714375"/>
          <a:ext cx="25273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8" name="Equation" r:id="rId4" imgW="1104840" imgH="228600" progId="Equation.3">
                  <p:embed/>
                </p:oleObj>
              </mc:Choice>
              <mc:Fallback>
                <p:oleObj name="Equation" r:id="rId4" imgW="1104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714375"/>
                        <a:ext cx="25273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71406" y="1214422"/>
          <a:ext cx="1539875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9" name="Equation" r:id="rId6" imgW="672840" imgH="393480" progId="Equation.3">
                  <p:embed/>
                </p:oleObj>
              </mc:Choice>
              <mc:Fallback>
                <p:oleObj name="Equation" r:id="rId6" imgW="672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06" y="1214422"/>
                        <a:ext cx="1539875" cy="738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1500166" y="1095375"/>
          <a:ext cx="22955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0" name="Equation" r:id="rId8" imgW="1002960" imgH="507960" progId="Equation.3">
                  <p:embed/>
                </p:oleObj>
              </mc:Choice>
              <mc:Fallback>
                <p:oleObj name="Equation" r:id="rId8" imgW="10029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1095375"/>
                        <a:ext cx="2295525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3711589" y="1428736"/>
          <a:ext cx="27892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1" name="Equation" r:id="rId10" imgW="1218960" imgH="203040" progId="Equation.3">
                  <p:embed/>
                </p:oleObj>
              </mc:Choice>
              <mc:Fallback>
                <p:oleObj name="Equation" r:id="rId10" imgW="1218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589" y="1428736"/>
                        <a:ext cx="2789237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6467503" y="1227138"/>
          <a:ext cx="2033587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2" name="Equation" r:id="rId12" imgW="888840" imgH="393480" progId="Equation.3">
                  <p:embed/>
                </p:oleObj>
              </mc:Choice>
              <mc:Fallback>
                <p:oleObj name="Equation" r:id="rId12" imgW="888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7503" y="1227138"/>
                        <a:ext cx="2033587" cy="738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1285852" y="1571612"/>
            <a:ext cx="285752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57554" y="1571612"/>
            <a:ext cx="285752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43636" y="1571612"/>
            <a:ext cx="285752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6018213" y="2190744"/>
          <a:ext cx="22955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3" name="Equation" r:id="rId14" imgW="1002960" imgH="241200" progId="Equation.3">
                  <p:embed/>
                </p:oleObj>
              </mc:Choice>
              <mc:Fallback>
                <p:oleObj name="Equation" r:id="rId14" imgW="1002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2190744"/>
                        <a:ext cx="2295525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rot="5400000">
            <a:off x="6892941" y="2107397"/>
            <a:ext cx="358778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6072198" y="2905125"/>
          <a:ext cx="20637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4" name="Equation" r:id="rId16" imgW="901440" imgH="241200" progId="Equation.3">
                  <p:embed/>
                </p:oleObj>
              </mc:Choice>
              <mc:Fallback>
                <p:oleObj name="Equation" r:id="rId16" imgW="901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98" y="2905125"/>
                        <a:ext cx="206375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rot="5400000">
            <a:off x="6892147" y="2820189"/>
            <a:ext cx="358778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6043613" y="3608388"/>
          <a:ext cx="23526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5" name="Equation" r:id="rId18" imgW="1028520" imgH="253800" progId="Equation.3">
                  <p:embed/>
                </p:oleObj>
              </mc:Choice>
              <mc:Fallback>
                <p:oleObj name="Equation" r:id="rId18" imgW="10285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3613" y="3608388"/>
                        <a:ext cx="2352675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5715008" y="3357562"/>
            <a:ext cx="2857520" cy="9144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56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201393"/>
              </p:ext>
            </p:extLst>
          </p:nvPr>
        </p:nvGraphicFramePr>
        <p:xfrm>
          <a:off x="106363" y="4143375"/>
          <a:ext cx="31956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6" name="Equation" r:id="rId20" imgW="1396800" imgH="228600" progId="Equation.3">
                  <p:embed/>
                </p:oleObj>
              </mc:Choice>
              <mc:Fallback>
                <p:oleObj name="Equation" r:id="rId20" imgW="1396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3" y="4143375"/>
                        <a:ext cx="319563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1406" y="4600533"/>
            <a:ext cx="2276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Assumption: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aphicFrame>
        <p:nvGraphicFramePr>
          <p:cNvPr id="256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606877"/>
              </p:ext>
            </p:extLst>
          </p:nvPr>
        </p:nvGraphicFramePr>
        <p:xfrm>
          <a:off x="1818333" y="4572015"/>
          <a:ext cx="2033587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7" name="Equation" r:id="rId22" imgW="888840" imgH="241200" progId="Equation.3">
                  <p:embed/>
                </p:oleObj>
              </mc:Choice>
              <mc:Fallback>
                <p:oleObj name="Equation" r:id="rId22" imgW="888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8333" y="4572015"/>
                        <a:ext cx="2033587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637123"/>
              </p:ext>
            </p:extLst>
          </p:nvPr>
        </p:nvGraphicFramePr>
        <p:xfrm>
          <a:off x="142875" y="5000625"/>
          <a:ext cx="4471988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8" name="Equation" r:id="rId24" imgW="1955520" imgH="393480" progId="Equation.3">
                  <p:embed/>
                </p:oleObj>
              </mc:Choice>
              <mc:Fallback>
                <p:oleObj name="Equation" r:id="rId24" imgW="1955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5000625"/>
                        <a:ext cx="4471988" cy="73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654570"/>
              </p:ext>
            </p:extLst>
          </p:nvPr>
        </p:nvGraphicFramePr>
        <p:xfrm>
          <a:off x="284163" y="5715000"/>
          <a:ext cx="5199062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9" name="Equation" r:id="rId26" imgW="2273040" imgH="393480" progId="Equation.3">
                  <p:embed/>
                </p:oleObj>
              </mc:Choice>
              <mc:Fallback>
                <p:oleObj name="Equation" r:id="rId26" imgW="2273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3" y="5715000"/>
                        <a:ext cx="5199062" cy="73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rot="5400000" flipH="1" flipV="1">
            <a:off x="500034" y="5786454"/>
            <a:ext cx="498478" cy="49847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3430580" y="5786454"/>
            <a:ext cx="498478" cy="49847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98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304017"/>
              </p:ext>
            </p:extLst>
          </p:nvPr>
        </p:nvGraphicFramePr>
        <p:xfrm>
          <a:off x="107504" y="214313"/>
          <a:ext cx="2352675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8" name="Equation" r:id="rId4" imgW="1028520" imgH="393480" progId="Equation.3">
                  <p:embed/>
                </p:oleObj>
              </mc:Choice>
              <mc:Fallback>
                <p:oleObj name="Equation" r:id="rId4" imgW="1028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14313"/>
                        <a:ext cx="2352675" cy="738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662988"/>
              </p:ext>
            </p:extLst>
          </p:nvPr>
        </p:nvGraphicFramePr>
        <p:xfrm>
          <a:off x="2592636" y="214313"/>
          <a:ext cx="2411412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9" name="Equation" r:id="rId6" imgW="1054080" imgH="393480" progId="Equation.3">
                  <p:embed/>
                </p:oleObj>
              </mc:Choice>
              <mc:Fallback>
                <p:oleObj name="Equation" r:id="rId6" imgW="1054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636" y="214313"/>
                        <a:ext cx="2411412" cy="738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714769"/>
              </p:ext>
            </p:extLst>
          </p:nvPr>
        </p:nvGraphicFramePr>
        <p:xfrm>
          <a:off x="5241925" y="139700"/>
          <a:ext cx="383222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0" name="Equation" r:id="rId8" imgW="1676160" imgH="482400" progId="Equation.3">
                  <p:embed/>
                </p:oleObj>
              </mc:Choice>
              <mc:Fallback>
                <p:oleObj name="Equation" r:id="rId8" imgW="16761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1925" y="139700"/>
                        <a:ext cx="3832225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2267744" y="571480"/>
            <a:ext cx="285752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929190" y="620688"/>
            <a:ext cx="285752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152764" y="1268760"/>
            <a:ext cx="2276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Assumption: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1428728" y="1214422"/>
          <a:ext cx="2033587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1" name="Equation" r:id="rId10" imgW="888840" imgH="241200" progId="Equation.3">
                  <p:embed/>
                </p:oleObj>
              </mc:Choice>
              <mc:Fallback>
                <p:oleObj name="Equation" r:id="rId10" imgW="888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1214422"/>
                        <a:ext cx="2033587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3286116" y="1500174"/>
            <a:ext cx="285752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8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179188"/>
              </p:ext>
            </p:extLst>
          </p:nvPr>
        </p:nvGraphicFramePr>
        <p:xfrm>
          <a:off x="3643313" y="1071563"/>
          <a:ext cx="534511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2" name="Equation" r:id="rId12" imgW="2336760" imgH="482400" progId="Equation.3">
                  <p:embed/>
                </p:oleObj>
              </mc:Choice>
              <mc:Fallback>
                <p:oleObj name="Equation" r:id="rId12" imgW="23367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1071563"/>
                        <a:ext cx="5345112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39506"/>
              </p:ext>
            </p:extLst>
          </p:nvPr>
        </p:nvGraphicFramePr>
        <p:xfrm>
          <a:off x="3598863" y="2071688"/>
          <a:ext cx="54610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3" name="Equation" r:id="rId14" imgW="2387520" imgH="482400" progId="Equation.3">
                  <p:embed/>
                </p:oleObj>
              </mc:Choice>
              <mc:Fallback>
                <p:oleObj name="Equation" r:id="rId14" imgW="23875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863" y="2071688"/>
                        <a:ext cx="546100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rot="5400000">
            <a:off x="5536413" y="2035165"/>
            <a:ext cx="357984" cy="79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7"/>
          <p:cNvGrpSpPr/>
          <p:nvPr/>
        </p:nvGrpSpPr>
        <p:grpSpPr>
          <a:xfrm>
            <a:off x="6143636" y="1957320"/>
            <a:ext cx="1071570" cy="828738"/>
            <a:chOff x="6143636" y="1957320"/>
            <a:chExt cx="1071570" cy="828738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6143636" y="2143116"/>
              <a:ext cx="712792" cy="642942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796102" y="1957320"/>
              <a:ext cx="4191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rgbClr val="C00000"/>
                  </a:solidFill>
                  <a:latin typeface="Comic Sans MS" pitchFamily="66" charset="0"/>
                </a:rPr>
                <a:t> 0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endParaRPr lang="en-GB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</p:grpSp>
      <p:graphicFrame>
        <p:nvGraphicFramePr>
          <p:cNvPr id="358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538689"/>
              </p:ext>
            </p:extLst>
          </p:nvPr>
        </p:nvGraphicFramePr>
        <p:xfrm>
          <a:off x="3963988" y="3167063"/>
          <a:ext cx="44450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4" name="Equation" r:id="rId16" imgW="1942920" imgH="482400" progId="Equation.3">
                  <p:embed/>
                </p:oleObj>
              </mc:Choice>
              <mc:Fallback>
                <p:oleObj name="Equation" r:id="rId16" imgW="19429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3988" y="3167063"/>
                        <a:ext cx="444500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3929058" y="3214686"/>
            <a:ext cx="4357718" cy="9144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58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671063"/>
              </p:ext>
            </p:extLst>
          </p:nvPr>
        </p:nvGraphicFramePr>
        <p:xfrm>
          <a:off x="3886200" y="4500563"/>
          <a:ext cx="444341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5" name="Equation" r:id="rId18" imgW="1942920" imgH="482400" progId="Equation.3">
                  <p:embed/>
                </p:oleObj>
              </mc:Choice>
              <mc:Fallback>
                <p:oleObj name="Equation" r:id="rId18" imgW="19429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500563"/>
                        <a:ext cx="4443413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eft Brace 21"/>
          <p:cNvSpPr/>
          <p:nvPr/>
        </p:nvSpPr>
        <p:spPr>
          <a:xfrm rot="5400000" flipH="1">
            <a:off x="5179223" y="4679165"/>
            <a:ext cx="285752" cy="1071570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Left Brace 22"/>
          <p:cNvSpPr/>
          <p:nvPr/>
        </p:nvSpPr>
        <p:spPr>
          <a:xfrm rot="5400000" flipH="1">
            <a:off x="6858016" y="4429132"/>
            <a:ext cx="428628" cy="2000264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427984" y="5357826"/>
            <a:ext cx="1857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zero-state</a:t>
            </a:r>
          </a:p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response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45788" y="5624817"/>
            <a:ext cx="2714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zero-state</a:t>
            </a:r>
          </a:p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response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3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 animBg="1"/>
      <p:bldP spid="22" grpId="0" animBg="1"/>
      <p:bldP spid="23" grpId="0" animBg="1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8638692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00100" y="188640"/>
            <a:ext cx="707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An Example</a:t>
            </a:r>
            <a:endParaRPr lang="en-GB" sz="24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9819" y="6597352"/>
            <a:ext cx="7715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tr-TR" sz="1000" dirty="0" smtClean="0">
                <a:solidFill>
                  <a:srgbClr val="C00000"/>
                </a:solidFill>
                <a:latin typeface="Comic Sans MS" pitchFamily="66" charset="0"/>
              </a:rPr>
              <a:t>L.O. Chua, C.A. Desoer, S.E. Kuh. “Linear and Nonlinear Circuits”  Mc.Graw Hill, 1987, New York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14688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3781</TotalTime>
  <Words>310</Words>
  <Application>Microsoft Office PowerPoint</Application>
  <PresentationFormat>On-screen Show (4:3)</PresentationFormat>
  <Paragraphs>60</Paragraphs>
  <Slides>9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neslihan</dc:creator>
  <cp:lastModifiedBy>wi7</cp:lastModifiedBy>
  <cp:revision>21</cp:revision>
  <dcterms:created xsi:type="dcterms:W3CDTF">2011-12-20T04:50:10Z</dcterms:created>
  <dcterms:modified xsi:type="dcterms:W3CDTF">2012-12-22T11:13:57Z</dcterms:modified>
</cp:coreProperties>
</file>