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1" r:id="rId2"/>
    <p:sldId id="263" r:id="rId3"/>
    <p:sldId id="257" r:id="rId4"/>
    <p:sldId id="258" r:id="rId5"/>
    <p:sldId id="259" r:id="rId6"/>
    <p:sldId id="260" r:id="rId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C3052-BA25-4AF3-8471-DEA3B39A8094}" type="datetimeFigureOut">
              <a:rPr lang="tr-TR" smtClean="0"/>
              <a:t>22.12.2012</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05F538-FA6C-4404-8429-395575FB0A95}" type="slidenum">
              <a:rPr lang="tr-TR" smtClean="0"/>
              <a:t>‹#›</a:t>
            </a:fld>
            <a:endParaRPr lang="tr-TR"/>
          </a:p>
        </p:txBody>
      </p:sp>
    </p:spTree>
    <p:extLst>
      <p:ext uri="{BB962C8B-B14F-4D97-AF65-F5344CB8AC3E}">
        <p14:creationId xmlns:p14="http://schemas.microsoft.com/office/powerpoint/2010/main" val="181786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8CB2447E-1660-4E90-89BA-15E4EFA73796}"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8CB2447E-1660-4E90-89BA-15E4EFA73796}"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8CB2447E-1660-4E90-89BA-15E4EFA73796}"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4F793BE-719C-4CCC-80D9-7E24205F3912}" type="slidenum">
              <a:rPr lang="en-GB" smtClean="0"/>
              <a:pPr/>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EF2E0123-E8DF-401D-B883-9B836B60E67B}" type="datetimeFigureOut">
              <a:rPr lang="tr-TR" smtClean="0"/>
              <a:t>22.12.2012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317449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F2E0123-E8DF-401D-B883-9B836B60E67B}" type="datetimeFigureOut">
              <a:rPr lang="tr-TR" smtClean="0"/>
              <a:t>22.12.2012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144802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F2E0123-E8DF-401D-B883-9B836B60E67B}" type="datetimeFigureOut">
              <a:rPr lang="tr-TR" smtClean="0"/>
              <a:t>22.12.2012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269684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F2E0123-E8DF-401D-B883-9B836B60E67B}" type="datetimeFigureOut">
              <a:rPr lang="tr-TR" smtClean="0"/>
              <a:t>22.12.2012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280313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E0123-E8DF-401D-B883-9B836B60E67B}" type="datetimeFigureOut">
              <a:rPr lang="tr-TR" smtClean="0"/>
              <a:t>22.12.2012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418123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EF2E0123-E8DF-401D-B883-9B836B60E67B}" type="datetimeFigureOut">
              <a:rPr lang="tr-TR" smtClean="0"/>
              <a:t>22.12.2012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2590876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EF2E0123-E8DF-401D-B883-9B836B60E67B}" type="datetimeFigureOut">
              <a:rPr lang="tr-TR" smtClean="0"/>
              <a:t>22.12.2012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218027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EF2E0123-E8DF-401D-B883-9B836B60E67B}" type="datetimeFigureOut">
              <a:rPr lang="tr-TR" smtClean="0"/>
              <a:t>22.12.2012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167115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E0123-E8DF-401D-B883-9B836B60E67B}" type="datetimeFigureOut">
              <a:rPr lang="tr-TR" smtClean="0"/>
              <a:t>22.12.2012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254928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E0123-E8DF-401D-B883-9B836B60E67B}" type="datetimeFigureOut">
              <a:rPr lang="tr-TR" smtClean="0"/>
              <a:t>22.12.2012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74696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2E0123-E8DF-401D-B883-9B836B60E67B}" type="datetimeFigureOut">
              <a:rPr lang="tr-TR" smtClean="0"/>
              <a:t>22.12.2012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6634FE-C936-4EFA-BD29-95BED7C1D3CC}" type="slidenum">
              <a:rPr lang="tr-TR" smtClean="0"/>
              <a:t>‹#›</a:t>
            </a:fld>
            <a:endParaRPr lang="tr-TR"/>
          </a:p>
        </p:txBody>
      </p:sp>
    </p:spTree>
    <p:extLst>
      <p:ext uri="{BB962C8B-B14F-4D97-AF65-F5344CB8AC3E}">
        <p14:creationId xmlns:p14="http://schemas.microsoft.com/office/powerpoint/2010/main" val="399143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E0123-E8DF-401D-B883-9B836B60E67B}" type="datetimeFigureOut">
              <a:rPr lang="tr-TR" smtClean="0"/>
              <a:t>22.12.2012</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34FE-C936-4EFA-BD29-95BED7C1D3CC}" type="slidenum">
              <a:rPr lang="tr-TR" smtClean="0"/>
              <a:t>‹#›</a:t>
            </a:fld>
            <a:endParaRPr lang="tr-TR"/>
          </a:p>
        </p:txBody>
      </p:sp>
    </p:spTree>
    <p:extLst>
      <p:ext uri="{BB962C8B-B14F-4D97-AF65-F5344CB8AC3E}">
        <p14:creationId xmlns:p14="http://schemas.microsoft.com/office/powerpoint/2010/main" val="2942082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8.bin"/><Relationship Id="rId18" Type="http://schemas.openxmlformats.org/officeDocument/2006/relationships/image" Target="../media/image9.wmf"/><Relationship Id="rId3" Type="http://schemas.openxmlformats.org/officeDocument/2006/relationships/notesSlide" Target="../notesSlides/notesSlide2.xml"/><Relationship Id="rId7" Type="http://schemas.openxmlformats.org/officeDocument/2006/relationships/oleObject" Target="../embeddings/oleObject5.bin"/><Relationship Id="rId12" Type="http://schemas.openxmlformats.org/officeDocument/2006/relationships/image" Target="../media/image6.wmf"/><Relationship Id="rId17" Type="http://schemas.openxmlformats.org/officeDocument/2006/relationships/oleObject" Target="../embeddings/oleObject10.bin"/><Relationship Id="rId2" Type="http://schemas.openxmlformats.org/officeDocument/2006/relationships/slideLayout" Target="../slideLayouts/slideLayout7.xml"/><Relationship Id="rId16" Type="http://schemas.openxmlformats.org/officeDocument/2006/relationships/image" Target="../media/image8.wmf"/><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5.wmf"/><Relationship Id="rId4" Type="http://schemas.openxmlformats.org/officeDocument/2006/relationships/image" Target="../media/image10.png"/><Relationship Id="rId9" Type="http://schemas.openxmlformats.org/officeDocument/2006/relationships/oleObject" Target="../embeddings/oleObject6.bin"/><Relationship Id="rId14" Type="http://schemas.openxmlformats.org/officeDocument/2006/relationships/image" Target="../media/image7.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3.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71414"/>
            <a:ext cx="7072330" cy="461665"/>
          </a:xfrm>
          <a:prstGeom prst="rect">
            <a:avLst/>
          </a:prstGeom>
          <a:noFill/>
        </p:spPr>
        <p:txBody>
          <a:bodyPr wrap="square" rtlCol="0">
            <a:spAutoFit/>
          </a:bodyPr>
          <a:lstStyle/>
          <a:p>
            <a:pPr algn="ctr"/>
            <a:r>
              <a:rPr lang="tr-TR" sz="2000" dirty="0" smtClean="0">
                <a:solidFill>
                  <a:srgbClr val="C00000"/>
                </a:solidFill>
                <a:latin typeface="Comic Sans MS" pitchFamily="66" charset="0"/>
              </a:rPr>
              <a:t> </a:t>
            </a:r>
            <a:r>
              <a:rPr lang="tr-TR" sz="2400" dirty="0" smtClean="0">
                <a:solidFill>
                  <a:srgbClr val="C00000"/>
                </a:solidFill>
                <a:latin typeface="Comic Sans MS" pitchFamily="66" charset="0"/>
              </a:rPr>
              <a:t>Solutions of First-Order Differential Equations</a:t>
            </a:r>
            <a:endParaRPr lang="en-GB" sz="2400" dirty="0">
              <a:solidFill>
                <a:srgbClr val="C00000"/>
              </a:solidFill>
              <a:latin typeface="Comic Sans MS" pitchFamily="66" charset="0"/>
            </a:endParaRPr>
          </a:p>
        </p:txBody>
      </p:sp>
      <p:graphicFrame>
        <p:nvGraphicFramePr>
          <p:cNvPr id="25610" name="Object 10"/>
          <p:cNvGraphicFramePr>
            <a:graphicFrameLocks noChangeAspect="1"/>
          </p:cNvGraphicFramePr>
          <p:nvPr>
            <p:extLst>
              <p:ext uri="{D42A27DB-BD31-4B8C-83A1-F6EECF244321}">
                <p14:modId xmlns:p14="http://schemas.microsoft.com/office/powerpoint/2010/main" val="2466776887"/>
              </p:ext>
            </p:extLst>
          </p:nvPr>
        </p:nvGraphicFramePr>
        <p:xfrm>
          <a:off x="2771800" y="620688"/>
          <a:ext cx="3758017" cy="504056"/>
        </p:xfrm>
        <a:graphic>
          <a:graphicData uri="http://schemas.openxmlformats.org/presentationml/2006/ole">
            <mc:AlternateContent xmlns:mc="http://schemas.openxmlformats.org/markup-compatibility/2006">
              <mc:Choice xmlns:v="urn:schemas-microsoft-com:vml" Requires="v">
                <p:oleObj spid="_x0000_s2060" name="Equation" r:id="rId4" imgW="1396800" imgH="228600" progId="Equation.3">
                  <p:embed/>
                </p:oleObj>
              </mc:Choice>
              <mc:Fallback>
                <p:oleObj name="Equation" r:id="rId4" imgW="1396800" imgH="228600" progId="Equation.3">
                  <p:embed/>
                  <p:pic>
                    <p:nvPicPr>
                      <p:cNvPr id="0" name=""/>
                      <p:cNvPicPr>
                        <a:picLocks noChangeAspect="1" noChangeArrowheads="1"/>
                      </p:cNvPicPr>
                      <p:nvPr/>
                    </p:nvPicPr>
                    <p:blipFill>
                      <a:blip r:embed="rId5"/>
                      <a:srcRect/>
                      <a:stretch>
                        <a:fillRect/>
                      </a:stretch>
                    </p:blipFill>
                    <p:spPr bwMode="auto">
                      <a:xfrm>
                        <a:off x="2771800" y="620688"/>
                        <a:ext cx="3758017" cy="504056"/>
                      </a:xfrm>
                      <a:prstGeom prst="rect">
                        <a:avLst/>
                      </a:prstGeom>
                      <a:noFill/>
                      <a:extLst/>
                    </p:spPr>
                  </p:pic>
                </p:oleObj>
              </mc:Fallback>
            </mc:AlternateContent>
          </a:graphicData>
        </a:graphic>
      </p:graphicFrame>
      <p:graphicFrame>
        <p:nvGraphicFramePr>
          <p:cNvPr id="25" name="Object 9"/>
          <p:cNvGraphicFramePr>
            <a:graphicFrameLocks noChangeAspect="1"/>
          </p:cNvGraphicFramePr>
          <p:nvPr>
            <p:extLst>
              <p:ext uri="{D42A27DB-BD31-4B8C-83A1-F6EECF244321}">
                <p14:modId xmlns:p14="http://schemas.microsoft.com/office/powerpoint/2010/main" val="3543683039"/>
              </p:ext>
            </p:extLst>
          </p:nvPr>
        </p:nvGraphicFramePr>
        <p:xfrm>
          <a:off x="2483768" y="1088251"/>
          <a:ext cx="4443413" cy="904875"/>
        </p:xfrm>
        <a:graphic>
          <a:graphicData uri="http://schemas.openxmlformats.org/presentationml/2006/ole">
            <mc:AlternateContent xmlns:mc="http://schemas.openxmlformats.org/markup-compatibility/2006">
              <mc:Choice xmlns:v="urn:schemas-microsoft-com:vml" Requires="v">
                <p:oleObj spid="_x0000_s2061" name="Equation" r:id="rId6" imgW="1942920" imgH="482400" progId="Equation.3">
                  <p:embed/>
                </p:oleObj>
              </mc:Choice>
              <mc:Fallback>
                <p:oleObj name="Equation" r:id="rId6" imgW="1942920" imgH="482400" progId="Equation.3">
                  <p:embed/>
                  <p:pic>
                    <p:nvPicPr>
                      <p:cNvPr id="0" name=""/>
                      <p:cNvPicPr>
                        <a:picLocks noChangeAspect="1" noChangeArrowheads="1"/>
                      </p:cNvPicPr>
                      <p:nvPr/>
                    </p:nvPicPr>
                    <p:blipFill>
                      <a:blip r:embed="rId7"/>
                      <a:srcRect/>
                      <a:stretch>
                        <a:fillRect/>
                      </a:stretch>
                    </p:blipFill>
                    <p:spPr bwMode="auto">
                      <a:xfrm>
                        <a:off x="2483768" y="1088251"/>
                        <a:ext cx="4443413"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Left Brace 25"/>
          <p:cNvSpPr/>
          <p:nvPr/>
        </p:nvSpPr>
        <p:spPr>
          <a:xfrm rot="5400000" flipH="1">
            <a:off x="3776791" y="1343414"/>
            <a:ext cx="285752" cy="107157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Left Brace 26"/>
          <p:cNvSpPr/>
          <p:nvPr/>
        </p:nvSpPr>
        <p:spPr>
          <a:xfrm rot="5400000" flipH="1">
            <a:off x="5455584" y="1093381"/>
            <a:ext cx="428628" cy="2000264"/>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TextBox 27"/>
          <p:cNvSpPr txBox="1"/>
          <p:nvPr/>
        </p:nvSpPr>
        <p:spPr>
          <a:xfrm>
            <a:off x="3025552" y="2022075"/>
            <a:ext cx="1857388" cy="707886"/>
          </a:xfrm>
          <a:prstGeom prst="rect">
            <a:avLst/>
          </a:prstGeom>
          <a:noFill/>
        </p:spPr>
        <p:txBody>
          <a:bodyPr wrap="square" rtlCol="0">
            <a:spAutoFit/>
          </a:bodyPr>
          <a:lstStyle/>
          <a:p>
            <a:pPr algn="ctr"/>
            <a:r>
              <a:rPr lang="tr-TR" sz="2000" dirty="0" smtClean="0">
                <a:solidFill>
                  <a:srgbClr val="C00000"/>
                </a:solidFill>
                <a:latin typeface="Comic Sans MS" pitchFamily="66" charset="0"/>
              </a:rPr>
              <a:t>zero-state</a:t>
            </a:r>
          </a:p>
          <a:p>
            <a:pPr algn="ctr"/>
            <a:r>
              <a:rPr lang="tr-TR" sz="2000" dirty="0" smtClean="0">
                <a:solidFill>
                  <a:srgbClr val="C00000"/>
                </a:solidFill>
                <a:latin typeface="Comic Sans MS" pitchFamily="66" charset="0"/>
              </a:rPr>
              <a:t>response</a:t>
            </a:r>
            <a:endParaRPr lang="en-GB" sz="2000" dirty="0">
              <a:solidFill>
                <a:srgbClr val="C00000"/>
              </a:solidFill>
              <a:latin typeface="Comic Sans MS" pitchFamily="66" charset="0"/>
            </a:endParaRPr>
          </a:p>
        </p:txBody>
      </p:sp>
      <p:sp>
        <p:nvSpPr>
          <p:cNvPr id="29" name="TextBox 28"/>
          <p:cNvSpPr txBox="1"/>
          <p:nvPr/>
        </p:nvSpPr>
        <p:spPr>
          <a:xfrm>
            <a:off x="4343356" y="2289066"/>
            <a:ext cx="2714644" cy="707886"/>
          </a:xfrm>
          <a:prstGeom prst="rect">
            <a:avLst/>
          </a:prstGeom>
          <a:noFill/>
        </p:spPr>
        <p:txBody>
          <a:bodyPr wrap="square" rtlCol="0">
            <a:spAutoFit/>
          </a:bodyPr>
          <a:lstStyle/>
          <a:p>
            <a:pPr algn="ctr"/>
            <a:r>
              <a:rPr lang="tr-TR" sz="2000" dirty="0" smtClean="0">
                <a:solidFill>
                  <a:srgbClr val="C00000"/>
                </a:solidFill>
                <a:latin typeface="Comic Sans MS" pitchFamily="66" charset="0"/>
              </a:rPr>
              <a:t>zero-state</a:t>
            </a:r>
          </a:p>
          <a:p>
            <a:pPr algn="ctr"/>
            <a:r>
              <a:rPr lang="tr-TR" sz="2000" dirty="0" smtClean="0">
                <a:solidFill>
                  <a:srgbClr val="C00000"/>
                </a:solidFill>
                <a:latin typeface="Comic Sans MS" pitchFamily="66" charset="0"/>
              </a:rPr>
              <a:t>response</a:t>
            </a:r>
            <a:endParaRPr lang="en-GB" sz="2000" dirty="0">
              <a:solidFill>
                <a:srgbClr val="C00000"/>
              </a:solidFill>
              <a:latin typeface="Comic Sans MS" pitchFamily="66" charset="0"/>
            </a:endParaRPr>
          </a:p>
        </p:txBody>
      </p:sp>
      <p:sp>
        <p:nvSpPr>
          <p:cNvPr id="30" name="TextBox 29"/>
          <p:cNvSpPr txBox="1"/>
          <p:nvPr/>
        </p:nvSpPr>
        <p:spPr>
          <a:xfrm>
            <a:off x="214282" y="2865130"/>
            <a:ext cx="8715436" cy="1323439"/>
          </a:xfrm>
          <a:prstGeom prst="rect">
            <a:avLst/>
          </a:prstGeom>
          <a:noFill/>
        </p:spPr>
        <p:txBody>
          <a:bodyPr wrap="square" rtlCol="0">
            <a:spAutoFit/>
          </a:bodyPr>
          <a:lstStyle/>
          <a:p>
            <a:r>
              <a:rPr lang="tr-TR" sz="2000" dirty="0" smtClean="0">
                <a:solidFill>
                  <a:srgbClr val="0033CC"/>
                </a:solidFill>
                <a:latin typeface="Comic Sans MS" pitchFamily="66" charset="0"/>
              </a:rPr>
              <a:t>If a&lt;0 then z.s. </a:t>
            </a:r>
            <a:r>
              <a:rPr lang="tr-TR" sz="2000" dirty="0">
                <a:solidFill>
                  <a:srgbClr val="0033CC"/>
                </a:solidFill>
                <a:latin typeface="Comic Sans MS" pitchFamily="66" charset="0"/>
              </a:rPr>
              <a:t>r</a:t>
            </a:r>
            <a:r>
              <a:rPr lang="tr-TR" sz="2000" dirty="0" smtClean="0">
                <a:solidFill>
                  <a:srgbClr val="0033CC"/>
                </a:solidFill>
                <a:latin typeface="Comic Sans MS" pitchFamily="66" charset="0"/>
              </a:rPr>
              <a:t>esponse and probably some part of the z.s. response goes to zero as time goes to infinity. This part of the solution is called transient solution (geçici çözüm). The remaining part in z.s. </a:t>
            </a:r>
            <a:r>
              <a:rPr lang="tr-TR" sz="2000" dirty="0">
                <a:solidFill>
                  <a:srgbClr val="0033CC"/>
                </a:solidFill>
                <a:latin typeface="Comic Sans MS" pitchFamily="66" charset="0"/>
              </a:rPr>
              <a:t>s</a:t>
            </a:r>
            <a:r>
              <a:rPr lang="tr-TR" sz="2000" dirty="0" smtClean="0">
                <a:solidFill>
                  <a:srgbClr val="0033CC"/>
                </a:solidFill>
                <a:latin typeface="Comic Sans MS" pitchFamily="66" charset="0"/>
              </a:rPr>
              <a:t>olution </a:t>
            </a:r>
            <a:r>
              <a:rPr lang="tr-TR" sz="1400" dirty="0" smtClean="0">
                <a:solidFill>
                  <a:srgbClr val="0033CC"/>
                </a:solidFill>
                <a:latin typeface="Comic Sans MS" pitchFamily="66" charset="0"/>
              </a:rPr>
              <a:t>(which does not go to zero) </a:t>
            </a:r>
            <a:r>
              <a:rPr lang="tr-TR" sz="2000" dirty="0" smtClean="0">
                <a:solidFill>
                  <a:srgbClr val="0033CC"/>
                </a:solidFill>
                <a:latin typeface="Comic Sans MS" pitchFamily="66" charset="0"/>
              </a:rPr>
              <a:t>is called the steady state solution (kalıcı çözüm).</a:t>
            </a:r>
            <a:endParaRPr lang="tr-TR" sz="1400" dirty="0" smtClean="0">
              <a:solidFill>
                <a:srgbClr val="0033CC"/>
              </a:solidFill>
              <a:latin typeface="Comic Sans MS" pitchFamily="66" charset="0"/>
            </a:endParaRPr>
          </a:p>
        </p:txBody>
      </p:sp>
      <p:graphicFrame>
        <p:nvGraphicFramePr>
          <p:cNvPr id="31" name="Object 9"/>
          <p:cNvGraphicFramePr>
            <a:graphicFrameLocks noChangeAspect="1"/>
          </p:cNvGraphicFramePr>
          <p:nvPr>
            <p:extLst>
              <p:ext uri="{D42A27DB-BD31-4B8C-83A1-F6EECF244321}">
                <p14:modId xmlns:p14="http://schemas.microsoft.com/office/powerpoint/2010/main" val="2573038068"/>
              </p:ext>
            </p:extLst>
          </p:nvPr>
        </p:nvGraphicFramePr>
        <p:xfrm>
          <a:off x="2483768" y="4149080"/>
          <a:ext cx="4443413" cy="904875"/>
        </p:xfrm>
        <a:graphic>
          <a:graphicData uri="http://schemas.openxmlformats.org/presentationml/2006/ole">
            <mc:AlternateContent xmlns:mc="http://schemas.openxmlformats.org/markup-compatibility/2006">
              <mc:Choice xmlns:v="urn:schemas-microsoft-com:vml" Requires="v">
                <p:oleObj spid="_x0000_s2062" name="Equation" r:id="rId8" imgW="1942920" imgH="482400" progId="Equation.3">
                  <p:embed/>
                </p:oleObj>
              </mc:Choice>
              <mc:Fallback>
                <p:oleObj name="Equation" r:id="rId8" imgW="1942920" imgH="482400" progId="Equation.3">
                  <p:embed/>
                  <p:pic>
                    <p:nvPicPr>
                      <p:cNvPr id="0" name=""/>
                      <p:cNvPicPr>
                        <a:picLocks noChangeAspect="1" noChangeArrowheads="1"/>
                      </p:cNvPicPr>
                      <p:nvPr/>
                    </p:nvPicPr>
                    <p:blipFill>
                      <a:blip r:embed="rId7"/>
                      <a:srcRect/>
                      <a:stretch>
                        <a:fillRect/>
                      </a:stretch>
                    </p:blipFill>
                    <p:spPr bwMode="auto">
                      <a:xfrm>
                        <a:off x="2483768" y="4149080"/>
                        <a:ext cx="4443413"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Left Brace 31"/>
          <p:cNvSpPr/>
          <p:nvPr/>
        </p:nvSpPr>
        <p:spPr>
          <a:xfrm rot="5400000" flipH="1">
            <a:off x="4051089" y="4558573"/>
            <a:ext cx="285752" cy="1620166"/>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Left Brace 32"/>
          <p:cNvSpPr/>
          <p:nvPr/>
        </p:nvSpPr>
        <p:spPr>
          <a:xfrm rot="5400000" flipH="1">
            <a:off x="5875521" y="4642337"/>
            <a:ext cx="211068" cy="1377951"/>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TextBox 33"/>
          <p:cNvSpPr txBox="1"/>
          <p:nvPr/>
        </p:nvSpPr>
        <p:spPr>
          <a:xfrm>
            <a:off x="3204717" y="5589240"/>
            <a:ext cx="1978496" cy="707886"/>
          </a:xfrm>
          <a:prstGeom prst="rect">
            <a:avLst/>
          </a:prstGeom>
          <a:noFill/>
        </p:spPr>
        <p:txBody>
          <a:bodyPr wrap="square" rtlCol="0">
            <a:spAutoFit/>
          </a:bodyPr>
          <a:lstStyle/>
          <a:p>
            <a:pPr algn="ctr"/>
            <a:r>
              <a:rPr lang="tr-TR" sz="2000" dirty="0">
                <a:solidFill>
                  <a:srgbClr val="C00000"/>
                </a:solidFill>
                <a:latin typeface="Comic Sans MS" pitchFamily="66" charset="0"/>
              </a:rPr>
              <a:t>t</a:t>
            </a:r>
            <a:r>
              <a:rPr lang="tr-TR" sz="2000" dirty="0" smtClean="0">
                <a:solidFill>
                  <a:srgbClr val="C00000"/>
                </a:solidFill>
                <a:latin typeface="Comic Sans MS" pitchFamily="66" charset="0"/>
              </a:rPr>
              <a:t>ransient solution</a:t>
            </a:r>
            <a:endParaRPr lang="en-GB" sz="2000" dirty="0">
              <a:solidFill>
                <a:srgbClr val="C00000"/>
              </a:solidFill>
              <a:latin typeface="Comic Sans MS" pitchFamily="66" charset="0"/>
            </a:endParaRPr>
          </a:p>
        </p:txBody>
      </p:sp>
      <p:sp>
        <p:nvSpPr>
          <p:cNvPr id="35" name="TextBox 34"/>
          <p:cNvSpPr txBox="1"/>
          <p:nvPr/>
        </p:nvSpPr>
        <p:spPr>
          <a:xfrm>
            <a:off x="4623733" y="5436847"/>
            <a:ext cx="2714644" cy="707886"/>
          </a:xfrm>
          <a:prstGeom prst="rect">
            <a:avLst/>
          </a:prstGeom>
          <a:noFill/>
        </p:spPr>
        <p:txBody>
          <a:bodyPr wrap="square" rtlCol="0">
            <a:spAutoFit/>
          </a:bodyPr>
          <a:lstStyle/>
          <a:p>
            <a:pPr algn="ctr"/>
            <a:r>
              <a:rPr lang="tr-TR" sz="2000" dirty="0" smtClean="0">
                <a:solidFill>
                  <a:srgbClr val="C00000"/>
                </a:solidFill>
                <a:latin typeface="Comic Sans MS" pitchFamily="66" charset="0"/>
              </a:rPr>
              <a:t>steady</a:t>
            </a:r>
          </a:p>
          <a:p>
            <a:pPr algn="ctr"/>
            <a:r>
              <a:rPr lang="tr-TR" sz="2000" dirty="0" smtClean="0">
                <a:solidFill>
                  <a:srgbClr val="C00000"/>
                </a:solidFill>
                <a:latin typeface="Comic Sans MS" pitchFamily="66" charset="0"/>
              </a:rPr>
              <a:t>solution</a:t>
            </a:r>
          </a:p>
        </p:txBody>
      </p:sp>
    </p:spTree>
    <p:extLst>
      <p:ext uri="{BB962C8B-B14F-4D97-AF65-F5344CB8AC3E}">
        <p14:creationId xmlns:p14="http://schemas.microsoft.com/office/powerpoint/2010/main" val="268824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blinds(horizontal)">
                                      <p:cBhvr>
                                        <p:cTn id="7" dur="500"/>
                                        <p:tgtEl>
                                          <p:spTgt spid="256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linds(horizont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linds(horizontal)">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linds(horizontal)">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blinds(horizontal)">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linds(horizontal)">
                                      <p:cBhvr>
                                        <p:cTn id="55" dur="500"/>
                                        <p:tgtEl>
                                          <p:spTgt spid="3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blinds(horizontal)">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p:bldP spid="30" grpId="0"/>
      <p:bldP spid="32" grpId="0" animBg="1"/>
      <p:bldP spid="33" grpId="0" animBg="1"/>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71414"/>
            <a:ext cx="7072330" cy="461665"/>
          </a:xfrm>
          <a:prstGeom prst="rect">
            <a:avLst/>
          </a:prstGeom>
          <a:noFill/>
        </p:spPr>
        <p:txBody>
          <a:bodyPr wrap="square" rtlCol="0">
            <a:spAutoFit/>
          </a:bodyPr>
          <a:lstStyle/>
          <a:p>
            <a:pPr algn="ctr"/>
            <a:r>
              <a:rPr lang="tr-TR" sz="2000" dirty="0" smtClean="0">
                <a:solidFill>
                  <a:srgbClr val="C00000"/>
                </a:solidFill>
                <a:latin typeface="Comic Sans MS" pitchFamily="66" charset="0"/>
              </a:rPr>
              <a:t> </a:t>
            </a:r>
            <a:r>
              <a:rPr lang="tr-TR" sz="2400" dirty="0" smtClean="0">
                <a:solidFill>
                  <a:srgbClr val="C00000"/>
                </a:solidFill>
                <a:latin typeface="Comic Sans MS" pitchFamily="66" charset="0"/>
              </a:rPr>
              <a:t>First-Order Linear Circuits</a:t>
            </a:r>
            <a:endParaRPr lang="en-GB" sz="2400" dirty="0">
              <a:solidFill>
                <a:srgbClr val="C00000"/>
              </a:solidFill>
              <a:latin typeface="Comic Sans MS" pitchFamily="66" charset="0"/>
            </a:endParaRPr>
          </a:p>
        </p:txBody>
      </p:sp>
      <p:pic>
        <p:nvPicPr>
          <p:cNvPr id="3" name="Picture 2"/>
          <p:cNvPicPr/>
          <p:nvPr/>
        </p:nvPicPr>
        <p:blipFill>
          <a:blip r:embed="rId4" cstate="print"/>
          <a:srcRect l="31523" t="59879" r="54428" b="29253"/>
          <a:stretch>
            <a:fillRect/>
          </a:stretch>
        </p:blipFill>
        <p:spPr bwMode="auto">
          <a:xfrm>
            <a:off x="214282" y="428604"/>
            <a:ext cx="3340753" cy="1928826"/>
          </a:xfrm>
          <a:prstGeom prst="rect">
            <a:avLst/>
          </a:prstGeom>
          <a:noFill/>
          <a:ln w="9525">
            <a:noFill/>
            <a:miter lim="800000"/>
            <a:headEnd/>
            <a:tailEnd/>
          </a:ln>
        </p:spPr>
      </p:pic>
      <p:pic>
        <p:nvPicPr>
          <p:cNvPr id="5" name="Picture 4"/>
          <p:cNvPicPr/>
          <p:nvPr/>
        </p:nvPicPr>
        <p:blipFill>
          <a:blip r:embed="rId4" cstate="print"/>
          <a:srcRect l="31921" t="76865" r="54428" b="10135"/>
          <a:stretch>
            <a:fillRect/>
          </a:stretch>
        </p:blipFill>
        <p:spPr bwMode="auto">
          <a:xfrm>
            <a:off x="214282" y="2276872"/>
            <a:ext cx="3357586" cy="2128850"/>
          </a:xfrm>
          <a:prstGeom prst="rect">
            <a:avLst/>
          </a:prstGeom>
          <a:noFill/>
          <a:ln w="9525">
            <a:noFill/>
            <a:miter lim="800000"/>
            <a:headEnd/>
            <a:tailEnd/>
          </a:ln>
        </p:spPr>
      </p:pic>
      <p:graphicFrame>
        <p:nvGraphicFramePr>
          <p:cNvPr id="24578" name="Object 2"/>
          <p:cNvGraphicFramePr>
            <a:graphicFrameLocks noChangeAspect="1"/>
          </p:cNvGraphicFramePr>
          <p:nvPr>
            <p:extLst>
              <p:ext uri="{D42A27DB-BD31-4B8C-83A1-F6EECF244321}">
                <p14:modId xmlns:p14="http://schemas.microsoft.com/office/powerpoint/2010/main" val="52357608"/>
              </p:ext>
            </p:extLst>
          </p:nvPr>
        </p:nvGraphicFramePr>
        <p:xfrm>
          <a:off x="822598" y="4437112"/>
          <a:ext cx="2381250" cy="428625"/>
        </p:xfrm>
        <a:graphic>
          <a:graphicData uri="http://schemas.openxmlformats.org/presentationml/2006/ole">
            <mc:AlternateContent xmlns:mc="http://schemas.openxmlformats.org/markup-compatibility/2006">
              <mc:Choice xmlns:v="urn:schemas-microsoft-com:vml" Requires="v">
                <p:oleObj spid="_x0000_s3096" name="Equation" r:id="rId5" imgW="1041120" imgH="228600" progId="Equation.3">
                  <p:embed/>
                </p:oleObj>
              </mc:Choice>
              <mc:Fallback>
                <p:oleObj name="Equation" r:id="rId5" imgW="10411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598" y="4437112"/>
                        <a:ext cx="238125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1511920892"/>
              </p:ext>
            </p:extLst>
          </p:nvPr>
        </p:nvGraphicFramePr>
        <p:xfrm>
          <a:off x="778718" y="4926619"/>
          <a:ext cx="2497138" cy="738188"/>
        </p:xfrm>
        <a:graphic>
          <a:graphicData uri="http://schemas.openxmlformats.org/presentationml/2006/ole">
            <mc:AlternateContent xmlns:mc="http://schemas.openxmlformats.org/markup-compatibility/2006">
              <mc:Choice xmlns:v="urn:schemas-microsoft-com:vml" Requires="v">
                <p:oleObj spid="_x0000_s3097" name="Equation" r:id="rId7" imgW="1091880" imgH="393480" progId="Equation.3">
                  <p:embed/>
                </p:oleObj>
              </mc:Choice>
              <mc:Fallback>
                <p:oleObj name="Equation" r:id="rId7" imgW="109188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718" y="4926619"/>
                        <a:ext cx="2497138"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495825268"/>
              </p:ext>
            </p:extLst>
          </p:nvPr>
        </p:nvGraphicFramePr>
        <p:xfrm>
          <a:off x="544463" y="5643711"/>
          <a:ext cx="3019425" cy="809625"/>
        </p:xfrm>
        <a:graphic>
          <a:graphicData uri="http://schemas.openxmlformats.org/presentationml/2006/ole">
            <mc:AlternateContent xmlns:mc="http://schemas.openxmlformats.org/markup-compatibility/2006">
              <mc:Choice xmlns:v="urn:schemas-microsoft-com:vml" Requires="v">
                <p:oleObj spid="_x0000_s3098" name="Equation" r:id="rId9" imgW="1320480" imgH="431640" progId="Equation.3">
                  <p:embed/>
                </p:oleObj>
              </mc:Choice>
              <mc:Fallback>
                <p:oleObj name="Equation" r:id="rId9" imgW="1320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463" y="5643711"/>
                        <a:ext cx="30194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8"/>
          <p:cNvGraphicFramePr>
            <a:graphicFrameLocks noChangeAspect="1"/>
          </p:cNvGraphicFramePr>
          <p:nvPr>
            <p:extLst>
              <p:ext uri="{D42A27DB-BD31-4B8C-83A1-F6EECF244321}">
                <p14:modId xmlns:p14="http://schemas.microsoft.com/office/powerpoint/2010/main" val="1506260887"/>
              </p:ext>
            </p:extLst>
          </p:nvPr>
        </p:nvGraphicFramePr>
        <p:xfrm>
          <a:off x="4747021" y="692696"/>
          <a:ext cx="3281363" cy="428625"/>
        </p:xfrm>
        <a:graphic>
          <a:graphicData uri="http://schemas.openxmlformats.org/presentationml/2006/ole">
            <mc:AlternateContent xmlns:mc="http://schemas.openxmlformats.org/markup-compatibility/2006">
              <mc:Choice xmlns:v="urn:schemas-microsoft-com:vml" Requires="v">
                <p:oleObj spid="_x0000_s3099" name="Equation" r:id="rId11" imgW="1434960" imgH="228600" progId="Equation.3">
                  <p:embed/>
                </p:oleObj>
              </mc:Choice>
              <mc:Fallback>
                <p:oleObj name="Equation" r:id="rId11" imgW="143496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7021" y="692696"/>
                        <a:ext cx="328136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785786" y="6572272"/>
            <a:ext cx="7715304" cy="276999"/>
          </a:xfrm>
          <a:prstGeom prst="rect">
            <a:avLst/>
          </a:prstGeom>
          <a:noFill/>
        </p:spPr>
        <p:txBody>
          <a:bodyPr wrap="square" rtlCol="0">
            <a:spAutoFit/>
          </a:bodyPr>
          <a:lstStyle/>
          <a:p>
            <a:pPr>
              <a:buNone/>
            </a:pPr>
            <a:r>
              <a:rPr lang="tr-TR" sz="1200" dirty="0" smtClean="0">
                <a:solidFill>
                  <a:srgbClr val="C00000"/>
                </a:solidFill>
                <a:latin typeface="Comic Sans MS" pitchFamily="66" charset="0"/>
              </a:rPr>
              <a:t>L.O. Chua, C.A. Desoer, S.E. Kuh. “Linear and Nonlinear Circuits”  Mc.Graw Hill, 1987, New York</a:t>
            </a:r>
            <a:endParaRPr lang="en-GB" dirty="0"/>
          </a:p>
        </p:txBody>
      </p:sp>
      <p:graphicFrame>
        <p:nvGraphicFramePr>
          <p:cNvPr id="13" name="Object 12"/>
          <p:cNvGraphicFramePr>
            <a:graphicFrameLocks noChangeAspect="1"/>
          </p:cNvGraphicFramePr>
          <p:nvPr>
            <p:extLst>
              <p:ext uri="{D42A27DB-BD31-4B8C-83A1-F6EECF244321}">
                <p14:modId xmlns:p14="http://schemas.microsoft.com/office/powerpoint/2010/main" val="1834284993"/>
              </p:ext>
            </p:extLst>
          </p:nvPr>
        </p:nvGraphicFramePr>
        <p:xfrm>
          <a:off x="4483473" y="1052736"/>
          <a:ext cx="4048967" cy="824549"/>
        </p:xfrm>
        <a:graphic>
          <a:graphicData uri="http://schemas.openxmlformats.org/presentationml/2006/ole">
            <mc:AlternateContent xmlns:mc="http://schemas.openxmlformats.org/markup-compatibility/2006">
              <mc:Choice xmlns:v="urn:schemas-microsoft-com:vml" Requires="v">
                <p:oleObj spid="_x0000_s3100" name="Equation" r:id="rId13" imgW="1942920" imgH="482400" progId="Equation.3">
                  <p:embed/>
                </p:oleObj>
              </mc:Choice>
              <mc:Fallback>
                <p:oleObj name="Equation" r:id="rId13" imgW="1942920" imgH="4824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83473" y="1052736"/>
                        <a:ext cx="4048967" cy="824549"/>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017775271"/>
              </p:ext>
            </p:extLst>
          </p:nvPr>
        </p:nvGraphicFramePr>
        <p:xfrm>
          <a:off x="3665984" y="1700808"/>
          <a:ext cx="5370512" cy="690562"/>
        </p:xfrm>
        <a:graphic>
          <a:graphicData uri="http://schemas.openxmlformats.org/presentationml/2006/ole">
            <mc:AlternateContent xmlns:mc="http://schemas.openxmlformats.org/markup-compatibility/2006">
              <mc:Choice xmlns:v="urn:schemas-microsoft-com:vml" Requires="v">
                <p:oleObj spid="_x0000_s3101" name="Equation" r:id="rId15" imgW="2349360" imgH="368280" progId="Equation.3">
                  <p:embed/>
                </p:oleObj>
              </mc:Choice>
              <mc:Fallback>
                <p:oleObj name="Equation" r:id="rId15" imgW="2349360" imgH="368280" progId="Equation.3">
                  <p:embed/>
                  <p:pic>
                    <p:nvPicPr>
                      <p:cNvPr id="0" name="Object 6"/>
                      <p:cNvPicPr>
                        <a:picLocks noChangeAspect="1" noChangeArrowheads="1"/>
                      </p:cNvPicPr>
                      <p:nvPr/>
                    </p:nvPicPr>
                    <p:blipFill>
                      <a:blip r:embed="rId16"/>
                      <a:srcRect/>
                      <a:stretch>
                        <a:fillRect/>
                      </a:stretch>
                    </p:blipFill>
                    <p:spPr bwMode="auto">
                      <a:xfrm>
                        <a:off x="3665984" y="1700808"/>
                        <a:ext cx="5370512"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166045026"/>
              </p:ext>
            </p:extLst>
          </p:nvPr>
        </p:nvGraphicFramePr>
        <p:xfrm>
          <a:off x="4067944" y="2348880"/>
          <a:ext cx="4529138" cy="690563"/>
        </p:xfrm>
        <a:graphic>
          <a:graphicData uri="http://schemas.openxmlformats.org/presentationml/2006/ole">
            <mc:AlternateContent xmlns:mc="http://schemas.openxmlformats.org/markup-compatibility/2006">
              <mc:Choice xmlns:v="urn:schemas-microsoft-com:vml" Requires="v">
                <p:oleObj spid="_x0000_s3102" name="Equation" r:id="rId17" imgW="1981080" imgH="368280" progId="Equation.3">
                  <p:embed/>
                </p:oleObj>
              </mc:Choice>
              <mc:Fallback>
                <p:oleObj name="Equation" r:id="rId17" imgW="1981080" imgH="368280" progId="Equation.3">
                  <p:embed/>
                  <p:pic>
                    <p:nvPicPr>
                      <p:cNvPr id="0" name="Object 13"/>
                      <p:cNvPicPr>
                        <a:picLocks noChangeAspect="1" noChangeArrowheads="1"/>
                      </p:cNvPicPr>
                      <p:nvPr/>
                    </p:nvPicPr>
                    <p:blipFill>
                      <a:blip r:embed="rId18"/>
                      <a:srcRect/>
                      <a:stretch>
                        <a:fillRect/>
                      </a:stretch>
                    </p:blipFill>
                    <p:spPr bwMode="auto">
                      <a:xfrm>
                        <a:off x="4067944" y="2348880"/>
                        <a:ext cx="452913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Left Brace 25"/>
          <p:cNvSpPr/>
          <p:nvPr/>
        </p:nvSpPr>
        <p:spPr>
          <a:xfrm rot="5400000" flipH="1">
            <a:off x="6226275" y="1918741"/>
            <a:ext cx="363858" cy="252028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Left Brace 26"/>
          <p:cNvSpPr/>
          <p:nvPr/>
        </p:nvSpPr>
        <p:spPr>
          <a:xfrm rot="5400000" flipH="1">
            <a:off x="8086960" y="2834393"/>
            <a:ext cx="363857" cy="688976"/>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TextBox 27"/>
          <p:cNvSpPr txBox="1"/>
          <p:nvPr/>
        </p:nvSpPr>
        <p:spPr>
          <a:xfrm>
            <a:off x="5418956" y="3297178"/>
            <a:ext cx="1978496" cy="707886"/>
          </a:xfrm>
          <a:prstGeom prst="rect">
            <a:avLst/>
          </a:prstGeom>
          <a:noFill/>
        </p:spPr>
        <p:txBody>
          <a:bodyPr wrap="square" rtlCol="0">
            <a:spAutoFit/>
          </a:bodyPr>
          <a:lstStyle/>
          <a:p>
            <a:pPr algn="ctr"/>
            <a:r>
              <a:rPr lang="tr-TR" sz="2000" dirty="0">
                <a:solidFill>
                  <a:srgbClr val="C00000"/>
                </a:solidFill>
                <a:latin typeface="Comic Sans MS" pitchFamily="66" charset="0"/>
              </a:rPr>
              <a:t>t</a:t>
            </a:r>
            <a:r>
              <a:rPr lang="tr-TR" sz="2000" dirty="0" smtClean="0">
                <a:solidFill>
                  <a:srgbClr val="C00000"/>
                </a:solidFill>
                <a:latin typeface="Comic Sans MS" pitchFamily="66" charset="0"/>
              </a:rPr>
              <a:t>ransient solution</a:t>
            </a:r>
            <a:endParaRPr lang="en-GB" sz="2000" dirty="0">
              <a:solidFill>
                <a:srgbClr val="C00000"/>
              </a:solidFill>
              <a:latin typeface="Comic Sans MS" pitchFamily="66" charset="0"/>
            </a:endParaRPr>
          </a:p>
        </p:txBody>
      </p:sp>
      <p:sp>
        <p:nvSpPr>
          <p:cNvPr id="29" name="TextBox 28"/>
          <p:cNvSpPr txBox="1"/>
          <p:nvPr/>
        </p:nvSpPr>
        <p:spPr>
          <a:xfrm>
            <a:off x="6911566" y="3284984"/>
            <a:ext cx="2714644" cy="707886"/>
          </a:xfrm>
          <a:prstGeom prst="rect">
            <a:avLst/>
          </a:prstGeom>
          <a:noFill/>
        </p:spPr>
        <p:txBody>
          <a:bodyPr wrap="square" rtlCol="0">
            <a:spAutoFit/>
          </a:bodyPr>
          <a:lstStyle/>
          <a:p>
            <a:pPr algn="ctr"/>
            <a:r>
              <a:rPr lang="tr-TR" sz="2000" dirty="0" smtClean="0">
                <a:solidFill>
                  <a:srgbClr val="C00000"/>
                </a:solidFill>
                <a:latin typeface="Comic Sans MS" pitchFamily="66" charset="0"/>
              </a:rPr>
              <a:t>steady</a:t>
            </a:r>
          </a:p>
          <a:p>
            <a:pPr algn="ctr"/>
            <a:r>
              <a:rPr lang="tr-TR" sz="2000" dirty="0" smtClean="0">
                <a:solidFill>
                  <a:srgbClr val="C00000"/>
                </a:solidFill>
                <a:latin typeface="Comic Sans MS" pitchFamily="66" charset="0"/>
              </a:rPr>
              <a:t>solution</a:t>
            </a:r>
          </a:p>
        </p:txBody>
      </p:sp>
    </p:spTree>
    <p:extLst>
      <p:ext uri="{BB962C8B-B14F-4D97-AF65-F5344CB8AC3E}">
        <p14:creationId xmlns:p14="http://schemas.microsoft.com/office/powerpoint/2010/main" val="87042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84"/>
                                        </p:tgtEl>
                                        <p:attrNameLst>
                                          <p:attrName>style.visibility</p:attrName>
                                        </p:attrNameLst>
                                      </p:cBhvr>
                                      <p:to>
                                        <p:strVal val="visible"/>
                                      </p:to>
                                    </p:set>
                                    <p:animEffect transition="in" filter="blinds(horizontal)">
                                      <p:cBhvr>
                                        <p:cTn id="22" dur="500"/>
                                        <p:tgtEl>
                                          <p:spTgt spid="2458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animBg="1"/>
      <p:bldP spid="27" grpId="0" animBg="1"/>
      <p:bldP spid="2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14"/>
            <a:ext cx="7960968" cy="400110"/>
          </a:xfrm>
          <a:prstGeom prst="rect">
            <a:avLst/>
          </a:prstGeom>
          <a:noFill/>
        </p:spPr>
        <p:txBody>
          <a:bodyPr wrap="square" rtlCol="0">
            <a:spAutoFit/>
          </a:bodyPr>
          <a:lstStyle/>
          <a:p>
            <a:pPr algn="ctr"/>
            <a:r>
              <a:rPr lang="tr-TR" sz="2000" dirty="0" smtClean="0">
                <a:solidFill>
                  <a:srgbClr val="C00000"/>
                </a:solidFill>
                <a:latin typeface="Comic Sans MS" pitchFamily="66" charset="0"/>
              </a:rPr>
              <a:t>Higher Order Circuits – How To Obtain State Equations? </a:t>
            </a:r>
            <a:endParaRPr lang="en-GB" sz="2400" dirty="0">
              <a:solidFill>
                <a:srgbClr val="C00000"/>
              </a:solidFill>
              <a:latin typeface="Comic Sans MS" pitchFamily="66" charset="0"/>
            </a:endParaRPr>
          </a:p>
        </p:txBody>
      </p:sp>
      <p:sp>
        <p:nvSpPr>
          <p:cNvPr id="3" name="TextBox 2"/>
          <p:cNvSpPr txBox="1"/>
          <p:nvPr/>
        </p:nvSpPr>
        <p:spPr>
          <a:xfrm>
            <a:off x="214282" y="428604"/>
            <a:ext cx="8715436" cy="707886"/>
          </a:xfrm>
          <a:prstGeom prst="rect">
            <a:avLst/>
          </a:prstGeom>
          <a:noFill/>
        </p:spPr>
        <p:txBody>
          <a:bodyPr wrap="square" rtlCol="0">
            <a:spAutoFit/>
          </a:bodyPr>
          <a:lstStyle/>
          <a:p>
            <a:r>
              <a:rPr lang="tr-TR" sz="2000" dirty="0" smtClean="0">
                <a:solidFill>
                  <a:srgbClr val="0033CC"/>
                </a:solidFill>
                <a:latin typeface="Comic Sans MS" pitchFamily="66" charset="0"/>
              </a:rPr>
              <a:t>Consider a circuit with capacitor, inductors,  n-terminal resistors and independent sources.</a:t>
            </a:r>
          </a:p>
        </p:txBody>
      </p:sp>
      <p:sp>
        <p:nvSpPr>
          <p:cNvPr id="4" name="TextBox 3"/>
          <p:cNvSpPr txBox="1"/>
          <p:nvPr/>
        </p:nvSpPr>
        <p:spPr>
          <a:xfrm>
            <a:off x="71406" y="1071546"/>
            <a:ext cx="8461034" cy="400110"/>
          </a:xfrm>
          <a:prstGeom prst="rect">
            <a:avLst/>
          </a:prstGeom>
          <a:noFill/>
        </p:spPr>
        <p:txBody>
          <a:bodyPr wrap="square" rtlCol="0">
            <a:spAutoFit/>
          </a:bodyPr>
          <a:lstStyle/>
          <a:p>
            <a:r>
              <a:rPr lang="tr-TR" sz="2000" u="sng" dirty="0" smtClean="0">
                <a:solidFill>
                  <a:srgbClr val="0033CC"/>
                </a:solidFill>
                <a:latin typeface="Comic Sans MS" pitchFamily="66" charset="0"/>
              </a:rPr>
              <a:t>Aim is to obtain to obtain state equations in the following form:</a:t>
            </a:r>
            <a:endParaRPr lang="tr-TR" sz="2000" dirty="0" smtClean="0">
              <a:solidFill>
                <a:srgbClr val="0033CC"/>
              </a:solidFill>
              <a:latin typeface="Comic Sans MS" pitchFamily="66" charset="0"/>
            </a:endParaRPr>
          </a:p>
        </p:txBody>
      </p:sp>
      <p:graphicFrame>
        <p:nvGraphicFramePr>
          <p:cNvPr id="36866" name="Object 2"/>
          <p:cNvGraphicFramePr>
            <a:graphicFrameLocks noChangeAspect="1"/>
          </p:cNvGraphicFramePr>
          <p:nvPr/>
        </p:nvGraphicFramePr>
        <p:xfrm>
          <a:off x="2362200" y="1476375"/>
          <a:ext cx="3632200" cy="809625"/>
        </p:xfrm>
        <a:graphic>
          <a:graphicData uri="http://schemas.openxmlformats.org/presentationml/2006/ole">
            <mc:AlternateContent xmlns:mc="http://schemas.openxmlformats.org/markup-compatibility/2006">
              <mc:Choice xmlns:v="urn:schemas-microsoft-com:vml" Requires="v">
                <p:oleObj spid="_x0000_s4106" name="Equation" r:id="rId4" imgW="1587240" imgH="431640" progId="Equation.3">
                  <p:embed/>
                </p:oleObj>
              </mc:Choice>
              <mc:Fallback>
                <p:oleObj name="Equation" r:id="rId4" imgW="15872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476375"/>
                        <a:ext cx="363220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3"/>
          <p:cNvGraphicFramePr>
            <a:graphicFrameLocks noChangeAspect="1"/>
          </p:cNvGraphicFramePr>
          <p:nvPr>
            <p:extLst>
              <p:ext uri="{D42A27DB-BD31-4B8C-83A1-F6EECF244321}">
                <p14:modId xmlns:p14="http://schemas.microsoft.com/office/powerpoint/2010/main" val="721055170"/>
              </p:ext>
            </p:extLst>
          </p:nvPr>
        </p:nvGraphicFramePr>
        <p:xfrm>
          <a:off x="251520" y="2232100"/>
          <a:ext cx="987425" cy="404812"/>
        </p:xfrm>
        <a:graphic>
          <a:graphicData uri="http://schemas.openxmlformats.org/presentationml/2006/ole">
            <mc:AlternateContent xmlns:mc="http://schemas.openxmlformats.org/markup-compatibility/2006">
              <mc:Choice xmlns:v="urn:schemas-microsoft-com:vml" Requires="v">
                <p:oleObj spid="_x0000_s4107" name="Equation" r:id="rId6" imgW="431640" imgH="215640" progId="Equation.3">
                  <p:embed/>
                </p:oleObj>
              </mc:Choice>
              <mc:Fallback>
                <p:oleObj name="Equation" r:id="rId6" imgW="43164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2232100"/>
                        <a:ext cx="98742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214414" y="2276872"/>
            <a:ext cx="2562244" cy="400110"/>
          </a:xfrm>
          <a:prstGeom prst="rect">
            <a:avLst/>
          </a:prstGeom>
          <a:noFill/>
        </p:spPr>
        <p:txBody>
          <a:bodyPr wrap="square" rtlCol="0">
            <a:spAutoFit/>
          </a:bodyPr>
          <a:lstStyle/>
          <a:p>
            <a:r>
              <a:rPr lang="tr-TR" sz="2000" dirty="0" smtClean="0">
                <a:solidFill>
                  <a:srgbClr val="0033CC"/>
                </a:solidFill>
                <a:latin typeface="Comic Sans MS" pitchFamily="66" charset="0"/>
              </a:rPr>
              <a:t> state variables</a:t>
            </a:r>
            <a:endParaRPr lang="en-GB" sz="2000" dirty="0">
              <a:solidFill>
                <a:srgbClr val="C00000"/>
              </a:solidFill>
              <a:latin typeface="Comic Sans MS" pitchFamily="66" charset="0"/>
            </a:endParaRPr>
          </a:p>
        </p:txBody>
      </p:sp>
      <p:sp>
        <p:nvSpPr>
          <p:cNvPr id="8" name="TextBox 7"/>
          <p:cNvSpPr txBox="1"/>
          <p:nvPr/>
        </p:nvSpPr>
        <p:spPr>
          <a:xfrm>
            <a:off x="3643306" y="2276872"/>
            <a:ext cx="5500694" cy="707886"/>
          </a:xfrm>
          <a:prstGeom prst="rect">
            <a:avLst/>
          </a:prstGeom>
          <a:noFill/>
        </p:spPr>
        <p:txBody>
          <a:bodyPr wrap="square" rtlCol="0">
            <a:spAutoFit/>
          </a:bodyPr>
          <a:lstStyle/>
          <a:p>
            <a:r>
              <a:rPr lang="tr-TR" sz="2000" dirty="0" smtClean="0">
                <a:solidFill>
                  <a:srgbClr val="0033CC"/>
                </a:solidFill>
                <a:latin typeface="Comic Sans MS" pitchFamily="66" charset="0"/>
              </a:rPr>
              <a:t> - some capacitor voltages and some inductor currents (mostly all)</a:t>
            </a:r>
            <a:endParaRPr lang="en-GB" sz="2000" dirty="0">
              <a:solidFill>
                <a:srgbClr val="C00000"/>
              </a:solidFill>
              <a:latin typeface="Comic Sans MS" pitchFamily="66" charset="0"/>
            </a:endParaRPr>
          </a:p>
        </p:txBody>
      </p:sp>
      <p:graphicFrame>
        <p:nvGraphicFramePr>
          <p:cNvPr id="36868" name="Object 4"/>
          <p:cNvGraphicFramePr>
            <a:graphicFrameLocks noChangeAspect="1"/>
          </p:cNvGraphicFramePr>
          <p:nvPr>
            <p:extLst>
              <p:ext uri="{D42A27DB-BD31-4B8C-83A1-F6EECF244321}">
                <p14:modId xmlns:p14="http://schemas.microsoft.com/office/powerpoint/2010/main" val="2327150147"/>
              </p:ext>
            </p:extLst>
          </p:nvPr>
        </p:nvGraphicFramePr>
        <p:xfrm>
          <a:off x="179512" y="2832547"/>
          <a:ext cx="987425" cy="452437"/>
        </p:xfrm>
        <a:graphic>
          <a:graphicData uri="http://schemas.openxmlformats.org/presentationml/2006/ole">
            <mc:AlternateContent xmlns:mc="http://schemas.openxmlformats.org/markup-compatibility/2006">
              <mc:Choice xmlns:v="urn:schemas-microsoft-com:vml" Requires="v">
                <p:oleObj spid="_x0000_s4108" name="Equation" r:id="rId8" imgW="431640" imgH="241200" progId="Equation.3">
                  <p:embed/>
                </p:oleObj>
              </mc:Choice>
              <mc:Fallback>
                <p:oleObj name="Equation" r:id="rId8" imgW="4316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512" y="2832547"/>
                        <a:ext cx="987425"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289676" y="2884874"/>
            <a:ext cx="2562244" cy="400110"/>
          </a:xfrm>
          <a:prstGeom prst="rect">
            <a:avLst/>
          </a:prstGeom>
          <a:noFill/>
        </p:spPr>
        <p:txBody>
          <a:bodyPr wrap="square" rtlCol="0">
            <a:spAutoFit/>
          </a:bodyPr>
          <a:lstStyle/>
          <a:p>
            <a:r>
              <a:rPr lang="tr-TR" sz="2000" dirty="0">
                <a:solidFill>
                  <a:srgbClr val="0033CC"/>
                </a:solidFill>
                <a:latin typeface="Comic Sans MS" pitchFamily="66" charset="0"/>
              </a:rPr>
              <a:t>o</a:t>
            </a:r>
            <a:r>
              <a:rPr lang="tr-TR" sz="2000" dirty="0" smtClean="0">
                <a:solidFill>
                  <a:srgbClr val="0033CC"/>
                </a:solidFill>
                <a:latin typeface="Comic Sans MS" pitchFamily="66" charset="0"/>
              </a:rPr>
              <a:t>utput variables</a:t>
            </a:r>
            <a:endParaRPr lang="en-GB" sz="2000" dirty="0">
              <a:solidFill>
                <a:srgbClr val="C00000"/>
              </a:solidFill>
              <a:latin typeface="Comic Sans MS" pitchFamily="66" charset="0"/>
            </a:endParaRPr>
          </a:p>
        </p:txBody>
      </p:sp>
      <p:sp>
        <p:nvSpPr>
          <p:cNvPr id="11" name="TextBox 10"/>
          <p:cNvSpPr txBox="1"/>
          <p:nvPr/>
        </p:nvSpPr>
        <p:spPr>
          <a:xfrm>
            <a:off x="3643306" y="2884874"/>
            <a:ext cx="5500694" cy="400110"/>
          </a:xfrm>
          <a:prstGeom prst="rect">
            <a:avLst/>
          </a:prstGeom>
          <a:noFill/>
        </p:spPr>
        <p:txBody>
          <a:bodyPr wrap="square" rtlCol="0">
            <a:spAutoFit/>
          </a:bodyPr>
          <a:lstStyle/>
          <a:p>
            <a:r>
              <a:rPr lang="tr-TR" sz="2000" dirty="0" smtClean="0">
                <a:solidFill>
                  <a:srgbClr val="0033CC"/>
                </a:solidFill>
                <a:latin typeface="Comic Sans MS" pitchFamily="66" charset="0"/>
              </a:rPr>
              <a:t> - currents and voltages under consideration</a:t>
            </a:r>
            <a:endParaRPr lang="en-GB" sz="2000" dirty="0">
              <a:solidFill>
                <a:srgbClr val="C00000"/>
              </a:solidFill>
              <a:latin typeface="Comic Sans MS" pitchFamily="66" charset="0"/>
            </a:endParaRPr>
          </a:p>
        </p:txBody>
      </p:sp>
      <p:graphicFrame>
        <p:nvGraphicFramePr>
          <p:cNvPr id="36869" name="Object 5"/>
          <p:cNvGraphicFramePr>
            <a:graphicFrameLocks noChangeAspect="1"/>
          </p:cNvGraphicFramePr>
          <p:nvPr>
            <p:extLst>
              <p:ext uri="{D42A27DB-BD31-4B8C-83A1-F6EECF244321}">
                <p14:modId xmlns:p14="http://schemas.microsoft.com/office/powerpoint/2010/main" val="1451236635"/>
              </p:ext>
            </p:extLst>
          </p:nvPr>
        </p:nvGraphicFramePr>
        <p:xfrm>
          <a:off x="200025" y="3216397"/>
          <a:ext cx="1016000" cy="404812"/>
        </p:xfrm>
        <a:graphic>
          <a:graphicData uri="http://schemas.openxmlformats.org/presentationml/2006/ole">
            <mc:AlternateContent xmlns:mc="http://schemas.openxmlformats.org/markup-compatibility/2006">
              <mc:Choice xmlns:v="urn:schemas-microsoft-com:vml" Requires="v">
                <p:oleObj spid="_x0000_s4109" name="Equation" r:id="rId10" imgW="444240" imgH="215640" progId="Equation.3">
                  <p:embed/>
                </p:oleObj>
              </mc:Choice>
              <mc:Fallback>
                <p:oleObj name="Equation" r:id="rId10" imgW="44424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0025" y="3216397"/>
                        <a:ext cx="10160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214414" y="3244914"/>
            <a:ext cx="2562244" cy="400110"/>
          </a:xfrm>
          <a:prstGeom prst="rect">
            <a:avLst/>
          </a:prstGeom>
          <a:noFill/>
        </p:spPr>
        <p:txBody>
          <a:bodyPr wrap="square" rtlCol="0">
            <a:spAutoFit/>
          </a:bodyPr>
          <a:lstStyle/>
          <a:p>
            <a:r>
              <a:rPr lang="tr-TR" sz="2000" dirty="0" smtClean="0">
                <a:solidFill>
                  <a:srgbClr val="0033CC"/>
                </a:solidFill>
                <a:latin typeface="Comic Sans MS" pitchFamily="66" charset="0"/>
              </a:rPr>
              <a:t> input variables</a:t>
            </a:r>
            <a:endParaRPr lang="en-GB" sz="2000" dirty="0">
              <a:solidFill>
                <a:srgbClr val="C00000"/>
              </a:solidFill>
              <a:latin typeface="Comic Sans MS" pitchFamily="66" charset="0"/>
            </a:endParaRPr>
          </a:p>
        </p:txBody>
      </p:sp>
      <p:sp>
        <p:nvSpPr>
          <p:cNvPr id="14" name="TextBox 13"/>
          <p:cNvSpPr txBox="1"/>
          <p:nvPr/>
        </p:nvSpPr>
        <p:spPr>
          <a:xfrm>
            <a:off x="3643306" y="3244914"/>
            <a:ext cx="5500694" cy="400110"/>
          </a:xfrm>
          <a:prstGeom prst="rect">
            <a:avLst/>
          </a:prstGeom>
          <a:noFill/>
        </p:spPr>
        <p:txBody>
          <a:bodyPr wrap="square" rtlCol="0">
            <a:spAutoFit/>
          </a:bodyPr>
          <a:lstStyle/>
          <a:p>
            <a:r>
              <a:rPr lang="tr-TR" sz="2000" dirty="0" smtClean="0">
                <a:solidFill>
                  <a:srgbClr val="0033CC"/>
                </a:solidFill>
                <a:latin typeface="Comic Sans MS" pitchFamily="66" charset="0"/>
              </a:rPr>
              <a:t> - values for independent sources</a:t>
            </a:r>
            <a:endParaRPr lang="en-GB" sz="2000" dirty="0">
              <a:solidFill>
                <a:srgbClr val="C00000"/>
              </a:solidFill>
              <a:latin typeface="Comic Sans MS" pitchFamily="66" charset="0"/>
            </a:endParaRPr>
          </a:p>
        </p:txBody>
      </p:sp>
      <p:sp>
        <p:nvSpPr>
          <p:cNvPr id="15" name="TextBox 14"/>
          <p:cNvSpPr txBox="1"/>
          <p:nvPr/>
        </p:nvSpPr>
        <p:spPr>
          <a:xfrm>
            <a:off x="142844" y="3935560"/>
            <a:ext cx="8786874" cy="707886"/>
          </a:xfrm>
          <a:prstGeom prst="rect">
            <a:avLst/>
          </a:prstGeom>
          <a:noFill/>
        </p:spPr>
        <p:txBody>
          <a:bodyPr wrap="square" rtlCol="0">
            <a:spAutoFit/>
          </a:bodyPr>
          <a:lstStyle/>
          <a:p>
            <a:r>
              <a:rPr lang="tr-TR" sz="2000" u="sng" dirty="0" smtClean="0">
                <a:solidFill>
                  <a:srgbClr val="0033CC"/>
                </a:solidFill>
                <a:latin typeface="Comic Sans MS" pitchFamily="66" charset="0"/>
              </a:rPr>
              <a:t>Method:</a:t>
            </a:r>
          </a:p>
          <a:p>
            <a:r>
              <a:rPr lang="tr-TR" sz="2000" i="1" dirty="0" smtClean="0">
                <a:solidFill>
                  <a:srgbClr val="0033CC"/>
                </a:solidFill>
                <a:latin typeface="Comic Sans MS" pitchFamily="66" charset="0"/>
              </a:rPr>
              <a:t>               Step 1: Draw the circuit graph and choose an appropriate tree:</a:t>
            </a:r>
            <a:endParaRPr lang="tr-TR" sz="2000" dirty="0" smtClean="0">
              <a:solidFill>
                <a:srgbClr val="0033CC"/>
              </a:solidFill>
              <a:latin typeface="Comic Sans MS" pitchFamily="66" charset="0"/>
            </a:endParaRPr>
          </a:p>
        </p:txBody>
      </p:sp>
      <p:sp>
        <p:nvSpPr>
          <p:cNvPr id="16" name="TextBox 15"/>
          <p:cNvSpPr txBox="1"/>
          <p:nvPr/>
        </p:nvSpPr>
        <p:spPr>
          <a:xfrm>
            <a:off x="1142976" y="4671964"/>
            <a:ext cx="7715304" cy="707886"/>
          </a:xfrm>
          <a:prstGeom prst="rect">
            <a:avLst/>
          </a:prstGeom>
          <a:noFill/>
        </p:spPr>
        <p:txBody>
          <a:bodyPr wrap="square" rtlCol="0">
            <a:spAutoFit/>
          </a:bodyPr>
          <a:lstStyle/>
          <a:p>
            <a:r>
              <a:rPr lang="tr-TR" sz="2000" dirty="0" smtClean="0">
                <a:solidFill>
                  <a:srgbClr val="0033CC"/>
                </a:solidFill>
                <a:latin typeface="Comic Sans MS" pitchFamily="66" charset="0"/>
              </a:rPr>
              <a:t>a-) Choose voltage sources as twigs, if tree is not completed continue with (b).  </a:t>
            </a:r>
            <a:endParaRPr lang="en-GB" sz="2000" dirty="0">
              <a:solidFill>
                <a:srgbClr val="C00000"/>
              </a:solidFill>
              <a:latin typeface="Comic Sans MS" pitchFamily="66" charset="0"/>
            </a:endParaRPr>
          </a:p>
        </p:txBody>
      </p:sp>
      <p:sp>
        <p:nvSpPr>
          <p:cNvPr id="19" name="Smiley Face 18"/>
          <p:cNvSpPr/>
          <p:nvPr/>
        </p:nvSpPr>
        <p:spPr>
          <a:xfrm>
            <a:off x="357158" y="4643446"/>
            <a:ext cx="500066" cy="428628"/>
          </a:xfrm>
          <a:prstGeom prst="smileyF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Smiley Face 19"/>
          <p:cNvSpPr/>
          <p:nvPr/>
        </p:nvSpPr>
        <p:spPr>
          <a:xfrm>
            <a:off x="357158" y="5357826"/>
            <a:ext cx="500066" cy="428628"/>
          </a:xfrm>
          <a:prstGeom prst="smileyF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Smiley Face 20"/>
          <p:cNvSpPr/>
          <p:nvPr/>
        </p:nvSpPr>
        <p:spPr>
          <a:xfrm>
            <a:off x="357158" y="6000768"/>
            <a:ext cx="500066" cy="428628"/>
          </a:xfrm>
          <a:prstGeom prst="smileyFace">
            <a:avLst>
              <a:gd name="adj" fmla="val -1715"/>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p:cNvSpPr txBox="1"/>
          <p:nvPr/>
        </p:nvSpPr>
        <p:spPr>
          <a:xfrm>
            <a:off x="1142976" y="5370814"/>
            <a:ext cx="7715304" cy="707886"/>
          </a:xfrm>
          <a:prstGeom prst="rect">
            <a:avLst/>
          </a:prstGeom>
          <a:noFill/>
        </p:spPr>
        <p:txBody>
          <a:bodyPr wrap="square" rtlCol="0">
            <a:spAutoFit/>
          </a:bodyPr>
          <a:lstStyle/>
          <a:p>
            <a:r>
              <a:rPr lang="tr-TR" sz="2000" dirty="0">
                <a:solidFill>
                  <a:srgbClr val="0033CC"/>
                </a:solidFill>
                <a:latin typeface="Comic Sans MS" pitchFamily="66" charset="0"/>
              </a:rPr>
              <a:t>b</a:t>
            </a:r>
            <a:r>
              <a:rPr lang="tr-TR" sz="2000" dirty="0" smtClean="0">
                <a:solidFill>
                  <a:srgbClr val="0033CC"/>
                </a:solidFill>
                <a:latin typeface="Comic Sans MS" pitchFamily="66" charset="0"/>
              </a:rPr>
              <a:t>-) Choose capacitors as twigs </a:t>
            </a:r>
            <a:r>
              <a:rPr lang="tr-TR" sz="1400" dirty="0" smtClean="0">
                <a:solidFill>
                  <a:srgbClr val="0033CC"/>
                </a:solidFill>
                <a:latin typeface="Comic Sans MS" pitchFamily="66" charset="0"/>
              </a:rPr>
              <a:t>(you may have to exclude some capacitors),</a:t>
            </a:r>
            <a:r>
              <a:rPr lang="tr-TR" sz="2000" dirty="0" smtClean="0">
                <a:solidFill>
                  <a:srgbClr val="0033CC"/>
                </a:solidFill>
                <a:latin typeface="Comic Sans MS" pitchFamily="66" charset="0"/>
              </a:rPr>
              <a:t> if tree is not completed continue with (c).  </a:t>
            </a:r>
            <a:endParaRPr lang="en-GB" sz="2000" dirty="0">
              <a:solidFill>
                <a:srgbClr val="C00000"/>
              </a:solidFill>
              <a:latin typeface="Comic Sans MS" pitchFamily="66" charset="0"/>
            </a:endParaRPr>
          </a:p>
        </p:txBody>
      </p:sp>
      <p:sp>
        <p:nvSpPr>
          <p:cNvPr id="23" name="TextBox 22"/>
          <p:cNvSpPr txBox="1"/>
          <p:nvPr/>
        </p:nvSpPr>
        <p:spPr>
          <a:xfrm>
            <a:off x="1177176" y="6033482"/>
            <a:ext cx="7715304" cy="707886"/>
          </a:xfrm>
          <a:prstGeom prst="rect">
            <a:avLst/>
          </a:prstGeom>
          <a:noFill/>
        </p:spPr>
        <p:txBody>
          <a:bodyPr wrap="square" rtlCol="0">
            <a:spAutoFit/>
          </a:bodyPr>
          <a:lstStyle/>
          <a:p>
            <a:r>
              <a:rPr lang="tr-TR" sz="2000" dirty="0">
                <a:solidFill>
                  <a:srgbClr val="0033CC"/>
                </a:solidFill>
                <a:latin typeface="Comic Sans MS" pitchFamily="66" charset="0"/>
              </a:rPr>
              <a:t>c</a:t>
            </a:r>
            <a:r>
              <a:rPr lang="tr-TR" sz="2000" dirty="0" smtClean="0">
                <a:solidFill>
                  <a:srgbClr val="0033CC"/>
                </a:solidFill>
                <a:latin typeface="Comic Sans MS" pitchFamily="66" charset="0"/>
              </a:rPr>
              <a:t>-) Choose current-controlled edges of resistors as twigs, if tree is not completed continue with (d).</a:t>
            </a:r>
            <a:endParaRPr lang="en-GB" sz="2000" dirty="0">
              <a:solidFill>
                <a:srgbClr val="C00000"/>
              </a:solidFill>
              <a:latin typeface="Comic Sans MS" pitchFamily="66" charset="0"/>
            </a:endParaRPr>
          </a:p>
        </p:txBody>
      </p:sp>
    </p:spTree>
    <p:extLst>
      <p:ext uri="{BB962C8B-B14F-4D97-AF65-F5344CB8AC3E}">
        <p14:creationId xmlns:p14="http://schemas.microsoft.com/office/powerpoint/2010/main" val="574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6"/>
                                        </p:tgtEl>
                                        <p:attrNameLst>
                                          <p:attrName>style.visibility</p:attrName>
                                        </p:attrNameLst>
                                      </p:cBhvr>
                                      <p:to>
                                        <p:strVal val="visible"/>
                                      </p:to>
                                    </p:set>
                                    <p:animEffect transition="in" filter="blinds(horizontal)">
                                      <p:cBhvr>
                                        <p:cTn id="17" dur="500"/>
                                        <p:tgtEl>
                                          <p:spTgt spid="368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867"/>
                                        </p:tgtEl>
                                        <p:attrNameLst>
                                          <p:attrName>style.visibility</p:attrName>
                                        </p:attrNameLst>
                                      </p:cBhvr>
                                      <p:to>
                                        <p:strVal val="visible"/>
                                      </p:to>
                                    </p:set>
                                    <p:animEffect transition="in" filter="blinds(horizontal)">
                                      <p:cBhvr>
                                        <p:cTn id="22" dur="500"/>
                                        <p:tgtEl>
                                          <p:spTgt spid="368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868"/>
                                        </p:tgtEl>
                                        <p:attrNameLst>
                                          <p:attrName>style.visibility</p:attrName>
                                        </p:attrNameLst>
                                      </p:cBhvr>
                                      <p:to>
                                        <p:strVal val="visible"/>
                                      </p:to>
                                    </p:set>
                                    <p:animEffect transition="in" filter="blinds(horizontal)">
                                      <p:cBhvr>
                                        <p:cTn id="37" dur="500"/>
                                        <p:tgtEl>
                                          <p:spTgt spid="368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869"/>
                                        </p:tgtEl>
                                        <p:attrNameLst>
                                          <p:attrName>style.visibility</p:attrName>
                                        </p:attrNameLst>
                                      </p:cBhvr>
                                      <p:to>
                                        <p:strVal val="visible"/>
                                      </p:to>
                                    </p:set>
                                    <p:animEffect transition="in" filter="blinds(horizontal)">
                                      <p:cBhvr>
                                        <p:cTn id="52" dur="500"/>
                                        <p:tgtEl>
                                          <p:spTgt spid="3686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blinds(horizontal)">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blinds(horizontal)">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blinds(horizontal)">
                                      <p:cBhvr>
                                        <p:cTn id="9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10" grpId="0"/>
      <p:bldP spid="11" grpId="0"/>
      <p:bldP spid="13" grpId="0"/>
      <p:bldP spid="14" grpId="0"/>
      <p:bldP spid="15" grpId="0"/>
      <p:bldP spid="16" grpId="0"/>
      <p:bldP spid="19" grpId="0" animBg="1"/>
      <p:bldP spid="20" grpId="0" animBg="1"/>
      <p:bldP spid="21" grpId="0" animBg="1"/>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8" y="149346"/>
            <a:ext cx="8001024" cy="400110"/>
          </a:xfrm>
          <a:prstGeom prst="rect">
            <a:avLst/>
          </a:prstGeom>
          <a:noFill/>
        </p:spPr>
        <p:txBody>
          <a:bodyPr wrap="square" rtlCol="0">
            <a:spAutoFit/>
          </a:bodyPr>
          <a:lstStyle/>
          <a:p>
            <a:r>
              <a:rPr lang="tr-TR" sz="2000" dirty="0">
                <a:solidFill>
                  <a:srgbClr val="0033CC"/>
                </a:solidFill>
                <a:latin typeface="Comic Sans MS" pitchFamily="66" charset="0"/>
              </a:rPr>
              <a:t>d</a:t>
            </a:r>
            <a:r>
              <a:rPr lang="tr-TR" sz="2000" dirty="0" smtClean="0">
                <a:solidFill>
                  <a:srgbClr val="0033CC"/>
                </a:solidFill>
                <a:latin typeface="Comic Sans MS" pitchFamily="66" charset="0"/>
              </a:rPr>
              <a:t>-) choose inductors as twigs.</a:t>
            </a:r>
            <a:endParaRPr lang="en-GB" sz="2000" dirty="0">
              <a:solidFill>
                <a:srgbClr val="C00000"/>
              </a:solidFill>
              <a:latin typeface="Comic Sans MS" pitchFamily="66" charset="0"/>
            </a:endParaRPr>
          </a:p>
        </p:txBody>
      </p:sp>
      <p:sp>
        <p:nvSpPr>
          <p:cNvPr id="3" name="Smiley Face 2"/>
          <p:cNvSpPr/>
          <p:nvPr/>
        </p:nvSpPr>
        <p:spPr>
          <a:xfrm>
            <a:off x="357158" y="285728"/>
            <a:ext cx="500066" cy="428628"/>
          </a:xfrm>
          <a:prstGeom prst="smileyFace">
            <a:avLst>
              <a:gd name="adj" fmla="val -4653"/>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 name="TextBox 3"/>
          <p:cNvSpPr txBox="1"/>
          <p:nvPr/>
        </p:nvSpPr>
        <p:spPr>
          <a:xfrm>
            <a:off x="899592" y="714356"/>
            <a:ext cx="8253560" cy="707886"/>
          </a:xfrm>
          <a:prstGeom prst="rect">
            <a:avLst/>
          </a:prstGeom>
          <a:noFill/>
        </p:spPr>
        <p:txBody>
          <a:bodyPr wrap="square" rtlCol="0">
            <a:spAutoFit/>
          </a:bodyPr>
          <a:lstStyle/>
          <a:p>
            <a:r>
              <a:rPr lang="tr-TR" sz="2000" i="1" dirty="0" smtClean="0">
                <a:solidFill>
                  <a:srgbClr val="0033CC"/>
                </a:solidFill>
                <a:latin typeface="Comic Sans MS" pitchFamily="66" charset="0"/>
              </a:rPr>
              <a:t>Step 2: </a:t>
            </a:r>
            <a:r>
              <a:rPr lang="tr-TR" sz="2000" dirty="0" smtClean="0">
                <a:solidFill>
                  <a:srgbClr val="0033CC"/>
                </a:solidFill>
                <a:latin typeface="Comic Sans MS" pitchFamily="66" charset="0"/>
              </a:rPr>
              <a:t>Determine the state variables: </a:t>
            </a:r>
          </a:p>
          <a:p>
            <a:r>
              <a:rPr lang="tr-TR" sz="2000" dirty="0">
                <a:solidFill>
                  <a:srgbClr val="0033CC"/>
                </a:solidFill>
                <a:latin typeface="Comic Sans MS" pitchFamily="66" charset="0"/>
              </a:rPr>
              <a:t>	</a:t>
            </a:r>
            <a:r>
              <a:rPr lang="tr-TR" sz="2000" dirty="0" smtClean="0">
                <a:solidFill>
                  <a:srgbClr val="0033CC"/>
                </a:solidFill>
                <a:latin typeface="Comic Sans MS" pitchFamily="66" charset="0"/>
              </a:rPr>
              <a:t>capacitor voltages in twigs and inductor currents in chords.</a:t>
            </a:r>
          </a:p>
        </p:txBody>
      </p:sp>
      <p:sp>
        <p:nvSpPr>
          <p:cNvPr id="5" name="TextBox 4"/>
          <p:cNvSpPr txBox="1"/>
          <p:nvPr/>
        </p:nvSpPr>
        <p:spPr>
          <a:xfrm>
            <a:off x="1827560" y="1660738"/>
            <a:ext cx="8001024" cy="400110"/>
          </a:xfrm>
          <a:prstGeom prst="rect">
            <a:avLst/>
          </a:prstGeom>
          <a:noFill/>
        </p:spPr>
        <p:txBody>
          <a:bodyPr wrap="square" rtlCol="0">
            <a:spAutoFit/>
          </a:bodyPr>
          <a:lstStyle/>
          <a:p>
            <a:r>
              <a:rPr lang="tr-TR" sz="2000" dirty="0" smtClean="0">
                <a:solidFill>
                  <a:srgbClr val="0033CC"/>
                </a:solidFill>
                <a:latin typeface="Comic Sans MS" pitchFamily="66" charset="0"/>
              </a:rPr>
              <a:t>Write element equations for state variables:</a:t>
            </a:r>
            <a:endParaRPr lang="en-GB" sz="2000" dirty="0">
              <a:solidFill>
                <a:srgbClr val="C00000"/>
              </a:solidFill>
              <a:latin typeface="Comic Sans MS" pitchFamily="66" charset="0"/>
            </a:endParaRPr>
          </a:p>
        </p:txBody>
      </p:sp>
      <p:graphicFrame>
        <p:nvGraphicFramePr>
          <p:cNvPr id="17410" name="Object 2"/>
          <p:cNvGraphicFramePr>
            <a:graphicFrameLocks noChangeAspect="1"/>
          </p:cNvGraphicFramePr>
          <p:nvPr>
            <p:extLst>
              <p:ext uri="{D42A27DB-BD31-4B8C-83A1-F6EECF244321}">
                <p14:modId xmlns:p14="http://schemas.microsoft.com/office/powerpoint/2010/main" val="49142627"/>
              </p:ext>
            </p:extLst>
          </p:nvPr>
        </p:nvGraphicFramePr>
        <p:xfrm>
          <a:off x="2049458" y="2060848"/>
          <a:ext cx="1879600" cy="777875"/>
        </p:xfrm>
        <a:graphic>
          <a:graphicData uri="http://schemas.openxmlformats.org/presentationml/2006/ole">
            <mc:AlternateContent xmlns:mc="http://schemas.openxmlformats.org/markup-compatibility/2006">
              <mc:Choice xmlns:v="urn:schemas-microsoft-com:vml" Requires="v">
                <p:oleObj spid="_x0000_s5126" name="Equation" r:id="rId4" imgW="952200" imgH="393480" progId="Equation.3">
                  <p:embed/>
                </p:oleObj>
              </mc:Choice>
              <mc:Fallback>
                <p:oleObj name="Equation" r:id="rId4" imgW="9522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9458" y="2060848"/>
                        <a:ext cx="18796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3"/>
          <p:cNvGraphicFramePr>
            <a:graphicFrameLocks noChangeAspect="1"/>
          </p:cNvGraphicFramePr>
          <p:nvPr>
            <p:extLst>
              <p:ext uri="{D42A27DB-BD31-4B8C-83A1-F6EECF244321}">
                <p14:modId xmlns:p14="http://schemas.microsoft.com/office/powerpoint/2010/main" val="3670584869"/>
              </p:ext>
            </p:extLst>
          </p:nvPr>
        </p:nvGraphicFramePr>
        <p:xfrm>
          <a:off x="5357818" y="2060848"/>
          <a:ext cx="1928812" cy="777875"/>
        </p:xfrm>
        <a:graphic>
          <a:graphicData uri="http://schemas.openxmlformats.org/presentationml/2006/ole">
            <mc:AlternateContent xmlns:mc="http://schemas.openxmlformats.org/markup-compatibility/2006">
              <mc:Choice xmlns:v="urn:schemas-microsoft-com:vml" Requires="v">
                <p:oleObj spid="_x0000_s5127" name="Equation" r:id="rId6" imgW="977760" imgH="393480" progId="Equation.3">
                  <p:embed/>
                </p:oleObj>
              </mc:Choice>
              <mc:Fallback>
                <p:oleObj name="Equation" r:id="rId6" imgW="9777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7818" y="2060848"/>
                        <a:ext cx="1928812"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827584" y="2957452"/>
            <a:ext cx="5715040" cy="400110"/>
          </a:xfrm>
          <a:prstGeom prst="rect">
            <a:avLst/>
          </a:prstGeom>
          <a:noFill/>
        </p:spPr>
        <p:txBody>
          <a:bodyPr wrap="square" rtlCol="0">
            <a:spAutoFit/>
          </a:bodyPr>
          <a:lstStyle/>
          <a:p>
            <a:r>
              <a:rPr lang="tr-TR" sz="2000" i="1" dirty="0" smtClean="0">
                <a:solidFill>
                  <a:srgbClr val="0033CC"/>
                </a:solidFill>
                <a:latin typeface="Comic Sans MS" pitchFamily="66" charset="0"/>
              </a:rPr>
              <a:t> Step 3: Calculate state equations:</a:t>
            </a:r>
            <a:endParaRPr lang="tr-TR" sz="2000" dirty="0" smtClean="0">
              <a:solidFill>
                <a:srgbClr val="0033CC"/>
              </a:solidFill>
              <a:latin typeface="Comic Sans MS" pitchFamily="66" charset="0"/>
            </a:endParaRPr>
          </a:p>
        </p:txBody>
      </p:sp>
      <p:sp>
        <p:nvSpPr>
          <p:cNvPr id="9" name="TextBox 8"/>
          <p:cNvSpPr txBox="1"/>
          <p:nvPr/>
        </p:nvSpPr>
        <p:spPr>
          <a:xfrm>
            <a:off x="1152500" y="3357562"/>
            <a:ext cx="8001024" cy="1323439"/>
          </a:xfrm>
          <a:prstGeom prst="rect">
            <a:avLst/>
          </a:prstGeom>
          <a:noFill/>
        </p:spPr>
        <p:txBody>
          <a:bodyPr wrap="square" rtlCol="0">
            <a:spAutoFit/>
          </a:bodyPr>
          <a:lstStyle/>
          <a:p>
            <a:r>
              <a:rPr lang="tr-TR" sz="2000" dirty="0" smtClean="0">
                <a:solidFill>
                  <a:srgbClr val="0033CC"/>
                </a:solidFill>
                <a:latin typeface="Comic Sans MS" pitchFamily="66" charset="0"/>
              </a:rPr>
              <a:t>Write linearly independent current equations:</a:t>
            </a:r>
          </a:p>
          <a:p>
            <a:r>
              <a:rPr lang="tr-TR" sz="2000" dirty="0" smtClean="0">
                <a:solidFill>
                  <a:srgbClr val="0033CC"/>
                </a:solidFill>
                <a:latin typeface="Comic Sans MS" pitchFamily="66" charset="0"/>
              </a:rPr>
              <a:t>          KVL’s  for fundamental cut-sets</a:t>
            </a:r>
          </a:p>
          <a:p>
            <a:r>
              <a:rPr lang="tr-TR" sz="2000" dirty="0" smtClean="0">
                <a:solidFill>
                  <a:srgbClr val="0033CC"/>
                </a:solidFill>
                <a:latin typeface="Comic Sans MS" pitchFamily="66" charset="0"/>
              </a:rPr>
              <a:t>Write linearly independent voltage equations:</a:t>
            </a:r>
          </a:p>
          <a:p>
            <a:r>
              <a:rPr lang="tr-TR" sz="2000" dirty="0" smtClean="0">
                <a:solidFill>
                  <a:srgbClr val="0033CC"/>
                </a:solidFill>
                <a:latin typeface="Comic Sans MS" pitchFamily="66" charset="0"/>
              </a:rPr>
              <a:t>          KCL’s for fundamental loops </a:t>
            </a:r>
            <a:endParaRPr lang="en-GB" sz="2000" dirty="0">
              <a:solidFill>
                <a:srgbClr val="C00000"/>
              </a:solidFill>
              <a:latin typeface="Comic Sans MS" pitchFamily="66" charset="0"/>
            </a:endParaRPr>
          </a:p>
        </p:txBody>
      </p:sp>
      <p:sp>
        <p:nvSpPr>
          <p:cNvPr id="10" name="TextBox 9"/>
          <p:cNvSpPr txBox="1"/>
          <p:nvPr/>
        </p:nvSpPr>
        <p:spPr>
          <a:xfrm>
            <a:off x="1142976" y="4714884"/>
            <a:ext cx="8001024" cy="1015663"/>
          </a:xfrm>
          <a:prstGeom prst="rect">
            <a:avLst/>
          </a:prstGeom>
          <a:noFill/>
        </p:spPr>
        <p:txBody>
          <a:bodyPr wrap="square" rtlCol="0">
            <a:spAutoFit/>
          </a:bodyPr>
          <a:lstStyle/>
          <a:p>
            <a:r>
              <a:rPr lang="tr-TR" sz="2000" dirty="0" smtClean="0">
                <a:solidFill>
                  <a:srgbClr val="0033CC"/>
                </a:solidFill>
                <a:latin typeface="Comic Sans MS" pitchFamily="66" charset="0"/>
              </a:rPr>
              <a:t>Using these equations obtain currents of capacitors in twigs and voltages of inductors in chords in terms of state variables and inputs.</a:t>
            </a:r>
            <a:endParaRPr lang="en-GB" sz="2000" dirty="0">
              <a:solidFill>
                <a:srgbClr val="C00000"/>
              </a:solidFill>
              <a:latin typeface="Comic Sans MS" pitchFamily="66" charset="0"/>
            </a:endParaRPr>
          </a:p>
        </p:txBody>
      </p:sp>
      <p:grpSp>
        <p:nvGrpSpPr>
          <p:cNvPr id="6" name="Group 14"/>
          <p:cNvGrpSpPr/>
          <p:nvPr/>
        </p:nvGrpSpPr>
        <p:grpSpPr>
          <a:xfrm>
            <a:off x="2123728" y="5357827"/>
            <a:ext cx="5222744" cy="771558"/>
            <a:chOff x="3357554" y="5572141"/>
            <a:chExt cx="5222744" cy="771558"/>
          </a:xfrm>
        </p:grpSpPr>
        <p:cxnSp>
          <p:nvCxnSpPr>
            <p:cNvPr id="11" name="Straight Arrow Connector 10"/>
            <p:cNvCxnSpPr/>
            <p:nvPr/>
          </p:nvCxnSpPr>
          <p:spPr>
            <a:xfrm flipV="1">
              <a:off x="7750042" y="5572141"/>
              <a:ext cx="830256" cy="77155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357554" y="5715019"/>
              <a:ext cx="2376264" cy="60737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3714744" y="6108081"/>
            <a:ext cx="3786214" cy="400110"/>
          </a:xfrm>
          <a:prstGeom prst="rect">
            <a:avLst/>
          </a:prstGeom>
          <a:noFill/>
        </p:spPr>
        <p:txBody>
          <a:bodyPr wrap="square" rtlCol="0">
            <a:spAutoFit/>
          </a:bodyPr>
          <a:lstStyle/>
          <a:p>
            <a:pPr algn="ctr"/>
            <a:r>
              <a:rPr lang="tr-TR" sz="2000" dirty="0" smtClean="0">
                <a:solidFill>
                  <a:srgbClr val="C00000"/>
                </a:solidFill>
                <a:latin typeface="Comic Sans MS" pitchFamily="66" charset="0"/>
              </a:rPr>
              <a:t> </a:t>
            </a:r>
            <a:r>
              <a:rPr lang="tr-TR" sz="1600" dirty="0" smtClean="0">
                <a:solidFill>
                  <a:srgbClr val="C00000"/>
                </a:solidFill>
                <a:latin typeface="Comic Sans MS" pitchFamily="66" charset="0"/>
              </a:rPr>
              <a:t>Which elements are these?</a:t>
            </a:r>
            <a:endParaRPr lang="en-GB" sz="1600" dirty="0">
              <a:solidFill>
                <a:srgbClr val="C00000"/>
              </a:solidFill>
              <a:latin typeface="Comic Sans MS" pitchFamily="66" charset="0"/>
            </a:endParaRPr>
          </a:p>
        </p:txBody>
      </p:sp>
    </p:spTree>
    <p:extLst>
      <p:ext uri="{BB962C8B-B14F-4D97-AF65-F5344CB8AC3E}">
        <p14:creationId xmlns:p14="http://schemas.microsoft.com/office/powerpoint/2010/main" val="218569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410"/>
                                        </p:tgtEl>
                                        <p:attrNameLst>
                                          <p:attrName>style.visibility</p:attrName>
                                        </p:attrNameLst>
                                      </p:cBhvr>
                                      <p:to>
                                        <p:strVal val="visible"/>
                                      </p:to>
                                    </p:set>
                                    <p:animEffect transition="in" filter="blinds(horizontal)">
                                      <p:cBhvr>
                                        <p:cTn id="27" dur="500"/>
                                        <p:tgtEl>
                                          <p:spTgt spid="17410"/>
                                        </p:tgtEl>
                                      </p:cBhvr>
                                    </p:animEffect>
                                  </p:childTnLst>
                                </p:cTn>
                              </p:par>
                              <p:par>
                                <p:cTn id="28" presetID="3" presetClass="entr" presetSubtype="10" fill="hold" nodeType="withEffect">
                                  <p:stCondLst>
                                    <p:cond delay="0"/>
                                  </p:stCondLst>
                                  <p:childTnLst>
                                    <p:set>
                                      <p:cBhvr>
                                        <p:cTn id="29" dur="1" fill="hold">
                                          <p:stCondLst>
                                            <p:cond delay="0"/>
                                          </p:stCondLst>
                                        </p:cTn>
                                        <p:tgtEl>
                                          <p:spTgt spid="17411"/>
                                        </p:tgtEl>
                                        <p:attrNameLst>
                                          <p:attrName>style.visibility</p:attrName>
                                        </p:attrNameLst>
                                      </p:cBhvr>
                                      <p:to>
                                        <p:strVal val="visible"/>
                                      </p:to>
                                    </p:set>
                                    <p:animEffect transition="in" filter="blinds(horizontal)">
                                      <p:cBhvr>
                                        <p:cTn id="30" dur="500"/>
                                        <p:tgtEl>
                                          <p:spTgt spid="174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8" grpId="0"/>
      <p:bldP spid="9" grpId="0"/>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764704"/>
            <a:ext cx="52768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00100" y="188640"/>
            <a:ext cx="7072330" cy="400110"/>
          </a:xfrm>
          <a:prstGeom prst="rect">
            <a:avLst/>
          </a:prstGeom>
          <a:noFill/>
        </p:spPr>
        <p:txBody>
          <a:bodyPr wrap="square" rtlCol="0">
            <a:spAutoFit/>
          </a:bodyPr>
          <a:lstStyle/>
          <a:p>
            <a:pPr algn="ctr"/>
            <a:r>
              <a:rPr lang="tr-TR" sz="2000" dirty="0" smtClean="0">
                <a:solidFill>
                  <a:srgbClr val="C00000"/>
                </a:solidFill>
                <a:latin typeface="Comic Sans MS" pitchFamily="66" charset="0"/>
              </a:rPr>
              <a:t>An Example</a:t>
            </a:r>
            <a:endParaRPr lang="en-GB" sz="2400" dirty="0">
              <a:solidFill>
                <a:srgbClr val="C00000"/>
              </a:solidFill>
              <a:latin typeface="Comic Sans MS" pitchFamily="66" charset="0"/>
            </a:endParaRPr>
          </a:p>
        </p:txBody>
      </p:sp>
      <p:sp>
        <p:nvSpPr>
          <p:cNvPr id="4" name="TextBox 3"/>
          <p:cNvSpPr txBox="1"/>
          <p:nvPr/>
        </p:nvSpPr>
        <p:spPr>
          <a:xfrm>
            <a:off x="467544" y="508610"/>
            <a:ext cx="8064896" cy="400110"/>
          </a:xfrm>
          <a:prstGeom prst="rect">
            <a:avLst/>
          </a:prstGeom>
          <a:noFill/>
        </p:spPr>
        <p:txBody>
          <a:bodyPr wrap="square" rtlCol="0">
            <a:spAutoFit/>
          </a:bodyPr>
          <a:lstStyle/>
          <a:p>
            <a:r>
              <a:rPr lang="tr-TR" sz="2000" dirty="0" smtClean="0">
                <a:solidFill>
                  <a:srgbClr val="0033CC"/>
                </a:solidFill>
                <a:latin typeface="Comic Sans MS" pitchFamily="66" charset="0"/>
              </a:rPr>
              <a:t>Write state equations for the following circuit.  </a:t>
            </a:r>
          </a:p>
        </p:txBody>
      </p:sp>
      <p:sp>
        <p:nvSpPr>
          <p:cNvPr id="6" name="TextBox 5"/>
          <p:cNvSpPr txBox="1"/>
          <p:nvPr/>
        </p:nvSpPr>
        <p:spPr>
          <a:xfrm>
            <a:off x="799819" y="6597352"/>
            <a:ext cx="7715304" cy="246221"/>
          </a:xfrm>
          <a:prstGeom prst="rect">
            <a:avLst/>
          </a:prstGeom>
          <a:noFill/>
        </p:spPr>
        <p:txBody>
          <a:bodyPr wrap="square" rtlCol="0">
            <a:spAutoFit/>
          </a:bodyPr>
          <a:lstStyle/>
          <a:p>
            <a:pPr>
              <a:buNone/>
            </a:pPr>
            <a:r>
              <a:rPr lang="tr-TR" sz="1000" dirty="0" smtClean="0">
                <a:solidFill>
                  <a:srgbClr val="C00000"/>
                </a:solidFill>
                <a:latin typeface="Comic Sans MS" pitchFamily="66" charset="0"/>
              </a:rPr>
              <a:t>L.O. Chua, C.A. Desoer, S.E. Kuh. “Linear and Nonlinear Circuits”  Mc.Graw Hill, 1987, New York</a:t>
            </a:r>
            <a:endParaRPr lang="en-GB" sz="1000" dirty="0"/>
          </a:p>
        </p:txBody>
      </p:sp>
    </p:spTree>
    <p:extLst>
      <p:ext uri="{BB962C8B-B14F-4D97-AF65-F5344CB8AC3E}">
        <p14:creationId xmlns:p14="http://schemas.microsoft.com/office/powerpoint/2010/main" val="306071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4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188640"/>
            <a:ext cx="7072330" cy="400110"/>
          </a:xfrm>
          <a:prstGeom prst="rect">
            <a:avLst/>
          </a:prstGeom>
          <a:noFill/>
        </p:spPr>
        <p:txBody>
          <a:bodyPr wrap="square" rtlCol="0">
            <a:spAutoFit/>
          </a:bodyPr>
          <a:lstStyle/>
          <a:p>
            <a:pPr algn="ctr"/>
            <a:r>
              <a:rPr lang="tr-TR" sz="2000" dirty="0" smtClean="0">
                <a:solidFill>
                  <a:srgbClr val="C00000"/>
                </a:solidFill>
                <a:latin typeface="Comic Sans MS" pitchFamily="66" charset="0"/>
              </a:rPr>
              <a:t>An Example</a:t>
            </a:r>
            <a:endParaRPr lang="en-GB" sz="2400" dirty="0">
              <a:solidFill>
                <a:srgbClr val="C00000"/>
              </a:solidFill>
              <a:latin typeface="Comic Sans MS" pitchFamily="66" charset="0"/>
            </a:endParaRPr>
          </a:p>
        </p:txBody>
      </p:sp>
      <p:sp>
        <p:nvSpPr>
          <p:cNvPr id="4" name="TextBox 3"/>
          <p:cNvSpPr txBox="1"/>
          <p:nvPr/>
        </p:nvSpPr>
        <p:spPr>
          <a:xfrm>
            <a:off x="467544" y="508610"/>
            <a:ext cx="8064896" cy="400110"/>
          </a:xfrm>
          <a:prstGeom prst="rect">
            <a:avLst/>
          </a:prstGeom>
          <a:noFill/>
        </p:spPr>
        <p:txBody>
          <a:bodyPr wrap="square" rtlCol="0">
            <a:spAutoFit/>
          </a:bodyPr>
          <a:lstStyle/>
          <a:p>
            <a:r>
              <a:rPr lang="tr-TR" sz="2000" dirty="0" smtClean="0">
                <a:solidFill>
                  <a:srgbClr val="0033CC"/>
                </a:solidFill>
                <a:latin typeface="Comic Sans MS" pitchFamily="66" charset="0"/>
              </a:rPr>
              <a:t>Write state equations for the following circuit.  </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02" y="1052736"/>
            <a:ext cx="8072430" cy="175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9819" y="6597352"/>
            <a:ext cx="7715304" cy="246221"/>
          </a:xfrm>
          <a:prstGeom prst="rect">
            <a:avLst/>
          </a:prstGeom>
          <a:noFill/>
        </p:spPr>
        <p:txBody>
          <a:bodyPr wrap="square" rtlCol="0">
            <a:spAutoFit/>
          </a:bodyPr>
          <a:lstStyle/>
          <a:p>
            <a:pPr>
              <a:buNone/>
            </a:pPr>
            <a:r>
              <a:rPr lang="tr-TR" sz="1000" dirty="0" smtClean="0">
                <a:solidFill>
                  <a:srgbClr val="C00000"/>
                </a:solidFill>
                <a:latin typeface="Comic Sans MS" pitchFamily="66" charset="0"/>
              </a:rPr>
              <a:t>L.O. Chua, C.A. Desoer, S.E. Kuh. “Linear and Nonlinear Circuits”  Mc.Graw Hill, 1987, New York</a:t>
            </a:r>
            <a:endParaRPr lang="en-GB" sz="1000" dirty="0"/>
          </a:p>
        </p:txBody>
      </p:sp>
      <p:graphicFrame>
        <p:nvGraphicFramePr>
          <p:cNvPr id="2" name="Object 1"/>
          <p:cNvGraphicFramePr>
            <a:graphicFrameLocks noChangeAspect="1"/>
          </p:cNvGraphicFramePr>
          <p:nvPr>
            <p:extLst>
              <p:ext uri="{D42A27DB-BD31-4B8C-83A1-F6EECF244321}">
                <p14:modId xmlns:p14="http://schemas.microsoft.com/office/powerpoint/2010/main" val="308765461"/>
              </p:ext>
            </p:extLst>
          </p:nvPr>
        </p:nvGraphicFramePr>
        <p:xfrm>
          <a:off x="7164288" y="309693"/>
          <a:ext cx="1501750" cy="558114"/>
        </p:xfrm>
        <a:graphic>
          <a:graphicData uri="http://schemas.openxmlformats.org/presentationml/2006/ole">
            <mc:AlternateContent xmlns:mc="http://schemas.openxmlformats.org/markup-compatibility/2006">
              <mc:Choice xmlns:v="urn:schemas-microsoft-com:vml" Requires="v">
                <p:oleObj spid="_x0000_s6147" name="Equation" r:id="rId4" imgW="1295400" imgH="482600" progId="Equation.3">
                  <p:embed/>
                </p:oleObj>
              </mc:Choice>
              <mc:Fallback>
                <p:oleObj name="Equation" r:id="rId4" imgW="1295400" imgH="482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4288" y="309693"/>
                        <a:ext cx="1501750" cy="55811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4060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414</Words>
  <Application>Microsoft Office PowerPoint</Application>
  <PresentationFormat>On-screen Show (4:3)</PresentationFormat>
  <Paragraphs>49</Paragraphs>
  <Slides>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8"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wi7</dc:creator>
  <cp:lastModifiedBy>wi7</cp:lastModifiedBy>
  <cp:revision>4</cp:revision>
  <dcterms:created xsi:type="dcterms:W3CDTF">2012-12-22T10:15:18Z</dcterms:created>
  <dcterms:modified xsi:type="dcterms:W3CDTF">2012-12-22T11:52:10Z</dcterms:modified>
</cp:coreProperties>
</file>