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2" r:id="rId5"/>
    <p:sldId id="267" r:id="rId6"/>
    <p:sldId id="265" r:id="rId7"/>
    <p:sldId id="266" r:id="rId8"/>
    <p:sldId id="269" r:id="rId9"/>
    <p:sldId id="261" r:id="rId10"/>
    <p:sldId id="270" r:id="rId11"/>
    <p:sldId id="279" r:id="rId12"/>
    <p:sldId id="271" r:id="rId13"/>
    <p:sldId id="272" r:id="rId14"/>
    <p:sldId id="281" r:id="rId15"/>
    <p:sldId id="276" r:id="rId16"/>
    <p:sldId id="280" r:id="rId17"/>
    <p:sldId id="278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93C6D1-13BD-4050-B864-3C24B8C65EB1}" type="datetimeFigureOut">
              <a:rPr lang="en-US"/>
              <a:pPr>
                <a:defRPr/>
              </a:pPr>
              <a:t>9/23/2012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8AE7A1E-9D4D-46E2-B16E-FB02BB860F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27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02127E-5A0B-4749-9260-3D78AF3A1690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FE425E-3D8F-4769-A943-827213BDBA65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CF2443-921D-47F8-9422-3E00F7838153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CF2443-921D-47F8-9422-3E00F7838153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927FC5E-B854-48CF-922B-36C87FA2FD36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8E703C-6449-4F14-8AF0-592132FA8921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D14F78-5436-4468-9378-0762714249A0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D14F78-5436-4468-9378-0762714249A0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8E703C-6449-4F14-8AF0-592132FA8921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A805BB-6AD8-4F03-85AF-FB00283BF13A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E68952-664A-44C4-8276-E39E59414443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7D73C9-8415-4C7C-B4D6-1366085976E4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02E8B1-5DC4-4CC8-92E7-594FD1FB5CE7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D2B16C-5F1C-40E1-BCA9-211916D462DE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A3836-0E2B-4ED9-BF22-B4AAA63791E6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890EA1-ADB4-487D-A4C8-6B3BBDD7A6A3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09FF8F-B3C0-4F96-AF21-515239BE8DC1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506655-1218-4611-9232-3BE039E57537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01AAD-417B-4EA8-850D-CDBA7A7E5DDB}" type="datetimeFigureOut">
              <a:rPr lang="en-US"/>
              <a:pPr>
                <a:defRPr/>
              </a:pPr>
              <a:t>9/23/2012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BBACB-9617-4F98-A103-D7EF8DEC23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8449-8624-4522-B43B-069D8BC5DDB3}" type="datetimeFigureOut">
              <a:rPr lang="en-US"/>
              <a:pPr>
                <a:defRPr/>
              </a:pPr>
              <a:t>9/23/2012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EFC0-3198-4D08-A1A7-7D16459700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3C93C-06AB-42B0-BFB2-B65929277680}" type="datetimeFigureOut">
              <a:rPr lang="en-US"/>
              <a:pPr>
                <a:defRPr/>
              </a:pPr>
              <a:t>9/23/2012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2E30F-1B1C-4DE7-8950-4AF27E1D65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F6F2D-4622-4501-ABFF-15A83446D8E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79161-57A0-4C83-89CA-30CB20152C70}" type="datetimeFigureOut">
              <a:rPr lang="en-US"/>
              <a:pPr>
                <a:defRPr/>
              </a:pPr>
              <a:t>9/23/2012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94518-7FD7-4B8D-B497-CC23AC4ADB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6307-5FDE-48B7-8B78-56D8EC6EA6FA}" type="datetimeFigureOut">
              <a:rPr lang="en-US"/>
              <a:pPr>
                <a:defRPr/>
              </a:pPr>
              <a:t>9/23/2012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68A10-FEE3-4267-8CF6-5FF49AD8D8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8AA23-6CBF-4EC2-9418-BA4BD28D52AB}" type="datetimeFigureOut">
              <a:rPr lang="en-US"/>
              <a:pPr>
                <a:defRPr/>
              </a:pPr>
              <a:t>9/23/2012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6D9C-3D21-4908-B6B2-43A5EAA921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B8D3C-1958-4FBC-805E-15367251E031}" type="datetimeFigureOut">
              <a:rPr lang="en-US"/>
              <a:pPr>
                <a:defRPr/>
              </a:pPr>
              <a:t>9/23/2012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CA2A2-7298-44ED-BD9A-9B2F4694BE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543C8-01E3-4B2C-AF6C-FA7F0A0FE7B0}" type="datetimeFigureOut">
              <a:rPr lang="en-US"/>
              <a:pPr>
                <a:defRPr/>
              </a:pPr>
              <a:t>9/23/2012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072BF-74C0-4BB1-9387-F9302A28A3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B044D-E701-49C4-8B05-1F01CD281398}" type="datetimeFigureOut">
              <a:rPr lang="en-US"/>
              <a:pPr>
                <a:defRPr/>
              </a:pPr>
              <a:t>9/23/2012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F72D4-9792-4416-BC0B-1ED5473F00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8A67-2C08-420B-9758-1992AF82B158}" type="datetimeFigureOut">
              <a:rPr lang="en-US"/>
              <a:pPr>
                <a:defRPr/>
              </a:pPr>
              <a:t>9/23/2012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10F85-E512-4A88-A55E-78C7D6A62A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3B2E9-5261-477D-B851-1FC066DFCF1D}" type="datetimeFigureOut">
              <a:rPr lang="en-US"/>
              <a:pPr>
                <a:defRPr/>
              </a:pPr>
              <a:t>9/23/2012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AE138-3C16-401C-B3BF-FDEA1076CD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5DEB46-149C-4F37-B923-1FEFE546109B}" type="datetimeFigureOut">
              <a:rPr lang="en-US"/>
              <a:pPr>
                <a:defRPr/>
              </a:pPr>
              <a:t>9/23/2012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65D97A-6ADC-4B1D-BB8D-413737B84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tr-TR" sz="2800" dirty="0" smtClean="0">
                <a:solidFill>
                  <a:srgbClr val="C00000"/>
                </a:solidFill>
                <a:latin typeface="Comic Sans MS" pitchFamily="66" charset="0"/>
              </a:rPr>
              <a:t>Basics of Electrical Circuits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2383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Özkan Karabacak</a:t>
            </a:r>
          </a:p>
          <a:p>
            <a:pPr>
              <a:lnSpc>
                <a:spcPct val="90000"/>
              </a:lnSpc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O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da No:2307</a:t>
            </a:r>
          </a:p>
          <a:p>
            <a:pPr>
              <a:lnSpc>
                <a:spcPct val="90000"/>
              </a:lnSpc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karabacak@itu.edu.tr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" t="4007" r="288" b="-138"/>
          <a:stretch/>
        </p:blipFill>
        <p:spPr bwMode="auto">
          <a:xfrm>
            <a:off x="107504" y="3210126"/>
            <a:ext cx="7531744" cy="28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1" name="TextBox 1"/>
          <p:cNvSpPr txBox="1">
            <a:spLocks noChangeArrowheads="1"/>
          </p:cNvSpPr>
          <p:nvPr/>
        </p:nvSpPr>
        <p:spPr bwMode="auto">
          <a:xfrm>
            <a:off x="2971589" y="404664"/>
            <a:ext cx="31293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Be careful in directions!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1560" y="804774"/>
            <a:ext cx="835292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The directions of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urrents and voltages in a circuit usually changes. Therefore, there is no (true) specific direction that can be assigned to these.</a:t>
            </a:r>
          </a:p>
          <a:p>
            <a:r>
              <a:rPr lang="tr-TR" sz="2000" dirty="0" smtClean="0">
                <a:latin typeface="Comic Sans MS" pitchFamily="66" charset="0"/>
              </a:rPr>
              <a:t>Nevertheless, we need directions before we start analysis. We proceed as follows: We choose directions arbitrarily. </a:t>
            </a:r>
            <a:r>
              <a:rPr lang="tr-TR" sz="2000" dirty="0">
                <a:latin typeface="Comic Sans MS" pitchFamily="66" charset="0"/>
              </a:rPr>
              <a:t>If after the analysis the value of a current is estimated as positive, then the actual direction of the current is the same as </a:t>
            </a:r>
            <a:r>
              <a:rPr lang="tr-TR" sz="2000" dirty="0" smtClean="0">
                <a:latin typeface="Comic Sans MS" pitchFamily="66" charset="0"/>
              </a:rPr>
              <a:t>the (reference) </a:t>
            </a:r>
            <a:r>
              <a:rPr lang="tr-TR" sz="2000" dirty="0">
                <a:latin typeface="Comic Sans MS" pitchFamily="66" charset="0"/>
              </a:rPr>
              <a:t>direction you chose. If it is negative, then the actual direction is the opposite of the direction you chose.</a:t>
            </a:r>
            <a:endParaRPr lang="en-GB" sz="2000" dirty="0">
              <a:latin typeface="Comic Sans MS" pitchFamily="66" charset="0"/>
            </a:endParaRPr>
          </a:p>
          <a:p>
            <a:endParaRPr lang="en-GB" sz="2000" dirty="0">
              <a:latin typeface="Comic Sans MS" pitchFamily="66" charset="0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0" y="5733256"/>
            <a:ext cx="93965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600" dirty="0" smtClean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tr-TR" sz="1600" baseline="-25000" dirty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tr-TR" sz="1600" dirty="0" smtClean="0">
                <a:solidFill>
                  <a:srgbClr val="0033CC"/>
                </a:solidFill>
                <a:latin typeface="Comic Sans MS" pitchFamily="66" charset="0"/>
              </a:rPr>
              <a:t>(t</a:t>
            </a:r>
            <a:r>
              <a:rPr lang="tr-TR" sz="1600" baseline="-250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tr-TR" sz="1600" dirty="0" smtClean="0">
                <a:solidFill>
                  <a:srgbClr val="0033CC"/>
                </a:solidFill>
                <a:latin typeface="Comic Sans MS" pitchFamily="66" charset="0"/>
              </a:rPr>
              <a:t>)=(+/-)2A means current at </a:t>
            </a:r>
            <a:r>
              <a:rPr lang="tr-TR" sz="1600" dirty="0">
                <a:solidFill>
                  <a:srgbClr val="0033CC"/>
                </a:solidFill>
                <a:latin typeface="Comic Sans MS" pitchFamily="66" charset="0"/>
              </a:rPr>
              <a:t>time t</a:t>
            </a:r>
            <a:r>
              <a:rPr lang="tr-TR" sz="1600" baseline="-250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tr-TR" sz="1600" dirty="0" smtClean="0">
                <a:solidFill>
                  <a:srgbClr val="0033CC"/>
                </a:solidFill>
                <a:latin typeface="Comic Sans MS" pitchFamily="66" charset="0"/>
              </a:rPr>
              <a:t> flows (into/out of) the device from terminal 3 in (</a:t>
            </a:r>
            <a:r>
              <a:rPr lang="tr-TR" sz="1600" dirty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tr-TR" sz="1600" dirty="0" smtClean="0">
                <a:solidFill>
                  <a:srgbClr val="0033CC"/>
                </a:solidFill>
                <a:latin typeface="Comic Sans MS" pitchFamily="66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tr-TR" sz="16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tr-TR" sz="1600" baseline="-25000" dirty="0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tr-TR" sz="1600" dirty="0" smtClean="0">
                <a:solidFill>
                  <a:srgbClr val="0033CC"/>
                </a:solidFill>
                <a:latin typeface="Comic Sans MS" pitchFamily="66" charset="0"/>
              </a:rPr>
              <a:t>(t</a:t>
            </a:r>
            <a:r>
              <a:rPr lang="tr-TR" sz="16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tr-TR" sz="1600" dirty="0" smtClean="0">
                <a:solidFill>
                  <a:srgbClr val="0033CC"/>
                </a:solidFill>
                <a:latin typeface="Comic Sans MS" pitchFamily="66" charset="0"/>
              </a:rPr>
              <a:t>)=(+/-)25V means that, at </a:t>
            </a:r>
            <a:r>
              <a:rPr lang="tr-TR" sz="1600" dirty="0">
                <a:solidFill>
                  <a:srgbClr val="0033CC"/>
                </a:solidFill>
                <a:latin typeface="Comic Sans MS" pitchFamily="66" charset="0"/>
              </a:rPr>
              <a:t>time t</a:t>
            </a:r>
            <a:r>
              <a:rPr lang="tr-TR" sz="1600" baseline="-25000" dirty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tr-TR" sz="1600" dirty="0" smtClean="0">
                <a:solidFill>
                  <a:srgbClr val="0033CC"/>
                </a:solidFill>
                <a:latin typeface="Comic Sans MS" pitchFamily="66" charset="0"/>
              </a:rPr>
              <a:t>, the electric potential of the terminal k in (c) is 25V (larger/smaller) than the electric potential of terminal n. 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8304" y="3629923"/>
            <a:ext cx="1835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r</a:t>
            </a:r>
            <a:r>
              <a:rPr lang="tr-TR" dirty="0" smtClean="0"/>
              <a:t>eference direciton</a:t>
            </a:r>
          </a:p>
          <a:p>
            <a:pPr algn="ctr"/>
            <a:r>
              <a:rPr lang="tr-TR" dirty="0"/>
              <a:t>+</a:t>
            </a:r>
            <a:endParaRPr lang="tr-TR" dirty="0" smtClean="0"/>
          </a:p>
          <a:p>
            <a:pPr algn="ctr"/>
            <a:r>
              <a:rPr lang="tr-TR" dirty="0"/>
              <a:t>s</a:t>
            </a:r>
            <a:r>
              <a:rPr lang="tr-TR" dirty="0" smtClean="0"/>
              <a:t>ign</a:t>
            </a:r>
          </a:p>
          <a:p>
            <a:pPr algn="ctr"/>
            <a:r>
              <a:rPr lang="tr-TR" dirty="0" smtClean="0"/>
              <a:t>=</a:t>
            </a:r>
          </a:p>
          <a:p>
            <a:pPr algn="ctr"/>
            <a:r>
              <a:rPr lang="tr-TR" dirty="0" smtClean="0"/>
              <a:t>actual</a:t>
            </a:r>
          </a:p>
          <a:p>
            <a:pPr algn="ctr"/>
            <a:r>
              <a:rPr lang="tr-TR" dirty="0" smtClean="0"/>
              <a:t>direction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14"/>
          <p:cNvGrpSpPr>
            <a:grpSpLocks/>
          </p:cNvGrpSpPr>
          <p:nvPr/>
        </p:nvGrpSpPr>
        <p:grpSpPr bwMode="auto">
          <a:xfrm>
            <a:off x="4001964" y="395785"/>
            <a:ext cx="1130437" cy="400110"/>
            <a:chOff x="4002242" y="395759"/>
            <a:chExt cx="1130211" cy="400170"/>
          </a:xfrm>
        </p:grpSpPr>
        <p:sp>
          <p:nvSpPr>
            <p:cNvPr id="37957" name="TextBox 9"/>
            <p:cNvSpPr txBox="1">
              <a:spLocks noChangeArrowheads="1"/>
            </p:cNvSpPr>
            <p:nvPr/>
          </p:nvSpPr>
          <p:spPr bwMode="auto">
            <a:xfrm>
              <a:off x="4002242" y="395759"/>
              <a:ext cx="1130211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Axioms</a:t>
              </a:r>
              <a:endParaRPr lang="en-GB" sz="2000" dirty="0">
                <a:latin typeface="Comic Sans MS" pitchFamily="66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154734" y="785846"/>
              <a:ext cx="957863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7188" y="1071563"/>
            <a:ext cx="2358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>
                <a:solidFill>
                  <a:srgbClr val="0033CC"/>
                </a:solidFill>
                <a:latin typeface="Comic Sans MS" pitchFamily="66" charset="0"/>
              </a:rPr>
              <a:t>1.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Lumped circuit:</a:t>
            </a:r>
            <a:endParaRPr lang="en-GB" sz="2000" u="sng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500063" y="1571624"/>
                <a:ext cx="8320409" cy="4401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A physical circuit can be consider as lumped if its physical size (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solidFill>
                          <a:srgbClr val="0033CC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) is negligble compared to the wavelength (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solidFill>
                          <a:srgbClr val="0033CC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) of the signal. In other words,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000" b="0" i="0" smtClean="0">
                        <a:solidFill>
                          <a:srgbClr val="0033CC"/>
                        </a:solidFill>
                        <a:latin typeface="Cambria Math"/>
                      </a:rPr>
                      <m:t>d</m:t>
                    </m:r>
                    <m:r>
                      <a:rPr lang="tr-TR" sz="2000" b="0" i="1" smtClean="0">
                        <a:solidFill>
                          <a:srgbClr val="0033CC"/>
                        </a:solidFill>
                        <a:latin typeface="Cambria Math"/>
                      </a:rPr>
                      <m:t>≪</m:t>
                    </m:r>
                    <m:r>
                      <a:rPr lang="tr-TR" sz="2000" b="0" i="1" smtClean="0">
                        <a:solidFill>
                          <a:srgbClr val="0033CC"/>
                        </a:solidFill>
                        <a:latin typeface="Cambria Math"/>
                      </a:rPr>
                      <m:t>𝜆</m:t>
                    </m:r>
                    <m:r>
                      <a:rPr lang="tr-TR" sz="2000" b="0" i="0" smtClean="0">
                        <a:solidFill>
                          <a:srgbClr val="0033CC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2000" b="0" i="1" smtClean="0">
                        <a:solidFill>
                          <a:srgbClr val="0033CC"/>
                        </a:solidFill>
                        <a:latin typeface="Cambria Math"/>
                      </a:rPr>
                      <m:t>𝜆</m:t>
                    </m:r>
                    <m:r>
                      <a:rPr lang="tr-TR" sz="2000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r>
                      <a:rPr lang="tr-TR" sz="2000" b="0" i="1" smtClean="0">
                        <a:solidFill>
                          <a:srgbClr val="0033CC"/>
                        </a:solidFill>
                        <a:latin typeface="Cambria Math"/>
                      </a:rPr>
                      <m:t>𝑣</m:t>
                    </m:r>
                    <m:r>
                      <a:rPr lang="tr-TR" sz="2000" b="0" i="1" smtClean="0">
                        <a:solidFill>
                          <a:srgbClr val="0033CC"/>
                        </a:solidFill>
                        <a:latin typeface="Cambria Math"/>
                      </a:rPr>
                      <m:t>/</m:t>
                    </m:r>
                    <m:r>
                      <a:rPr lang="tr-TR" sz="2000" b="0" i="1" smtClean="0">
                        <a:solidFill>
                          <a:srgbClr val="0033CC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solidFill>
                          <a:srgbClr val="0033CC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is the frequency and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solidFill>
                          <a:srgbClr val="0033CC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is the velocity of the signal.</a:t>
                </a:r>
              </a:p>
              <a:p>
                <a:endParaRPr lang="tr-TR" sz="2000" dirty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What is the velocity of electric?</a:t>
                </a:r>
              </a:p>
              <a:p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..........................</a:t>
                </a:r>
              </a:p>
              <a:p>
                <a:endParaRPr lang="tr-TR" sz="2000" dirty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:endParaRPr lang="tr-TR" sz="2000" dirty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:endParaRPr lang="en-GB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63" y="1571624"/>
                <a:ext cx="8320409" cy="4401205"/>
              </a:xfrm>
              <a:prstGeom prst="rect">
                <a:avLst/>
              </a:prstGeom>
              <a:blipFill rotWithShape="1">
                <a:blip r:embed="rId3"/>
                <a:stretch>
                  <a:fillRect l="-733" t="-693" r="-15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5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14"/>
          <p:cNvGrpSpPr>
            <a:grpSpLocks/>
          </p:cNvGrpSpPr>
          <p:nvPr/>
        </p:nvGrpSpPr>
        <p:grpSpPr bwMode="auto">
          <a:xfrm>
            <a:off x="4001964" y="395785"/>
            <a:ext cx="1130437" cy="400110"/>
            <a:chOff x="4002242" y="395759"/>
            <a:chExt cx="1130211" cy="400170"/>
          </a:xfrm>
        </p:grpSpPr>
        <p:sp>
          <p:nvSpPr>
            <p:cNvPr id="37957" name="TextBox 9"/>
            <p:cNvSpPr txBox="1">
              <a:spLocks noChangeArrowheads="1"/>
            </p:cNvSpPr>
            <p:nvPr/>
          </p:nvSpPr>
          <p:spPr bwMode="auto">
            <a:xfrm>
              <a:off x="4002242" y="395759"/>
              <a:ext cx="1130211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Axioms</a:t>
              </a:r>
              <a:endParaRPr lang="en-GB" sz="2000" dirty="0">
                <a:latin typeface="Comic Sans MS" pitchFamily="66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154734" y="785846"/>
              <a:ext cx="957863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33984" y="907861"/>
            <a:ext cx="41376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2. Kirchhoff’s Voltage Law (KVL)</a:t>
            </a:r>
            <a:endParaRPr lang="en-GB" sz="2000" u="sng" dirty="0">
              <a:latin typeface="Comic Sans MS" pitchFamily="66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2938" y="836712"/>
            <a:ext cx="1428750" cy="5000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785813" y="1357948"/>
            <a:ext cx="571500" cy="57150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upload.wikimedia.org/wikipedia/commons/f/fe/Gustav_Robert_Kirchho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1715135"/>
            <a:ext cx="1722438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83358" y="4122549"/>
            <a:ext cx="12827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rgbClr val="0033CC"/>
                </a:solidFill>
                <a:latin typeface="Comic Sans MS" pitchFamily="66" charset="0"/>
              </a:rPr>
              <a:t>1824-1887</a:t>
            </a:r>
            <a:endParaRPr lang="tr-TR" sz="1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109788" y="1677035"/>
            <a:ext cx="671068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Given any connected, lumped circuit having n nodes, choose one of these nodes as a reference node.</a:t>
            </a: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Define n-1 node-to-reference voltages as shown in the figure below.</a:t>
            </a: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GB" sz="2000" dirty="0">
              <a:latin typeface="Comic Sans MS" pitchFamily="66" charset="0"/>
            </a:endParaRP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2357438" y="3072448"/>
            <a:ext cx="3786187" cy="2286000"/>
            <a:chOff x="2500298" y="4500570"/>
            <a:chExt cx="3786214" cy="2286016"/>
          </a:xfrm>
        </p:grpSpPr>
        <p:sp>
          <p:nvSpPr>
            <p:cNvPr id="27" name="Oval 26"/>
            <p:cNvSpPr/>
            <p:nvPr/>
          </p:nvSpPr>
          <p:spPr>
            <a:xfrm>
              <a:off x="2928926" y="4643446"/>
              <a:ext cx="142876" cy="71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3500430" y="4857759"/>
              <a:ext cx="142876" cy="714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4071934" y="4929198"/>
              <a:ext cx="142876" cy="71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37946" name="TextBox 29"/>
            <p:cNvSpPr txBox="1">
              <a:spLocks noChangeArrowheads="1"/>
            </p:cNvSpPr>
            <p:nvPr/>
          </p:nvSpPr>
          <p:spPr bwMode="auto">
            <a:xfrm>
              <a:off x="4214810" y="4857760"/>
              <a:ext cx="7858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r-TR">
                  <a:latin typeface="Calibri" pitchFamily="34" charset="0"/>
                </a:rPr>
                <a:t>.  .  .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857752" y="5357826"/>
              <a:ext cx="142876" cy="71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500694" y="5715015"/>
              <a:ext cx="142876" cy="714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37949" name="TextBox 32"/>
            <p:cNvSpPr txBox="1">
              <a:spLocks noChangeArrowheads="1"/>
            </p:cNvSpPr>
            <p:nvPr/>
          </p:nvSpPr>
          <p:spPr bwMode="auto">
            <a:xfrm>
              <a:off x="5072066" y="5345684"/>
              <a:ext cx="7858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r-TR">
                  <a:latin typeface="Calibri" pitchFamily="34" charset="0"/>
                </a:rPr>
                <a:t>.  .  .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714744" y="6357958"/>
              <a:ext cx="142876" cy="71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35" name="Oval 34"/>
            <p:cNvSpPr/>
            <p:nvPr/>
          </p:nvSpPr>
          <p:spPr>
            <a:xfrm>
              <a:off x="2500298" y="4500570"/>
              <a:ext cx="357190" cy="285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>
                  <a:solidFill>
                    <a:schemeClr val="tx2"/>
                  </a:solidFill>
                </a:rPr>
                <a:t>1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357554" y="4500570"/>
              <a:ext cx="357190" cy="285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>
                  <a:solidFill>
                    <a:schemeClr val="tx2"/>
                  </a:solidFill>
                </a:rPr>
                <a:t>2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929058" y="4500570"/>
              <a:ext cx="357190" cy="285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>
                  <a:solidFill>
                    <a:schemeClr val="tx2"/>
                  </a:solidFill>
                </a:rPr>
                <a:t>3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786314" y="5000635"/>
              <a:ext cx="357190" cy="285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>
                  <a:solidFill>
                    <a:schemeClr val="tx2"/>
                  </a:solidFill>
                </a:rPr>
                <a:t>k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8" y="5572139"/>
              <a:ext cx="571504" cy="285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sz="1100" dirty="0">
                  <a:solidFill>
                    <a:schemeClr val="tx2"/>
                  </a:solidFill>
                </a:rPr>
                <a:t>n-1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643306" y="6500834"/>
              <a:ext cx="357190" cy="285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>
                  <a:solidFill>
                    <a:schemeClr val="tx2"/>
                  </a:solidFill>
                </a:rPr>
                <a:t>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786063" y="4958398"/>
            <a:ext cx="781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>
                <a:solidFill>
                  <a:srgbClr val="0033CC"/>
                </a:solidFill>
                <a:latin typeface="Comic Sans MS" pitchFamily="66" charset="0"/>
              </a:rPr>
              <a:t> e</a:t>
            </a:r>
            <a:r>
              <a:rPr lang="tr-TR" sz="2000" baseline="-2500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tr-TR" sz="2000">
                <a:solidFill>
                  <a:srgbClr val="0033CC"/>
                </a:solidFill>
                <a:latin typeface="Comic Sans MS" pitchFamily="66" charset="0"/>
              </a:rPr>
              <a:t>=0</a:t>
            </a:r>
            <a:endParaRPr lang="en-GB" sz="2000">
              <a:latin typeface="Comic Sans MS" pitchFamily="66" charset="0"/>
            </a:endParaRP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2786063" y="3215323"/>
            <a:ext cx="857250" cy="1857375"/>
            <a:chOff x="2786050" y="4572008"/>
            <a:chExt cx="857256" cy="1857388"/>
          </a:xfrm>
        </p:grpSpPr>
        <p:sp>
          <p:nvSpPr>
            <p:cNvPr id="37941" name="TextBox 45"/>
            <p:cNvSpPr txBox="1">
              <a:spLocks noChangeArrowheads="1"/>
            </p:cNvSpPr>
            <p:nvPr/>
          </p:nvSpPr>
          <p:spPr bwMode="auto">
            <a:xfrm>
              <a:off x="2786050" y="4572008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solidFill>
                    <a:schemeClr val="tx2"/>
                  </a:solidFill>
                  <a:latin typeface="Calibri" pitchFamily="34" charset="0"/>
                </a:rPr>
                <a:t>+</a:t>
              </a:r>
              <a:endParaRPr lang="en-GB" sz="240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37942" name="TextBox 50"/>
            <p:cNvSpPr txBox="1">
              <a:spLocks noChangeArrowheads="1"/>
            </p:cNvSpPr>
            <p:nvPr/>
          </p:nvSpPr>
          <p:spPr bwMode="auto">
            <a:xfrm>
              <a:off x="3304752" y="5967731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solidFill>
                    <a:schemeClr val="tx2"/>
                  </a:solidFill>
                  <a:latin typeface="Calibri" pitchFamily="34" charset="0"/>
                </a:rPr>
                <a:t>_</a:t>
              </a:r>
              <a:endParaRPr lang="en-GB" sz="240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3233738" y="3396298"/>
            <a:ext cx="552450" cy="1566862"/>
            <a:chOff x="3357554" y="4824723"/>
            <a:chExt cx="552868" cy="1566272"/>
          </a:xfrm>
        </p:grpSpPr>
        <p:sp>
          <p:nvSpPr>
            <p:cNvPr id="37939" name="TextBox 46"/>
            <p:cNvSpPr txBox="1">
              <a:spLocks noChangeArrowheads="1"/>
            </p:cNvSpPr>
            <p:nvPr/>
          </p:nvSpPr>
          <p:spPr bwMode="auto">
            <a:xfrm>
              <a:off x="3357554" y="4824723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solidFill>
                    <a:schemeClr val="tx2"/>
                  </a:solidFill>
                  <a:latin typeface="Calibri" pitchFamily="34" charset="0"/>
                </a:rPr>
                <a:t>+</a:t>
              </a:r>
              <a:endParaRPr lang="en-GB" sz="240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37940" name="TextBox 52"/>
            <p:cNvSpPr txBox="1">
              <a:spLocks noChangeArrowheads="1"/>
            </p:cNvSpPr>
            <p:nvPr/>
          </p:nvSpPr>
          <p:spPr bwMode="auto">
            <a:xfrm>
              <a:off x="3571868" y="5929330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solidFill>
                    <a:schemeClr val="tx2"/>
                  </a:solidFill>
                  <a:latin typeface="Calibri" pitchFamily="34" charset="0"/>
                </a:rPr>
                <a:t>_</a:t>
              </a:r>
              <a:endParaRPr lang="en-GB" sz="240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3714750" y="3467735"/>
            <a:ext cx="428625" cy="1638300"/>
            <a:chOff x="3786182" y="4896161"/>
            <a:chExt cx="428628" cy="1637710"/>
          </a:xfrm>
        </p:grpSpPr>
        <p:sp>
          <p:nvSpPr>
            <p:cNvPr id="37937" name="TextBox 47"/>
            <p:cNvSpPr txBox="1">
              <a:spLocks noChangeArrowheads="1"/>
            </p:cNvSpPr>
            <p:nvPr/>
          </p:nvSpPr>
          <p:spPr bwMode="auto">
            <a:xfrm>
              <a:off x="3876256" y="4896161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solidFill>
                    <a:schemeClr val="tx2"/>
                  </a:solidFill>
                  <a:latin typeface="Calibri" pitchFamily="34" charset="0"/>
                </a:rPr>
                <a:t>+</a:t>
              </a:r>
              <a:endParaRPr lang="en-GB" sz="240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37938" name="TextBox 53"/>
            <p:cNvSpPr txBox="1">
              <a:spLocks noChangeArrowheads="1"/>
            </p:cNvSpPr>
            <p:nvPr/>
          </p:nvSpPr>
          <p:spPr bwMode="auto">
            <a:xfrm>
              <a:off x="3786182" y="6072206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solidFill>
                    <a:schemeClr val="tx2"/>
                  </a:solidFill>
                  <a:latin typeface="Calibri" pitchFamily="34" charset="0"/>
                </a:rPr>
                <a:t>_</a:t>
              </a:r>
              <a:endParaRPr lang="en-GB" sz="240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4090988" y="3896360"/>
            <a:ext cx="1624012" cy="1462088"/>
            <a:chOff x="4090570" y="5324789"/>
            <a:chExt cx="1624438" cy="1461797"/>
          </a:xfrm>
        </p:grpSpPr>
        <p:sp>
          <p:nvSpPr>
            <p:cNvPr id="37933" name="TextBox 48"/>
            <p:cNvSpPr txBox="1">
              <a:spLocks noChangeArrowheads="1"/>
            </p:cNvSpPr>
            <p:nvPr/>
          </p:nvSpPr>
          <p:spPr bwMode="auto">
            <a:xfrm>
              <a:off x="4733512" y="5324789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solidFill>
                    <a:schemeClr val="tx2"/>
                  </a:solidFill>
                  <a:latin typeface="Calibri" pitchFamily="34" charset="0"/>
                </a:rPr>
                <a:t>+</a:t>
              </a:r>
              <a:endParaRPr lang="en-GB" sz="240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37934" name="TextBox 49"/>
            <p:cNvSpPr txBox="1">
              <a:spLocks noChangeArrowheads="1"/>
            </p:cNvSpPr>
            <p:nvPr/>
          </p:nvSpPr>
          <p:spPr bwMode="auto">
            <a:xfrm>
              <a:off x="5376454" y="5681979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solidFill>
                    <a:schemeClr val="tx2"/>
                  </a:solidFill>
                  <a:latin typeface="Calibri" pitchFamily="34" charset="0"/>
                </a:rPr>
                <a:t>+</a:t>
              </a:r>
              <a:endParaRPr lang="en-GB" sz="240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37935" name="TextBox 54"/>
            <p:cNvSpPr txBox="1">
              <a:spLocks noChangeArrowheads="1"/>
            </p:cNvSpPr>
            <p:nvPr/>
          </p:nvSpPr>
          <p:spPr bwMode="auto">
            <a:xfrm>
              <a:off x="4090570" y="6224606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solidFill>
                    <a:schemeClr val="tx2"/>
                  </a:solidFill>
                  <a:latin typeface="Calibri" pitchFamily="34" charset="0"/>
                </a:rPr>
                <a:t>_</a:t>
              </a:r>
              <a:endParaRPr lang="en-GB" sz="240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37936" name="TextBox 55"/>
            <p:cNvSpPr txBox="1">
              <a:spLocks noChangeArrowheads="1"/>
            </p:cNvSpPr>
            <p:nvPr/>
          </p:nvSpPr>
          <p:spPr bwMode="auto">
            <a:xfrm>
              <a:off x="4214810" y="6324921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solidFill>
                    <a:schemeClr val="tx2"/>
                  </a:solidFill>
                  <a:latin typeface="Calibri" pitchFamily="34" charset="0"/>
                </a:rPr>
                <a:t>_</a:t>
              </a:r>
              <a:endParaRPr lang="en-GB" sz="240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2870200" y="3510598"/>
            <a:ext cx="558800" cy="1419225"/>
            <a:chOff x="6500826" y="214290"/>
            <a:chExt cx="558707" cy="1420013"/>
          </a:xfrm>
        </p:grpSpPr>
        <p:sp>
          <p:nvSpPr>
            <p:cNvPr id="60" name="Freeform 59"/>
            <p:cNvSpPr/>
            <p:nvPr/>
          </p:nvSpPr>
          <p:spPr>
            <a:xfrm>
              <a:off x="6500826" y="214290"/>
              <a:ext cx="193643" cy="600408"/>
            </a:xfrm>
            <a:custGeom>
              <a:avLst/>
              <a:gdLst>
                <a:gd name="connsiteX0" fmla="*/ 0 w 192853"/>
                <a:gd name="connsiteY0" fmla="*/ 0 h 600501"/>
                <a:gd name="connsiteX1" fmla="*/ 40943 w 192853"/>
                <a:gd name="connsiteY1" fmla="*/ 122830 h 600501"/>
                <a:gd name="connsiteX2" fmla="*/ 54591 w 192853"/>
                <a:gd name="connsiteY2" fmla="*/ 163773 h 600501"/>
                <a:gd name="connsiteX3" fmla="*/ 109182 w 192853"/>
                <a:gd name="connsiteY3" fmla="*/ 245659 h 600501"/>
                <a:gd name="connsiteX4" fmla="*/ 136478 w 192853"/>
                <a:gd name="connsiteY4" fmla="*/ 341194 h 600501"/>
                <a:gd name="connsiteX5" fmla="*/ 163773 w 192853"/>
                <a:gd name="connsiteY5" fmla="*/ 464024 h 600501"/>
                <a:gd name="connsiteX6" fmla="*/ 177421 w 192853"/>
                <a:gd name="connsiteY6" fmla="*/ 504967 h 600501"/>
                <a:gd name="connsiteX7" fmla="*/ 191069 w 192853"/>
                <a:gd name="connsiteY7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53" h="600501">
                  <a:moveTo>
                    <a:pt x="0" y="0"/>
                  </a:moveTo>
                  <a:lnTo>
                    <a:pt x="40943" y="122830"/>
                  </a:lnTo>
                  <a:cubicBezTo>
                    <a:pt x="45492" y="136478"/>
                    <a:pt x="46611" y="151803"/>
                    <a:pt x="54591" y="163773"/>
                  </a:cubicBezTo>
                  <a:lnTo>
                    <a:pt x="109182" y="245659"/>
                  </a:lnTo>
                  <a:cubicBezTo>
                    <a:pt x="151860" y="416370"/>
                    <a:pt x="97309" y="204099"/>
                    <a:pt x="136478" y="341194"/>
                  </a:cubicBezTo>
                  <a:cubicBezTo>
                    <a:pt x="164497" y="439262"/>
                    <a:pt x="135630" y="351456"/>
                    <a:pt x="163773" y="464024"/>
                  </a:cubicBezTo>
                  <a:cubicBezTo>
                    <a:pt x="167262" y="477980"/>
                    <a:pt x="173932" y="491011"/>
                    <a:pt x="177421" y="504967"/>
                  </a:cubicBezTo>
                  <a:cubicBezTo>
                    <a:pt x="192853" y="566695"/>
                    <a:pt x="191069" y="556062"/>
                    <a:pt x="191069" y="600501"/>
                  </a:cubicBezTo>
                </a:path>
              </a:pathLst>
            </a:cu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86528" y="1143493"/>
              <a:ext cx="273005" cy="490810"/>
            </a:xfrm>
            <a:custGeom>
              <a:avLst/>
              <a:gdLst>
                <a:gd name="connsiteX0" fmla="*/ 0 w 272955"/>
                <a:gd name="connsiteY0" fmla="*/ 0 h 491319"/>
                <a:gd name="connsiteX1" fmla="*/ 40943 w 272955"/>
                <a:gd name="connsiteY1" fmla="*/ 13648 h 491319"/>
                <a:gd name="connsiteX2" fmla="*/ 68239 w 272955"/>
                <a:gd name="connsiteY2" fmla="*/ 95534 h 491319"/>
                <a:gd name="connsiteX3" fmla="*/ 81887 w 272955"/>
                <a:gd name="connsiteY3" fmla="*/ 136478 h 491319"/>
                <a:gd name="connsiteX4" fmla="*/ 122830 w 272955"/>
                <a:gd name="connsiteY4" fmla="*/ 163773 h 491319"/>
                <a:gd name="connsiteX5" fmla="*/ 136478 w 272955"/>
                <a:gd name="connsiteY5" fmla="*/ 232012 h 491319"/>
                <a:gd name="connsiteX6" fmla="*/ 177421 w 272955"/>
                <a:gd name="connsiteY6" fmla="*/ 245660 h 491319"/>
                <a:gd name="connsiteX7" fmla="*/ 191069 w 272955"/>
                <a:gd name="connsiteY7" fmla="*/ 286603 h 491319"/>
                <a:gd name="connsiteX8" fmla="*/ 232012 w 272955"/>
                <a:gd name="connsiteY8" fmla="*/ 313899 h 491319"/>
                <a:gd name="connsiteX9" fmla="*/ 272955 w 272955"/>
                <a:gd name="connsiteY9" fmla="*/ 464024 h 491319"/>
                <a:gd name="connsiteX10" fmla="*/ 272955 w 272955"/>
                <a:gd name="connsiteY10" fmla="*/ 491319 h 49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955" h="491319">
                  <a:moveTo>
                    <a:pt x="0" y="0"/>
                  </a:moveTo>
                  <a:cubicBezTo>
                    <a:pt x="13648" y="4549"/>
                    <a:pt x="32581" y="1942"/>
                    <a:pt x="40943" y="13648"/>
                  </a:cubicBezTo>
                  <a:cubicBezTo>
                    <a:pt x="57666" y="37061"/>
                    <a:pt x="59140" y="68239"/>
                    <a:pt x="68239" y="95534"/>
                  </a:cubicBezTo>
                  <a:cubicBezTo>
                    <a:pt x="72788" y="109182"/>
                    <a:pt x="69917" y="128498"/>
                    <a:pt x="81887" y="136478"/>
                  </a:cubicBezTo>
                  <a:lnTo>
                    <a:pt x="122830" y="163773"/>
                  </a:lnTo>
                  <a:cubicBezTo>
                    <a:pt x="127379" y="186519"/>
                    <a:pt x="123611" y="212711"/>
                    <a:pt x="136478" y="232012"/>
                  </a:cubicBezTo>
                  <a:cubicBezTo>
                    <a:pt x="144458" y="243982"/>
                    <a:pt x="167249" y="235488"/>
                    <a:pt x="177421" y="245660"/>
                  </a:cubicBezTo>
                  <a:cubicBezTo>
                    <a:pt x="187593" y="255832"/>
                    <a:pt x="182082" y="275369"/>
                    <a:pt x="191069" y="286603"/>
                  </a:cubicBezTo>
                  <a:cubicBezTo>
                    <a:pt x="201316" y="299411"/>
                    <a:pt x="218364" y="304800"/>
                    <a:pt x="232012" y="313899"/>
                  </a:cubicBezTo>
                  <a:cubicBezTo>
                    <a:pt x="245718" y="355016"/>
                    <a:pt x="272955" y="433235"/>
                    <a:pt x="272955" y="464024"/>
                  </a:cubicBezTo>
                  <a:lnTo>
                    <a:pt x="272955" y="491319"/>
                  </a:ln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37932" name="TextBox 61"/>
            <p:cNvSpPr txBox="1">
              <a:spLocks noChangeArrowheads="1"/>
            </p:cNvSpPr>
            <p:nvPr/>
          </p:nvSpPr>
          <p:spPr bwMode="auto">
            <a:xfrm>
              <a:off x="6572264" y="785794"/>
              <a:ext cx="3786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>
                  <a:solidFill>
                    <a:schemeClr val="tx2"/>
                  </a:solidFill>
                  <a:latin typeface="Calibri" pitchFamily="34" charset="0"/>
                </a:rPr>
                <a:t>e</a:t>
              </a:r>
              <a:r>
                <a:rPr lang="tr-TR" baseline="-25000">
                  <a:solidFill>
                    <a:schemeClr val="tx2"/>
                  </a:solidFill>
                  <a:latin typeface="Calibri" pitchFamily="34" charset="0"/>
                </a:rPr>
                <a:t>1</a:t>
              </a:r>
              <a:endParaRPr lang="en-GB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286125" y="3724910"/>
            <a:ext cx="379413" cy="1062038"/>
            <a:chOff x="6267279" y="214290"/>
            <a:chExt cx="1049753" cy="1420013"/>
          </a:xfrm>
        </p:grpSpPr>
        <p:sp>
          <p:nvSpPr>
            <p:cNvPr id="65" name="Freeform 64"/>
            <p:cNvSpPr/>
            <p:nvPr/>
          </p:nvSpPr>
          <p:spPr>
            <a:xfrm>
              <a:off x="6500070" y="214290"/>
              <a:ext cx="193260" cy="600693"/>
            </a:xfrm>
            <a:custGeom>
              <a:avLst/>
              <a:gdLst>
                <a:gd name="connsiteX0" fmla="*/ 0 w 192853"/>
                <a:gd name="connsiteY0" fmla="*/ 0 h 600501"/>
                <a:gd name="connsiteX1" fmla="*/ 40943 w 192853"/>
                <a:gd name="connsiteY1" fmla="*/ 122830 h 600501"/>
                <a:gd name="connsiteX2" fmla="*/ 54591 w 192853"/>
                <a:gd name="connsiteY2" fmla="*/ 163773 h 600501"/>
                <a:gd name="connsiteX3" fmla="*/ 109182 w 192853"/>
                <a:gd name="connsiteY3" fmla="*/ 245659 h 600501"/>
                <a:gd name="connsiteX4" fmla="*/ 136478 w 192853"/>
                <a:gd name="connsiteY4" fmla="*/ 341194 h 600501"/>
                <a:gd name="connsiteX5" fmla="*/ 163773 w 192853"/>
                <a:gd name="connsiteY5" fmla="*/ 464024 h 600501"/>
                <a:gd name="connsiteX6" fmla="*/ 177421 w 192853"/>
                <a:gd name="connsiteY6" fmla="*/ 504967 h 600501"/>
                <a:gd name="connsiteX7" fmla="*/ 191069 w 192853"/>
                <a:gd name="connsiteY7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53" h="600501">
                  <a:moveTo>
                    <a:pt x="0" y="0"/>
                  </a:moveTo>
                  <a:lnTo>
                    <a:pt x="40943" y="122830"/>
                  </a:lnTo>
                  <a:cubicBezTo>
                    <a:pt x="45492" y="136478"/>
                    <a:pt x="46611" y="151803"/>
                    <a:pt x="54591" y="163773"/>
                  </a:cubicBezTo>
                  <a:lnTo>
                    <a:pt x="109182" y="245659"/>
                  </a:lnTo>
                  <a:cubicBezTo>
                    <a:pt x="151860" y="416370"/>
                    <a:pt x="97309" y="204099"/>
                    <a:pt x="136478" y="341194"/>
                  </a:cubicBezTo>
                  <a:cubicBezTo>
                    <a:pt x="164497" y="439262"/>
                    <a:pt x="135630" y="351456"/>
                    <a:pt x="163773" y="464024"/>
                  </a:cubicBezTo>
                  <a:cubicBezTo>
                    <a:pt x="167262" y="477980"/>
                    <a:pt x="173932" y="491011"/>
                    <a:pt x="177421" y="504967"/>
                  </a:cubicBezTo>
                  <a:cubicBezTo>
                    <a:pt x="192853" y="566695"/>
                    <a:pt x="191069" y="556062"/>
                    <a:pt x="191069" y="600501"/>
                  </a:cubicBezTo>
                </a:path>
              </a:pathLst>
            </a:cu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6785566" y="1143984"/>
              <a:ext cx="272321" cy="490319"/>
            </a:xfrm>
            <a:custGeom>
              <a:avLst/>
              <a:gdLst>
                <a:gd name="connsiteX0" fmla="*/ 0 w 272955"/>
                <a:gd name="connsiteY0" fmla="*/ 0 h 491319"/>
                <a:gd name="connsiteX1" fmla="*/ 40943 w 272955"/>
                <a:gd name="connsiteY1" fmla="*/ 13648 h 491319"/>
                <a:gd name="connsiteX2" fmla="*/ 68239 w 272955"/>
                <a:gd name="connsiteY2" fmla="*/ 95534 h 491319"/>
                <a:gd name="connsiteX3" fmla="*/ 81887 w 272955"/>
                <a:gd name="connsiteY3" fmla="*/ 136478 h 491319"/>
                <a:gd name="connsiteX4" fmla="*/ 122830 w 272955"/>
                <a:gd name="connsiteY4" fmla="*/ 163773 h 491319"/>
                <a:gd name="connsiteX5" fmla="*/ 136478 w 272955"/>
                <a:gd name="connsiteY5" fmla="*/ 232012 h 491319"/>
                <a:gd name="connsiteX6" fmla="*/ 177421 w 272955"/>
                <a:gd name="connsiteY6" fmla="*/ 245660 h 491319"/>
                <a:gd name="connsiteX7" fmla="*/ 191069 w 272955"/>
                <a:gd name="connsiteY7" fmla="*/ 286603 h 491319"/>
                <a:gd name="connsiteX8" fmla="*/ 232012 w 272955"/>
                <a:gd name="connsiteY8" fmla="*/ 313899 h 491319"/>
                <a:gd name="connsiteX9" fmla="*/ 272955 w 272955"/>
                <a:gd name="connsiteY9" fmla="*/ 464024 h 491319"/>
                <a:gd name="connsiteX10" fmla="*/ 272955 w 272955"/>
                <a:gd name="connsiteY10" fmla="*/ 491319 h 49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955" h="491319">
                  <a:moveTo>
                    <a:pt x="0" y="0"/>
                  </a:moveTo>
                  <a:cubicBezTo>
                    <a:pt x="13648" y="4549"/>
                    <a:pt x="32581" y="1942"/>
                    <a:pt x="40943" y="13648"/>
                  </a:cubicBezTo>
                  <a:cubicBezTo>
                    <a:pt x="57666" y="37061"/>
                    <a:pt x="59140" y="68239"/>
                    <a:pt x="68239" y="95534"/>
                  </a:cubicBezTo>
                  <a:cubicBezTo>
                    <a:pt x="72788" y="109182"/>
                    <a:pt x="69917" y="128498"/>
                    <a:pt x="81887" y="136478"/>
                  </a:cubicBezTo>
                  <a:lnTo>
                    <a:pt x="122830" y="163773"/>
                  </a:lnTo>
                  <a:cubicBezTo>
                    <a:pt x="127379" y="186519"/>
                    <a:pt x="123611" y="212711"/>
                    <a:pt x="136478" y="232012"/>
                  </a:cubicBezTo>
                  <a:cubicBezTo>
                    <a:pt x="144458" y="243982"/>
                    <a:pt x="167249" y="235488"/>
                    <a:pt x="177421" y="245660"/>
                  </a:cubicBezTo>
                  <a:cubicBezTo>
                    <a:pt x="187593" y="255832"/>
                    <a:pt x="182082" y="275369"/>
                    <a:pt x="191069" y="286603"/>
                  </a:cubicBezTo>
                  <a:cubicBezTo>
                    <a:pt x="201316" y="299411"/>
                    <a:pt x="218364" y="304800"/>
                    <a:pt x="232012" y="313899"/>
                  </a:cubicBezTo>
                  <a:cubicBezTo>
                    <a:pt x="245718" y="355016"/>
                    <a:pt x="272955" y="433235"/>
                    <a:pt x="272955" y="464024"/>
                  </a:cubicBezTo>
                  <a:lnTo>
                    <a:pt x="272955" y="491319"/>
                  </a:ln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37929" name="TextBox 66"/>
            <p:cNvSpPr txBox="1">
              <a:spLocks noChangeArrowheads="1"/>
            </p:cNvSpPr>
            <p:nvPr/>
          </p:nvSpPr>
          <p:spPr bwMode="auto">
            <a:xfrm>
              <a:off x="6267279" y="679837"/>
              <a:ext cx="1049753" cy="493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>
                  <a:solidFill>
                    <a:schemeClr val="tx2"/>
                  </a:solidFill>
                  <a:latin typeface="Calibri" pitchFamily="34" charset="0"/>
                </a:rPr>
                <a:t>e</a:t>
              </a:r>
              <a:r>
                <a:rPr lang="tr-TR" baseline="-25000">
                  <a:solidFill>
                    <a:schemeClr val="tx2"/>
                  </a:solidFill>
                  <a:latin typeface="Calibri" pitchFamily="34" charset="0"/>
                </a:rPr>
                <a:t>2</a:t>
              </a:r>
              <a:endParaRPr lang="en-GB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3776663" y="3812223"/>
            <a:ext cx="377825" cy="1117600"/>
            <a:chOff x="3775964" y="5240740"/>
            <a:chExt cx="378630" cy="1117218"/>
          </a:xfrm>
        </p:grpSpPr>
        <p:sp>
          <p:nvSpPr>
            <p:cNvPr id="72" name="Freeform 71"/>
            <p:cNvSpPr/>
            <p:nvPr/>
          </p:nvSpPr>
          <p:spPr>
            <a:xfrm>
              <a:off x="3888916" y="5240740"/>
              <a:ext cx="124089" cy="504652"/>
            </a:xfrm>
            <a:custGeom>
              <a:avLst/>
              <a:gdLst>
                <a:gd name="connsiteX0" fmla="*/ 122830 w 122830"/>
                <a:gd name="connsiteY0" fmla="*/ 0 h 504967"/>
                <a:gd name="connsiteX1" fmla="*/ 109182 w 122830"/>
                <a:gd name="connsiteY1" fmla="*/ 68239 h 504967"/>
                <a:gd name="connsiteX2" fmla="*/ 95534 w 122830"/>
                <a:gd name="connsiteY2" fmla="*/ 150126 h 504967"/>
                <a:gd name="connsiteX3" fmla="*/ 68239 w 122830"/>
                <a:gd name="connsiteY3" fmla="*/ 232012 h 504967"/>
                <a:gd name="connsiteX4" fmla="*/ 40943 w 122830"/>
                <a:gd name="connsiteY4" fmla="*/ 368490 h 504967"/>
                <a:gd name="connsiteX5" fmla="*/ 27295 w 122830"/>
                <a:gd name="connsiteY5" fmla="*/ 423081 h 504967"/>
                <a:gd name="connsiteX6" fmla="*/ 0 w 122830"/>
                <a:gd name="connsiteY6" fmla="*/ 504967 h 504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830" h="504967">
                  <a:moveTo>
                    <a:pt x="122830" y="0"/>
                  </a:moveTo>
                  <a:cubicBezTo>
                    <a:pt x="118281" y="22746"/>
                    <a:pt x="113332" y="45416"/>
                    <a:pt x="109182" y="68239"/>
                  </a:cubicBezTo>
                  <a:cubicBezTo>
                    <a:pt x="104232" y="95465"/>
                    <a:pt x="102245" y="123280"/>
                    <a:pt x="95534" y="150126"/>
                  </a:cubicBezTo>
                  <a:cubicBezTo>
                    <a:pt x="88556" y="178039"/>
                    <a:pt x="75217" y="204099"/>
                    <a:pt x="68239" y="232012"/>
                  </a:cubicBezTo>
                  <a:cubicBezTo>
                    <a:pt x="56987" y="277020"/>
                    <a:pt x="52195" y="323482"/>
                    <a:pt x="40943" y="368490"/>
                  </a:cubicBezTo>
                  <a:cubicBezTo>
                    <a:pt x="36394" y="386687"/>
                    <a:pt x="32685" y="405115"/>
                    <a:pt x="27295" y="423081"/>
                  </a:cubicBezTo>
                  <a:cubicBezTo>
                    <a:pt x="19028" y="450639"/>
                    <a:pt x="0" y="504967"/>
                    <a:pt x="0" y="504967"/>
                  </a:cubicBez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37925" name="TextBox 72"/>
            <p:cNvSpPr txBox="1">
              <a:spLocks noChangeArrowheads="1"/>
            </p:cNvSpPr>
            <p:nvPr/>
          </p:nvSpPr>
          <p:spPr bwMode="auto">
            <a:xfrm>
              <a:off x="3775964" y="5643578"/>
              <a:ext cx="3786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>
                  <a:solidFill>
                    <a:schemeClr val="tx2"/>
                  </a:solidFill>
                  <a:latin typeface="Calibri" pitchFamily="34" charset="0"/>
                </a:rPr>
                <a:t>e</a:t>
              </a:r>
              <a:r>
                <a:rPr lang="tr-TR" baseline="-25000">
                  <a:solidFill>
                    <a:schemeClr val="tx2"/>
                  </a:solidFill>
                  <a:latin typeface="Calibri" pitchFamily="34" charset="0"/>
                </a:rPr>
                <a:t>3</a:t>
              </a:r>
              <a:endParaRPr lang="en-GB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flipH="1">
              <a:off x="3844371" y="5977088"/>
              <a:ext cx="44545" cy="380870"/>
            </a:xfrm>
            <a:custGeom>
              <a:avLst/>
              <a:gdLst>
                <a:gd name="connsiteX0" fmla="*/ 0 w 0"/>
                <a:gd name="connsiteY0" fmla="*/ 0 h 436729"/>
                <a:gd name="connsiteX1" fmla="*/ 0 w 0"/>
                <a:gd name="connsiteY1" fmla="*/ 436729 h 43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36729">
                  <a:moveTo>
                    <a:pt x="0" y="0"/>
                  </a:moveTo>
                  <a:lnTo>
                    <a:pt x="0" y="436729"/>
                  </a:ln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4257675" y="4043998"/>
            <a:ext cx="436563" cy="1065212"/>
            <a:chOff x="4258101" y="5472752"/>
            <a:chExt cx="436729" cy="1064526"/>
          </a:xfrm>
        </p:grpSpPr>
        <p:sp>
          <p:nvSpPr>
            <p:cNvPr id="76" name="Freeform 75"/>
            <p:cNvSpPr/>
            <p:nvPr/>
          </p:nvSpPr>
          <p:spPr>
            <a:xfrm>
              <a:off x="4435969" y="5472752"/>
              <a:ext cx="258861" cy="494981"/>
            </a:xfrm>
            <a:custGeom>
              <a:avLst/>
              <a:gdLst>
                <a:gd name="connsiteX0" fmla="*/ 259308 w 259308"/>
                <a:gd name="connsiteY0" fmla="*/ 0 h 495636"/>
                <a:gd name="connsiteX1" fmla="*/ 232012 w 259308"/>
                <a:gd name="connsiteY1" fmla="*/ 54591 h 495636"/>
                <a:gd name="connsiteX2" fmla="*/ 163774 w 259308"/>
                <a:gd name="connsiteY2" fmla="*/ 136478 h 495636"/>
                <a:gd name="connsiteX3" fmla="*/ 109182 w 259308"/>
                <a:gd name="connsiteY3" fmla="*/ 232012 h 495636"/>
                <a:gd name="connsiteX4" fmla="*/ 81887 w 259308"/>
                <a:gd name="connsiteY4" fmla="*/ 313899 h 495636"/>
                <a:gd name="connsiteX5" fmla="*/ 68239 w 259308"/>
                <a:gd name="connsiteY5" fmla="*/ 409433 h 495636"/>
                <a:gd name="connsiteX6" fmla="*/ 27296 w 259308"/>
                <a:gd name="connsiteY6" fmla="*/ 450376 h 495636"/>
                <a:gd name="connsiteX7" fmla="*/ 0 w 259308"/>
                <a:gd name="connsiteY7" fmla="*/ 491320 h 49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308" h="495636">
                  <a:moveTo>
                    <a:pt x="259308" y="0"/>
                  </a:moveTo>
                  <a:cubicBezTo>
                    <a:pt x="250209" y="18197"/>
                    <a:pt x="243837" y="38036"/>
                    <a:pt x="232012" y="54591"/>
                  </a:cubicBezTo>
                  <a:cubicBezTo>
                    <a:pt x="181708" y="125017"/>
                    <a:pt x="199874" y="64277"/>
                    <a:pt x="163774" y="136478"/>
                  </a:cubicBezTo>
                  <a:cubicBezTo>
                    <a:pt x="111674" y="240677"/>
                    <a:pt x="208182" y="100014"/>
                    <a:pt x="109182" y="232012"/>
                  </a:cubicBezTo>
                  <a:cubicBezTo>
                    <a:pt x="100084" y="259308"/>
                    <a:pt x="85956" y="285416"/>
                    <a:pt x="81887" y="313899"/>
                  </a:cubicBezTo>
                  <a:cubicBezTo>
                    <a:pt x="77338" y="345744"/>
                    <a:pt x="80186" y="379566"/>
                    <a:pt x="68239" y="409433"/>
                  </a:cubicBezTo>
                  <a:cubicBezTo>
                    <a:pt x="61071" y="427353"/>
                    <a:pt x="40944" y="436728"/>
                    <a:pt x="27296" y="450376"/>
                  </a:cubicBezTo>
                  <a:cubicBezTo>
                    <a:pt x="12209" y="495636"/>
                    <a:pt x="28034" y="491320"/>
                    <a:pt x="0" y="491320"/>
                  </a:cubicBez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37922" name="TextBox 76"/>
            <p:cNvSpPr txBox="1">
              <a:spLocks noChangeArrowheads="1"/>
            </p:cNvSpPr>
            <p:nvPr/>
          </p:nvSpPr>
          <p:spPr bwMode="auto">
            <a:xfrm>
              <a:off x="4284044" y="5857892"/>
              <a:ext cx="3706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>
                  <a:solidFill>
                    <a:schemeClr val="tx2"/>
                  </a:solidFill>
                  <a:latin typeface="Calibri" pitchFamily="34" charset="0"/>
                </a:rPr>
                <a:t>e</a:t>
              </a:r>
              <a:r>
                <a:rPr lang="tr-TR" baseline="-25000">
                  <a:solidFill>
                    <a:schemeClr val="tx2"/>
                  </a:solidFill>
                  <a:latin typeface="Calibri" pitchFamily="34" charset="0"/>
                </a:rPr>
                <a:t>k</a:t>
              </a:r>
              <a:endParaRPr lang="en-GB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4258101" y="6210464"/>
              <a:ext cx="136577" cy="326814"/>
            </a:xfrm>
            <a:custGeom>
              <a:avLst/>
              <a:gdLst>
                <a:gd name="connsiteX0" fmla="*/ 136478 w 136478"/>
                <a:gd name="connsiteY0" fmla="*/ 0 h 327547"/>
                <a:gd name="connsiteX1" fmla="*/ 122830 w 136478"/>
                <a:gd name="connsiteY1" fmla="*/ 54591 h 327547"/>
                <a:gd name="connsiteX2" fmla="*/ 95535 w 136478"/>
                <a:gd name="connsiteY2" fmla="*/ 191069 h 327547"/>
                <a:gd name="connsiteX3" fmla="*/ 27296 w 136478"/>
                <a:gd name="connsiteY3" fmla="*/ 272956 h 327547"/>
                <a:gd name="connsiteX4" fmla="*/ 0 w 136478"/>
                <a:gd name="connsiteY4" fmla="*/ 327547 h 32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78" h="327547">
                  <a:moveTo>
                    <a:pt x="136478" y="0"/>
                  </a:moveTo>
                  <a:cubicBezTo>
                    <a:pt x="131929" y="18197"/>
                    <a:pt x="126760" y="36250"/>
                    <a:pt x="122830" y="54591"/>
                  </a:cubicBezTo>
                  <a:cubicBezTo>
                    <a:pt x="113109" y="99955"/>
                    <a:pt x="121270" y="152468"/>
                    <a:pt x="95535" y="191069"/>
                  </a:cubicBezTo>
                  <a:cubicBezTo>
                    <a:pt x="57533" y="248071"/>
                    <a:pt x="79837" y="220413"/>
                    <a:pt x="27296" y="272956"/>
                  </a:cubicBezTo>
                  <a:cubicBezTo>
                    <a:pt x="11613" y="320003"/>
                    <a:pt x="23820" y="303727"/>
                    <a:pt x="0" y="327547"/>
                  </a:cubicBez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4572000" y="4358323"/>
            <a:ext cx="714375" cy="857250"/>
            <a:chOff x="4258101" y="5472752"/>
            <a:chExt cx="436729" cy="1064526"/>
          </a:xfrm>
        </p:grpSpPr>
        <p:sp>
          <p:nvSpPr>
            <p:cNvPr id="81" name="Freeform 80"/>
            <p:cNvSpPr/>
            <p:nvPr/>
          </p:nvSpPr>
          <p:spPr>
            <a:xfrm>
              <a:off x="4435704" y="5472752"/>
              <a:ext cx="259126" cy="494807"/>
            </a:xfrm>
            <a:custGeom>
              <a:avLst/>
              <a:gdLst>
                <a:gd name="connsiteX0" fmla="*/ 259308 w 259308"/>
                <a:gd name="connsiteY0" fmla="*/ 0 h 495636"/>
                <a:gd name="connsiteX1" fmla="*/ 232012 w 259308"/>
                <a:gd name="connsiteY1" fmla="*/ 54591 h 495636"/>
                <a:gd name="connsiteX2" fmla="*/ 163774 w 259308"/>
                <a:gd name="connsiteY2" fmla="*/ 136478 h 495636"/>
                <a:gd name="connsiteX3" fmla="*/ 109182 w 259308"/>
                <a:gd name="connsiteY3" fmla="*/ 232012 h 495636"/>
                <a:gd name="connsiteX4" fmla="*/ 81887 w 259308"/>
                <a:gd name="connsiteY4" fmla="*/ 313899 h 495636"/>
                <a:gd name="connsiteX5" fmla="*/ 68239 w 259308"/>
                <a:gd name="connsiteY5" fmla="*/ 409433 h 495636"/>
                <a:gd name="connsiteX6" fmla="*/ 27296 w 259308"/>
                <a:gd name="connsiteY6" fmla="*/ 450376 h 495636"/>
                <a:gd name="connsiteX7" fmla="*/ 0 w 259308"/>
                <a:gd name="connsiteY7" fmla="*/ 491320 h 49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308" h="495636">
                  <a:moveTo>
                    <a:pt x="259308" y="0"/>
                  </a:moveTo>
                  <a:cubicBezTo>
                    <a:pt x="250209" y="18197"/>
                    <a:pt x="243837" y="38036"/>
                    <a:pt x="232012" y="54591"/>
                  </a:cubicBezTo>
                  <a:cubicBezTo>
                    <a:pt x="181708" y="125017"/>
                    <a:pt x="199874" y="64277"/>
                    <a:pt x="163774" y="136478"/>
                  </a:cubicBezTo>
                  <a:cubicBezTo>
                    <a:pt x="111674" y="240677"/>
                    <a:pt x="208182" y="100014"/>
                    <a:pt x="109182" y="232012"/>
                  </a:cubicBezTo>
                  <a:cubicBezTo>
                    <a:pt x="100084" y="259308"/>
                    <a:pt x="85956" y="285416"/>
                    <a:pt x="81887" y="313899"/>
                  </a:cubicBezTo>
                  <a:cubicBezTo>
                    <a:pt x="77338" y="345744"/>
                    <a:pt x="80186" y="379566"/>
                    <a:pt x="68239" y="409433"/>
                  </a:cubicBezTo>
                  <a:cubicBezTo>
                    <a:pt x="61071" y="427353"/>
                    <a:pt x="40944" y="436728"/>
                    <a:pt x="27296" y="450376"/>
                  </a:cubicBezTo>
                  <a:cubicBezTo>
                    <a:pt x="12209" y="495636"/>
                    <a:pt x="28034" y="491320"/>
                    <a:pt x="0" y="491320"/>
                  </a:cubicBez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37919" name="TextBox 81"/>
            <p:cNvSpPr txBox="1">
              <a:spLocks noChangeArrowheads="1"/>
            </p:cNvSpPr>
            <p:nvPr/>
          </p:nvSpPr>
          <p:spPr bwMode="auto">
            <a:xfrm>
              <a:off x="4284044" y="5857892"/>
              <a:ext cx="308890" cy="458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>
                  <a:solidFill>
                    <a:schemeClr val="tx2"/>
                  </a:solidFill>
                  <a:latin typeface="Calibri" pitchFamily="34" charset="0"/>
                </a:rPr>
                <a:t>e</a:t>
              </a:r>
              <a:r>
                <a:rPr lang="tr-TR" baseline="-25000">
                  <a:solidFill>
                    <a:schemeClr val="tx2"/>
                  </a:solidFill>
                  <a:latin typeface="Calibri" pitchFamily="34" charset="0"/>
                </a:rPr>
                <a:t>n-1</a:t>
              </a:r>
              <a:endParaRPr lang="en-GB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>
              <a:off x="4258101" y="6210035"/>
              <a:ext cx="136842" cy="327243"/>
            </a:xfrm>
            <a:custGeom>
              <a:avLst/>
              <a:gdLst>
                <a:gd name="connsiteX0" fmla="*/ 136478 w 136478"/>
                <a:gd name="connsiteY0" fmla="*/ 0 h 327547"/>
                <a:gd name="connsiteX1" fmla="*/ 122830 w 136478"/>
                <a:gd name="connsiteY1" fmla="*/ 54591 h 327547"/>
                <a:gd name="connsiteX2" fmla="*/ 95535 w 136478"/>
                <a:gd name="connsiteY2" fmla="*/ 191069 h 327547"/>
                <a:gd name="connsiteX3" fmla="*/ 27296 w 136478"/>
                <a:gd name="connsiteY3" fmla="*/ 272956 h 327547"/>
                <a:gd name="connsiteX4" fmla="*/ 0 w 136478"/>
                <a:gd name="connsiteY4" fmla="*/ 327547 h 32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78" h="327547">
                  <a:moveTo>
                    <a:pt x="136478" y="0"/>
                  </a:moveTo>
                  <a:cubicBezTo>
                    <a:pt x="131929" y="18197"/>
                    <a:pt x="126760" y="36250"/>
                    <a:pt x="122830" y="54591"/>
                  </a:cubicBezTo>
                  <a:cubicBezTo>
                    <a:pt x="113109" y="99955"/>
                    <a:pt x="121270" y="152468"/>
                    <a:pt x="95535" y="191069"/>
                  </a:cubicBezTo>
                  <a:cubicBezTo>
                    <a:pt x="57533" y="248071"/>
                    <a:pt x="79837" y="220413"/>
                    <a:pt x="27296" y="272956"/>
                  </a:cubicBezTo>
                  <a:cubicBezTo>
                    <a:pt x="11613" y="320003"/>
                    <a:pt x="23820" y="303727"/>
                    <a:pt x="0" y="327547"/>
                  </a:cubicBez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74471" y="3127464"/>
            <a:ext cx="260198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Denote the voltage difference between node k and node j by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tr-TR" sz="2000" baseline="-25000" dirty="0">
                <a:solidFill>
                  <a:srgbClr val="0033CC"/>
                </a:solidFill>
                <a:latin typeface="Comic Sans MS" pitchFamily="66" charset="0"/>
              </a:rPr>
              <a:t>kj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.</a:t>
            </a:r>
            <a:endParaRPr lang="en-GB" sz="2000" dirty="0">
              <a:latin typeface="Comic Sans MS" pitchFamily="66" charset="0"/>
            </a:endParaRP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 rot="5400000">
            <a:off x="5054600" y="3493135"/>
            <a:ext cx="592138" cy="687388"/>
            <a:chOff x="4155974" y="5472752"/>
            <a:chExt cx="542744" cy="1064526"/>
          </a:xfrm>
        </p:grpSpPr>
        <p:sp>
          <p:nvSpPr>
            <p:cNvPr id="87" name="Freeform 86"/>
            <p:cNvSpPr/>
            <p:nvPr/>
          </p:nvSpPr>
          <p:spPr>
            <a:xfrm>
              <a:off x="4435349" y="5470294"/>
              <a:ext cx="259004" cy="496615"/>
            </a:xfrm>
            <a:custGeom>
              <a:avLst/>
              <a:gdLst>
                <a:gd name="connsiteX0" fmla="*/ 259308 w 259308"/>
                <a:gd name="connsiteY0" fmla="*/ 0 h 495636"/>
                <a:gd name="connsiteX1" fmla="*/ 232012 w 259308"/>
                <a:gd name="connsiteY1" fmla="*/ 54591 h 495636"/>
                <a:gd name="connsiteX2" fmla="*/ 163774 w 259308"/>
                <a:gd name="connsiteY2" fmla="*/ 136478 h 495636"/>
                <a:gd name="connsiteX3" fmla="*/ 109182 w 259308"/>
                <a:gd name="connsiteY3" fmla="*/ 232012 h 495636"/>
                <a:gd name="connsiteX4" fmla="*/ 81887 w 259308"/>
                <a:gd name="connsiteY4" fmla="*/ 313899 h 495636"/>
                <a:gd name="connsiteX5" fmla="*/ 68239 w 259308"/>
                <a:gd name="connsiteY5" fmla="*/ 409433 h 495636"/>
                <a:gd name="connsiteX6" fmla="*/ 27296 w 259308"/>
                <a:gd name="connsiteY6" fmla="*/ 450376 h 495636"/>
                <a:gd name="connsiteX7" fmla="*/ 0 w 259308"/>
                <a:gd name="connsiteY7" fmla="*/ 491320 h 49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308" h="495636">
                  <a:moveTo>
                    <a:pt x="259308" y="0"/>
                  </a:moveTo>
                  <a:cubicBezTo>
                    <a:pt x="250209" y="18197"/>
                    <a:pt x="243837" y="38036"/>
                    <a:pt x="232012" y="54591"/>
                  </a:cubicBezTo>
                  <a:cubicBezTo>
                    <a:pt x="181708" y="125017"/>
                    <a:pt x="199874" y="64277"/>
                    <a:pt x="163774" y="136478"/>
                  </a:cubicBezTo>
                  <a:cubicBezTo>
                    <a:pt x="111674" y="240677"/>
                    <a:pt x="208182" y="100014"/>
                    <a:pt x="109182" y="232012"/>
                  </a:cubicBezTo>
                  <a:cubicBezTo>
                    <a:pt x="100084" y="259308"/>
                    <a:pt x="85956" y="285416"/>
                    <a:pt x="81887" y="313899"/>
                  </a:cubicBezTo>
                  <a:cubicBezTo>
                    <a:pt x="77338" y="345744"/>
                    <a:pt x="80186" y="379566"/>
                    <a:pt x="68239" y="409433"/>
                  </a:cubicBezTo>
                  <a:cubicBezTo>
                    <a:pt x="61071" y="427353"/>
                    <a:pt x="40944" y="436728"/>
                    <a:pt x="27296" y="450376"/>
                  </a:cubicBezTo>
                  <a:cubicBezTo>
                    <a:pt x="12209" y="495636"/>
                    <a:pt x="28034" y="491320"/>
                    <a:pt x="0" y="491320"/>
                  </a:cubicBez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37916" name="TextBox 87"/>
            <p:cNvSpPr txBox="1">
              <a:spLocks noChangeArrowheads="1"/>
            </p:cNvSpPr>
            <p:nvPr/>
          </p:nvSpPr>
          <p:spPr bwMode="auto">
            <a:xfrm>
              <a:off x="4155974" y="5661212"/>
              <a:ext cx="542744" cy="572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tr-TR" baseline="-25000">
                  <a:solidFill>
                    <a:schemeClr val="tx2"/>
                  </a:solidFill>
                  <a:latin typeface="Calibri" pitchFamily="34" charset="0"/>
                </a:rPr>
                <a:t>kn-1</a:t>
              </a:r>
              <a:endParaRPr lang="en-GB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4257830" y="6210299"/>
              <a:ext cx="136777" cy="326980"/>
            </a:xfrm>
            <a:custGeom>
              <a:avLst/>
              <a:gdLst>
                <a:gd name="connsiteX0" fmla="*/ 136478 w 136478"/>
                <a:gd name="connsiteY0" fmla="*/ 0 h 327547"/>
                <a:gd name="connsiteX1" fmla="*/ 122830 w 136478"/>
                <a:gd name="connsiteY1" fmla="*/ 54591 h 327547"/>
                <a:gd name="connsiteX2" fmla="*/ 95535 w 136478"/>
                <a:gd name="connsiteY2" fmla="*/ 191069 h 327547"/>
                <a:gd name="connsiteX3" fmla="*/ 27296 w 136478"/>
                <a:gd name="connsiteY3" fmla="*/ 272956 h 327547"/>
                <a:gd name="connsiteX4" fmla="*/ 0 w 136478"/>
                <a:gd name="connsiteY4" fmla="*/ 327547 h 32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78" h="327547">
                  <a:moveTo>
                    <a:pt x="136478" y="0"/>
                  </a:moveTo>
                  <a:cubicBezTo>
                    <a:pt x="131929" y="18197"/>
                    <a:pt x="126760" y="36250"/>
                    <a:pt x="122830" y="54591"/>
                  </a:cubicBezTo>
                  <a:cubicBezTo>
                    <a:pt x="113109" y="99955"/>
                    <a:pt x="121270" y="152468"/>
                    <a:pt x="95535" y="191069"/>
                  </a:cubicBezTo>
                  <a:cubicBezTo>
                    <a:pt x="57533" y="248071"/>
                    <a:pt x="79837" y="220413"/>
                    <a:pt x="27296" y="272956"/>
                  </a:cubicBezTo>
                  <a:cubicBezTo>
                    <a:pt x="11613" y="320003"/>
                    <a:pt x="23820" y="303727"/>
                    <a:pt x="0" y="327547"/>
                  </a:cubicBez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6" grpId="1" animBg="1"/>
      <p:bldP spid="23" grpId="0"/>
      <p:bldP spid="23" grpId="1"/>
      <p:bldP spid="45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33388" y="285750"/>
            <a:ext cx="7103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Kirchhoff’s Voltage Law </a:t>
            </a:r>
            <a:r>
              <a:rPr lang="tr-TR" sz="2000" u="sng" dirty="0">
                <a:solidFill>
                  <a:srgbClr val="0033CC"/>
                </a:solidFill>
                <a:latin typeface="Comic Sans MS" pitchFamily="66" charset="0"/>
              </a:rPr>
              <a:t>(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KVL) in terms of node voltages </a:t>
            </a:r>
            <a:endParaRPr lang="en-GB" sz="2000" u="sng" dirty="0">
              <a:latin typeface="Comic Sans MS" pitchFamily="66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88963" y="928688"/>
            <a:ext cx="8045450" cy="1631216"/>
            <a:chOff x="588501" y="928671"/>
            <a:chExt cx="8045792" cy="1631381"/>
          </a:xfrm>
        </p:grpSpPr>
        <p:sp>
          <p:nvSpPr>
            <p:cNvPr id="39944" name="TextBox 3"/>
            <p:cNvSpPr txBox="1">
              <a:spLocks noChangeArrowheads="1"/>
            </p:cNvSpPr>
            <p:nvPr/>
          </p:nvSpPr>
          <p:spPr bwMode="auto">
            <a:xfrm>
              <a:off x="588501" y="928671"/>
              <a:ext cx="8045792" cy="1631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For all lumped connected circuits, for all choices of reference node, for all times t, for all pairs of nodes k and j,</a:t>
              </a:r>
              <a:endParaRPr lang="tr-TR" sz="2000" dirty="0">
                <a:solidFill>
                  <a:srgbClr val="0033CC"/>
                </a:solidFill>
                <a:latin typeface="Comic Sans MS" pitchFamily="66" charset="0"/>
              </a:endParaRPr>
            </a:p>
            <a:p>
              <a:endParaRPr lang="tr-TR" sz="2000" dirty="0">
                <a:solidFill>
                  <a:srgbClr val="0033CC"/>
                </a:solidFill>
                <a:latin typeface="Comic Sans MS" pitchFamily="66" charset="0"/>
              </a:endParaRPr>
            </a:p>
            <a:p>
              <a:endParaRPr lang="tr-TR" sz="2000" dirty="0">
                <a:solidFill>
                  <a:srgbClr val="0033CC"/>
                </a:solidFill>
                <a:latin typeface="Comic Sans MS" pitchFamily="66" charset="0"/>
              </a:endParaRPr>
            </a:p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                             </a:t>
              </a:r>
              <a:endParaRPr lang="en-GB" sz="2000" dirty="0">
                <a:latin typeface="Comic Sans MS" pitchFamily="66" charset="0"/>
              </a:endParaRPr>
            </a:p>
          </p:txBody>
        </p:sp>
        <p:graphicFrame>
          <p:nvGraphicFramePr>
            <p:cNvPr id="3993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856170"/>
                </p:ext>
              </p:extLst>
            </p:nvPr>
          </p:nvGraphicFramePr>
          <p:xfrm>
            <a:off x="2623763" y="1714562"/>
            <a:ext cx="3621241" cy="643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6" name="Equation" r:id="rId4" imgW="1231560" imgH="241200" progId="Equation.3">
                    <p:embed/>
                  </p:oleObj>
                </mc:Choice>
                <mc:Fallback>
                  <p:oleObj name="Equation" r:id="rId4" imgW="123156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763" y="1714562"/>
                          <a:ext cx="3621241" cy="6430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0063" y="3929063"/>
            <a:ext cx="8045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For all lumped connected circuits, for all closed node sequences, for all times t, the algebraic sum of all node-to-node vol</a:t>
            </a:r>
            <a:endParaRPr lang="en-GB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0063" y="3300953"/>
            <a:ext cx="71320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Kirchhoff’s Voltage Law </a:t>
            </a:r>
            <a:r>
              <a:rPr lang="tr-TR" sz="2000" u="sng" dirty="0">
                <a:solidFill>
                  <a:srgbClr val="0033CC"/>
                </a:solidFill>
                <a:latin typeface="Comic Sans MS" pitchFamily="66" charset="0"/>
              </a:rPr>
              <a:t>(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KVL) for closed node sequences</a:t>
            </a:r>
            <a:endParaRPr lang="en-GB" sz="2000" u="sng" dirty="0">
              <a:latin typeface="Comic Sans MS" pitchFamily="66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-83416" y="5229200"/>
            <a:ext cx="9132628" cy="707886"/>
            <a:chOff x="-71470" y="333711"/>
            <a:chExt cx="9132428" cy="707651"/>
          </a:xfrm>
        </p:grpSpPr>
        <p:sp>
          <p:nvSpPr>
            <p:cNvPr id="11" name="TextBox 1"/>
            <p:cNvSpPr txBox="1">
              <a:spLocks noChangeArrowheads="1"/>
            </p:cNvSpPr>
            <p:nvPr/>
          </p:nvSpPr>
          <p:spPr bwMode="auto">
            <a:xfrm>
              <a:off x="-71470" y="333711"/>
              <a:ext cx="9132428" cy="707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u="sng" dirty="0" smtClean="0">
                  <a:solidFill>
                    <a:srgbClr val="C00000"/>
                  </a:solidFill>
                  <a:latin typeface="Comic Sans MS" pitchFamily="66" charset="0"/>
                </a:rPr>
                <a:t>Theorem</a:t>
              </a:r>
              <a:r>
                <a:rPr lang="tr-TR" sz="2000" u="sng" dirty="0">
                  <a:solidFill>
                    <a:srgbClr val="C00000"/>
                  </a:solidFill>
                  <a:latin typeface="Comic Sans MS" pitchFamily="66" charset="0"/>
                </a:rPr>
                <a:t>:</a:t>
              </a:r>
              <a:r>
                <a:rPr lang="tr-TR" sz="2000" dirty="0">
                  <a:solidFill>
                    <a:srgbClr val="C00000"/>
                  </a:solidFill>
                  <a:latin typeface="Comic Sans MS" pitchFamily="66" charset="0"/>
                </a:rPr>
                <a:t> </a:t>
              </a:r>
            </a:p>
            <a:p>
              <a:r>
                <a:rPr lang="tr-TR" sz="2000" dirty="0">
                  <a:solidFill>
                    <a:srgbClr val="C00000"/>
                  </a:solidFill>
                  <a:latin typeface="Comic Sans MS" pitchFamily="66" charset="0"/>
                </a:rPr>
                <a:t>       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KVL in terms of node voltages            KVL for closed node sequences</a:t>
              </a:r>
              <a:endParaRPr lang="tr-TR" sz="2000" dirty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4359394" y="766258"/>
              <a:ext cx="644511" cy="2142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/>
          <a:srcRect l="38091" t="46890" r="30016" b="17201"/>
          <a:stretch>
            <a:fillRect/>
          </a:stretch>
        </p:blipFill>
        <p:spPr bwMode="auto">
          <a:xfrm>
            <a:off x="611188" y="692150"/>
            <a:ext cx="5329287" cy="375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5288" y="188913"/>
            <a:ext cx="1175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Example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9045" y="381689"/>
            <a:ext cx="32403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  <a:cs typeface="+mn-cs"/>
              </a:rPr>
              <a:t>Write the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  <a:cs typeface="+mn-cs"/>
              </a:rPr>
              <a:t> equations obtained from KVL in terms of node voltages.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  <a:cs typeface="+mn-cs"/>
              </a:rPr>
              <a:t>Choose three closed node sequences and write three equations using KCL for closed node sequences.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endParaRPr lang="en-GB" sz="2000" dirty="0">
              <a:latin typeface="Comic Sans MS" pitchFamily="66" charset="0"/>
              <a:cs typeface="+mn-cs"/>
            </a:endParaRPr>
          </a:p>
        </p:txBody>
      </p:sp>
      <p:grpSp>
        <p:nvGrpSpPr>
          <p:cNvPr id="91142" name="Group 7"/>
          <p:cNvGrpSpPr>
            <a:grpSpLocks/>
          </p:cNvGrpSpPr>
          <p:nvPr/>
        </p:nvGrpSpPr>
        <p:grpSpPr bwMode="auto">
          <a:xfrm>
            <a:off x="467190" y="1505074"/>
            <a:ext cx="287995" cy="307575"/>
            <a:chOff x="1835696" y="5157192"/>
            <a:chExt cx="288032" cy="307777"/>
          </a:xfrm>
        </p:grpSpPr>
        <p:sp>
          <p:nvSpPr>
            <p:cNvPr id="91164" name="TextBox 5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64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1</a:t>
              </a:r>
              <a:endParaRPr lang="en-GB" sz="1400"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835696" y="5156668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3" name="Group 8"/>
          <p:cNvGrpSpPr>
            <a:grpSpLocks/>
          </p:cNvGrpSpPr>
          <p:nvPr/>
        </p:nvGrpSpPr>
        <p:grpSpPr bwMode="auto">
          <a:xfrm>
            <a:off x="2213749" y="1522699"/>
            <a:ext cx="293633" cy="307575"/>
            <a:chOff x="1835696" y="5157192"/>
            <a:chExt cx="293670" cy="307777"/>
          </a:xfrm>
        </p:grpSpPr>
        <p:sp>
          <p:nvSpPr>
            <p:cNvPr id="91162" name="TextBox 9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2</a:t>
              </a:r>
              <a:endParaRPr lang="en-GB" sz="1400">
                <a:latin typeface="Comic Sans MS" pitchFamily="66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835677" y="5157192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4" name="Group 11"/>
          <p:cNvGrpSpPr>
            <a:grpSpLocks/>
          </p:cNvGrpSpPr>
          <p:nvPr/>
        </p:nvGrpSpPr>
        <p:grpSpPr bwMode="auto">
          <a:xfrm>
            <a:off x="3560516" y="1485900"/>
            <a:ext cx="293633" cy="307575"/>
            <a:chOff x="1835696" y="5157192"/>
            <a:chExt cx="293670" cy="307777"/>
          </a:xfrm>
        </p:grpSpPr>
        <p:sp>
          <p:nvSpPr>
            <p:cNvPr id="91160" name="TextBox 12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3</a:t>
              </a:r>
              <a:endParaRPr lang="en-GB" sz="1400">
                <a:latin typeface="Comic Sans MS" pitchFamily="66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36124" y="5157192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5" name="Group 14"/>
          <p:cNvGrpSpPr>
            <a:grpSpLocks/>
          </p:cNvGrpSpPr>
          <p:nvPr/>
        </p:nvGrpSpPr>
        <p:grpSpPr bwMode="auto">
          <a:xfrm>
            <a:off x="5580113" y="1630362"/>
            <a:ext cx="293633" cy="307575"/>
            <a:chOff x="1835696" y="5157192"/>
            <a:chExt cx="293670" cy="307777"/>
          </a:xfrm>
        </p:grpSpPr>
        <p:sp>
          <p:nvSpPr>
            <p:cNvPr id="91158" name="TextBox 15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 dirty="0">
                  <a:latin typeface="Comic Sans MS" pitchFamily="66" charset="0"/>
                </a:rPr>
                <a:t>4</a:t>
              </a:r>
              <a:endParaRPr lang="en-GB" sz="1400" dirty="0">
                <a:latin typeface="Comic Sans MS" pitchFamily="66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835176" y="5157192"/>
              <a:ext cx="287373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6" name="Group 17"/>
          <p:cNvGrpSpPr>
            <a:grpSpLocks/>
          </p:cNvGrpSpPr>
          <p:nvPr/>
        </p:nvGrpSpPr>
        <p:grpSpPr bwMode="auto">
          <a:xfrm>
            <a:off x="598703" y="3309851"/>
            <a:ext cx="293633" cy="307575"/>
            <a:chOff x="1835696" y="5157192"/>
            <a:chExt cx="293670" cy="307777"/>
          </a:xfrm>
        </p:grpSpPr>
        <p:sp>
          <p:nvSpPr>
            <p:cNvPr id="91156" name="TextBox 18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5</a:t>
              </a:r>
              <a:endParaRPr lang="en-GB" sz="1400">
                <a:latin typeface="Comic Sans MS" pitchFamily="66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836160" y="5156792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7" name="Group 20"/>
          <p:cNvGrpSpPr>
            <a:grpSpLocks/>
          </p:cNvGrpSpPr>
          <p:nvPr/>
        </p:nvGrpSpPr>
        <p:grpSpPr bwMode="auto">
          <a:xfrm>
            <a:off x="2411760" y="3367417"/>
            <a:ext cx="293633" cy="307575"/>
            <a:chOff x="1835696" y="5157192"/>
            <a:chExt cx="293670" cy="307777"/>
          </a:xfrm>
        </p:grpSpPr>
        <p:sp>
          <p:nvSpPr>
            <p:cNvPr id="91154" name="TextBox 21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6</a:t>
              </a:r>
              <a:endParaRPr lang="en-GB" sz="1400">
                <a:latin typeface="Comic Sans MS" pitchFamily="66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835774" y="5156792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8" name="Group 23"/>
          <p:cNvGrpSpPr>
            <a:grpSpLocks/>
          </p:cNvGrpSpPr>
          <p:nvPr/>
        </p:nvGrpSpPr>
        <p:grpSpPr bwMode="auto">
          <a:xfrm>
            <a:off x="3900542" y="3414197"/>
            <a:ext cx="293633" cy="307575"/>
            <a:chOff x="1835696" y="5157192"/>
            <a:chExt cx="293670" cy="307777"/>
          </a:xfrm>
        </p:grpSpPr>
        <p:sp>
          <p:nvSpPr>
            <p:cNvPr id="91152" name="TextBox 24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 dirty="0">
                  <a:latin typeface="Comic Sans MS" pitchFamily="66" charset="0"/>
                </a:rPr>
                <a:t>7</a:t>
              </a:r>
              <a:endParaRPr lang="en-GB" sz="1400" dirty="0">
                <a:latin typeface="Comic Sans MS" pitchFamily="66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836220" y="5156792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9" name="Group 26"/>
          <p:cNvGrpSpPr>
            <a:grpSpLocks/>
          </p:cNvGrpSpPr>
          <p:nvPr/>
        </p:nvGrpSpPr>
        <p:grpSpPr bwMode="auto">
          <a:xfrm>
            <a:off x="5548277" y="3284984"/>
            <a:ext cx="293633" cy="307575"/>
            <a:chOff x="1835696" y="5157192"/>
            <a:chExt cx="293670" cy="307777"/>
          </a:xfrm>
        </p:grpSpPr>
        <p:sp>
          <p:nvSpPr>
            <p:cNvPr id="91150" name="TextBox 27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8</a:t>
              </a:r>
              <a:endParaRPr lang="en-GB" sz="1400">
                <a:latin typeface="Comic Sans MS" pitchFamily="66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835641" y="5157316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0" y="6535738"/>
            <a:ext cx="83883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20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Circuits”,  Mc.Graw Hill, 1987, New York</a:t>
            </a:r>
          </a:p>
        </p:txBody>
      </p:sp>
    </p:spTree>
    <p:extLst>
      <p:ext uri="{BB962C8B-B14F-4D97-AF65-F5344CB8AC3E}">
        <p14:creationId xmlns:p14="http://schemas.microsoft.com/office/powerpoint/2010/main" val="221575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7056784" cy="422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33388" y="285750"/>
            <a:ext cx="42306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3. Kirchhoff’s Current Law </a:t>
            </a:r>
            <a:r>
              <a:rPr lang="tr-TR" sz="2000" u="sng" dirty="0">
                <a:solidFill>
                  <a:srgbClr val="0033CC"/>
                </a:solidFill>
                <a:latin typeface="Comic Sans MS" pitchFamily="66" charset="0"/>
              </a:rPr>
              <a:t>(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KCL) </a:t>
            </a:r>
            <a:endParaRPr lang="en-GB" sz="2000" u="sng" dirty="0">
              <a:latin typeface="Comic Sans MS" pitchFamily="66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28688" y="1476276"/>
            <a:ext cx="1104900" cy="1060450"/>
          </a:xfrm>
          <a:custGeom>
            <a:avLst/>
            <a:gdLst>
              <a:gd name="connsiteX0" fmla="*/ 163773 w 1105468"/>
              <a:gd name="connsiteY0" fmla="*/ 157543 h 1061121"/>
              <a:gd name="connsiteX1" fmla="*/ 109182 w 1105468"/>
              <a:gd name="connsiteY1" fmla="*/ 171191 h 1061121"/>
              <a:gd name="connsiteX2" fmla="*/ 95534 w 1105468"/>
              <a:gd name="connsiteY2" fmla="*/ 212134 h 1061121"/>
              <a:gd name="connsiteX3" fmla="*/ 68239 w 1105468"/>
              <a:gd name="connsiteY3" fmla="*/ 253078 h 1061121"/>
              <a:gd name="connsiteX4" fmla="*/ 54591 w 1105468"/>
              <a:gd name="connsiteY4" fmla="*/ 294021 h 1061121"/>
              <a:gd name="connsiteX5" fmla="*/ 27295 w 1105468"/>
              <a:gd name="connsiteY5" fmla="*/ 362260 h 1061121"/>
              <a:gd name="connsiteX6" fmla="*/ 0 w 1105468"/>
              <a:gd name="connsiteY6" fmla="*/ 526033 h 1061121"/>
              <a:gd name="connsiteX7" fmla="*/ 13648 w 1105468"/>
              <a:gd name="connsiteY7" fmla="*/ 717101 h 1061121"/>
              <a:gd name="connsiteX8" fmla="*/ 81886 w 1105468"/>
              <a:gd name="connsiteY8" fmla="*/ 839931 h 1061121"/>
              <a:gd name="connsiteX9" fmla="*/ 122830 w 1105468"/>
              <a:gd name="connsiteY9" fmla="*/ 853579 h 1061121"/>
              <a:gd name="connsiteX10" fmla="*/ 163773 w 1105468"/>
              <a:gd name="connsiteY10" fmla="*/ 935466 h 1061121"/>
              <a:gd name="connsiteX11" fmla="*/ 204716 w 1105468"/>
              <a:gd name="connsiteY11" fmla="*/ 990057 h 1061121"/>
              <a:gd name="connsiteX12" fmla="*/ 341194 w 1105468"/>
              <a:gd name="connsiteY12" fmla="*/ 1003704 h 1061121"/>
              <a:gd name="connsiteX13" fmla="*/ 423080 w 1105468"/>
              <a:gd name="connsiteY13" fmla="*/ 1017352 h 1061121"/>
              <a:gd name="connsiteX14" fmla="*/ 682388 w 1105468"/>
              <a:gd name="connsiteY14" fmla="*/ 1031000 h 1061121"/>
              <a:gd name="connsiteX15" fmla="*/ 723331 w 1105468"/>
              <a:gd name="connsiteY15" fmla="*/ 1058295 h 1061121"/>
              <a:gd name="connsiteX16" fmla="*/ 846161 w 1105468"/>
              <a:gd name="connsiteY16" fmla="*/ 1031000 h 1061121"/>
              <a:gd name="connsiteX17" fmla="*/ 1023582 w 1105468"/>
              <a:gd name="connsiteY17" fmla="*/ 1017352 h 1061121"/>
              <a:gd name="connsiteX18" fmla="*/ 1064525 w 1105468"/>
              <a:gd name="connsiteY18" fmla="*/ 921818 h 1061121"/>
              <a:gd name="connsiteX19" fmla="*/ 1105468 w 1105468"/>
              <a:gd name="connsiteY19" fmla="*/ 758045 h 1061121"/>
              <a:gd name="connsiteX20" fmla="*/ 1050877 w 1105468"/>
              <a:gd name="connsiteY20" fmla="*/ 485089 h 1061121"/>
              <a:gd name="connsiteX21" fmla="*/ 1023582 w 1105468"/>
              <a:gd name="connsiteY21" fmla="*/ 444146 h 1061121"/>
              <a:gd name="connsiteX22" fmla="*/ 996286 w 1105468"/>
              <a:gd name="connsiteY22" fmla="*/ 348612 h 1061121"/>
              <a:gd name="connsiteX23" fmla="*/ 955343 w 1105468"/>
              <a:gd name="connsiteY23" fmla="*/ 321316 h 1061121"/>
              <a:gd name="connsiteX24" fmla="*/ 941695 w 1105468"/>
              <a:gd name="connsiteY24" fmla="*/ 266725 h 1061121"/>
              <a:gd name="connsiteX25" fmla="*/ 846161 w 1105468"/>
              <a:gd name="connsiteY25" fmla="*/ 143895 h 1061121"/>
              <a:gd name="connsiteX26" fmla="*/ 805218 w 1105468"/>
              <a:gd name="connsiteY26" fmla="*/ 116600 h 1061121"/>
              <a:gd name="connsiteX27" fmla="*/ 750627 w 1105468"/>
              <a:gd name="connsiteY27" fmla="*/ 89304 h 1061121"/>
              <a:gd name="connsiteX28" fmla="*/ 668740 w 1105468"/>
              <a:gd name="connsiteY28" fmla="*/ 21066 h 1061121"/>
              <a:gd name="connsiteX29" fmla="*/ 627797 w 1105468"/>
              <a:gd name="connsiteY29" fmla="*/ 7418 h 1061121"/>
              <a:gd name="connsiteX30" fmla="*/ 545910 w 1105468"/>
              <a:gd name="connsiteY30" fmla="*/ 21066 h 1061121"/>
              <a:gd name="connsiteX31" fmla="*/ 409433 w 1105468"/>
              <a:gd name="connsiteY31" fmla="*/ 62009 h 1061121"/>
              <a:gd name="connsiteX32" fmla="*/ 245659 w 1105468"/>
              <a:gd name="connsiteY32" fmla="*/ 75657 h 1061121"/>
              <a:gd name="connsiteX33" fmla="*/ 218364 w 1105468"/>
              <a:gd name="connsiteY33" fmla="*/ 130248 h 1061121"/>
              <a:gd name="connsiteX34" fmla="*/ 136477 w 1105468"/>
              <a:gd name="connsiteY34" fmla="*/ 171191 h 1061121"/>
              <a:gd name="connsiteX35" fmla="*/ 163773 w 1105468"/>
              <a:gd name="connsiteY35" fmla="*/ 157543 h 106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5468" h="1061121">
                <a:moveTo>
                  <a:pt x="163773" y="157543"/>
                </a:moveTo>
                <a:cubicBezTo>
                  <a:pt x="159224" y="157543"/>
                  <a:pt x="123829" y="159474"/>
                  <a:pt x="109182" y="171191"/>
                </a:cubicBezTo>
                <a:cubicBezTo>
                  <a:pt x="97948" y="180178"/>
                  <a:pt x="101968" y="199267"/>
                  <a:pt x="95534" y="212134"/>
                </a:cubicBezTo>
                <a:cubicBezTo>
                  <a:pt x="88199" y="226805"/>
                  <a:pt x="75574" y="238407"/>
                  <a:pt x="68239" y="253078"/>
                </a:cubicBezTo>
                <a:cubicBezTo>
                  <a:pt x="61805" y="265945"/>
                  <a:pt x="59642" y="280551"/>
                  <a:pt x="54591" y="294021"/>
                </a:cubicBezTo>
                <a:cubicBezTo>
                  <a:pt x="45989" y="316960"/>
                  <a:pt x="36394" y="339514"/>
                  <a:pt x="27295" y="362260"/>
                </a:cubicBezTo>
                <a:cubicBezTo>
                  <a:pt x="19547" y="401004"/>
                  <a:pt x="0" y="492181"/>
                  <a:pt x="0" y="526033"/>
                </a:cubicBezTo>
                <a:cubicBezTo>
                  <a:pt x="0" y="589885"/>
                  <a:pt x="6188" y="653687"/>
                  <a:pt x="13648" y="717101"/>
                </a:cubicBezTo>
                <a:cubicBezTo>
                  <a:pt x="17572" y="750455"/>
                  <a:pt x="65141" y="834349"/>
                  <a:pt x="81886" y="839931"/>
                </a:cubicBezTo>
                <a:lnTo>
                  <a:pt x="122830" y="853579"/>
                </a:lnTo>
                <a:cubicBezTo>
                  <a:pt x="139730" y="904283"/>
                  <a:pt x="130702" y="889166"/>
                  <a:pt x="163773" y="935466"/>
                </a:cubicBezTo>
                <a:cubicBezTo>
                  <a:pt x="176994" y="953975"/>
                  <a:pt x="183486" y="981892"/>
                  <a:pt x="204716" y="990057"/>
                </a:cubicBezTo>
                <a:cubicBezTo>
                  <a:pt x="247388" y="1006469"/>
                  <a:pt x="295828" y="998033"/>
                  <a:pt x="341194" y="1003704"/>
                </a:cubicBezTo>
                <a:cubicBezTo>
                  <a:pt x="368652" y="1007136"/>
                  <a:pt x="395496" y="1015145"/>
                  <a:pt x="423080" y="1017352"/>
                </a:cubicBezTo>
                <a:cubicBezTo>
                  <a:pt x="509360" y="1024255"/>
                  <a:pt x="595952" y="1026451"/>
                  <a:pt x="682388" y="1031000"/>
                </a:cubicBezTo>
                <a:cubicBezTo>
                  <a:pt x="696036" y="1040098"/>
                  <a:pt x="707055" y="1056260"/>
                  <a:pt x="723331" y="1058295"/>
                </a:cubicBezTo>
                <a:cubicBezTo>
                  <a:pt x="745940" y="1061121"/>
                  <a:pt x="820836" y="1033980"/>
                  <a:pt x="846161" y="1031000"/>
                </a:cubicBezTo>
                <a:cubicBezTo>
                  <a:pt x="905070" y="1024069"/>
                  <a:pt x="964442" y="1021901"/>
                  <a:pt x="1023582" y="1017352"/>
                </a:cubicBezTo>
                <a:cubicBezTo>
                  <a:pt x="1045138" y="974240"/>
                  <a:pt x="1053051" y="964847"/>
                  <a:pt x="1064525" y="921818"/>
                </a:cubicBezTo>
                <a:cubicBezTo>
                  <a:pt x="1079024" y="867447"/>
                  <a:pt x="1105468" y="758045"/>
                  <a:pt x="1105468" y="758045"/>
                </a:cubicBezTo>
                <a:cubicBezTo>
                  <a:pt x="1103156" y="741857"/>
                  <a:pt x="1085526" y="537063"/>
                  <a:pt x="1050877" y="485089"/>
                </a:cubicBezTo>
                <a:lnTo>
                  <a:pt x="1023582" y="444146"/>
                </a:lnTo>
                <a:cubicBezTo>
                  <a:pt x="1022690" y="440579"/>
                  <a:pt x="1003406" y="357512"/>
                  <a:pt x="996286" y="348612"/>
                </a:cubicBezTo>
                <a:cubicBezTo>
                  <a:pt x="986039" y="335804"/>
                  <a:pt x="968991" y="330415"/>
                  <a:pt x="955343" y="321316"/>
                </a:cubicBezTo>
                <a:cubicBezTo>
                  <a:pt x="950794" y="303119"/>
                  <a:pt x="950083" y="283502"/>
                  <a:pt x="941695" y="266725"/>
                </a:cubicBezTo>
                <a:cubicBezTo>
                  <a:pt x="919958" y="223251"/>
                  <a:pt x="884672" y="175987"/>
                  <a:pt x="846161" y="143895"/>
                </a:cubicBezTo>
                <a:cubicBezTo>
                  <a:pt x="833560" y="133394"/>
                  <a:pt x="819459" y="124738"/>
                  <a:pt x="805218" y="116600"/>
                </a:cubicBezTo>
                <a:cubicBezTo>
                  <a:pt x="787554" y="106506"/>
                  <a:pt x="768291" y="99398"/>
                  <a:pt x="750627" y="89304"/>
                </a:cubicBezTo>
                <a:cubicBezTo>
                  <a:pt x="594343" y="0"/>
                  <a:pt x="838103" y="133975"/>
                  <a:pt x="668740" y="21066"/>
                </a:cubicBezTo>
                <a:cubicBezTo>
                  <a:pt x="656770" y="13086"/>
                  <a:pt x="641445" y="11967"/>
                  <a:pt x="627797" y="7418"/>
                </a:cubicBezTo>
                <a:cubicBezTo>
                  <a:pt x="600501" y="11967"/>
                  <a:pt x="572756" y="14355"/>
                  <a:pt x="545910" y="21066"/>
                </a:cubicBezTo>
                <a:cubicBezTo>
                  <a:pt x="506336" y="30959"/>
                  <a:pt x="452752" y="56594"/>
                  <a:pt x="409433" y="62009"/>
                </a:cubicBezTo>
                <a:cubicBezTo>
                  <a:pt x="355075" y="68804"/>
                  <a:pt x="300250" y="71108"/>
                  <a:pt x="245659" y="75657"/>
                </a:cubicBezTo>
                <a:cubicBezTo>
                  <a:pt x="236561" y="93854"/>
                  <a:pt x="231388" y="114619"/>
                  <a:pt x="218364" y="130248"/>
                </a:cubicBezTo>
                <a:cubicBezTo>
                  <a:pt x="200808" y="151315"/>
                  <a:pt x="161970" y="164818"/>
                  <a:pt x="136477" y="171191"/>
                </a:cubicBezTo>
                <a:cubicBezTo>
                  <a:pt x="132064" y="172294"/>
                  <a:pt x="168322" y="157543"/>
                  <a:pt x="163773" y="157543"/>
                </a:cubicBezTo>
                <a:close/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60400" y="836712"/>
            <a:ext cx="25122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Gaussian surface : </a:t>
            </a:r>
            <a:endParaRPr lang="en-GB" sz="2000" dirty="0">
              <a:latin typeface="Comic Sans MS" pitchFamily="66" charset="0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500188" y="1412776"/>
            <a:ext cx="857250" cy="820737"/>
            <a:chOff x="1500166" y="967071"/>
            <a:chExt cx="857256" cy="820443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0166" y="1357456"/>
              <a:ext cx="857256" cy="142824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>
              <a:off x="1500166" y="1785928"/>
              <a:ext cx="785817" cy="158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89" name="TextBox 16"/>
            <p:cNvSpPr txBox="1">
              <a:spLocks noChangeArrowheads="1"/>
            </p:cNvSpPr>
            <p:nvPr/>
          </p:nvSpPr>
          <p:spPr bwMode="auto">
            <a:xfrm>
              <a:off x="1857356" y="967071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solidFill>
                    <a:srgbClr val="0070C0"/>
                  </a:solidFill>
                  <a:latin typeface="Calibri" pitchFamily="34" charset="0"/>
                </a:rPr>
                <a:t>+</a:t>
              </a:r>
              <a:endParaRPr lang="en-GB" sz="240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101390" name="TextBox 17"/>
            <p:cNvSpPr txBox="1">
              <a:spLocks noChangeArrowheads="1"/>
            </p:cNvSpPr>
            <p:nvPr/>
          </p:nvSpPr>
          <p:spPr bwMode="auto">
            <a:xfrm>
              <a:off x="2009756" y="1285860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solidFill>
                    <a:srgbClr val="0070C0"/>
                  </a:solidFill>
                  <a:latin typeface="Calibri" pitchFamily="34" charset="0"/>
                </a:rPr>
                <a:t>_</a:t>
              </a:r>
              <a:endParaRPr lang="en-GB" sz="24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089275" y="836712"/>
            <a:ext cx="60547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 closed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surface. We choose such a surface such that it cuts only the connecting wires between the circuit elements but not the elements themselves or the nodes.</a:t>
            </a:r>
            <a:endParaRPr lang="en-GB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02431" y="1072481"/>
            <a:ext cx="80454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For all lumped circuits, for all Gaussian surfaces, for all times t, the algebraic sum of all the currents leaving the Gaussian surface at time t is equal to zero.</a:t>
            </a: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0063" y="424409"/>
            <a:ext cx="6595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Kirchhoff’s Current Law (KCL) for Gaussian surfaces </a:t>
            </a:r>
            <a:endParaRPr lang="en-GB" sz="2000" u="sng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97205" y="2544579"/>
            <a:ext cx="5006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Kirchhoff’s Current Law (KCL) for nodes</a:t>
            </a:r>
            <a:endParaRPr lang="en-GB" sz="2000" u="sng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14982" y="3225170"/>
            <a:ext cx="8045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For all lumped circuits, for all times t, the algebraic sum of the currents leaving any node at time t is equal to zero.</a:t>
            </a: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827584" y="4808277"/>
            <a:ext cx="6619120" cy="707886"/>
            <a:chOff x="-71470" y="333711"/>
            <a:chExt cx="6618972" cy="707651"/>
          </a:xfrm>
        </p:grpSpPr>
        <p:sp>
          <p:nvSpPr>
            <p:cNvPr id="22" name="TextBox 1"/>
            <p:cNvSpPr txBox="1">
              <a:spLocks noChangeArrowheads="1"/>
            </p:cNvSpPr>
            <p:nvPr/>
          </p:nvSpPr>
          <p:spPr bwMode="auto">
            <a:xfrm>
              <a:off x="-71470" y="333711"/>
              <a:ext cx="6618972" cy="707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u="sng" dirty="0" smtClean="0">
                  <a:solidFill>
                    <a:srgbClr val="C00000"/>
                  </a:solidFill>
                  <a:latin typeface="Comic Sans MS" pitchFamily="66" charset="0"/>
                </a:rPr>
                <a:t>Theorem</a:t>
              </a:r>
              <a:r>
                <a:rPr lang="tr-TR" sz="2000" u="sng" dirty="0">
                  <a:solidFill>
                    <a:srgbClr val="C00000"/>
                  </a:solidFill>
                  <a:latin typeface="Comic Sans MS" pitchFamily="66" charset="0"/>
                </a:rPr>
                <a:t>:</a:t>
              </a:r>
              <a:r>
                <a:rPr lang="tr-TR" sz="2000" dirty="0">
                  <a:solidFill>
                    <a:srgbClr val="C00000"/>
                  </a:solidFill>
                  <a:latin typeface="Comic Sans MS" pitchFamily="66" charset="0"/>
                </a:rPr>
                <a:t> </a:t>
              </a:r>
            </a:p>
            <a:p>
              <a:r>
                <a:rPr lang="tr-TR" sz="2000" dirty="0">
                  <a:solidFill>
                    <a:srgbClr val="C00000"/>
                  </a:solidFill>
                  <a:latin typeface="Comic Sans MS" pitchFamily="66" charset="0"/>
                </a:rPr>
                <a:t>       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KCL for Gaussian surfaces             KCL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for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nodes</a:t>
              </a:r>
              <a:endParaRPr lang="tr-TR" sz="2000" dirty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3952625" y="726849"/>
              <a:ext cx="644511" cy="2142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74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/>
          <a:srcRect l="38091" t="46890" r="30016" b="17201"/>
          <a:stretch>
            <a:fillRect/>
          </a:stretch>
        </p:blipFill>
        <p:spPr bwMode="auto">
          <a:xfrm>
            <a:off x="611188" y="692150"/>
            <a:ext cx="5329287" cy="375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5288" y="188913"/>
            <a:ext cx="1175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Example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9045" y="381689"/>
            <a:ext cx="32403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  <a:cs typeface="+mn-cs"/>
              </a:rPr>
              <a:t>Choose three Gaussian surfaces and write three equations using KCL for these Gaussian surfaces.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  <a:cs typeface="+mn-cs"/>
              </a:rPr>
              <a:t>Write the equations obtained from KCL for nodes.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endParaRPr lang="en-GB" sz="2000" dirty="0">
              <a:latin typeface="Comic Sans MS" pitchFamily="66" charset="0"/>
              <a:cs typeface="+mn-cs"/>
            </a:endParaRPr>
          </a:p>
        </p:txBody>
      </p:sp>
      <p:grpSp>
        <p:nvGrpSpPr>
          <p:cNvPr id="91142" name="Group 7"/>
          <p:cNvGrpSpPr>
            <a:grpSpLocks/>
          </p:cNvGrpSpPr>
          <p:nvPr/>
        </p:nvGrpSpPr>
        <p:grpSpPr bwMode="auto">
          <a:xfrm>
            <a:off x="467190" y="1505074"/>
            <a:ext cx="287995" cy="307575"/>
            <a:chOff x="1835696" y="5157192"/>
            <a:chExt cx="288032" cy="307777"/>
          </a:xfrm>
        </p:grpSpPr>
        <p:sp>
          <p:nvSpPr>
            <p:cNvPr id="91164" name="TextBox 5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64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1</a:t>
              </a:r>
              <a:endParaRPr lang="en-GB" sz="1400"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835696" y="5156668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3" name="Group 8"/>
          <p:cNvGrpSpPr>
            <a:grpSpLocks/>
          </p:cNvGrpSpPr>
          <p:nvPr/>
        </p:nvGrpSpPr>
        <p:grpSpPr bwMode="auto">
          <a:xfrm>
            <a:off x="2213749" y="1522699"/>
            <a:ext cx="293633" cy="307575"/>
            <a:chOff x="1835696" y="5157192"/>
            <a:chExt cx="293670" cy="307777"/>
          </a:xfrm>
        </p:grpSpPr>
        <p:sp>
          <p:nvSpPr>
            <p:cNvPr id="91162" name="TextBox 9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2</a:t>
              </a:r>
              <a:endParaRPr lang="en-GB" sz="1400">
                <a:latin typeface="Comic Sans MS" pitchFamily="66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835677" y="5157192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4" name="Group 11"/>
          <p:cNvGrpSpPr>
            <a:grpSpLocks/>
          </p:cNvGrpSpPr>
          <p:nvPr/>
        </p:nvGrpSpPr>
        <p:grpSpPr bwMode="auto">
          <a:xfrm>
            <a:off x="3560516" y="1485900"/>
            <a:ext cx="293633" cy="307575"/>
            <a:chOff x="1835696" y="5157192"/>
            <a:chExt cx="293670" cy="307777"/>
          </a:xfrm>
        </p:grpSpPr>
        <p:sp>
          <p:nvSpPr>
            <p:cNvPr id="91160" name="TextBox 12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3</a:t>
              </a:r>
              <a:endParaRPr lang="en-GB" sz="1400">
                <a:latin typeface="Comic Sans MS" pitchFamily="66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36124" y="5157192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5" name="Group 14"/>
          <p:cNvGrpSpPr>
            <a:grpSpLocks/>
          </p:cNvGrpSpPr>
          <p:nvPr/>
        </p:nvGrpSpPr>
        <p:grpSpPr bwMode="auto">
          <a:xfrm>
            <a:off x="5580113" y="1630362"/>
            <a:ext cx="293633" cy="307575"/>
            <a:chOff x="1835696" y="5157192"/>
            <a:chExt cx="293670" cy="307777"/>
          </a:xfrm>
        </p:grpSpPr>
        <p:sp>
          <p:nvSpPr>
            <p:cNvPr id="91158" name="TextBox 15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 dirty="0">
                  <a:latin typeface="Comic Sans MS" pitchFamily="66" charset="0"/>
                </a:rPr>
                <a:t>4</a:t>
              </a:r>
              <a:endParaRPr lang="en-GB" sz="1400" dirty="0">
                <a:latin typeface="Comic Sans MS" pitchFamily="66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835176" y="5157192"/>
              <a:ext cx="287373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6" name="Group 17"/>
          <p:cNvGrpSpPr>
            <a:grpSpLocks/>
          </p:cNvGrpSpPr>
          <p:nvPr/>
        </p:nvGrpSpPr>
        <p:grpSpPr bwMode="auto">
          <a:xfrm>
            <a:off x="598703" y="3309851"/>
            <a:ext cx="293633" cy="307575"/>
            <a:chOff x="1835696" y="5157192"/>
            <a:chExt cx="293670" cy="307777"/>
          </a:xfrm>
        </p:grpSpPr>
        <p:sp>
          <p:nvSpPr>
            <p:cNvPr id="91156" name="TextBox 18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5</a:t>
              </a:r>
              <a:endParaRPr lang="en-GB" sz="1400">
                <a:latin typeface="Comic Sans MS" pitchFamily="66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836160" y="5156792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7" name="Group 20"/>
          <p:cNvGrpSpPr>
            <a:grpSpLocks/>
          </p:cNvGrpSpPr>
          <p:nvPr/>
        </p:nvGrpSpPr>
        <p:grpSpPr bwMode="auto">
          <a:xfrm>
            <a:off x="2411760" y="3367417"/>
            <a:ext cx="293633" cy="307575"/>
            <a:chOff x="1835696" y="5157192"/>
            <a:chExt cx="293670" cy="307777"/>
          </a:xfrm>
        </p:grpSpPr>
        <p:sp>
          <p:nvSpPr>
            <p:cNvPr id="91154" name="TextBox 21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6</a:t>
              </a:r>
              <a:endParaRPr lang="en-GB" sz="1400">
                <a:latin typeface="Comic Sans MS" pitchFamily="66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835774" y="5156792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8" name="Group 23"/>
          <p:cNvGrpSpPr>
            <a:grpSpLocks/>
          </p:cNvGrpSpPr>
          <p:nvPr/>
        </p:nvGrpSpPr>
        <p:grpSpPr bwMode="auto">
          <a:xfrm>
            <a:off x="3900542" y="3414197"/>
            <a:ext cx="293633" cy="307575"/>
            <a:chOff x="1835696" y="5157192"/>
            <a:chExt cx="293670" cy="307777"/>
          </a:xfrm>
        </p:grpSpPr>
        <p:sp>
          <p:nvSpPr>
            <p:cNvPr id="91152" name="TextBox 24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 dirty="0">
                  <a:latin typeface="Comic Sans MS" pitchFamily="66" charset="0"/>
                </a:rPr>
                <a:t>7</a:t>
              </a:r>
              <a:endParaRPr lang="en-GB" sz="1400" dirty="0">
                <a:latin typeface="Comic Sans MS" pitchFamily="66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836220" y="5156792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91149" name="Group 26"/>
          <p:cNvGrpSpPr>
            <a:grpSpLocks/>
          </p:cNvGrpSpPr>
          <p:nvPr/>
        </p:nvGrpSpPr>
        <p:grpSpPr bwMode="auto">
          <a:xfrm>
            <a:off x="5548277" y="3284984"/>
            <a:ext cx="293633" cy="307575"/>
            <a:chOff x="1835696" y="5157192"/>
            <a:chExt cx="293670" cy="307777"/>
          </a:xfrm>
        </p:grpSpPr>
        <p:sp>
          <p:nvSpPr>
            <p:cNvPr id="91150" name="TextBox 27"/>
            <p:cNvSpPr txBox="1">
              <a:spLocks noChangeArrowheads="1"/>
            </p:cNvSpPr>
            <p:nvPr/>
          </p:nvSpPr>
          <p:spPr bwMode="auto">
            <a:xfrm>
              <a:off x="1835696" y="5157192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8</a:t>
              </a:r>
              <a:endParaRPr lang="en-GB" sz="1400">
                <a:latin typeface="Comic Sans MS" pitchFamily="66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835641" y="5157316"/>
              <a:ext cx="287374" cy="2891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0" y="6535738"/>
            <a:ext cx="83883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20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Circuits”,  Mc.Graw Hill, 1987, New York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355463" y="404664"/>
            <a:ext cx="1023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Finally,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5536" y="1700808"/>
            <a:ext cx="8429625" cy="281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2779713" algn="l"/>
              </a:tabLst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KVL and KCL equations	can be obtained only for lumped circuits,</a:t>
            </a:r>
          </a:p>
          <a:p>
            <a:pPr>
              <a:lnSpc>
                <a:spcPct val="150000"/>
              </a:lnSpc>
              <a:tabLst>
                <a:tab pos="2779713" algn="l"/>
              </a:tabLst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	does not depend on the elements themselves,</a:t>
            </a:r>
          </a:p>
          <a:p>
            <a:pPr>
              <a:lnSpc>
                <a:spcPct val="150000"/>
              </a:lnSpc>
              <a:tabLst>
                <a:tab pos="2779713" algn="l"/>
              </a:tabLst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	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does depend only on the connection structure</a:t>
            </a:r>
          </a:p>
          <a:p>
            <a:pPr algn="r">
              <a:lnSpc>
                <a:spcPct val="150000"/>
              </a:lnSpc>
              <a:tabLst>
                <a:tab pos="2779713" algn="l"/>
              </a:tabLst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of the elements</a:t>
            </a:r>
          </a:p>
          <a:p>
            <a:pPr>
              <a:lnSpc>
                <a:spcPct val="150000"/>
              </a:lnSpc>
              <a:tabLst>
                <a:tab pos="2779713" algn="l"/>
              </a:tabLst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	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are linear, algebraic, homogeneous equations</a:t>
            </a:r>
          </a:p>
          <a:p>
            <a:pPr algn="r">
              <a:lnSpc>
                <a:spcPct val="150000"/>
              </a:lnSpc>
              <a:tabLst>
                <a:tab pos="2779713" algn="l"/>
              </a:tabLst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with coefficients 1,-1 or 0.</a:t>
            </a:r>
            <a:endParaRPr lang="en-GB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tr-TR" sz="2800" dirty="0" smtClean="0">
                <a:solidFill>
                  <a:srgbClr val="C00000"/>
                </a:solidFill>
                <a:latin typeface="Comic Sans MS" pitchFamily="66" charset="0"/>
              </a:rPr>
              <a:t>Grading</a:t>
            </a:r>
            <a:endParaRPr lang="tr-TR" sz="28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14578"/>
              </p:ext>
            </p:extLst>
          </p:nvPr>
        </p:nvGraphicFramePr>
        <p:xfrm>
          <a:off x="1427820" y="1844824"/>
          <a:ext cx="6288360" cy="241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120"/>
                <a:gridCol w="2096120"/>
                <a:gridCol w="2096120"/>
              </a:tblGrid>
              <a:tr h="602696">
                <a:tc>
                  <a:txBody>
                    <a:bodyPr/>
                    <a:lstStyle/>
                    <a:p>
                      <a:r>
                        <a:rPr lang="tr-TR" dirty="0" smtClean="0"/>
                        <a:t>1 </a:t>
                      </a:r>
                      <a:r>
                        <a:rPr lang="tr-TR" dirty="0" smtClean="0"/>
                        <a:t>midterm</a:t>
                      </a:r>
                      <a:r>
                        <a:rPr lang="tr-TR" baseline="0" dirty="0" smtClean="0"/>
                        <a:t> exam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 November  </a:t>
                      </a:r>
                      <a:r>
                        <a:rPr lang="tr-TR" dirty="0" smtClean="0"/>
                        <a:t>2012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%30</a:t>
                      </a:r>
                      <a:endParaRPr lang="tr-TR" dirty="0"/>
                    </a:p>
                  </a:txBody>
                  <a:tcPr/>
                </a:tc>
              </a:tr>
              <a:tr h="602696">
                <a:tc>
                  <a:txBody>
                    <a:bodyPr/>
                    <a:lstStyle/>
                    <a:p>
                      <a:r>
                        <a:rPr lang="tr-TR" b="0" dirty="0" smtClean="0"/>
                        <a:t>2 short</a:t>
                      </a:r>
                      <a:r>
                        <a:rPr lang="tr-TR" b="0" baseline="0" dirty="0" smtClean="0"/>
                        <a:t> exams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15 October </a:t>
                      </a:r>
                      <a:r>
                        <a:rPr lang="tr-TR" b="0" dirty="0" smtClean="0"/>
                        <a:t>2012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%10</a:t>
                      </a:r>
                      <a:endParaRPr lang="tr-TR" b="0" dirty="0"/>
                    </a:p>
                  </a:txBody>
                  <a:tcPr/>
                </a:tc>
              </a:tr>
              <a:tr h="602696">
                <a:tc>
                  <a:txBody>
                    <a:bodyPr/>
                    <a:lstStyle/>
                    <a:p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26 November</a:t>
                      </a:r>
                      <a:r>
                        <a:rPr lang="tr-TR" b="0" baseline="0" dirty="0" smtClean="0"/>
                        <a:t> </a:t>
                      </a:r>
                      <a:r>
                        <a:rPr lang="tr-TR" b="0" baseline="0" dirty="0" smtClean="0"/>
                        <a:t>2012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%</a:t>
                      </a:r>
                      <a:r>
                        <a:rPr lang="tr-TR" b="0" dirty="0" smtClean="0"/>
                        <a:t>15</a:t>
                      </a:r>
                      <a:endParaRPr lang="tr-TR" b="0" dirty="0"/>
                    </a:p>
                  </a:txBody>
                  <a:tcPr/>
                </a:tc>
              </a:tr>
              <a:tr h="602696"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chemeClr val="bg1"/>
                          </a:solidFill>
                        </a:rPr>
                        <a:t>Final</a:t>
                      </a:r>
                      <a:endParaRPr lang="tr-T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chemeClr val="bg1"/>
                          </a:solidFill>
                        </a:rPr>
                        <a:t>%45</a:t>
                      </a:r>
                      <a:endParaRPr lang="tr-T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638" y="1357313"/>
            <a:ext cx="8186737" cy="3693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  <a:cs typeface="+mn-cs"/>
              </a:rPr>
              <a:t>References:</a:t>
            </a:r>
            <a:endParaRPr lang="tr-TR" sz="2000" dirty="0">
              <a:solidFill>
                <a:srgbClr val="C00000"/>
              </a:solidFill>
              <a:latin typeface="Comic Sans MS" pitchFamily="66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cs typeface="+mn-cs"/>
              </a:rPr>
              <a:t>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cs typeface="+mn-cs"/>
              </a:rPr>
              <a:t>    </a:t>
            </a:r>
            <a:r>
              <a:rPr lang="tr-TR" sz="20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cs typeface="+mn-cs"/>
              </a:rPr>
              <a:t>L.O</a:t>
            </a:r>
            <a:r>
              <a:rPr lang="tr-TR" sz="2000" dirty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cs typeface="+mn-cs"/>
              </a:rPr>
              <a:t>. Chua, C.A. Desoer, S.E. Kuh. “Linear and Nonlinear Circuits”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cs typeface="+mn-cs"/>
              </a:rPr>
              <a:t>    Mc.Graw Hill, 1987, New York ( </a:t>
            </a:r>
            <a:r>
              <a:rPr lang="tr-TR" sz="20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cs typeface="+mn-cs"/>
              </a:rPr>
              <a:t>Sections: </a:t>
            </a:r>
            <a:r>
              <a:rPr lang="tr-TR" sz="2000" dirty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cs typeface="+mn-cs"/>
              </a:rPr>
              <a:t>1-8, 12</a:t>
            </a:r>
            <a:r>
              <a:rPr lang="tr-TR" sz="20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000" dirty="0">
              <a:solidFill>
                <a:srgbClr val="C00000"/>
              </a:solidFill>
              <a:latin typeface="Comic Sans MS" pitchFamily="66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+mn-cs"/>
              </a:rPr>
              <a:t>   Yılmaz </a:t>
            </a:r>
            <a:r>
              <a:rPr lang="tr-TR" sz="20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+mn-cs"/>
              </a:rPr>
              <a:t>Tokad, “ Devre Analizi Dersleri” Kısım I, Çağlayan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+mn-cs"/>
              </a:rPr>
              <a:t>    Kitabevi, 1986.</a:t>
            </a:r>
            <a:endParaRPr lang="en-GB" sz="2000" dirty="0">
              <a:solidFill>
                <a:schemeClr val="accent1">
                  <a:lumMod val="75000"/>
                </a:schemeClr>
              </a:solidFill>
              <a:latin typeface="Comic Sans MS" pitchFamily="66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+mn-cs"/>
              </a:rPr>
              <a:t> </a:t>
            </a:r>
            <a:endParaRPr lang="en-GB" sz="2000" dirty="0">
              <a:solidFill>
                <a:schemeClr val="accent1">
                  <a:lumMod val="75000"/>
                </a:schemeClr>
              </a:solidFill>
              <a:latin typeface="Comic Sans MS" pitchFamily="66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+mn-cs"/>
              </a:rPr>
              <a:t>    Cevdet Acar,   “Elektrik Devrelerinin Analizi”  İ.T.Ü. Yayınları,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+mn-cs"/>
              </a:rPr>
              <a:t>    1995.</a:t>
            </a:r>
            <a:endParaRPr lang="en-GB" sz="2000" dirty="0">
              <a:solidFill>
                <a:schemeClr val="accent1">
                  <a:lumMod val="75000"/>
                </a:schemeClr>
              </a:solidFill>
              <a:latin typeface="Comic Sans MS" pitchFamily="66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+mn-cs"/>
              </a:rPr>
              <a:t> </a:t>
            </a:r>
            <a:endParaRPr lang="en-GB" sz="2000" dirty="0">
              <a:solidFill>
                <a:schemeClr val="accent1">
                  <a:lumMod val="75000"/>
                </a:schemeClr>
              </a:solidFill>
              <a:latin typeface="Comic Sans MS" pitchFamily="66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1"/>
          <p:cNvSpPr txBox="1">
            <a:spLocks noChangeArrowheads="1"/>
          </p:cNvSpPr>
          <p:nvPr/>
        </p:nvSpPr>
        <p:spPr bwMode="auto">
          <a:xfrm>
            <a:off x="3529204" y="570018"/>
            <a:ext cx="19992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Circuit Theory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5420" y="1268760"/>
            <a:ext cx="856356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Goal: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to predict the electrical behaviour of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physical circuits</a:t>
            </a:r>
            <a:endParaRPr lang="tr-TR" sz="2000" i="1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Physical </a:t>
            </a:r>
            <a:r>
              <a:rPr lang="tr-TR" sz="2000" dirty="0">
                <a:solidFill>
                  <a:srgbClr val="C00000"/>
                </a:solidFill>
                <a:latin typeface="Comic Sans MS" pitchFamily="66" charset="0"/>
              </a:rPr>
              <a:t>circuit: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interconnections of (physical) electric devices</a:t>
            </a:r>
            <a:endParaRPr lang="en-GB" sz="2000" i="1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Why(When) do we need to predict the electrical behaviour?</a:t>
            </a:r>
          </a:p>
          <a:p>
            <a:pPr algn="ctr">
              <a:lnSpc>
                <a:spcPct val="150000"/>
              </a:lnSpc>
            </a:pP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..........................................................................</a:t>
            </a:r>
          </a:p>
          <a:p>
            <a:pPr algn="ctr">
              <a:lnSpc>
                <a:spcPct val="150000"/>
              </a:lnSpc>
            </a:pP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..........................................................................</a:t>
            </a:r>
          </a:p>
          <a:p>
            <a:pPr>
              <a:lnSpc>
                <a:spcPct val="150000"/>
              </a:lnSpc>
            </a:pP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(Electrical) circuit: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model of physical circuit</a:t>
            </a: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Domain of application: 	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large-scale integrated circuits (fingernail size)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	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	telecommunication and power circuits (continent size)</a:t>
            </a:r>
          </a:p>
          <a:p>
            <a:pPr>
              <a:lnSpc>
                <a:spcPct val="150000"/>
              </a:lnSpc>
            </a:pP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04255" y="4969072"/>
            <a:ext cx="3121367" cy="400110"/>
            <a:chOff x="3424343" y="3571876"/>
            <a:chExt cx="3121274" cy="400170"/>
          </a:xfrm>
        </p:grpSpPr>
        <p:sp>
          <p:nvSpPr>
            <p:cNvPr id="21520" name="TextBox 8"/>
            <p:cNvSpPr txBox="1">
              <a:spLocks noChangeArrowheads="1"/>
            </p:cNvSpPr>
            <p:nvPr/>
          </p:nvSpPr>
          <p:spPr bwMode="auto">
            <a:xfrm>
              <a:off x="3424343" y="3571876"/>
              <a:ext cx="3121274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voltage   </a:t>
              </a:r>
              <a:r>
                <a:rPr lang="el-GR" sz="2000" dirty="0">
                  <a:solidFill>
                    <a:srgbClr val="0033CC"/>
                  </a:solidFill>
                  <a:latin typeface="Comic Sans MS" pitchFamily="66" charset="0"/>
                </a:rPr>
                <a:t>μ</a:t>
              </a:r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V             MV  </a:t>
              </a:r>
              <a:endParaRPr lang="en-GB" sz="2000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000683" y="3786221"/>
              <a:ext cx="714354" cy="158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856967" y="5429966"/>
            <a:ext cx="3215945" cy="400110"/>
            <a:chOff x="3424343" y="3571876"/>
            <a:chExt cx="3216856" cy="400170"/>
          </a:xfrm>
        </p:grpSpPr>
        <p:sp>
          <p:nvSpPr>
            <p:cNvPr id="21518" name="TextBox 13"/>
            <p:cNvSpPr txBox="1">
              <a:spLocks noChangeArrowheads="1"/>
            </p:cNvSpPr>
            <p:nvPr/>
          </p:nvSpPr>
          <p:spPr bwMode="auto">
            <a:xfrm>
              <a:off x="3424343" y="3571876"/>
              <a:ext cx="3216856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current   pA             </a:t>
              </a:r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MA  </a:t>
              </a:r>
              <a:endParaRPr lang="en-GB" sz="2000" dirty="0">
                <a:latin typeface="Calibri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060843" y="3771961"/>
              <a:ext cx="714577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46562" y="5858896"/>
            <a:ext cx="3964547" cy="400110"/>
            <a:chOff x="3424343" y="3571876"/>
            <a:chExt cx="3963975" cy="400170"/>
          </a:xfrm>
        </p:grpSpPr>
        <p:sp>
          <p:nvSpPr>
            <p:cNvPr id="21516" name="TextBox 16"/>
            <p:cNvSpPr txBox="1">
              <a:spLocks noChangeArrowheads="1"/>
            </p:cNvSpPr>
            <p:nvPr/>
          </p:nvSpPr>
          <p:spPr bwMode="auto">
            <a:xfrm>
              <a:off x="3424343" y="3571876"/>
              <a:ext cx="3963975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frequency   </a:t>
              </a:r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0 Hz             1GHz  </a:t>
              </a:r>
              <a:endParaRPr lang="en-GB" sz="2000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641665" y="3770373"/>
              <a:ext cx="714272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546562" y="6301808"/>
            <a:ext cx="3791423" cy="400110"/>
            <a:chOff x="3424343" y="3571876"/>
            <a:chExt cx="3791205" cy="400170"/>
          </a:xfrm>
        </p:grpSpPr>
        <p:sp>
          <p:nvSpPr>
            <p:cNvPr id="21514" name="TextBox 19"/>
            <p:cNvSpPr txBox="1">
              <a:spLocks noChangeArrowheads="1"/>
            </p:cNvSpPr>
            <p:nvPr/>
          </p:nvSpPr>
          <p:spPr bwMode="auto">
            <a:xfrm>
              <a:off x="3424343" y="3571876"/>
              <a:ext cx="3791205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power  </a:t>
              </a:r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10</a:t>
              </a:r>
              <a:r>
                <a:rPr lang="tr-TR" sz="2000" baseline="30000" dirty="0">
                  <a:solidFill>
                    <a:srgbClr val="0033CC"/>
                  </a:solidFill>
                  <a:latin typeface="Comic Sans MS" pitchFamily="66" charset="0"/>
                </a:rPr>
                <a:t>-14</a:t>
              </a:r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 W             10</a:t>
              </a:r>
              <a:r>
                <a:rPr lang="tr-TR" sz="2000" baseline="30000" dirty="0">
                  <a:solidFill>
                    <a:srgbClr val="0033CC"/>
                  </a:solidFill>
                  <a:latin typeface="Comic Sans MS" pitchFamily="66" charset="0"/>
                </a:rPr>
                <a:t>9</a:t>
              </a:r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 W  </a:t>
              </a:r>
              <a:endParaRPr lang="en-GB" sz="2000" dirty="0"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366779" y="3770373"/>
              <a:ext cx="714334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3563550" y="571500"/>
            <a:ext cx="2258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A physical circuit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528" y="4954428"/>
            <a:ext cx="84969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b="1" dirty="0" smtClean="0">
                <a:latin typeface="Calibri" pitchFamily="34" charset="0"/>
              </a:rPr>
              <a:t>Main unit of a random number generator: chaotic oscillators</a:t>
            </a:r>
          </a:p>
          <a:p>
            <a:pPr algn="ctr"/>
            <a:endParaRPr lang="tr-TR" b="1" dirty="0">
              <a:latin typeface="Calibri" pitchFamily="34" charset="0"/>
            </a:endParaRPr>
          </a:p>
          <a:p>
            <a:pPr algn="ctr"/>
            <a:r>
              <a:rPr lang="tr-TR" b="1" i="1" dirty="0" smtClean="0">
                <a:latin typeface="Calibri" pitchFamily="34" charset="0"/>
              </a:rPr>
              <a:t>Ahmet Şamil Demirkol</a:t>
            </a:r>
            <a:r>
              <a:rPr lang="en-GB" b="1" i="1" dirty="0" smtClean="0">
                <a:latin typeface="Calibri" pitchFamily="34" charset="0"/>
              </a:rPr>
              <a:t>,</a:t>
            </a:r>
            <a:r>
              <a:rPr lang="tr-TR" b="1" i="1" dirty="0" smtClean="0">
                <a:latin typeface="Calibri" pitchFamily="34" charset="0"/>
              </a:rPr>
              <a:t> Serdar Özoğuz</a:t>
            </a:r>
            <a:r>
              <a:rPr lang="en-GB" b="1" i="1" dirty="0" smtClean="0">
                <a:latin typeface="Calibri" pitchFamily="34" charset="0"/>
              </a:rPr>
              <a:t>, </a:t>
            </a:r>
            <a:r>
              <a:rPr lang="tr-TR" b="1" i="1" dirty="0" smtClean="0">
                <a:latin typeface="Calibri" pitchFamily="34" charset="0"/>
              </a:rPr>
              <a:t>Vedat Tavas</a:t>
            </a:r>
            <a:endParaRPr lang="en-GB" b="1" i="1" dirty="0">
              <a:latin typeface="Calibri" pitchFamily="34" charset="0"/>
            </a:endParaRPr>
          </a:p>
        </p:txBody>
      </p:sp>
      <p:pic>
        <p:nvPicPr>
          <p:cNvPr id="7" name="Picture 6" descr="C:\Users\samil\Desktop\oo\IMGP083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2824" y="1124744"/>
            <a:ext cx="5760720" cy="382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3752180" y="476672"/>
            <a:ext cx="2037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C00000"/>
                </a:solidFill>
                <a:latin typeface="Comic Sans MS" pitchFamily="66" charset="0"/>
              </a:rPr>
              <a:t>... a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nd its model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" name="Rectangle 3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826374" y="1117005"/>
            <a:ext cx="6852744" cy="5024796"/>
            <a:chOff x="2272" y="3526"/>
            <a:chExt cx="7836" cy="6471"/>
          </a:xfrm>
        </p:grpSpPr>
        <p:sp>
          <p:nvSpPr>
            <p:cNvPr id="4" name="Oval 378"/>
            <p:cNvSpPr>
              <a:spLocks noChangeArrowheads="1"/>
            </p:cNvSpPr>
            <p:nvPr/>
          </p:nvSpPr>
          <p:spPr bwMode="auto">
            <a:xfrm>
              <a:off x="6514" y="5608"/>
              <a:ext cx="254" cy="2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" name="Rectangle 377"/>
            <p:cNvSpPr>
              <a:spLocks noChangeArrowheads="1"/>
            </p:cNvSpPr>
            <p:nvPr/>
          </p:nvSpPr>
          <p:spPr bwMode="auto">
            <a:xfrm>
              <a:off x="2272" y="7844"/>
              <a:ext cx="62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I</a:t>
              </a:r>
              <a:r>
                <a:rPr kumimoji="0" lang="tr-TR" sz="11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r>
                <a:rPr kumimoji="0" lang="tr-TR" sz="1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+I</a:t>
              </a:r>
              <a:r>
                <a:rPr kumimoji="0" lang="tr-TR" sz="11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Y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376"/>
            <p:cNvSpPr>
              <a:spLocks noChangeArrowheads="1"/>
            </p:cNvSpPr>
            <p:nvPr/>
          </p:nvSpPr>
          <p:spPr bwMode="auto">
            <a:xfrm>
              <a:off x="3151" y="3880"/>
              <a:ext cx="4815" cy="2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" name="Line 375"/>
            <p:cNvSpPr>
              <a:spLocks noChangeShapeType="1"/>
            </p:cNvSpPr>
            <p:nvPr/>
          </p:nvSpPr>
          <p:spPr bwMode="auto">
            <a:xfrm flipV="1">
              <a:off x="5759" y="4494"/>
              <a:ext cx="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" name="Line 374"/>
            <p:cNvSpPr>
              <a:spLocks noChangeShapeType="1"/>
            </p:cNvSpPr>
            <p:nvPr/>
          </p:nvSpPr>
          <p:spPr bwMode="auto">
            <a:xfrm>
              <a:off x="5825" y="4494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9" name="Line 373"/>
            <p:cNvSpPr>
              <a:spLocks noChangeShapeType="1"/>
            </p:cNvSpPr>
            <p:nvPr/>
          </p:nvSpPr>
          <p:spPr bwMode="auto">
            <a:xfrm>
              <a:off x="5825" y="4730"/>
              <a:ext cx="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" name="Line 372"/>
            <p:cNvSpPr>
              <a:spLocks noChangeShapeType="1"/>
            </p:cNvSpPr>
            <p:nvPr/>
          </p:nvSpPr>
          <p:spPr bwMode="auto">
            <a:xfrm>
              <a:off x="5692" y="4612"/>
              <a:ext cx="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Line 371"/>
            <p:cNvSpPr>
              <a:spLocks noChangeShapeType="1"/>
            </p:cNvSpPr>
            <p:nvPr/>
          </p:nvSpPr>
          <p:spPr bwMode="auto">
            <a:xfrm>
              <a:off x="5558" y="4612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2" name="Line 370"/>
            <p:cNvSpPr>
              <a:spLocks noChangeShapeType="1"/>
            </p:cNvSpPr>
            <p:nvPr/>
          </p:nvSpPr>
          <p:spPr bwMode="auto">
            <a:xfrm flipV="1">
              <a:off x="5959" y="4730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3" name="Line 369"/>
            <p:cNvSpPr>
              <a:spLocks noChangeShapeType="1"/>
            </p:cNvSpPr>
            <p:nvPr/>
          </p:nvSpPr>
          <p:spPr bwMode="auto">
            <a:xfrm>
              <a:off x="5959" y="4376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4" name="Line 368"/>
            <p:cNvSpPr>
              <a:spLocks noChangeShapeType="1"/>
            </p:cNvSpPr>
            <p:nvPr/>
          </p:nvSpPr>
          <p:spPr bwMode="auto">
            <a:xfrm>
              <a:off x="4217" y="4070"/>
              <a:ext cx="4" cy="3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5" name="Line 367"/>
            <p:cNvSpPr>
              <a:spLocks noChangeShapeType="1"/>
            </p:cNvSpPr>
            <p:nvPr/>
          </p:nvSpPr>
          <p:spPr bwMode="auto">
            <a:xfrm>
              <a:off x="5224" y="5556"/>
              <a:ext cx="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6" name="Line 366"/>
            <p:cNvSpPr>
              <a:spLocks noChangeShapeType="1"/>
            </p:cNvSpPr>
            <p:nvPr/>
          </p:nvSpPr>
          <p:spPr bwMode="auto">
            <a:xfrm flipH="1">
              <a:off x="5024" y="5792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7" name="Line 365"/>
            <p:cNvSpPr>
              <a:spLocks noChangeShapeType="1"/>
            </p:cNvSpPr>
            <p:nvPr/>
          </p:nvSpPr>
          <p:spPr bwMode="auto">
            <a:xfrm flipH="1">
              <a:off x="5024" y="5556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8" name="Line 364"/>
            <p:cNvSpPr>
              <a:spLocks noChangeShapeType="1"/>
            </p:cNvSpPr>
            <p:nvPr/>
          </p:nvSpPr>
          <p:spPr bwMode="auto">
            <a:xfrm flipH="1">
              <a:off x="5224" y="5674"/>
              <a:ext cx="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9" name="Line 363"/>
            <p:cNvSpPr>
              <a:spLocks noChangeShapeType="1"/>
            </p:cNvSpPr>
            <p:nvPr/>
          </p:nvSpPr>
          <p:spPr bwMode="auto">
            <a:xfrm flipV="1">
              <a:off x="5023" y="579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0" name="Line 362"/>
            <p:cNvSpPr>
              <a:spLocks noChangeShapeType="1"/>
            </p:cNvSpPr>
            <p:nvPr/>
          </p:nvSpPr>
          <p:spPr bwMode="auto">
            <a:xfrm flipH="1">
              <a:off x="5291" y="5674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" name="Line 361"/>
            <p:cNvSpPr>
              <a:spLocks noChangeShapeType="1"/>
            </p:cNvSpPr>
            <p:nvPr/>
          </p:nvSpPr>
          <p:spPr bwMode="auto">
            <a:xfrm>
              <a:off x="5024" y="5438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" name="Line 360"/>
            <p:cNvSpPr>
              <a:spLocks noChangeShapeType="1"/>
            </p:cNvSpPr>
            <p:nvPr/>
          </p:nvSpPr>
          <p:spPr bwMode="auto">
            <a:xfrm>
              <a:off x="4221" y="4848"/>
              <a:ext cx="4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" name="Line 359"/>
            <p:cNvSpPr>
              <a:spLocks noChangeShapeType="1"/>
            </p:cNvSpPr>
            <p:nvPr/>
          </p:nvSpPr>
          <p:spPr bwMode="auto">
            <a:xfrm>
              <a:off x="3218" y="9096"/>
              <a:ext cx="1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" name="Line 358"/>
            <p:cNvSpPr>
              <a:spLocks noChangeShapeType="1"/>
            </p:cNvSpPr>
            <p:nvPr/>
          </p:nvSpPr>
          <p:spPr bwMode="auto">
            <a:xfrm flipH="1">
              <a:off x="3018" y="9331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5" name="Line 357"/>
            <p:cNvSpPr>
              <a:spLocks noChangeShapeType="1"/>
            </p:cNvSpPr>
            <p:nvPr/>
          </p:nvSpPr>
          <p:spPr bwMode="auto">
            <a:xfrm flipH="1">
              <a:off x="3018" y="9096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" name="Line 356"/>
            <p:cNvSpPr>
              <a:spLocks noChangeShapeType="1"/>
            </p:cNvSpPr>
            <p:nvPr/>
          </p:nvSpPr>
          <p:spPr bwMode="auto">
            <a:xfrm flipH="1">
              <a:off x="3218" y="9214"/>
              <a:ext cx="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" name="Line 355"/>
            <p:cNvSpPr>
              <a:spLocks noChangeShapeType="1"/>
            </p:cNvSpPr>
            <p:nvPr/>
          </p:nvSpPr>
          <p:spPr bwMode="auto">
            <a:xfrm flipV="1">
              <a:off x="3018" y="9331"/>
              <a:ext cx="2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8" name="Line 354"/>
            <p:cNvSpPr>
              <a:spLocks noChangeShapeType="1"/>
            </p:cNvSpPr>
            <p:nvPr/>
          </p:nvSpPr>
          <p:spPr bwMode="auto">
            <a:xfrm flipH="1">
              <a:off x="3284" y="9214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9" name="Line 353"/>
            <p:cNvSpPr>
              <a:spLocks noChangeShapeType="1"/>
            </p:cNvSpPr>
            <p:nvPr/>
          </p:nvSpPr>
          <p:spPr bwMode="auto">
            <a:xfrm>
              <a:off x="3018" y="8978"/>
              <a:ext cx="2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Line 352"/>
            <p:cNvSpPr>
              <a:spLocks noChangeShapeType="1"/>
            </p:cNvSpPr>
            <p:nvPr/>
          </p:nvSpPr>
          <p:spPr bwMode="auto">
            <a:xfrm>
              <a:off x="5959" y="4045"/>
              <a:ext cx="1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Line 351"/>
            <p:cNvSpPr>
              <a:spLocks noChangeShapeType="1"/>
            </p:cNvSpPr>
            <p:nvPr/>
          </p:nvSpPr>
          <p:spPr bwMode="auto">
            <a:xfrm>
              <a:off x="8160" y="5595"/>
              <a:ext cx="8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48" name="Line 350"/>
            <p:cNvSpPr>
              <a:spLocks noChangeShapeType="1"/>
            </p:cNvSpPr>
            <p:nvPr/>
          </p:nvSpPr>
          <p:spPr bwMode="auto">
            <a:xfrm flipV="1">
              <a:off x="5024" y="9449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51" name="Line 349"/>
            <p:cNvSpPr>
              <a:spLocks noChangeShapeType="1"/>
            </p:cNvSpPr>
            <p:nvPr/>
          </p:nvSpPr>
          <p:spPr bwMode="auto">
            <a:xfrm>
              <a:off x="5024" y="5143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52" name="Line 348"/>
            <p:cNvSpPr>
              <a:spLocks noChangeShapeType="1"/>
            </p:cNvSpPr>
            <p:nvPr/>
          </p:nvSpPr>
          <p:spPr bwMode="auto">
            <a:xfrm flipH="1" flipV="1">
              <a:off x="4957" y="5202"/>
              <a:ext cx="67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53" name="Line 347"/>
            <p:cNvSpPr>
              <a:spLocks noChangeShapeType="1"/>
            </p:cNvSpPr>
            <p:nvPr/>
          </p:nvSpPr>
          <p:spPr bwMode="auto">
            <a:xfrm flipV="1">
              <a:off x="5024" y="5202"/>
              <a:ext cx="67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54" name="Oval 346"/>
            <p:cNvSpPr>
              <a:spLocks noChangeArrowheads="1"/>
            </p:cNvSpPr>
            <p:nvPr/>
          </p:nvSpPr>
          <p:spPr bwMode="auto">
            <a:xfrm>
              <a:off x="4890" y="5084"/>
              <a:ext cx="255" cy="2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55" name="Rectangle 345"/>
            <p:cNvSpPr>
              <a:spLocks noChangeArrowheads="1"/>
            </p:cNvSpPr>
            <p:nvPr/>
          </p:nvSpPr>
          <p:spPr bwMode="auto">
            <a:xfrm>
              <a:off x="5228" y="5061"/>
              <a:ext cx="1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I</a:t>
              </a:r>
              <a:r>
                <a:rPr kumimoji="0" lang="tr-TR" sz="10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B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6" name="Line 344"/>
            <p:cNvSpPr>
              <a:spLocks noChangeShapeType="1"/>
            </p:cNvSpPr>
            <p:nvPr/>
          </p:nvSpPr>
          <p:spPr bwMode="auto">
            <a:xfrm>
              <a:off x="5024" y="4966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57" name="Line 343"/>
            <p:cNvSpPr>
              <a:spLocks noChangeShapeType="1"/>
            </p:cNvSpPr>
            <p:nvPr/>
          </p:nvSpPr>
          <p:spPr bwMode="auto">
            <a:xfrm flipV="1">
              <a:off x="5024" y="5319"/>
              <a:ext cx="0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58" name="Line 342"/>
            <p:cNvSpPr>
              <a:spLocks noChangeShapeType="1"/>
            </p:cNvSpPr>
            <p:nvPr/>
          </p:nvSpPr>
          <p:spPr bwMode="auto">
            <a:xfrm>
              <a:off x="5024" y="8859"/>
              <a:ext cx="241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59" name="Rectangle 341"/>
            <p:cNvSpPr>
              <a:spLocks noChangeArrowheads="1"/>
            </p:cNvSpPr>
            <p:nvPr/>
          </p:nvSpPr>
          <p:spPr bwMode="auto">
            <a:xfrm>
              <a:off x="5455" y="8393"/>
              <a:ext cx="64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2(I</a:t>
              </a:r>
              <a:r>
                <a:rPr kumimoji="0" lang="tr-TR" sz="11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r>
                <a:rPr kumimoji="0" lang="tr-TR" sz="1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+I</a:t>
              </a:r>
              <a:r>
                <a:rPr kumimoji="0" lang="tr-TR" sz="11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X</a:t>
              </a:r>
              <a:r>
                <a:rPr kumimoji="0" lang="tr-TR" sz="1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)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0" name="Line 340"/>
            <p:cNvSpPr>
              <a:spLocks noChangeShapeType="1"/>
            </p:cNvSpPr>
            <p:nvPr/>
          </p:nvSpPr>
          <p:spPr bwMode="auto">
            <a:xfrm flipH="1">
              <a:off x="3419" y="9214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61" name="Line 339"/>
            <p:cNvSpPr>
              <a:spLocks noChangeShapeType="1"/>
            </p:cNvSpPr>
            <p:nvPr/>
          </p:nvSpPr>
          <p:spPr bwMode="auto">
            <a:xfrm>
              <a:off x="5959" y="5084"/>
              <a:ext cx="1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62" name="Line 338"/>
            <p:cNvSpPr>
              <a:spLocks noChangeShapeType="1"/>
            </p:cNvSpPr>
            <p:nvPr/>
          </p:nvSpPr>
          <p:spPr bwMode="auto">
            <a:xfrm flipH="1">
              <a:off x="3553" y="9214"/>
              <a:ext cx="2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63" name="Oval 337"/>
            <p:cNvSpPr>
              <a:spLocks noChangeArrowheads="1"/>
            </p:cNvSpPr>
            <p:nvPr/>
          </p:nvSpPr>
          <p:spPr bwMode="auto">
            <a:xfrm>
              <a:off x="3525" y="9190"/>
              <a:ext cx="41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64" name="Line 336"/>
            <p:cNvSpPr>
              <a:spLocks noChangeShapeType="1"/>
            </p:cNvSpPr>
            <p:nvPr/>
          </p:nvSpPr>
          <p:spPr bwMode="auto">
            <a:xfrm>
              <a:off x="5425" y="5674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65" name="Line 335"/>
            <p:cNvSpPr>
              <a:spLocks noChangeShapeType="1"/>
            </p:cNvSpPr>
            <p:nvPr/>
          </p:nvSpPr>
          <p:spPr bwMode="auto">
            <a:xfrm>
              <a:off x="5024" y="5909"/>
              <a:ext cx="9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66" name="Oval 334"/>
            <p:cNvSpPr>
              <a:spLocks noChangeArrowheads="1"/>
            </p:cNvSpPr>
            <p:nvPr/>
          </p:nvSpPr>
          <p:spPr bwMode="auto">
            <a:xfrm>
              <a:off x="4997" y="5886"/>
              <a:ext cx="39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67" name="Rectangle 333"/>
            <p:cNvSpPr>
              <a:spLocks noChangeArrowheads="1"/>
            </p:cNvSpPr>
            <p:nvPr/>
          </p:nvSpPr>
          <p:spPr bwMode="auto">
            <a:xfrm>
              <a:off x="4414" y="8027"/>
              <a:ext cx="663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I</a:t>
              </a:r>
              <a:r>
                <a:rPr kumimoji="0" lang="tr-TR" sz="11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r>
                <a:rPr kumimoji="0" lang="tr-TR" sz="1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+I</a:t>
              </a:r>
              <a:r>
                <a:rPr kumimoji="0" lang="tr-TR" sz="11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X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8" name="Line 332"/>
            <p:cNvSpPr>
              <a:spLocks noChangeShapeType="1"/>
            </p:cNvSpPr>
            <p:nvPr/>
          </p:nvSpPr>
          <p:spPr bwMode="auto">
            <a:xfrm flipV="1">
              <a:off x="6360" y="4517"/>
              <a:ext cx="1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69" name="Line 331"/>
            <p:cNvSpPr>
              <a:spLocks noChangeShapeType="1"/>
            </p:cNvSpPr>
            <p:nvPr/>
          </p:nvSpPr>
          <p:spPr bwMode="auto">
            <a:xfrm flipV="1">
              <a:off x="3553" y="8978"/>
              <a:ext cx="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70" name="Line 330"/>
            <p:cNvSpPr>
              <a:spLocks noChangeShapeType="1"/>
            </p:cNvSpPr>
            <p:nvPr/>
          </p:nvSpPr>
          <p:spPr bwMode="auto">
            <a:xfrm>
              <a:off x="3486" y="9414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71" name="Line 329"/>
            <p:cNvSpPr>
              <a:spLocks noChangeShapeType="1"/>
            </p:cNvSpPr>
            <p:nvPr/>
          </p:nvSpPr>
          <p:spPr bwMode="auto">
            <a:xfrm>
              <a:off x="3486" y="9367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72" name="Line 328"/>
            <p:cNvSpPr>
              <a:spLocks noChangeShapeType="1"/>
            </p:cNvSpPr>
            <p:nvPr/>
          </p:nvSpPr>
          <p:spPr bwMode="auto">
            <a:xfrm flipV="1">
              <a:off x="3553" y="9331"/>
              <a:ext cx="1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73" name="Line 327"/>
            <p:cNvSpPr>
              <a:spLocks noChangeShapeType="1"/>
            </p:cNvSpPr>
            <p:nvPr/>
          </p:nvSpPr>
          <p:spPr bwMode="auto">
            <a:xfrm flipV="1">
              <a:off x="3553" y="9414"/>
              <a:ext cx="1" cy="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74" name="Rectangle 326"/>
            <p:cNvSpPr>
              <a:spLocks noChangeArrowheads="1"/>
            </p:cNvSpPr>
            <p:nvPr/>
          </p:nvSpPr>
          <p:spPr bwMode="auto">
            <a:xfrm>
              <a:off x="3689" y="9376"/>
              <a:ext cx="1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C</a:t>
              </a:r>
              <a:r>
                <a:rPr kumimoji="0" lang="tr-TR" sz="10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5" name="Line 325"/>
            <p:cNvSpPr>
              <a:spLocks noChangeShapeType="1"/>
            </p:cNvSpPr>
            <p:nvPr/>
          </p:nvSpPr>
          <p:spPr bwMode="auto">
            <a:xfrm flipV="1">
              <a:off x="3553" y="9449"/>
              <a:ext cx="1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76" name="Line 324"/>
            <p:cNvSpPr>
              <a:spLocks noChangeShapeType="1"/>
            </p:cNvSpPr>
            <p:nvPr/>
          </p:nvSpPr>
          <p:spPr bwMode="auto">
            <a:xfrm>
              <a:off x="3553" y="9214"/>
              <a:ext cx="1" cy="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77" name="Line 323"/>
            <p:cNvSpPr>
              <a:spLocks noChangeShapeType="1"/>
            </p:cNvSpPr>
            <p:nvPr/>
          </p:nvSpPr>
          <p:spPr bwMode="auto">
            <a:xfrm>
              <a:off x="6648" y="5667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78" name="Line 322"/>
            <p:cNvSpPr>
              <a:spLocks noChangeShapeType="1"/>
            </p:cNvSpPr>
            <p:nvPr/>
          </p:nvSpPr>
          <p:spPr bwMode="auto">
            <a:xfrm flipV="1">
              <a:off x="6648" y="5726"/>
              <a:ext cx="67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79" name="Line 321"/>
            <p:cNvSpPr>
              <a:spLocks noChangeShapeType="1"/>
            </p:cNvSpPr>
            <p:nvPr/>
          </p:nvSpPr>
          <p:spPr bwMode="auto">
            <a:xfrm flipH="1" flipV="1">
              <a:off x="6581" y="5726"/>
              <a:ext cx="67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80" name="Rectangle 320"/>
            <p:cNvSpPr>
              <a:spLocks noChangeArrowheads="1"/>
            </p:cNvSpPr>
            <p:nvPr/>
          </p:nvSpPr>
          <p:spPr bwMode="auto">
            <a:xfrm>
              <a:off x="6887" y="5640"/>
              <a:ext cx="499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2KI</a:t>
              </a:r>
              <a:r>
                <a:rPr kumimoji="0" lang="tr-TR" sz="10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81" name="Line 319"/>
            <p:cNvSpPr>
              <a:spLocks noChangeShapeType="1"/>
            </p:cNvSpPr>
            <p:nvPr/>
          </p:nvSpPr>
          <p:spPr bwMode="auto">
            <a:xfrm>
              <a:off x="6648" y="5490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82" name="Line 318"/>
            <p:cNvSpPr>
              <a:spLocks noChangeShapeType="1"/>
            </p:cNvSpPr>
            <p:nvPr/>
          </p:nvSpPr>
          <p:spPr bwMode="auto">
            <a:xfrm flipV="1">
              <a:off x="6648" y="5843"/>
              <a:ext cx="0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83" name="Line 317"/>
            <p:cNvSpPr>
              <a:spLocks noChangeShapeType="1"/>
            </p:cNvSpPr>
            <p:nvPr/>
          </p:nvSpPr>
          <p:spPr bwMode="auto">
            <a:xfrm flipV="1">
              <a:off x="3018" y="6972"/>
              <a:ext cx="2" cy="2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84" name="Line 316"/>
            <p:cNvSpPr>
              <a:spLocks noChangeShapeType="1"/>
            </p:cNvSpPr>
            <p:nvPr/>
          </p:nvSpPr>
          <p:spPr bwMode="auto">
            <a:xfrm flipV="1">
              <a:off x="3218" y="6618"/>
              <a:ext cx="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85" name="Line 315"/>
            <p:cNvSpPr>
              <a:spLocks noChangeShapeType="1"/>
            </p:cNvSpPr>
            <p:nvPr/>
          </p:nvSpPr>
          <p:spPr bwMode="auto">
            <a:xfrm flipH="1">
              <a:off x="3018" y="6618"/>
              <a:ext cx="1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86" name="Line 314"/>
            <p:cNvSpPr>
              <a:spLocks noChangeShapeType="1"/>
            </p:cNvSpPr>
            <p:nvPr/>
          </p:nvSpPr>
          <p:spPr bwMode="auto">
            <a:xfrm flipH="1">
              <a:off x="3018" y="6854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87" name="Line 313"/>
            <p:cNvSpPr>
              <a:spLocks noChangeShapeType="1"/>
            </p:cNvSpPr>
            <p:nvPr/>
          </p:nvSpPr>
          <p:spPr bwMode="auto">
            <a:xfrm flipH="1">
              <a:off x="3218" y="6736"/>
              <a:ext cx="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88" name="Line 312"/>
            <p:cNvSpPr>
              <a:spLocks noChangeShapeType="1"/>
            </p:cNvSpPr>
            <p:nvPr/>
          </p:nvSpPr>
          <p:spPr bwMode="auto">
            <a:xfrm flipH="1">
              <a:off x="3284" y="6736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89" name="Line 311"/>
            <p:cNvSpPr>
              <a:spLocks noChangeShapeType="1"/>
            </p:cNvSpPr>
            <p:nvPr/>
          </p:nvSpPr>
          <p:spPr bwMode="auto">
            <a:xfrm flipV="1">
              <a:off x="3018" y="6854"/>
              <a:ext cx="2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90" name="Line 310"/>
            <p:cNvSpPr>
              <a:spLocks noChangeShapeType="1"/>
            </p:cNvSpPr>
            <p:nvPr/>
          </p:nvSpPr>
          <p:spPr bwMode="auto">
            <a:xfrm flipH="1">
              <a:off x="3020" y="6370"/>
              <a:ext cx="11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91" name="Line 309"/>
            <p:cNvSpPr>
              <a:spLocks noChangeShapeType="1"/>
            </p:cNvSpPr>
            <p:nvPr/>
          </p:nvSpPr>
          <p:spPr bwMode="auto">
            <a:xfrm flipH="1">
              <a:off x="4221" y="9685"/>
              <a:ext cx="129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92" name="Line 308"/>
            <p:cNvSpPr>
              <a:spLocks noChangeShapeType="1"/>
            </p:cNvSpPr>
            <p:nvPr/>
          </p:nvSpPr>
          <p:spPr bwMode="auto">
            <a:xfrm>
              <a:off x="6360" y="4612"/>
              <a:ext cx="17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93" name="Line 307"/>
            <p:cNvSpPr>
              <a:spLocks noChangeShapeType="1"/>
            </p:cNvSpPr>
            <p:nvPr/>
          </p:nvSpPr>
          <p:spPr bwMode="auto">
            <a:xfrm flipV="1">
              <a:off x="3553" y="9686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94" name="Oval 306"/>
            <p:cNvSpPr>
              <a:spLocks noChangeArrowheads="1"/>
            </p:cNvSpPr>
            <p:nvPr/>
          </p:nvSpPr>
          <p:spPr bwMode="auto">
            <a:xfrm>
              <a:off x="3525" y="9662"/>
              <a:ext cx="41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95" name="Line 305"/>
            <p:cNvSpPr>
              <a:spLocks noChangeShapeType="1"/>
            </p:cNvSpPr>
            <p:nvPr/>
          </p:nvSpPr>
          <p:spPr bwMode="auto">
            <a:xfrm flipV="1">
              <a:off x="4422" y="4494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96" name="Line 304"/>
            <p:cNvSpPr>
              <a:spLocks noChangeShapeType="1"/>
            </p:cNvSpPr>
            <p:nvPr/>
          </p:nvSpPr>
          <p:spPr bwMode="auto">
            <a:xfrm flipH="1">
              <a:off x="4221" y="4494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97" name="Line 303"/>
            <p:cNvSpPr>
              <a:spLocks noChangeShapeType="1"/>
            </p:cNvSpPr>
            <p:nvPr/>
          </p:nvSpPr>
          <p:spPr bwMode="auto">
            <a:xfrm flipH="1">
              <a:off x="4221" y="4730"/>
              <a:ext cx="1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98" name="Line 302"/>
            <p:cNvSpPr>
              <a:spLocks noChangeShapeType="1"/>
            </p:cNvSpPr>
            <p:nvPr/>
          </p:nvSpPr>
          <p:spPr bwMode="auto">
            <a:xfrm flipH="1">
              <a:off x="4422" y="4612"/>
              <a:ext cx="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699" name="Line 301"/>
            <p:cNvSpPr>
              <a:spLocks noChangeShapeType="1"/>
            </p:cNvSpPr>
            <p:nvPr/>
          </p:nvSpPr>
          <p:spPr bwMode="auto">
            <a:xfrm flipH="1">
              <a:off x="4489" y="4612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00" name="Line 300"/>
            <p:cNvSpPr>
              <a:spLocks noChangeShapeType="1"/>
            </p:cNvSpPr>
            <p:nvPr/>
          </p:nvSpPr>
          <p:spPr bwMode="auto">
            <a:xfrm flipV="1">
              <a:off x="4221" y="4730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01" name="Line 299"/>
            <p:cNvSpPr>
              <a:spLocks noChangeShapeType="1"/>
            </p:cNvSpPr>
            <p:nvPr/>
          </p:nvSpPr>
          <p:spPr bwMode="auto">
            <a:xfrm>
              <a:off x="4221" y="4376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02" name="Rectangle 298"/>
            <p:cNvSpPr>
              <a:spLocks noChangeArrowheads="1"/>
            </p:cNvSpPr>
            <p:nvPr/>
          </p:nvSpPr>
          <p:spPr bwMode="auto">
            <a:xfrm>
              <a:off x="4356" y="4995"/>
              <a:ext cx="401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03" name="Line 297"/>
            <p:cNvSpPr>
              <a:spLocks noChangeShapeType="1"/>
            </p:cNvSpPr>
            <p:nvPr/>
          </p:nvSpPr>
          <p:spPr bwMode="auto">
            <a:xfrm flipH="1">
              <a:off x="3553" y="9686"/>
              <a:ext cx="6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04" name="Line 296"/>
            <p:cNvSpPr>
              <a:spLocks noChangeShapeType="1"/>
            </p:cNvSpPr>
            <p:nvPr/>
          </p:nvSpPr>
          <p:spPr bwMode="auto">
            <a:xfrm flipV="1">
              <a:off x="3553" y="9568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05" name="Line 295"/>
            <p:cNvSpPr>
              <a:spLocks noChangeShapeType="1"/>
            </p:cNvSpPr>
            <p:nvPr/>
          </p:nvSpPr>
          <p:spPr bwMode="auto">
            <a:xfrm>
              <a:off x="8152" y="4612"/>
              <a:ext cx="1" cy="9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06" name="Line 294"/>
            <p:cNvSpPr>
              <a:spLocks noChangeShapeType="1"/>
            </p:cNvSpPr>
            <p:nvPr/>
          </p:nvSpPr>
          <p:spPr bwMode="auto">
            <a:xfrm>
              <a:off x="4623" y="4612"/>
              <a:ext cx="9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07" name="Oval 293"/>
            <p:cNvSpPr>
              <a:spLocks noChangeArrowheads="1"/>
            </p:cNvSpPr>
            <p:nvPr/>
          </p:nvSpPr>
          <p:spPr bwMode="auto">
            <a:xfrm>
              <a:off x="4595" y="4588"/>
              <a:ext cx="41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08" name="Line 292"/>
            <p:cNvSpPr>
              <a:spLocks noChangeShapeType="1"/>
            </p:cNvSpPr>
            <p:nvPr/>
          </p:nvSpPr>
          <p:spPr bwMode="auto">
            <a:xfrm>
              <a:off x="3419" y="9804"/>
              <a:ext cx="2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09" name="Line 291"/>
            <p:cNvSpPr>
              <a:spLocks noChangeShapeType="1"/>
            </p:cNvSpPr>
            <p:nvPr/>
          </p:nvSpPr>
          <p:spPr bwMode="auto">
            <a:xfrm>
              <a:off x="3460" y="9839"/>
              <a:ext cx="1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10" name="Line 290"/>
            <p:cNvSpPr>
              <a:spLocks noChangeShapeType="1"/>
            </p:cNvSpPr>
            <p:nvPr/>
          </p:nvSpPr>
          <p:spPr bwMode="auto">
            <a:xfrm flipH="1">
              <a:off x="3499" y="9874"/>
              <a:ext cx="10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11" name="Line 289"/>
            <p:cNvSpPr>
              <a:spLocks noChangeShapeType="1"/>
            </p:cNvSpPr>
            <p:nvPr/>
          </p:nvSpPr>
          <p:spPr bwMode="auto">
            <a:xfrm>
              <a:off x="3539" y="9910"/>
              <a:ext cx="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12" name="Rectangle 288"/>
            <p:cNvSpPr>
              <a:spLocks noChangeArrowheads="1"/>
            </p:cNvSpPr>
            <p:nvPr/>
          </p:nvSpPr>
          <p:spPr bwMode="auto">
            <a:xfrm>
              <a:off x="3387" y="3526"/>
              <a:ext cx="77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tr-TR" sz="1100" dirty="0" smtClean="0">
                  <a:latin typeface="Calibri" pitchFamily="34" charset="0"/>
                  <a:cs typeface="Calibri" pitchFamily="34" charset="0"/>
                </a:rPr>
                <a:t>comparator</a:t>
              </a:r>
              <a:endParaRPr kumimoji="0" lang="tr-T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13" name="Line 287"/>
            <p:cNvSpPr>
              <a:spLocks noChangeShapeType="1"/>
            </p:cNvSpPr>
            <p:nvPr/>
          </p:nvSpPr>
          <p:spPr bwMode="auto">
            <a:xfrm>
              <a:off x="5023" y="4835"/>
              <a:ext cx="1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14" name="Line 286"/>
            <p:cNvSpPr>
              <a:spLocks noChangeShapeType="1"/>
            </p:cNvSpPr>
            <p:nvPr/>
          </p:nvSpPr>
          <p:spPr bwMode="auto">
            <a:xfrm>
              <a:off x="4021" y="9096"/>
              <a:ext cx="1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15" name="Line 285"/>
            <p:cNvSpPr>
              <a:spLocks noChangeShapeType="1"/>
            </p:cNvSpPr>
            <p:nvPr/>
          </p:nvSpPr>
          <p:spPr bwMode="auto">
            <a:xfrm>
              <a:off x="4087" y="9331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16" name="Line 284"/>
            <p:cNvSpPr>
              <a:spLocks noChangeShapeType="1"/>
            </p:cNvSpPr>
            <p:nvPr/>
          </p:nvSpPr>
          <p:spPr bwMode="auto">
            <a:xfrm>
              <a:off x="4087" y="9096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17" name="Line 283"/>
            <p:cNvSpPr>
              <a:spLocks noChangeShapeType="1"/>
            </p:cNvSpPr>
            <p:nvPr/>
          </p:nvSpPr>
          <p:spPr bwMode="auto">
            <a:xfrm>
              <a:off x="4087" y="9214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18" name="Line 282"/>
            <p:cNvSpPr>
              <a:spLocks noChangeShapeType="1"/>
            </p:cNvSpPr>
            <p:nvPr/>
          </p:nvSpPr>
          <p:spPr bwMode="auto">
            <a:xfrm>
              <a:off x="3954" y="9214"/>
              <a:ext cx="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19" name="Line 281"/>
            <p:cNvSpPr>
              <a:spLocks noChangeShapeType="1"/>
            </p:cNvSpPr>
            <p:nvPr/>
          </p:nvSpPr>
          <p:spPr bwMode="auto">
            <a:xfrm flipV="1">
              <a:off x="4221" y="9331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20" name="Line 280"/>
            <p:cNvSpPr>
              <a:spLocks noChangeShapeType="1"/>
            </p:cNvSpPr>
            <p:nvPr/>
          </p:nvSpPr>
          <p:spPr bwMode="auto">
            <a:xfrm>
              <a:off x="3820" y="9214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21" name="Line 279"/>
            <p:cNvSpPr>
              <a:spLocks noChangeShapeType="1"/>
            </p:cNvSpPr>
            <p:nvPr/>
          </p:nvSpPr>
          <p:spPr bwMode="auto">
            <a:xfrm>
              <a:off x="4221" y="8978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22" name="Line 278"/>
            <p:cNvSpPr>
              <a:spLocks noChangeShapeType="1"/>
            </p:cNvSpPr>
            <p:nvPr/>
          </p:nvSpPr>
          <p:spPr bwMode="auto">
            <a:xfrm>
              <a:off x="5759" y="5556"/>
              <a:ext cx="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23" name="Line 277"/>
            <p:cNvSpPr>
              <a:spLocks noChangeShapeType="1"/>
            </p:cNvSpPr>
            <p:nvPr/>
          </p:nvSpPr>
          <p:spPr bwMode="auto">
            <a:xfrm>
              <a:off x="5825" y="5792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24" name="Line 276"/>
            <p:cNvSpPr>
              <a:spLocks noChangeShapeType="1"/>
            </p:cNvSpPr>
            <p:nvPr/>
          </p:nvSpPr>
          <p:spPr bwMode="auto">
            <a:xfrm>
              <a:off x="5825" y="5556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25" name="Line 275"/>
            <p:cNvSpPr>
              <a:spLocks noChangeShapeType="1"/>
            </p:cNvSpPr>
            <p:nvPr/>
          </p:nvSpPr>
          <p:spPr bwMode="auto">
            <a:xfrm>
              <a:off x="5692" y="5674"/>
              <a:ext cx="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26" name="Line 274"/>
            <p:cNvSpPr>
              <a:spLocks noChangeShapeType="1"/>
            </p:cNvSpPr>
            <p:nvPr/>
          </p:nvSpPr>
          <p:spPr bwMode="auto">
            <a:xfrm flipV="1">
              <a:off x="5959" y="5792"/>
              <a:ext cx="1" cy="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27" name="Line 273"/>
            <p:cNvSpPr>
              <a:spLocks noChangeShapeType="1"/>
            </p:cNvSpPr>
            <p:nvPr/>
          </p:nvSpPr>
          <p:spPr bwMode="auto">
            <a:xfrm>
              <a:off x="5558" y="5674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28" name="Line 272"/>
            <p:cNvSpPr>
              <a:spLocks noChangeShapeType="1"/>
            </p:cNvSpPr>
            <p:nvPr/>
          </p:nvSpPr>
          <p:spPr bwMode="auto">
            <a:xfrm>
              <a:off x="5959" y="5438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29" name="Line 271"/>
            <p:cNvSpPr>
              <a:spLocks noChangeShapeType="1"/>
            </p:cNvSpPr>
            <p:nvPr/>
          </p:nvSpPr>
          <p:spPr bwMode="auto">
            <a:xfrm flipH="1">
              <a:off x="3820" y="9214"/>
              <a:ext cx="80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grpSp>
          <p:nvGrpSpPr>
            <p:cNvPr id="27730" name="Group 266"/>
            <p:cNvGrpSpPr>
              <a:grpSpLocks/>
            </p:cNvGrpSpPr>
            <p:nvPr/>
          </p:nvGrpSpPr>
          <p:grpSpPr bwMode="auto">
            <a:xfrm>
              <a:off x="4890" y="6028"/>
              <a:ext cx="267" cy="106"/>
              <a:chOff x="4067" y="3948"/>
              <a:chExt cx="231" cy="106"/>
            </a:xfrm>
          </p:grpSpPr>
          <p:sp>
            <p:nvSpPr>
              <p:cNvPr id="27995" name="Line 270"/>
              <p:cNvSpPr>
                <a:spLocks noChangeShapeType="1"/>
              </p:cNvSpPr>
              <p:nvPr/>
            </p:nvSpPr>
            <p:spPr bwMode="auto">
              <a:xfrm>
                <a:off x="4067" y="3948"/>
                <a:ext cx="23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96" name="Line 269"/>
              <p:cNvSpPr>
                <a:spLocks noChangeShapeType="1"/>
              </p:cNvSpPr>
              <p:nvPr/>
            </p:nvSpPr>
            <p:spPr bwMode="auto">
              <a:xfrm>
                <a:off x="4102" y="3983"/>
                <a:ext cx="16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97" name="Line 268"/>
              <p:cNvSpPr>
                <a:spLocks noChangeShapeType="1"/>
              </p:cNvSpPr>
              <p:nvPr/>
            </p:nvSpPr>
            <p:spPr bwMode="auto">
              <a:xfrm flipH="1">
                <a:off x="4136" y="4019"/>
                <a:ext cx="9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98" name="Line 267"/>
              <p:cNvSpPr>
                <a:spLocks noChangeShapeType="1"/>
              </p:cNvSpPr>
              <p:nvPr/>
            </p:nvSpPr>
            <p:spPr bwMode="auto">
              <a:xfrm>
                <a:off x="4171" y="4054"/>
                <a:ext cx="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</p:grpSp>
        <p:sp>
          <p:nvSpPr>
            <p:cNvPr id="27731" name="Line 265"/>
            <p:cNvSpPr>
              <a:spLocks noChangeShapeType="1"/>
            </p:cNvSpPr>
            <p:nvPr/>
          </p:nvSpPr>
          <p:spPr bwMode="auto">
            <a:xfrm flipH="1">
              <a:off x="6915" y="5329"/>
              <a:ext cx="0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32" name="Line 264"/>
            <p:cNvSpPr>
              <a:spLocks noChangeShapeType="1"/>
            </p:cNvSpPr>
            <p:nvPr/>
          </p:nvSpPr>
          <p:spPr bwMode="auto">
            <a:xfrm flipH="1">
              <a:off x="7114" y="4976"/>
              <a:ext cx="2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33" name="Line 263"/>
            <p:cNvSpPr>
              <a:spLocks noChangeShapeType="1"/>
            </p:cNvSpPr>
            <p:nvPr/>
          </p:nvSpPr>
          <p:spPr bwMode="auto">
            <a:xfrm flipH="1">
              <a:off x="6915" y="5212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34" name="Line 262"/>
            <p:cNvSpPr>
              <a:spLocks noChangeShapeType="1"/>
            </p:cNvSpPr>
            <p:nvPr/>
          </p:nvSpPr>
          <p:spPr bwMode="auto">
            <a:xfrm flipH="1">
              <a:off x="6915" y="4976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35" name="Line 261"/>
            <p:cNvSpPr>
              <a:spLocks noChangeShapeType="1"/>
            </p:cNvSpPr>
            <p:nvPr/>
          </p:nvSpPr>
          <p:spPr bwMode="auto">
            <a:xfrm flipH="1">
              <a:off x="7116" y="5094"/>
              <a:ext cx="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36" name="Line 260"/>
            <p:cNvSpPr>
              <a:spLocks noChangeShapeType="1"/>
            </p:cNvSpPr>
            <p:nvPr/>
          </p:nvSpPr>
          <p:spPr bwMode="auto">
            <a:xfrm flipH="1" flipV="1">
              <a:off x="6915" y="5212"/>
              <a:ext cx="0" cy="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37" name="Line 259"/>
            <p:cNvSpPr>
              <a:spLocks noChangeShapeType="1"/>
            </p:cNvSpPr>
            <p:nvPr/>
          </p:nvSpPr>
          <p:spPr bwMode="auto">
            <a:xfrm flipH="1">
              <a:off x="7182" y="5094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38" name="Line 258"/>
            <p:cNvSpPr>
              <a:spLocks noChangeShapeType="1"/>
            </p:cNvSpPr>
            <p:nvPr/>
          </p:nvSpPr>
          <p:spPr bwMode="auto">
            <a:xfrm flipH="1">
              <a:off x="6915" y="4758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39" name="Line 257"/>
            <p:cNvSpPr>
              <a:spLocks noChangeShapeType="1"/>
            </p:cNvSpPr>
            <p:nvPr/>
          </p:nvSpPr>
          <p:spPr bwMode="auto">
            <a:xfrm flipV="1">
              <a:off x="4221" y="9449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40" name="Oval 256"/>
            <p:cNvSpPr>
              <a:spLocks noChangeArrowheads="1"/>
            </p:cNvSpPr>
            <p:nvPr/>
          </p:nvSpPr>
          <p:spPr bwMode="auto">
            <a:xfrm>
              <a:off x="4194" y="9662"/>
              <a:ext cx="40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41" name="Line 255"/>
            <p:cNvSpPr>
              <a:spLocks noChangeShapeType="1"/>
            </p:cNvSpPr>
            <p:nvPr/>
          </p:nvSpPr>
          <p:spPr bwMode="auto">
            <a:xfrm>
              <a:off x="5425" y="5438"/>
              <a:ext cx="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42" name="Oval 254"/>
            <p:cNvSpPr>
              <a:spLocks noChangeArrowheads="1"/>
            </p:cNvSpPr>
            <p:nvPr/>
          </p:nvSpPr>
          <p:spPr bwMode="auto">
            <a:xfrm>
              <a:off x="5398" y="5651"/>
              <a:ext cx="40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43" name="Line 253"/>
            <p:cNvSpPr>
              <a:spLocks noChangeShapeType="1"/>
            </p:cNvSpPr>
            <p:nvPr/>
          </p:nvSpPr>
          <p:spPr bwMode="auto">
            <a:xfrm>
              <a:off x="6161" y="4966"/>
              <a:ext cx="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44" name="Line 252"/>
            <p:cNvSpPr>
              <a:spLocks noChangeShapeType="1"/>
            </p:cNvSpPr>
            <p:nvPr/>
          </p:nvSpPr>
          <p:spPr bwMode="auto">
            <a:xfrm>
              <a:off x="6226" y="5202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45" name="Line 251"/>
            <p:cNvSpPr>
              <a:spLocks noChangeShapeType="1"/>
            </p:cNvSpPr>
            <p:nvPr/>
          </p:nvSpPr>
          <p:spPr bwMode="auto">
            <a:xfrm>
              <a:off x="6226" y="4966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46" name="Line 250"/>
            <p:cNvSpPr>
              <a:spLocks noChangeShapeType="1"/>
            </p:cNvSpPr>
            <p:nvPr/>
          </p:nvSpPr>
          <p:spPr bwMode="auto">
            <a:xfrm>
              <a:off x="6094" y="5084"/>
              <a:ext cx="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47" name="Line 249"/>
            <p:cNvSpPr>
              <a:spLocks noChangeShapeType="1"/>
            </p:cNvSpPr>
            <p:nvPr/>
          </p:nvSpPr>
          <p:spPr bwMode="auto">
            <a:xfrm>
              <a:off x="6227" y="4940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48" name="Line 248"/>
            <p:cNvSpPr>
              <a:spLocks noChangeShapeType="1"/>
            </p:cNvSpPr>
            <p:nvPr/>
          </p:nvSpPr>
          <p:spPr bwMode="auto">
            <a:xfrm flipV="1">
              <a:off x="6359" y="5202"/>
              <a:ext cx="2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49" name="Line 247"/>
            <p:cNvSpPr>
              <a:spLocks noChangeShapeType="1"/>
            </p:cNvSpPr>
            <p:nvPr/>
          </p:nvSpPr>
          <p:spPr bwMode="auto">
            <a:xfrm>
              <a:off x="5959" y="5084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50" name="Line 246"/>
            <p:cNvSpPr>
              <a:spLocks noChangeShapeType="1"/>
            </p:cNvSpPr>
            <p:nvPr/>
          </p:nvSpPr>
          <p:spPr bwMode="auto">
            <a:xfrm>
              <a:off x="6360" y="4848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51" name="Line 245"/>
            <p:cNvSpPr>
              <a:spLocks noChangeShapeType="1"/>
            </p:cNvSpPr>
            <p:nvPr/>
          </p:nvSpPr>
          <p:spPr bwMode="auto">
            <a:xfrm>
              <a:off x="5024" y="5438"/>
              <a:ext cx="4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52" name="Oval 244"/>
            <p:cNvSpPr>
              <a:spLocks noChangeArrowheads="1"/>
            </p:cNvSpPr>
            <p:nvPr/>
          </p:nvSpPr>
          <p:spPr bwMode="auto">
            <a:xfrm>
              <a:off x="4997" y="5414"/>
              <a:ext cx="39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53" name="Line 243"/>
            <p:cNvSpPr>
              <a:spLocks noChangeShapeType="1"/>
            </p:cNvSpPr>
            <p:nvPr/>
          </p:nvSpPr>
          <p:spPr bwMode="auto">
            <a:xfrm>
              <a:off x="5024" y="8859"/>
              <a:ext cx="0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54" name="Line 242"/>
            <p:cNvSpPr>
              <a:spLocks noChangeShapeType="1"/>
            </p:cNvSpPr>
            <p:nvPr/>
          </p:nvSpPr>
          <p:spPr bwMode="auto">
            <a:xfrm>
              <a:off x="4221" y="4848"/>
              <a:ext cx="0" cy="4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55" name="Oval 241"/>
            <p:cNvSpPr>
              <a:spLocks noChangeArrowheads="1"/>
            </p:cNvSpPr>
            <p:nvPr/>
          </p:nvSpPr>
          <p:spPr bwMode="auto">
            <a:xfrm>
              <a:off x="4194" y="4824"/>
              <a:ext cx="40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56" name="Line 240"/>
            <p:cNvSpPr>
              <a:spLocks noChangeShapeType="1"/>
            </p:cNvSpPr>
            <p:nvPr/>
          </p:nvSpPr>
          <p:spPr bwMode="auto">
            <a:xfrm flipH="1">
              <a:off x="3018" y="8978"/>
              <a:ext cx="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57" name="Oval 239"/>
            <p:cNvSpPr>
              <a:spLocks noChangeArrowheads="1"/>
            </p:cNvSpPr>
            <p:nvPr/>
          </p:nvSpPr>
          <p:spPr bwMode="auto">
            <a:xfrm>
              <a:off x="2991" y="8954"/>
              <a:ext cx="40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58" name="Line 238"/>
            <p:cNvSpPr>
              <a:spLocks noChangeShapeType="1"/>
            </p:cNvSpPr>
            <p:nvPr/>
          </p:nvSpPr>
          <p:spPr bwMode="auto">
            <a:xfrm>
              <a:off x="4823" y="9096"/>
              <a:ext cx="1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59" name="Line 237"/>
            <p:cNvSpPr>
              <a:spLocks noChangeShapeType="1"/>
            </p:cNvSpPr>
            <p:nvPr/>
          </p:nvSpPr>
          <p:spPr bwMode="auto">
            <a:xfrm>
              <a:off x="4890" y="9331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60" name="Line 236"/>
            <p:cNvSpPr>
              <a:spLocks noChangeShapeType="1"/>
            </p:cNvSpPr>
            <p:nvPr/>
          </p:nvSpPr>
          <p:spPr bwMode="auto">
            <a:xfrm>
              <a:off x="4890" y="9096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61" name="Line 235"/>
            <p:cNvSpPr>
              <a:spLocks noChangeShapeType="1"/>
            </p:cNvSpPr>
            <p:nvPr/>
          </p:nvSpPr>
          <p:spPr bwMode="auto">
            <a:xfrm>
              <a:off x="4757" y="9214"/>
              <a:ext cx="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62" name="Line 234"/>
            <p:cNvSpPr>
              <a:spLocks noChangeShapeType="1"/>
            </p:cNvSpPr>
            <p:nvPr/>
          </p:nvSpPr>
          <p:spPr bwMode="auto">
            <a:xfrm flipV="1">
              <a:off x="5024" y="9331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63" name="Line 233"/>
            <p:cNvSpPr>
              <a:spLocks noChangeShapeType="1"/>
            </p:cNvSpPr>
            <p:nvPr/>
          </p:nvSpPr>
          <p:spPr bwMode="auto">
            <a:xfrm>
              <a:off x="4623" y="9214"/>
              <a:ext cx="6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64" name="Line 232"/>
            <p:cNvSpPr>
              <a:spLocks noChangeShapeType="1"/>
            </p:cNvSpPr>
            <p:nvPr/>
          </p:nvSpPr>
          <p:spPr bwMode="auto">
            <a:xfrm>
              <a:off x="5024" y="8978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65" name="Line 231"/>
            <p:cNvSpPr>
              <a:spLocks noChangeShapeType="1"/>
            </p:cNvSpPr>
            <p:nvPr/>
          </p:nvSpPr>
          <p:spPr bwMode="auto">
            <a:xfrm>
              <a:off x="4623" y="4612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66" name="Line 230"/>
            <p:cNvSpPr>
              <a:spLocks noChangeShapeType="1"/>
            </p:cNvSpPr>
            <p:nvPr/>
          </p:nvSpPr>
          <p:spPr bwMode="auto">
            <a:xfrm flipH="1">
              <a:off x="3419" y="6738"/>
              <a:ext cx="488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67" name="Line 229"/>
            <p:cNvSpPr>
              <a:spLocks noChangeShapeType="1"/>
            </p:cNvSpPr>
            <p:nvPr/>
          </p:nvSpPr>
          <p:spPr bwMode="auto">
            <a:xfrm>
              <a:off x="5959" y="4848"/>
              <a:ext cx="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68" name="Oval 228"/>
            <p:cNvSpPr>
              <a:spLocks noChangeArrowheads="1"/>
            </p:cNvSpPr>
            <p:nvPr/>
          </p:nvSpPr>
          <p:spPr bwMode="auto">
            <a:xfrm>
              <a:off x="5933" y="5061"/>
              <a:ext cx="40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69" name="Line 227"/>
            <p:cNvSpPr>
              <a:spLocks noChangeShapeType="1"/>
            </p:cNvSpPr>
            <p:nvPr/>
          </p:nvSpPr>
          <p:spPr bwMode="auto">
            <a:xfrm>
              <a:off x="6648" y="5450"/>
              <a:ext cx="0" cy="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70" name="Line 226"/>
            <p:cNvSpPr>
              <a:spLocks noChangeShapeType="1"/>
            </p:cNvSpPr>
            <p:nvPr/>
          </p:nvSpPr>
          <p:spPr bwMode="auto">
            <a:xfrm flipH="1">
              <a:off x="3018" y="9686"/>
              <a:ext cx="5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71" name="Line 225"/>
            <p:cNvSpPr>
              <a:spLocks noChangeShapeType="1"/>
            </p:cNvSpPr>
            <p:nvPr/>
          </p:nvSpPr>
          <p:spPr bwMode="auto">
            <a:xfrm flipV="1">
              <a:off x="3018" y="9449"/>
              <a:ext cx="2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72" name="Line 224"/>
            <p:cNvSpPr>
              <a:spLocks noChangeShapeType="1"/>
            </p:cNvSpPr>
            <p:nvPr/>
          </p:nvSpPr>
          <p:spPr bwMode="auto">
            <a:xfrm>
              <a:off x="3009" y="8046"/>
              <a:ext cx="0" cy="1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73" name="Line 223"/>
            <p:cNvSpPr>
              <a:spLocks noChangeShapeType="1"/>
            </p:cNvSpPr>
            <p:nvPr/>
          </p:nvSpPr>
          <p:spPr bwMode="auto">
            <a:xfrm>
              <a:off x="4229" y="8046"/>
              <a:ext cx="0" cy="1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74" name="Rectangle 222"/>
            <p:cNvSpPr>
              <a:spLocks noChangeArrowheads="1"/>
            </p:cNvSpPr>
            <p:nvPr/>
          </p:nvSpPr>
          <p:spPr bwMode="auto">
            <a:xfrm>
              <a:off x="3212" y="5344"/>
              <a:ext cx="707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I</a:t>
              </a:r>
              <a:r>
                <a:rPr kumimoji="0" lang="tr-TR" sz="10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r>
                <a:rPr kumimoji="0" lang="tr-T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(1+ε)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75" name="Line 221"/>
            <p:cNvSpPr>
              <a:spLocks noChangeShapeType="1"/>
            </p:cNvSpPr>
            <p:nvPr/>
          </p:nvSpPr>
          <p:spPr bwMode="auto">
            <a:xfrm flipH="1">
              <a:off x="3839" y="5547"/>
              <a:ext cx="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76" name="Line 220"/>
            <p:cNvSpPr>
              <a:spLocks noChangeShapeType="1"/>
            </p:cNvSpPr>
            <p:nvPr/>
          </p:nvSpPr>
          <p:spPr bwMode="auto">
            <a:xfrm>
              <a:off x="4229" y="5189"/>
              <a:ext cx="0" cy="1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77" name="Line 219"/>
            <p:cNvSpPr>
              <a:spLocks noChangeShapeType="1"/>
            </p:cNvSpPr>
            <p:nvPr/>
          </p:nvSpPr>
          <p:spPr bwMode="auto">
            <a:xfrm rot="5400000" flipH="1">
              <a:off x="8077" y="5254"/>
              <a:ext cx="1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78" name="Rectangle 218"/>
            <p:cNvSpPr>
              <a:spLocks noChangeArrowheads="1"/>
            </p:cNvSpPr>
            <p:nvPr/>
          </p:nvSpPr>
          <p:spPr bwMode="auto">
            <a:xfrm>
              <a:off x="8301" y="5120"/>
              <a:ext cx="52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I</a:t>
              </a:r>
              <a:r>
                <a:rPr kumimoji="0" lang="tr-TR" sz="10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Cout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79" name="Line 217"/>
            <p:cNvSpPr>
              <a:spLocks noChangeShapeType="1"/>
            </p:cNvSpPr>
            <p:nvPr/>
          </p:nvSpPr>
          <p:spPr bwMode="auto">
            <a:xfrm flipH="1">
              <a:off x="5603" y="8853"/>
              <a:ext cx="2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80" name="Line 216"/>
            <p:cNvSpPr>
              <a:spLocks noChangeShapeType="1"/>
            </p:cNvSpPr>
            <p:nvPr/>
          </p:nvSpPr>
          <p:spPr bwMode="auto">
            <a:xfrm flipH="1">
              <a:off x="6725" y="7300"/>
              <a:ext cx="17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81" name="Line 215"/>
            <p:cNvSpPr>
              <a:spLocks noChangeShapeType="1"/>
            </p:cNvSpPr>
            <p:nvPr/>
          </p:nvSpPr>
          <p:spPr bwMode="auto">
            <a:xfrm>
              <a:off x="6725" y="7300"/>
              <a:ext cx="0" cy="1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82" name="Line 214"/>
            <p:cNvSpPr>
              <a:spLocks noChangeShapeType="1"/>
            </p:cNvSpPr>
            <p:nvPr/>
          </p:nvSpPr>
          <p:spPr bwMode="auto">
            <a:xfrm flipH="1">
              <a:off x="6361" y="5448"/>
              <a:ext cx="5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grpSp>
          <p:nvGrpSpPr>
            <p:cNvPr id="27783" name="Group 209"/>
            <p:cNvGrpSpPr>
              <a:grpSpLocks/>
            </p:cNvGrpSpPr>
            <p:nvPr/>
          </p:nvGrpSpPr>
          <p:grpSpPr bwMode="auto">
            <a:xfrm>
              <a:off x="6503" y="5971"/>
              <a:ext cx="266" cy="106"/>
              <a:chOff x="4307" y="3930"/>
              <a:chExt cx="231" cy="106"/>
            </a:xfrm>
          </p:grpSpPr>
          <p:sp>
            <p:nvSpPr>
              <p:cNvPr id="27991" name="Line 213"/>
              <p:cNvSpPr>
                <a:spLocks noChangeShapeType="1"/>
              </p:cNvSpPr>
              <p:nvPr/>
            </p:nvSpPr>
            <p:spPr bwMode="auto">
              <a:xfrm>
                <a:off x="4307" y="3930"/>
                <a:ext cx="23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92" name="Line 212"/>
              <p:cNvSpPr>
                <a:spLocks noChangeShapeType="1"/>
              </p:cNvSpPr>
              <p:nvPr/>
            </p:nvSpPr>
            <p:spPr bwMode="auto">
              <a:xfrm>
                <a:off x="4342" y="3965"/>
                <a:ext cx="16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93" name="Line 211"/>
              <p:cNvSpPr>
                <a:spLocks noChangeShapeType="1"/>
              </p:cNvSpPr>
              <p:nvPr/>
            </p:nvSpPr>
            <p:spPr bwMode="auto">
              <a:xfrm flipH="1">
                <a:off x="4376" y="4001"/>
                <a:ext cx="9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94" name="Line 210"/>
              <p:cNvSpPr>
                <a:spLocks noChangeShapeType="1"/>
              </p:cNvSpPr>
              <p:nvPr/>
            </p:nvSpPr>
            <p:spPr bwMode="auto">
              <a:xfrm>
                <a:off x="4411" y="4036"/>
                <a:ext cx="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</p:grpSp>
        <p:sp>
          <p:nvSpPr>
            <p:cNvPr id="27784" name="Oval 208"/>
            <p:cNvSpPr>
              <a:spLocks noChangeArrowheads="1"/>
            </p:cNvSpPr>
            <p:nvPr/>
          </p:nvSpPr>
          <p:spPr bwMode="auto">
            <a:xfrm>
              <a:off x="7319" y="5061"/>
              <a:ext cx="67" cy="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85" name="Rectangle 207"/>
            <p:cNvSpPr>
              <a:spLocks noChangeArrowheads="1"/>
            </p:cNvSpPr>
            <p:nvPr/>
          </p:nvSpPr>
          <p:spPr bwMode="auto">
            <a:xfrm>
              <a:off x="7319" y="4824"/>
              <a:ext cx="43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V</a:t>
              </a:r>
              <a:r>
                <a:rPr kumimoji="0" lang="tr-TR" sz="10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DD</a:t>
              </a: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/2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86" name="Line 206"/>
            <p:cNvSpPr>
              <a:spLocks noChangeShapeType="1"/>
            </p:cNvSpPr>
            <p:nvPr/>
          </p:nvSpPr>
          <p:spPr bwMode="auto">
            <a:xfrm>
              <a:off x="7051" y="4942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87" name="Line 205"/>
            <p:cNvSpPr>
              <a:spLocks noChangeShapeType="1"/>
            </p:cNvSpPr>
            <p:nvPr/>
          </p:nvSpPr>
          <p:spPr bwMode="auto">
            <a:xfrm>
              <a:off x="5816" y="5523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88" name="Line 204"/>
            <p:cNvSpPr>
              <a:spLocks noChangeShapeType="1"/>
            </p:cNvSpPr>
            <p:nvPr/>
          </p:nvSpPr>
          <p:spPr bwMode="auto">
            <a:xfrm>
              <a:off x="5169" y="5523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89" name="Line 203"/>
            <p:cNvSpPr>
              <a:spLocks noChangeShapeType="1"/>
            </p:cNvSpPr>
            <p:nvPr/>
          </p:nvSpPr>
          <p:spPr bwMode="auto">
            <a:xfrm>
              <a:off x="5816" y="4461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90" name="Line 202"/>
            <p:cNvSpPr>
              <a:spLocks noChangeShapeType="1"/>
            </p:cNvSpPr>
            <p:nvPr/>
          </p:nvSpPr>
          <p:spPr bwMode="auto">
            <a:xfrm>
              <a:off x="4356" y="4461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91" name="Line 201"/>
            <p:cNvSpPr>
              <a:spLocks noChangeShapeType="1"/>
            </p:cNvSpPr>
            <p:nvPr/>
          </p:nvSpPr>
          <p:spPr bwMode="auto">
            <a:xfrm>
              <a:off x="4881" y="9062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92" name="Line 200"/>
            <p:cNvSpPr>
              <a:spLocks noChangeShapeType="1"/>
            </p:cNvSpPr>
            <p:nvPr/>
          </p:nvSpPr>
          <p:spPr bwMode="auto">
            <a:xfrm>
              <a:off x="4077" y="9064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93" name="Line 199"/>
            <p:cNvSpPr>
              <a:spLocks noChangeShapeType="1"/>
            </p:cNvSpPr>
            <p:nvPr/>
          </p:nvSpPr>
          <p:spPr bwMode="auto">
            <a:xfrm>
              <a:off x="3160" y="9064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94" name="Rectangle 198"/>
            <p:cNvSpPr>
              <a:spLocks noChangeArrowheads="1"/>
            </p:cNvSpPr>
            <p:nvPr/>
          </p:nvSpPr>
          <p:spPr bwMode="auto">
            <a:xfrm>
              <a:off x="9427" y="6701"/>
              <a:ext cx="538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I</a:t>
              </a:r>
              <a:r>
                <a:rPr kumimoji="0" lang="tr-TR" sz="11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r>
                <a:rPr kumimoji="0" lang="tr-TR" sz="1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+I</a:t>
              </a:r>
              <a:r>
                <a:rPr kumimoji="0" lang="tr-TR" sz="11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Z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95" name="Line 197"/>
            <p:cNvSpPr>
              <a:spLocks noChangeShapeType="1"/>
            </p:cNvSpPr>
            <p:nvPr/>
          </p:nvSpPr>
          <p:spPr bwMode="auto">
            <a:xfrm flipV="1">
              <a:off x="9895" y="4599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96" name="Line 196"/>
            <p:cNvSpPr>
              <a:spLocks noChangeShapeType="1"/>
            </p:cNvSpPr>
            <p:nvPr/>
          </p:nvSpPr>
          <p:spPr bwMode="auto">
            <a:xfrm>
              <a:off x="9963" y="4599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97" name="Line 195"/>
            <p:cNvSpPr>
              <a:spLocks noChangeShapeType="1"/>
            </p:cNvSpPr>
            <p:nvPr/>
          </p:nvSpPr>
          <p:spPr bwMode="auto">
            <a:xfrm>
              <a:off x="9963" y="4835"/>
              <a:ext cx="1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98" name="Line 194"/>
            <p:cNvSpPr>
              <a:spLocks noChangeShapeType="1"/>
            </p:cNvSpPr>
            <p:nvPr/>
          </p:nvSpPr>
          <p:spPr bwMode="auto">
            <a:xfrm>
              <a:off x="9828" y="4717"/>
              <a:ext cx="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799" name="Line 193"/>
            <p:cNvSpPr>
              <a:spLocks noChangeShapeType="1"/>
            </p:cNvSpPr>
            <p:nvPr/>
          </p:nvSpPr>
          <p:spPr bwMode="auto">
            <a:xfrm>
              <a:off x="9694" y="4717"/>
              <a:ext cx="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00" name="Line 192"/>
            <p:cNvSpPr>
              <a:spLocks noChangeShapeType="1"/>
            </p:cNvSpPr>
            <p:nvPr/>
          </p:nvSpPr>
          <p:spPr bwMode="auto">
            <a:xfrm flipV="1">
              <a:off x="10096" y="4835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01" name="Line 191"/>
            <p:cNvSpPr>
              <a:spLocks noChangeShapeType="1"/>
            </p:cNvSpPr>
            <p:nvPr/>
          </p:nvSpPr>
          <p:spPr bwMode="auto">
            <a:xfrm>
              <a:off x="10096" y="4481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02" name="Line 190"/>
            <p:cNvSpPr>
              <a:spLocks noChangeShapeType="1"/>
            </p:cNvSpPr>
            <p:nvPr/>
          </p:nvSpPr>
          <p:spPr bwMode="auto">
            <a:xfrm>
              <a:off x="9025" y="4363"/>
              <a:ext cx="53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03" name="Oval 189"/>
            <p:cNvSpPr>
              <a:spLocks noChangeArrowheads="1"/>
            </p:cNvSpPr>
            <p:nvPr/>
          </p:nvSpPr>
          <p:spPr bwMode="auto">
            <a:xfrm>
              <a:off x="9534" y="4339"/>
              <a:ext cx="41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04" name="Line 188"/>
            <p:cNvSpPr>
              <a:spLocks noChangeShapeType="1"/>
            </p:cNvSpPr>
            <p:nvPr/>
          </p:nvSpPr>
          <p:spPr bwMode="auto">
            <a:xfrm>
              <a:off x="9025" y="4363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05" name="Line 187"/>
            <p:cNvSpPr>
              <a:spLocks noChangeShapeType="1"/>
            </p:cNvSpPr>
            <p:nvPr/>
          </p:nvSpPr>
          <p:spPr bwMode="auto">
            <a:xfrm>
              <a:off x="9427" y="4717"/>
              <a:ext cx="1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06" name="Oval 186"/>
            <p:cNvSpPr>
              <a:spLocks noChangeArrowheads="1"/>
            </p:cNvSpPr>
            <p:nvPr/>
          </p:nvSpPr>
          <p:spPr bwMode="auto">
            <a:xfrm>
              <a:off x="9534" y="4693"/>
              <a:ext cx="41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07" name="Line 185"/>
            <p:cNvSpPr>
              <a:spLocks noChangeShapeType="1"/>
            </p:cNvSpPr>
            <p:nvPr/>
          </p:nvSpPr>
          <p:spPr bwMode="auto">
            <a:xfrm flipH="1">
              <a:off x="9494" y="4517"/>
              <a:ext cx="1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08" name="Line 184"/>
            <p:cNvSpPr>
              <a:spLocks noChangeShapeType="1"/>
            </p:cNvSpPr>
            <p:nvPr/>
          </p:nvSpPr>
          <p:spPr bwMode="auto">
            <a:xfrm flipH="1">
              <a:off x="9494" y="4564"/>
              <a:ext cx="1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09" name="Line 183"/>
            <p:cNvSpPr>
              <a:spLocks noChangeShapeType="1"/>
            </p:cNvSpPr>
            <p:nvPr/>
          </p:nvSpPr>
          <p:spPr bwMode="auto">
            <a:xfrm>
              <a:off x="9562" y="4564"/>
              <a:ext cx="0" cy="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10" name="Line 182"/>
            <p:cNvSpPr>
              <a:spLocks noChangeShapeType="1"/>
            </p:cNvSpPr>
            <p:nvPr/>
          </p:nvSpPr>
          <p:spPr bwMode="auto">
            <a:xfrm>
              <a:off x="9562" y="4481"/>
              <a:ext cx="0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11" name="Rectangle 181"/>
            <p:cNvSpPr>
              <a:spLocks noChangeArrowheads="1"/>
            </p:cNvSpPr>
            <p:nvPr/>
          </p:nvSpPr>
          <p:spPr bwMode="auto">
            <a:xfrm>
              <a:off x="9650" y="4448"/>
              <a:ext cx="229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C</a:t>
              </a:r>
              <a:r>
                <a:rPr kumimoji="0" lang="tr-TR" sz="10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3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812" name="Line 180"/>
            <p:cNvSpPr>
              <a:spLocks noChangeShapeType="1"/>
            </p:cNvSpPr>
            <p:nvPr/>
          </p:nvSpPr>
          <p:spPr bwMode="auto">
            <a:xfrm>
              <a:off x="9562" y="4363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13" name="Line 179"/>
            <p:cNvSpPr>
              <a:spLocks noChangeShapeType="1"/>
            </p:cNvSpPr>
            <p:nvPr/>
          </p:nvSpPr>
          <p:spPr bwMode="auto">
            <a:xfrm flipV="1">
              <a:off x="9562" y="4599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14" name="Line 178"/>
            <p:cNvSpPr>
              <a:spLocks noChangeShapeType="1"/>
            </p:cNvSpPr>
            <p:nvPr/>
          </p:nvSpPr>
          <p:spPr bwMode="auto">
            <a:xfrm>
              <a:off x="9327" y="5248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15" name="Line 177"/>
            <p:cNvSpPr>
              <a:spLocks noChangeShapeType="1"/>
            </p:cNvSpPr>
            <p:nvPr/>
          </p:nvSpPr>
          <p:spPr bwMode="auto">
            <a:xfrm flipH="1" flipV="1">
              <a:off x="9260" y="5306"/>
              <a:ext cx="67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16" name="Line 176"/>
            <p:cNvSpPr>
              <a:spLocks noChangeShapeType="1"/>
            </p:cNvSpPr>
            <p:nvPr/>
          </p:nvSpPr>
          <p:spPr bwMode="auto">
            <a:xfrm flipV="1">
              <a:off x="9327" y="5306"/>
              <a:ext cx="67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17" name="Oval 175"/>
            <p:cNvSpPr>
              <a:spLocks noChangeArrowheads="1"/>
            </p:cNvSpPr>
            <p:nvPr/>
          </p:nvSpPr>
          <p:spPr bwMode="auto">
            <a:xfrm>
              <a:off x="9193" y="5189"/>
              <a:ext cx="254" cy="2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18" name="Rectangle 174"/>
            <p:cNvSpPr>
              <a:spLocks noChangeArrowheads="1"/>
            </p:cNvSpPr>
            <p:nvPr/>
          </p:nvSpPr>
          <p:spPr bwMode="auto">
            <a:xfrm>
              <a:off x="9487" y="5189"/>
              <a:ext cx="23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I</a:t>
              </a:r>
              <a:r>
                <a:rPr kumimoji="0" lang="tr-TR" sz="10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819" name="Line 173"/>
            <p:cNvSpPr>
              <a:spLocks noChangeShapeType="1"/>
            </p:cNvSpPr>
            <p:nvPr/>
          </p:nvSpPr>
          <p:spPr bwMode="auto">
            <a:xfrm>
              <a:off x="9327" y="5071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20" name="Line 172"/>
            <p:cNvSpPr>
              <a:spLocks noChangeShapeType="1"/>
            </p:cNvSpPr>
            <p:nvPr/>
          </p:nvSpPr>
          <p:spPr bwMode="auto">
            <a:xfrm flipV="1">
              <a:off x="9327" y="5425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21" name="Line 171"/>
            <p:cNvSpPr>
              <a:spLocks noChangeShapeType="1"/>
            </p:cNvSpPr>
            <p:nvPr/>
          </p:nvSpPr>
          <p:spPr bwMode="auto">
            <a:xfrm>
              <a:off x="9828" y="4363"/>
              <a:ext cx="2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22" name="Line 170"/>
            <p:cNvSpPr>
              <a:spLocks noChangeShapeType="1"/>
            </p:cNvSpPr>
            <p:nvPr/>
          </p:nvSpPr>
          <p:spPr bwMode="auto">
            <a:xfrm>
              <a:off x="9025" y="4953"/>
              <a:ext cx="40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23" name="Line 169"/>
            <p:cNvSpPr>
              <a:spLocks noChangeShapeType="1"/>
            </p:cNvSpPr>
            <p:nvPr/>
          </p:nvSpPr>
          <p:spPr bwMode="auto">
            <a:xfrm flipV="1">
              <a:off x="9227" y="4599"/>
              <a:ext cx="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24" name="Line 168"/>
            <p:cNvSpPr>
              <a:spLocks noChangeShapeType="1"/>
            </p:cNvSpPr>
            <p:nvPr/>
          </p:nvSpPr>
          <p:spPr bwMode="auto">
            <a:xfrm flipH="1">
              <a:off x="9025" y="4599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25" name="Line 167"/>
            <p:cNvSpPr>
              <a:spLocks noChangeShapeType="1"/>
            </p:cNvSpPr>
            <p:nvPr/>
          </p:nvSpPr>
          <p:spPr bwMode="auto">
            <a:xfrm flipH="1">
              <a:off x="9025" y="4835"/>
              <a:ext cx="1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26" name="Line 166"/>
            <p:cNvSpPr>
              <a:spLocks noChangeShapeType="1"/>
            </p:cNvSpPr>
            <p:nvPr/>
          </p:nvSpPr>
          <p:spPr bwMode="auto">
            <a:xfrm flipH="1">
              <a:off x="9227" y="4717"/>
              <a:ext cx="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27" name="Line 165"/>
            <p:cNvSpPr>
              <a:spLocks noChangeShapeType="1"/>
            </p:cNvSpPr>
            <p:nvPr/>
          </p:nvSpPr>
          <p:spPr bwMode="auto">
            <a:xfrm flipH="1">
              <a:off x="9294" y="4717"/>
              <a:ext cx="1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28" name="Line 164"/>
            <p:cNvSpPr>
              <a:spLocks noChangeShapeType="1"/>
            </p:cNvSpPr>
            <p:nvPr/>
          </p:nvSpPr>
          <p:spPr bwMode="auto">
            <a:xfrm flipV="1">
              <a:off x="9025" y="4835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29" name="Line 163"/>
            <p:cNvSpPr>
              <a:spLocks noChangeShapeType="1"/>
            </p:cNvSpPr>
            <p:nvPr/>
          </p:nvSpPr>
          <p:spPr bwMode="auto">
            <a:xfrm>
              <a:off x="9025" y="4481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30" name="Line 162"/>
            <p:cNvSpPr>
              <a:spLocks noChangeShapeType="1"/>
            </p:cNvSpPr>
            <p:nvPr/>
          </p:nvSpPr>
          <p:spPr bwMode="auto">
            <a:xfrm>
              <a:off x="9562" y="4363"/>
              <a:ext cx="2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31" name="Line 161"/>
            <p:cNvSpPr>
              <a:spLocks noChangeShapeType="1"/>
            </p:cNvSpPr>
            <p:nvPr/>
          </p:nvSpPr>
          <p:spPr bwMode="auto">
            <a:xfrm>
              <a:off x="9562" y="4717"/>
              <a:ext cx="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32" name="Line 160"/>
            <p:cNvSpPr>
              <a:spLocks noChangeShapeType="1"/>
            </p:cNvSpPr>
            <p:nvPr/>
          </p:nvSpPr>
          <p:spPr bwMode="auto">
            <a:xfrm>
              <a:off x="9025" y="4953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33" name="Oval 159"/>
            <p:cNvSpPr>
              <a:spLocks noChangeArrowheads="1"/>
            </p:cNvSpPr>
            <p:nvPr/>
          </p:nvSpPr>
          <p:spPr bwMode="auto">
            <a:xfrm>
              <a:off x="8999" y="4929"/>
              <a:ext cx="40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34" name="Oval 158"/>
            <p:cNvSpPr>
              <a:spLocks noChangeArrowheads="1"/>
            </p:cNvSpPr>
            <p:nvPr/>
          </p:nvSpPr>
          <p:spPr bwMode="auto">
            <a:xfrm>
              <a:off x="8999" y="5048"/>
              <a:ext cx="40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35" name="Line 157"/>
            <p:cNvSpPr>
              <a:spLocks noChangeShapeType="1"/>
            </p:cNvSpPr>
            <p:nvPr/>
          </p:nvSpPr>
          <p:spPr bwMode="auto">
            <a:xfrm>
              <a:off x="9025" y="5071"/>
              <a:ext cx="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36" name="Line 156"/>
            <p:cNvSpPr>
              <a:spLocks noChangeShapeType="1"/>
            </p:cNvSpPr>
            <p:nvPr/>
          </p:nvSpPr>
          <p:spPr bwMode="auto">
            <a:xfrm>
              <a:off x="10096" y="4953"/>
              <a:ext cx="0" cy="23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37" name="Line 155"/>
            <p:cNvSpPr>
              <a:spLocks noChangeShapeType="1"/>
            </p:cNvSpPr>
            <p:nvPr/>
          </p:nvSpPr>
          <p:spPr bwMode="auto">
            <a:xfrm>
              <a:off x="9427" y="4717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38" name="Oval 154"/>
            <p:cNvSpPr>
              <a:spLocks noChangeArrowheads="1"/>
            </p:cNvSpPr>
            <p:nvPr/>
          </p:nvSpPr>
          <p:spPr bwMode="auto">
            <a:xfrm>
              <a:off x="9400" y="4693"/>
              <a:ext cx="40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39" name="Line 153"/>
            <p:cNvSpPr>
              <a:spLocks noChangeShapeType="1"/>
            </p:cNvSpPr>
            <p:nvPr/>
          </p:nvSpPr>
          <p:spPr bwMode="auto">
            <a:xfrm>
              <a:off x="9025" y="5071"/>
              <a:ext cx="2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40" name="Line 152"/>
            <p:cNvSpPr>
              <a:spLocks noChangeShapeType="1"/>
            </p:cNvSpPr>
            <p:nvPr/>
          </p:nvSpPr>
          <p:spPr bwMode="auto">
            <a:xfrm>
              <a:off x="9193" y="5543"/>
              <a:ext cx="2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41" name="Line 151"/>
            <p:cNvSpPr>
              <a:spLocks noChangeShapeType="1"/>
            </p:cNvSpPr>
            <p:nvPr/>
          </p:nvSpPr>
          <p:spPr bwMode="auto">
            <a:xfrm>
              <a:off x="9233" y="5578"/>
              <a:ext cx="1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42" name="Line 150"/>
            <p:cNvSpPr>
              <a:spLocks noChangeShapeType="1"/>
            </p:cNvSpPr>
            <p:nvPr/>
          </p:nvSpPr>
          <p:spPr bwMode="auto">
            <a:xfrm flipH="1">
              <a:off x="9273" y="5613"/>
              <a:ext cx="10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43" name="Line 149"/>
            <p:cNvSpPr>
              <a:spLocks noChangeShapeType="1"/>
            </p:cNvSpPr>
            <p:nvPr/>
          </p:nvSpPr>
          <p:spPr bwMode="auto">
            <a:xfrm>
              <a:off x="9313" y="5649"/>
              <a:ext cx="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44" name="Line 148"/>
            <p:cNvSpPr>
              <a:spLocks noChangeShapeType="1"/>
            </p:cNvSpPr>
            <p:nvPr/>
          </p:nvSpPr>
          <p:spPr bwMode="auto">
            <a:xfrm>
              <a:off x="10096" y="4363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45" name="Line 147"/>
            <p:cNvSpPr>
              <a:spLocks noChangeShapeType="1"/>
            </p:cNvSpPr>
            <p:nvPr/>
          </p:nvSpPr>
          <p:spPr bwMode="auto">
            <a:xfrm>
              <a:off x="10096" y="6856"/>
              <a:ext cx="0" cy="1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46" name="Line 146"/>
            <p:cNvSpPr>
              <a:spLocks noChangeShapeType="1"/>
            </p:cNvSpPr>
            <p:nvPr/>
          </p:nvSpPr>
          <p:spPr bwMode="auto">
            <a:xfrm>
              <a:off x="9160" y="4573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47" name="Line 145"/>
            <p:cNvSpPr>
              <a:spLocks noChangeShapeType="1"/>
            </p:cNvSpPr>
            <p:nvPr/>
          </p:nvSpPr>
          <p:spPr bwMode="auto">
            <a:xfrm>
              <a:off x="9963" y="4564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48" name="Line 144"/>
            <p:cNvSpPr>
              <a:spLocks noChangeShapeType="1"/>
            </p:cNvSpPr>
            <p:nvPr/>
          </p:nvSpPr>
          <p:spPr bwMode="auto">
            <a:xfrm>
              <a:off x="3160" y="6588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49" name="Line 143"/>
            <p:cNvSpPr>
              <a:spLocks noChangeShapeType="1"/>
            </p:cNvSpPr>
            <p:nvPr/>
          </p:nvSpPr>
          <p:spPr bwMode="auto">
            <a:xfrm>
              <a:off x="7645" y="8152"/>
              <a:ext cx="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50" name="Oval 142"/>
            <p:cNvSpPr>
              <a:spLocks noChangeArrowheads="1"/>
            </p:cNvSpPr>
            <p:nvPr/>
          </p:nvSpPr>
          <p:spPr bwMode="auto">
            <a:xfrm>
              <a:off x="8219" y="8129"/>
              <a:ext cx="39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51" name="Line 141"/>
            <p:cNvSpPr>
              <a:spLocks noChangeShapeType="1"/>
            </p:cNvSpPr>
            <p:nvPr/>
          </p:nvSpPr>
          <p:spPr bwMode="auto">
            <a:xfrm>
              <a:off x="7443" y="9805"/>
              <a:ext cx="5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52" name="Line 140"/>
            <p:cNvSpPr>
              <a:spLocks noChangeShapeType="1"/>
            </p:cNvSpPr>
            <p:nvPr/>
          </p:nvSpPr>
          <p:spPr bwMode="auto">
            <a:xfrm>
              <a:off x="8646" y="7799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53" name="Line 139"/>
            <p:cNvSpPr>
              <a:spLocks noChangeShapeType="1"/>
            </p:cNvSpPr>
            <p:nvPr/>
          </p:nvSpPr>
          <p:spPr bwMode="auto">
            <a:xfrm flipV="1">
              <a:off x="8445" y="8035"/>
              <a:ext cx="1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54" name="Line 138"/>
            <p:cNvSpPr>
              <a:spLocks noChangeShapeType="1"/>
            </p:cNvSpPr>
            <p:nvPr/>
          </p:nvSpPr>
          <p:spPr bwMode="auto">
            <a:xfrm>
              <a:off x="8513" y="8035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55" name="Line 137"/>
            <p:cNvSpPr>
              <a:spLocks noChangeShapeType="1"/>
            </p:cNvSpPr>
            <p:nvPr/>
          </p:nvSpPr>
          <p:spPr bwMode="auto">
            <a:xfrm>
              <a:off x="8513" y="8270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56" name="Line 136"/>
            <p:cNvSpPr>
              <a:spLocks noChangeShapeType="1"/>
            </p:cNvSpPr>
            <p:nvPr/>
          </p:nvSpPr>
          <p:spPr bwMode="auto">
            <a:xfrm>
              <a:off x="8378" y="8152"/>
              <a:ext cx="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57" name="Line 135"/>
            <p:cNvSpPr>
              <a:spLocks noChangeShapeType="1"/>
            </p:cNvSpPr>
            <p:nvPr/>
          </p:nvSpPr>
          <p:spPr bwMode="auto">
            <a:xfrm>
              <a:off x="8245" y="8152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58" name="Line 134"/>
            <p:cNvSpPr>
              <a:spLocks noChangeShapeType="1"/>
            </p:cNvSpPr>
            <p:nvPr/>
          </p:nvSpPr>
          <p:spPr bwMode="auto">
            <a:xfrm flipV="1">
              <a:off x="8646" y="8270"/>
              <a:ext cx="1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59" name="Line 133"/>
            <p:cNvSpPr>
              <a:spLocks noChangeShapeType="1"/>
            </p:cNvSpPr>
            <p:nvPr/>
          </p:nvSpPr>
          <p:spPr bwMode="auto">
            <a:xfrm>
              <a:off x="8646" y="7917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60" name="Line 132"/>
            <p:cNvSpPr>
              <a:spLocks noChangeShapeType="1"/>
            </p:cNvSpPr>
            <p:nvPr/>
          </p:nvSpPr>
          <p:spPr bwMode="auto">
            <a:xfrm>
              <a:off x="8646" y="9805"/>
              <a:ext cx="6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61" name="Line 131"/>
            <p:cNvSpPr>
              <a:spLocks noChangeShapeType="1"/>
            </p:cNvSpPr>
            <p:nvPr/>
          </p:nvSpPr>
          <p:spPr bwMode="auto">
            <a:xfrm>
              <a:off x="8245" y="8507"/>
              <a:ext cx="40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62" name="Line 130"/>
            <p:cNvSpPr>
              <a:spLocks noChangeShapeType="1"/>
            </p:cNvSpPr>
            <p:nvPr/>
          </p:nvSpPr>
          <p:spPr bwMode="auto">
            <a:xfrm>
              <a:off x="7977" y="7510"/>
              <a:ext cx="1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63" name="Line 129"/>
            <p:cNvSpPr>
              <a:spLocks noChangeShapeType="1"/>
            </p:cNvSpPr>
            <p:nvPr/>
          </p:nvSpPr>
          <p:spPr bwMode="auto">
            <a:xfrm>
              <a:off x="7977" y="9097"/>
              <a:ext cx="1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64" name="Line 128"/>
            <p:cNvSpPr>
              <a:spLocks noChangeShapeType="1"/>
            </p:cNvSpPr>
            <p:nvPr/>
          </p:nvSpPr>
          <p:spPr bwMode="auto">
            <a:xfrm>
              <a:off x="8515" y="6973"/>
              <a:ext cx="0" cy="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65" name="Oval 127"/>
            <p:cNvSpPr>
              <a:spLocks noChangeArrowheads="1"/>
            </p:cNvSpPr>
            <p:nvPr/>
          </p:nvSpPr>
          <p:spPr bwMode="auto">
            <a:xfrm>
              <a:off x="8489" y="7067"/>
              <a:ext cx="39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66" name="Line 126"/>
            <p:cNvSpPr>
              <a:spLocks noChangeShapeType="1"/>
            </p:cNvSpPr>
            <p:nvPr/>
          </p:nvSpPr>
          <p:spPr bwMode="auto">
            <a:xfrm>
              <a:off x="7443" y="8271"/>
              <a:ext cx="1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67" name="Line 125"/>
            <p:cNvSpPr>
              <a:spLocks noChangeShapeType="1"/>
            </p:cNvSpPr>
            <p:nvPr/>
          </p:nvSpPr>
          <p:spPr bwMode="auto">
            <a:xfrm>
              <a:off x="7977" y="9805"/>
              <a:ext cx="6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68" name="Oval 124"/>
            <p:cNvSpPr>
              <a:spLocks noChangeArrowheads="1"/>
            </p:cNvSpPr>
            <p:nvPr/>
          </p:nvSpPr>
          <p:spPr bwMode="auto">
            <a:xfrm>
              <a:off x="8620" y="9781"/>
              <a:ext cx="40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69" name="Line 123"/>
            <p:cNvSpPr>
              <a:spLocks noChangeShapeType="1"/>
            </p:cNvSpPr>
            <p:nvPr/>
          </p:nvSpPr>
          <p:spPr bwMode="auto">
            <a:xfrm>
              <a:off x="7843" y="9805"/>
              <a:ext cx="2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70" name="Line 122"/>
            <p:cNvSpPr>
              <a:spLocks noChangeShapeType="1"/>
            </p:cNvSpPr>
            <p:nvPr/>
          </p:nvSpPr>
          <p:spPr bwMode="auto">
            <a:xfrm>
              <a:off x="7443" y="7799"/>
              <a:ext cx="5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71" name="Oval 121"/>
            <p:cNvSpPr>
              <a:spLocks noChangeArrowheads="1"/>
            </p:cNvSpPr>
            <p:nvPr/>
          </p:nvSpPr>
          <p:spPr bwMode="auto">
            <a:xfrm>
              <a:off x="7951" y="7775"/>
              <a:ext cx="40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72" name="Line 120"/>
            <p:cNvSpPr>
              <a:spLocks noChangeShapeType="1"/>
            </p:cNvSpPr>
            <p:nvPr/>
          </p:nvSpPr>
          <p:spPr bwMode="auto">
            <a:xfrm>
              <a:off x="8515" y="7090"/>
              <a:ext cx="0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73" name="Line 119"/>
            <p:cNvSpPr>
              <a:spLocks noChangeShapeType="1"/>
            </p:cNvSpPr>
            <p:nvPr/>
          </p:nvSpPr>
          <p:spPr bwMode="auto">
            <a:xfrm>
              <a:off x="7977" y="9332"/>
              <a:ext cx="2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74" name="Line 118"/>
            <p:cNvSpPr>
              <a:spLocks noChangeShapeType="1"/>
            </p:cNvSpPr>
            <p:nvPr/>
          </p:nvSpPr>
          <p:spPr bwMode="auto">
            <a:xfrm>
              <a:off x="8646" y="8389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75" name="Oval 117"/>
            <p:cNvSpPr>
              <a:spLocks noChangeArrowheads="1"/>
            </p:cNvSpPr>
            <p:nvPr/>
          </p:nvSpPr>
          <p:spPr bwMode="auto">
            <a:xfrm>
              <a:off x="8620" y="8483"/>
              <a:ext cx="40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76" name="Line 116"/>
            <p:cNvSpPr>
              <a:spLocks noChangeShapeType="1"/>
            </p:cNvSpPr>
            <p:nvPr/>
          </p:nvSpPr>
          <p:spPr bwMode="auto">
            <a:xfrm>
              <a:off x="7910" y="9533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77" name="Line 115"/>
            <p:cNvSpPr>
              <a:spLocks noChangeShapeType="1"/>
            </p:cNvSpPr>
            <p:nvPr/>
          </p:nvSpPr>
          <p:spPr bwMode="auto">
            <a:xfrm>
              <a:off x="7910" y="9486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78" name="Line 114"/>
            <p:cNvSpPr>
              <a:spLocks noChangeShapeType="1"/>
            </p:cNvSpPr>
            <p:nvPr/>
          </p:nvSpPr>
          <p:spPr bwMode="auto">
            <a:xfrm flipV="1">
              <a:off x="7977" y="9450"/>
              <a:ext cx="1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79" name="Line 113"/>
            <p:cNvSpPr>
              <a:spLocks noChangeShapeType="1"/>
            </p:cNvSpPr>
            <p:nvPr/>
          </p:nvSpPr>
          <p:spPr bwMode="auto">
            <a:xfrm flipV="1">
              <a:off x="7977" y="9533"/>
              <a:ext cx="1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80" name="Rectangle 112"/>
            <p:cNvSpPr>
              <a:spLocks noChangeArrowheads="1"/>
            </p:cNvSpPr>
            <p:nvPr/>
          </p:nvSpPr>
          <p:spPr bwMode="auto">
            <a:xfrm>
              <a:off x="8092" y="9501"/>
              <a:ext cx="1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C</a:t>
              </a:r>
              <a:r>
                <a:rPr kumimoji="0" lang="tr-TR" sz="10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2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881" name="Line 111"/>
            <p:cNvSpPr>
              <a:spLocks noChangeShapeType="1"/>
            </p:cNvSpPr>
            <p:nvPr/>
          </p:nvSpPr>
          <p:spPr bwMode="auto">
            <a:xfrm flipV="1">
              <a:off x="7977" y="9569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82" name="Line 110"/>
            <p:cNvSpPr>
              <a:spLocks noChangeShapeType="1"/>
            </p:cNvSpPr>
            <p:nvPr/>
          </p:nvSpPr>
          <p:spPr bwMode="auto">
            <a:xfrm>
              <a:off x="7977" y="9332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83" name="Line 109"/>
            <p:cNvSpPr>
              <a:spLocks noChangeShapeType="1"/>
            </p:cNvSpPr>
            <p:nvPr/>
          </p:nvSpPr>
          <p:spPr bwMode="auto">
            <a:xfrm>
              <a:off x="8445" y="9215"/>
              <a:ext cx="1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84" name="Line 108"/>
            <p:cNvSpPr>
              <a:spLocks noChangeShapeType="1"/>
            </p:cNvSpPr>
            <p:nvPr/>
          </p:nvSpPr>
          <p:spPr bwMode="auto">
            <a:xfrm>
              <a:off x="8513" y="9450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85" name="Line 107"/>
            <p:cNvSpPr>
              <a:spLocks noChangeShapeType="1"/>
            </p:cNvSpPr>
            <p:nvPr/>
          </p:nvSpPr>
          <p:spPr bwMode="auto">
            <a:xfrm>
              <a:off x="8513" y="9215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86" name="Line 106"/>
            <p:cNvSpPr>
              <a:spLocks noChangeShapeType="1"/>
            </p:cNvSpPr>
            <p:nvPr/>
          </p:nvSpPr>
          <p:spPr bwMode="auto">
            <a:xfrm>
              <a:off x="8513" y="9332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87" name="Line 105"/>
            <p:cNvSpPr>
              <a:spLocks noChangeShapeType="1"/>
            </p:cNvSpPr>
            <p:nvPr/>
          </p:nvSpPr>
          <p:spPr bwMode="auto">
            <a:xfrm>
              <a:off x="8378" y="9332"/>
              <a:ext cx="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88" name="Line 104"/>
            <p:cNvSpPr>
              <a:spLocks noChangeShapeType="1"/>
            </p:cNvSpPr>
            <p:nvPr/>
          </p:nvSpPr>
          <p:spPr bwMode="auto">
            <a:xfrm flipV="1">
              <a:off x="8646" y="9450"/>
              <a:ext cx="1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89" name="Line 103"/>
            <p:cNvSpPr>
              <a:spLocks noChangeShapeType="1"/>
            </p:cNvSpPr>
            <p:nvPr/>
          </p:nvSpPr>
          <p:spPr bwMode="auto">
            <a:xfrm>
              <a:off x="8245" y="9332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90" name="Line 102"/>
            <p:cNvSpPr>
              <a:spLocks noChangeShapeType="1"/>
            </p:cNvSpPr>
            <p:nvPr/>
          </p:nvSpPr>
          <p:spPr bwMode="auto">
            <a:xfrm>
              <a:off x="8646" y="9097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91" name="Line 101"/>
            <p:cNvSpPr>
              <a:spLocks noChangeShapeType="1"/>
            </p:cNvSpPr>
            <p:nvPr/>
          </p:nvSpPr>
          <p:spPr bwMode="auto">
            <a:xfrm>
              <a:off x="8113" y="6737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92" name="Line 100"/>
            <p:cNvSpPr>
              <a:spLocks noChangeShapeType="1"/>
            </p:cNvSpPr>
            <p:nvPr/>
          </p:nvSpPr>
          <p:spPr bwMode="auto">
            <a:xfrm>
              <a:off x="8646" y="8507"/>
              <a:ext cx="1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93" name="Line 99"/>
            <p:cNvSpPr>
              <a:spLocks noChangeShapeType="1"/>
            </p:cNvSpPr>
            <p:nvPr/>
          </p:nvSpPr>
          <p:spPr bwMode="auto">
            <a:xfrm>
              <a:off x="7977" y="7799"/>
              <a:ext cx="6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94" name="Line 98"/>
            <p:cNvSpPr>
              <a:spLocks noChangeShapeType="1"/>
            </p:cNvSpPr>
            <p:nvPr/>
          </p:nvSpPr>
          <p:spPr bwMode="auto">
            <a:xfrm>
              <a:off x="7977" y="9687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95" name="Oval 97"/>
            <p:cNvSpPr>
              <a:spLocks noChangeArrowheads="1"/>
            </p:cNvSpPr>
            <p:nvPr/>
          </p:nvSpPr>
          <p:spPr bwMode="auto">
            <a:xfrm>
              <a:off x="7951" y="9781"/>
              <a:ext cx="40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96" name="Line 96"/>
            <p:cNvSpPr>
              <a:spLocks noChangeShapeType="1"/>
            </p:cNvSpPr>
            <p:nvPr/>
          </p:nvSpPr>
          <p:spPr bwMode="auto">
            <a:xfrm>
              <a:off x="7843" y="9332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97" name="Oval 95"/>
            <p:cNvSpPr>
              <a:spLocks noChangeArrowheads="1"/>
            </p:cNvSpPr>
            <p:nvPr/>
          </p:nvSpPr>
          <p:spPr bwMode="auto">
            <a:xfrm>
              <a:off x="7951" y="9309"/>
              <a:ext cx="40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98" name="Line 94"/>
            <p:cNvSpPr>
              <a:spLocks noChangeShapeType="1"/>
            </p:cNvSpPr>
            <p:nvPr/>
          </p:nvSpPr>
          <p:spPr bwMode="auto">
            <a:xfrm>
              <a:off x="8646" y="9569"/>
              <a:ext cx="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899" name="Line 93"/>
            <p:cNvSpPr>
              <a:spLocks noChangeShapeType="1"/>
            </p:cNvSpPr>
            <p:nvPr/>
          </p:nvSpPr>
          <p:spPr bwMode="auto">
            <a:xfrm>
              <a:off x="8113" y="7090"/>
              <a:ext cx="40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00" name="Oval 92"/>
            <p:cNvSpPr>
              <a:spLocks noChangeArrowheads="1"/>
            </p:cNvSpPr>
            <p:nvPr/>
          </p:nvSpPr>
          <p:spPr bwMode="auto">
            <a:xfrm>
              <a:off x="7416" y="8837"/>
              <a:ext cx="40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01" name="Line 91"/>
            <p:cNvSpPr>
              <a:spLocks noChangeShapeType="1"/>
            </p:cNvSpPr>
            <p:nvPr/>
          </p:nvSpPr>
          <p:spPr bwMode="auto">
            <a:xfrm>
              <a:off x="8245" y="9332"/>
              <a:ext cx="6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02" name="Line 90"/>
            <p:cNvSpPr>
              <a:spLocks noChangeShapeType="1"/>
            </p:cNvSpPr>
            <p:nvPr/>
          </p:nvSpPr>
          <p:spPr bwMode="auto">
            <a:xfrm>
              <a:off x="7443" y="9569"/>
              <a:ext cx="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03" name="Line 89"/>
            <p:cNvSpPr>
              <a:spLocks noChangeShapeType="1"/>
            </p:cNvSpPr>
            <p:nvPr/>
          </p:nvSpPr>
          <p:spPr bwMode="auto">
            <a:xfrm>
              <a:off x="9115" y="9215"/>
              <a:ext cx="0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04" name="Line 88"/>
            <p:cNvSpPr>
              <a:spLocks noChangeShapeType="1"/>
            </p:cNvSpPr>
            <p:nvPr/>
          </p:nvSpPr>
          <p:spPr bwMode="auto">
            <a:xfrm>
              <a:off x="9182" y="9450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05" name="Line 87"/>
            <p:cNvSpPr>
              <a:spLocks noChangeShapeType="1"/>
            </p:cNvSpPr>
            <p:nvPr/>
          </p:nvSpPr>
          <p:spPr bwMode="auto">
            <a:xfrm>
              <a:off x="9182" y="9215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06" name="Line 86"/>
            <p:cNvSpPr>
              <a:spLocks noChangeShapeType="1"/>
            </p:cNvSpPr>
            <p:nvPr/>
          </p:nvSpPr>
          <p:spPr bwMode="auto">
            <a:xfrm>
              <a:off x="9048" y="9332"/>
              <a:ext cx="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07" name="Line 85"/>
            <p:cNvSpPr>
              <a:spLocks noChangeShapeType="1"/>
            </p:cNvSpPr>
            <p:nvPr/>
          </p:nvSpPr>
          <p:spPr bwMode="auto">
            <a:xfrm flipV="1">
              <a:off x="9316" y="9450"/>
              <a:ext cx="0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08" name="Line 84"/>
            <p:cNvSpPr>
              <a:spLocks noChangeShapeType="1"/>
            </p:cNvSpPr>
            <p:nvPr/>
          </p:nvSpPr>
          <p:spPr bwMode="auto">
            <a:xfrm>
              <a:off x="8914" y="9332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09" name="Line 83"/>
            <p:cNvSpPr>
              <a:spLocks noChangeShapeType="1"/>
            </p:cNvSpPr>
            <p:nvPr/>
          </p:nvSpPr>
          <p:spPr bwMode="auto">
            <a:xfrm>
              <a:off x="9316" y="9097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10" name="Line 82"/>
            <p:cNvSpPr>
              <a:spLocks noChangeShapeType="1"/>
            </p:cNvSpPr>
            <p:nvPr/>
          </p:nvSpPr>
          <p:spPr bwMode="auto">
            <a:xfrm>
              <a:off x="7443" y="7799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11" name="Line 81"/>
            <p:cNvSpPr>
              <a:spLocks noChangeShapeType="1"/>
            </p:cNvSpPr>
            <p:nvPr/>
          </p:nvSpPr>
          <p:spPr bwMode="auto">
            <a:xfrm>
              <a:off x="8245" y="8152"/>
              <a:ext cx="2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12" name="Line 80"/>
            <p:cNvSpPr>
              <a:spLocks noChangeShapeType="1"/>
            </p:cNvSpPr>
            <p:nvPr/>
          </p:nvSpPr>
          <p:spPr bwMode="auto">
            <a:xfrm flipV="1">
              <a:off x="7644" y="8035"/>
              <a:ext cx="1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13" name="Line 79"/>
            <p:cNvSpPr>
              <a:spLocks noChangeShapeType="1"/>
            </p:cNvSpPr>
            <p:nvPr/>
          </p:nvSpPr>
          <p:spPr bwMode="auto">
            <a:xfrm flipH="1">
              <a:off x="7443" y="8035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14" name="Line 78"/>
            <p:cNvSpPr>
              <a:spLocks noChangeShapeType="1"/>
            </p:cNvSpPr>
            <p:nvPr/>
          </p:nvSpPr>
          <p:spPr bwMode="auto">
            <a:xfrm flipH="1">
              <a:off x="7443" y="8270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15" name="Line 77"/>
            <p:cNvSpPr>
              <a:spLocks noChangeShapeType="1"/>
            </p:cNvSpPr>
            <p:nvPr/>
          </p:nvSpPr>
          <p:spPr bwMode="auto">
            <a:xfrm flipH="1">
              <a:off x="7644" y="8152"/>
              <a:ext cx="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16" name="Line 76"/>
            <p:cNvSpPr>
              <a:spLocks noChangeShapeType="1"/>
            </p:cNvSpPr>
            <p:nvPr/>
          </p:nvSpPr>
          <p:spPr bwMode="auto">
            <a:xfrm>
              <a:off x="7443" y="7917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17" name="Rectangle 75"/>
            <p:cNvSpPr>
              <a:spLocks noChangeArrowheads="1"/>
            </p:cNvSpPr>
            <p:nvPr/>
          </p:nvSpPr>
          <p:spPr bwMode="auto">
            <a:xfrm>
              <a:off x="9449" y="8666"/>
              <a:ext cx="659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I</a:t>
              </a:r>
              <a:r>
                <a:rPr kumimoji="0" lang="tr-TR" sz="11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r>
                <a:rPr kumimoji="0" lang="tr-TR" sz="1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+I</a:t>
              </a:r>
              <a:r>
                <a:rPr kumimoji="0" lang="tr-TR" sz="1100" b="0" i="1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Y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18" name="Line 74"/>
            <p:cNvSpPr>
              <a:spLocks noChangeShapeType="1"/>
            </p:cNvSpPr>
            <p:nvPr/>
          </p:nvSpPr>
          <p:spPr bwMode="auto">
            <a:xfrm>
              <a:off x="9316" y="9569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19" name="Line 73"/>
            <p:cNvSpPr>
              <a:spLocks noChangeShapeType="1"/>
            </p:cNvSpPr>
            <p:nvPr/>
          </p:nvSpPr>
          <p:spPr bwMode="auto">
            <a:xfrm>
              <a:off x="7443" y="9097"/>
              <a:ext cx="5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20" name="Oval 72"/>
            <p:cNvSpPr>
              <a:spLocks noChangeArrowheads="1"/>
            </p:cNvSpPr>
            <p:nvPr/>
          </p:nvSpPr>
          <p:spPr bwMode="auto">
            <a:xfrm>
              <a:off x="7416" y="9073"/>
              <a:ext cx="40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21" name="Oval 71"/>
            <p:cNvSpPr>
              <a:spLocks noChangeArrowheads="1"/>
            </p:cNvSpPr>
            <p:nvPr/>
          </p:nvSpPr>
          <p:spPr bwMode="auto">
            <a:xfrm>
              <a:off x="8087" y="6713"/>
              <a:ext cx="40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22" name="Line 70"/>
            <p:cNvSpPr>
              <a:spLocks noChangeShapeType="1"/>
            </p:cNvSpPr>
            <p:nvPr/>
          </p:nvSpPr>
          <p:spPr bwMode="auto">
            <a:xfrm>
              <a:off x="7443" y="8860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23" name="Oval 69"/>
            <p:cNvSpPr>
              <a:spLocks noChangeArrowheads="1"/>
            </p:cNvSpPr>
            <p:nvPr/>
          </p:nvSpPr>
          <p:spPr bwMode="auto">
            <a:xfrm>
              <a:off x="7416" y="8837"/>
              <a:ext cx="40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24" name="Line 68"/>
            <p:cNvSpPr>
              <a:spLocks noChangeShapeType="1"/>
            </p:cNvSpPr>
            <p:nvPr/>
          </p:nvSpPr>
          <p:spPr bwMode="auto">
            <a:xfrm flipV="1">
              <a:off x="8315" y="6619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25" name="Line 67"/>
            <p:cNvSpPr>
              <a:spLocks noChangeShapeType="1"/>
            </p:cNvSpPr>
            <p:nvPr/>
          </p:nvSpPr>
          <p:spPr bwMode="auto">
            <a:xfrm flipH="1">
              <a:off x="8381" y="6619"/>
              <a:ext cx="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26" name="Line 66"/>
            <p:cNvSpPr>
              <a:spLocks noChangeShapeType="1"/>
            </p:cNvSpPr>
            <p:nvPr/>
          </p:nvSpPr>
          <p:spPr bwMode="auto">
            <a:xfrm>
              <a:off x="8381" y="6855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27" name="Line 65"/>
            <p:cNvSpPr>
              <a:spLocks noChangeShapeType="1"/>
            </p:cNvSpPr>
            <p:nvPr/>
          </p:nvSpPr>
          <p:spPr bwMode="auto">
            <a:xfrm>
              <a:off x="8248" y="6737"/>
              <a:ext cx="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28" name="Line 64"/>
            <p:cNvSpPr>
              <a:spLocks noChangeShapeType="1"/>
            </p:cNvSpPr>
            <p:nvPr/>
          </p:nvSpPr>
          <p:spPr bwMode="auto">
            <a:xfrm>
              <a:off x="8113" y="6737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29" name="Line 63"/>
            <p:cNvSpPr>
              <a:spLocks noChangeShapeType="1"/>
            </p:cNvSpPr>
            <p:nvPr/>
          </p:nvSpPr>
          <p:spPr bwMode="auto">
            <a:xfrm flipV="1">
              <a:off x="8515" y="6855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30" name="Line 62"/>
            <p:cNvSpPr>
              <a:spLocks noChangeShapeType="1"/>
            </p:cNvSpPr>
            <p:nvPr/>
          </p:nvSpPr>
          <p:spPr bwMode="auto">
            <a:xfrm>
              <a:off x="8515" y="6313"/>
              <a:ext cx="0" cy="3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31" name="Line 61"/>
            <p:cNvSpPr>
              <a:spLocks noChangeShapeType="1"/>
            </p:cNvSpPr>
            <p:nvPr/>
          </p:nvSpPr>
          <p:spPr bwMode="auto">
            <a:xfrm>
              <a:off x="7644" y="9215"/>
              <a:ext cx="1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32" name="Line 60"/>
            <p:cNvSpPr>
              <a:spLocks noChangeShapeType="1"/>
            </p:cNvSpPr>
            <p:nvPr/>
          </p:nvSpPr>
          <p:spPr bwMode="auto">
            <a:xfrm flipH="1">
              <a:off x="7443" y="9450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33" name="Line 59"/>
            <p:cNvSpPr>
              <a:spLocks noChangeShapeType="1"/>
            </p:cNvSpPr>
            <p:nvPr/>
          </p:nvSpPr>
          <p:spPr bwMode="auto">
            <a:xfrm flipH="1">
              <a:off x="7443" y="9215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34" name="Line 58"/>
            <p:cNvSpPr>
              <a:spLocks noChangeShapeType="1"/>
            </p:cNvSpPr>
            <p:nvPr/>
          </p:nvSpPr>
          <p:spPr bwMode="auto">
            <a:xfrm flipH="1">
              <a:off x="7644" y="9332"/>
              <a:ext cx="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35" name="Line 57"/>
            <p:cNvSpPr>
              <a:spLocks noChangeShapeType="1"/>
            </p:cNvSpPr>
            <p:nvPr/>
          </p:nvSpPr>
          <p:spPr bwMode="auto">
            <a:xfrm flipV="1">
              <a:off x="7443" y="9450"/>
              <a:ext cx="1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36" name="Line 56"/>
            <p:cNvSpPr>
              <a:spLocks noChangeShapeType="1"/>
            </p:cNvSpPr>
            <p:nvPr/>
          </p:nvSpPr>
          <p:spPr bwMode="auto">
            <a:xfrm flipH="1">
              <a:off x="7711" y="9332"/>
              <a:ext cx="1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37" name="Line 55"/>
            <p:cNvSpPr>
              <a:spLocks noChangeShapeType="1"/>
            </p:cNvSpPr>
            <p:nvPr/>
          </p:nvSpPr>
          <p:spPr bwMode="auto">
            <a:xfrm>
              <a:off x="7443" y="9097"/>
              <a:ext cx="1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38" name="Line 54"/>
            <p:cNvSpPr>
              <a:spLocks noChangeShapeType="1"/>
            </p:cNvSpPr>
            <p:nvPr/>
          </p:nvSpPr>
          <p:spPr bwMode="auto">
            <a:xfrm>
              <a:off x="9317" y="8720"/>
              <a:ext cx="0" cy="2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39" name="Line 53"/>
            <p:cNvSpPr>
              <a:spLocks noChangeShapeType="1"/>
            </p:cNvSpPr>
            <p:nvPr/>
          </p:nvSpPr>
          <p:spPr bwMode="auto">
            <a:xfrm>
              <a:off x="7576" y="7998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40" name="Line 52"/>
            <p:cNvSpPr>
              <a:spLocks noChangeShapeType="1"/>
            </p:cNvSpPr>
            <p:nvPr/>
          </p:nvSpPr>
          <p:spPr bwMode="auto">
            <a:xfrm>
              <a:off x="8503" y="8006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41" name="Line 51"/>
            <p:cNvSpPr>
              <a:spLocks noChangeShapeType="1"/>
            </p:cNvSpPr>
            <p:nvPr/>
          </p:nvSpPr>
          <p:spPr bwMode="auto">
            <a:xfrm>
              <a:off x="8381" y="6589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42" name="Line 50"/>
            <p:cNvSpPr>
              <a:spLocks noChangeShapeType="1"/>
            </p:cNvSpPr>
            <p:nvPr/>
          </p:nvSpPr>
          <p:spPr bwMode="auto">
            <a:xfrm>
              <a:off x="9182" y="9189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43" name="Line 49"/>
            <p:cNvSpPr>
              <a:spLocks noChangeShapeType="1"/>
            </p:cNvSpPr>
            <p:nvPr/>
          </p:nvSpPr>
          <p:spPr bwMode="auto">
            <a:xfrm>
              <a:off x="8503" y="9191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44" name="Line 48"/>
            <p:cNvSpPr>
              <a:spLocks noChangeShapeType="1"/>
            </p:cNvSpPr>
            <p:nvPr/>
          </p:nvSpPr>
          <p:spPr bwMode="auto">
            <a:xfrm>
              <a:off x="7576" y="9191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grpSp>
          <p:nvGrpSpPr>
            <p:cNvPr id="27945" name="Group 42"/>
            <p:cNvGrpSpPr>
              <a:grpSpLocks/>
            </p:cNvGrpSpPr>
            <p:nvPr/>
          </p:nvGrpSpPr>
          <p:grpSpPr bwMode="auto">
            <a:xfrm>
              <a:off x="7843" y="9772"/>
              <a:ext cx="268" cy="225"/>
              <a:chOff x="3033" y="7846"/>
              <a:chExt cx="231" cy="225"/>
            </a:xfrm>
          </p:grpSpPr>
          <p:sp>
            <p:nvSpPr>
              <p:cNvPr id="27986" name="Line 47"/>
              <p:cNvSpPr>
                <a:spLocks noChangeShapeType="1"/>
              </p:cNvSpPr>
              <p:nvPr/>
            </p:nvSpPr>
            <p:spPr bwMode="auto">
              <a:xfrm flipV="1">
                <a:off x="3149" y="7846"/>
                <a:ext cx="1" cy="1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87" name="Line 46"/>
              <p:cNvSpPr>
                <a:spLocks noChangeShapeType="1"/>
              </p:cNvSpPr>
              <p:nvPr/>
            </p:nvSpPr>
            <p:spPr bwMode="auto">
              <a:xfrm>
                <a:off x="3033" y="7964"/>
                <a:ext cx="23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88" name="Line 45"/>
              <p:cNvSpPr>
                <a:spLocks noChangeShapeType="1"/>
              </p:cNvSpPr>
              <p:nvPr/>
            </p:nvSpPr>
            <p:spPr bwMode="auto">
              <a:xfrm>
                <a:off x="3068" y="7999"/>
                <a:ext cx="16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89" name="Line 44"/>
              <p:cNvSpPr>
                <a:spLocks noChangeShapeType="1"/>
              </p:cNvSpPr>
              <p:nvPr/>
            </p:nvSpPr>
            <p:spPr bwMode="auto">
              <a:xfrm flipH="1">
                <a:off x="3102" y="8034"/>
                <a:ext cx="9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90" name="Line 43"/>
              <p:cNvSpPr>
                <a:spLocks noChangeShapeType="1"/>
              </p:cNvSpPr>
              <p:nvPr/>
            </p:nvSpPr>
            <p:spPr bwMode="auto">
              <a:xfrm>
                <a:off x="3137" y="8070"/>
                <a:ext cx="2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</p:grpSp>
        <p:grpSp>
          <p:nvGrpSpPr>
            <p:cNvPr id="27946" name="Group 32"/>
            <p:cNvGrpSpPr>
              <a:grpSpLocks/>
            </p:cNvGrpSpPr>
            <p:nvPr/>
          </p:nvGrpSpPr>
          <p:grpSpPr bwMode="auto">
            <a:xfrm>
              <a:off x="5251" y="8860"/>
              <a:ext cx="267" cy="827"/>
              <a:chOff x="4191" y="7019"/>
              <a:chExt cx="232" cy="827"/>
            </a:xfrm>
          </p:grpSpPr>
          <p:sp>
            <p:nvSpPr>
              <p:cNvPr id="27977" name="Line 41"/>
              <p:cNvSpPr>
                <a:spLocks noChangeShapeType="1"/>
              </p:cNvSpPr>
              <p:nvPr/>
            </p:nvSpPr>
            <p:spPr bwMode="auto">
              <a:xfrm flipV="1">
                <a:off x="4423" y="7609"/>
                <a:ext cx="0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78" name="Line 40"/>
              <p:cNvSpPr>
                <a:spLocks noChangeShapeType="1"/>
              </p:cNvSpPr>
              <p:nvPr/>
            </p:nvSpPr>
            <p:spPr bwMode="auto">
              <a:xfrm>
                <a:off x="4423" y="7019"/>
                <a:ext cx="0" cy="1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79" name="Line 39"/>
              <p:cNvSpPr>
                <a:spLocks noChangeShapeType="1"/>
              </p:cNvSpPr>
              <p:nvPr/>
            </p:nvSpPr>
            <p:spPr bwMode="auto">
              <a:xfrm>
                <a:off x="4249" y="7256"/>
                <a:ext cx="1" cy="2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80" name="Line 38"/>
              <p:cNvSpPr>
                <a:spLocks noChangeShapeType="1"/>
              </p:cNvSpPr>
              <p:nvPr/>
            </p:nvSpPr>
            <p:spPr bwMode="auto">
              <a:xfrm>
                <a:off x="4307" y="7491"/>
                <a:ext cx="11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81" name="Line 37"/>
              <p:cNvSpPr>
                <a:spLocks noChangeShapeType="1"/>
              </p:cNvSpPr>
              <p:nvPr/>
            </p:nvSpPr>
            <p:spPr bwMode="auto">
              <a:xfrm>
                <a:off x="4307" y="7256"/>
                <a:ext cx="11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82" name="Line 36"/>
              <p:cNvSpPr>
                <a:spLocks noChangeShapeType="1"/>
              </p:cNvSpPr>
              <p:nvPr/>
            </p:nvSpPr>
            <p:spPr bwMode="auto">
              <a:xfrm>
                <a:off x="4191" y="737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83" name="Line 35"/>
              <p:cNvSpPr>
                <a:spLocks noChangeShapeType="1"/>
              </p:cNvSpPr>
              <p:nvPr/>
            </p:nvSpPr>
            <p:spPr bwMode="auto">
              <a:xfrm flipV="1">
                <a:off x="4423" y="749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84" name="Line 34"/>
              <p:cNvSpPr>
                <a:spLocks noChangeShapeType="1"/>
              </p:cNvSpPr>
              <p:nvPr/>
            </p:nvSpPr>
            <p:spPr bwMode="auto">
              <a:xfrm>
                <a:off x="4423" y="7138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85" name="Line 33"/>
              <p:cNvSpPr>
                <a:spLocks noChangeShapeType="1"/>
              </p:cNvSpPr>
              <p:nvPr/>
            </p:nvSpPr>
            <p:spPr bwMode="auto">
              <a:xfrm>
                <a:off x="4299" y="7222"/>
                <a:ext cx="0" cy="2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</p:grpSp>
        <p:grpSp>
          <p:nvGrpSpPr>
            <p:cNvPr id="27947" name="Group 27"/>
            <p:cNvGrpSpPr>
              <a:grpSpLocks/>
            </p:cNvGrpSpPr>
            <p:nvPr/>
          </p:nvGrpSpPr>
          <p:grpSpPr bwMode="auto">
            <a:xfrm flipV="1">
              <a:off x="3698" y="5693"/>
              <a:ext cx="255" cy="224"/>
              <a:chOff x="3068" y="3613"/>
              <a:chExt cx="221" cy="224"/>
            </a:xfrm>
          </p:grpSpPr>
          <p:sp>
            <p:nvSpPr>
              <p:cNvPr id="27973" name="Oval 31"/>
              <p:cNvSpPr>
                <a:spLocks noChangeArrowheads="1"/>
              </p:cNvSpPr>
              <p:nvPr/>
            </p:nvSpPr>
            <p:spPr bwMode="auto">
              <a:xfrm>
                <a:off x="3068" y="3613"/>
                <a:ext cx="221" cy="22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74" name="Line 30"/>
              <p:cNvSpPr>
                <a:spLocks noChangeShapeType="1"/>
              </p:cNvSpPr>
              <p:nvPr/>
            </p:nvSpPr>
            <p:spPr bwMode="auto">
              <a:xfrm>
                <a:off x="3185" y="3672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75" name="Line 29"/>
              <p:cNvSpPr>
                <a:spLocks noChangeShapeType="1"/>
              </p:cNvSpPr>
              <p:nvPr/>
            </p:nvSpPr>
            <p:spPr bwMode="auto">
              <a:xfrm flipV="1">
                <a:off x="3185" y="3731"/>
                <a:ext cx="58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76" name="Line 28"/>
              <p:cNvSpPr>
                <a:spLocks noChangeShapeType="1"/>
              </p:cNvSpPr>
              <p:nvPr/>
            </p:nvSpPr>
            <p:spPr bwMode="auto">
              <a:xfrm flipH="1" flipV="1">
                <a:off x="3126" y="3731"/>
                <a:ext cx="59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</p:grpSp>
        <p:sp>
          <p:nvSpPr>
            <p:cNvPr id="27948" name="Line 26"/>
            <p:cNvSpPr>
              <a:spLocks noChangeShapeType="1"/>
            </p:cNvSpPr>
            <p:nvPr/>
          </p:nvSpPr>
          <p:spPr bwMode="auto">
            <a:xfrm>
              <a:off x="3833" y="5547"/>
              <a:ext cx="0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49" name="Line 25"/>
            <p:cNvSpPr>
              <a:spLocks noChangeShapeType="1"/>
            </p:cNvSpPr>
            <p:nvPr/>
          </p:nvSpPr>
          <p:spPr bwMode="auto">
            <a:xfrm flipV="1">
              <a:off x="3833" y="5928"/>
              <a:ext cx="0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grpSp>
          <p:nvGrpSpPr>
            <p:cNvPr id="27950" name="Group 20"/>
            <p:cNvGrpSpPr>
              <a:grpSpLocks/>
            </p:cNvGrpSpPr>
            <p:nvPr/>
          </p:nvGrpSpPr>
          <p:grpSpPr bwMode="auto">
            <a:xfrm>
              <a:off x="3686" y="6056"/>
              <a:ext cx="268" cy="106"/>
              <a:chOff x="4307" y="3930"/>
              <a:chExt cx="231" cy="106"/>
            </a:xfrm>
          </p:grpSpPr>
          <p:sp>
            <p:nvSpPr>
              <p:cNvPr id="27969" name="Line 24"/>
              <p:cNvSpPr>
                <a:spLocks noChangeShapeType="1"/>
              </p:cNvSpPr>
              <p:nvPr/>
            </p:nvSpPr>
            <p:spPr bwMode="auto">
              <a:xfrm>
                <a:off x="4307" y="3930"/>
                <a:ext cx="23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70" name="Line 23"/>
              <p:cNvSpPr>
                <a:spLocks noChangeShapeType="1"/>
              </p:cNvSpPr>
              <p:nvPr/>
            </p:nvSpPr>
            <p:spPr bwMode="auto">
              <a:xfrm>
                <a:off x="4342" y="3965"/>
                <a:ext cx="16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71" name="Line 22"/>
              <p:cNvSpPr>
                <a:spLocks noChangeShapeType="1"/>
              </p:cNvSpPr>
              <p:nvPr/>
            </p:nvSpPr>
            <p:spPr bwMode="auto">
              <a:xfrm flipH="1">
                <a:off x="4376" y="4001"/>
                <a:ext cx="9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7972" name="Line 21"/>
              <p:cNvSpPr>
                <a:spLocks noChangeShapeType="1"/>
              </p:cNvSpPr>
              <p:nvPr/>
            </p:nvSpPr>
            <p:spPr bwMode="auto">
              <a:xfrm>
                <a:off x="4411" y="4036"/>
                <a:ext cx="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</p:grpSp>
        <p:sp>
          <p:nvSpPr>
            <p:cNvPr id="27951" name="Line 19"/>
            <p:cNvSpPr>
              <a:spLocks noChangeShapeType="1"/>
            </p:cNvSpPr>
            <p:nvPr/>
          </p:nvSpPr>
          <p:spPr bwMode="auto">
            <a:xfrm>
              <a:off x="6367" y="4352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52" name="Line 18"/>
            <p:cNvSpPr>
              <a:spLocks noChangeShapeType="1"/>
            </p:cNvSpPr>
            <p:nvPr/>
          </p:nvSpPr>
          <p:spPr bwMode="auto">
            <a:xfrm flipH="1" flipV="1">
              <a:off x="6300" y="4411"/>
              <a:ext cx="67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53" name="Line 17"/>
            <p:cNvSpPr>
              <a:spLocks noChangeShapeType="1"/>
            </p:cNvSpPr>
            <p:nvPr/>
          </p:nvSpPr>
          <p:spPr bwMode="auto">
            <a:xfrm flipV="1">
              <a:off x="6367" y="4411"/>
              <a:ext cx="67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54" name="Oval 16"/>
            <p:cNvSpPr>
              <a:spLocks noChangeArrowheads="1"/>
            </p:cNvSpPr>
            <p:nvPr/>
          </p:nvSpPr>
          <p:spPr bwMode="auto">
            <a:xfrm>
              <a:off x="6233" y="4293"/>
              <a:ext cx="255" cy="2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55" name="Rectangle 15"/>
            <p:cNvSpPr>
              <a:spLocks noChangeArrowheads="1"/>
            </p:cNvSpPr>
            <p:nvPr/>
          </p:nvSpPr>
          <p:spPr bwMode="auto">
            <a:xfrm>
              <a:off x="6596" y="4285"/>
              <a:ext cx="19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kI</a:t>
              </a:r>
              <a:r>
                <a:rPr kumimoji="0" lang="tr-TR" sz="10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56" name="Line 14"/>
            <p:cNvSpPr>
              <a:spLocks noChangeShapeType="1"/>
            </p:cNvSpPr>
            <p:nvPr/>
          </p:nvSpPr>
          <p:spPr bwMode="auto">
            <a:xfrm flipH="1">
              <a:off x="6359" y="4045"/>
              <a:ext cx="1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57" name="Line 13"/>
            <p:cNvSpPr>
              <a:spLocks noChangeShapeType="1"/>
            </p:cNvSpPr>
            <p:nvPr/>
          </p:nvSpPr>
          <p:spPr bwMode="auto">
            <a:xfrm>
              <a:off x="6367" y="4128"/>
              <a:ext cx="0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58" name="Rectangle 12"/>
            <p:cNvSpPr>
              <a:spLocks noChangeArrowheads="1"/>
            </p:cNvSpPr>
            <p:nvPr/>
          </p:nvSpPr>
          <p:spPr bwMode="auto">
            <a:xfrm>
              <a:off x="3646" y="4441"/>
              <a:ext cx="5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MC1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59" name="Rectangle 11"/>
            <p:cNvSpPr>
              <a:spLocks noChangeArrowheads="1"/>
            </p:cNvSpPr>
            <p:nvPr/>
          </p:nvSpPr>
          <p:spPr bwMode="auto">
            <a:xfrm>
              <a:off x="6393" y="4966"/>
              <a:ext cx="52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MC2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60" name="Rectangle 10"/>
            <p:cNvSpPr>
              <a:spLocks noChangeArrowheads="1"/>
            </p:cNvSpPr>
            <p:nvPr/>
          </p:nvSpPr>
          <p:spPr bwMode="auto">
            <a:xfrm>
              <a:off x="2510" y="6618"/>
              <a:ext cx="5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MA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61" name="Rectangle 9"/>
            <p:cNvSpPr>
              <a:spLocks noChangeArrowheads="1"/>
            </p:cNvSpPr>
            <p:nvPr/>
          </p:nvSpPr>
          <p:spPr bwMode="auto">
            <a:xfrm>
              <a:off x="4303" y="8775"/>
              <a:ext cx="52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MB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62" name="Line 8"/>
            <p:cNvSpPr>
              <a:spLocks noChangeShapeType="1"/>
            </p:cNvSpPr>
            <p:nvPr/>
          </p:nvSpPr>
          <p:spPr bwMode="auto">
            <a:xfrm>
              <a:off x="8568" y="7300"/>
              <a:ext cx="15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63" name="Rectangle 7"/>
            <p:cNvSpPr>
              <a:spLocks noChangeArrowheads="1"/>
            </p:cNvSpPr>
            <p:nvPr/>
          </p:nvSpPr>
          <p:spPr bwMode="auto">
            <a:xfrm>
              <a:off x="8696" y="8021"/>
              <a:ext cx="52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Me1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64" name="Rectangle 6"/>
            <p:cNvSpPr>
              <a:spLocks noChangeArrowheads="1"/>
            </p:cNvSpPr>
            <p:nvPr/>
          </p:nvSpPr>
          <p:spPr bwMode="auto">
            <a:xfrm>
              <a:off x="6922" y="8036"/>
              <a:ext cx="5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Me2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65" name="Freeform 5"/>
            <p:cNvSpPr>
              <a:spLocks/>
            </p:cNvSpPr>
            <p:nvPr/>
          </p:nvSpPr>
          <p:spPr bwMode="auto">
            <a:xfrm>
              <a:off x="8436" y="7300"/>
              <a:ext cx="132" cy="130"/>
            </a:xfrm>
            <a:custGeom>
              <a:avLst/>
              <a:gdLst>
                <a:gd name="T0" fmla="*/ 115 w 115"/>
                <a:gd name="T1" fmla="*/ 0 h 130"/>
                <a:gd name="T2" fmla="*/ 70 w 115"/>
                <a:gd name="T3" fmla="*/ 130 h 130"/>
                <a:gd name="T4" fmla="*/ 0 w 115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130">
                  <a:moveTo>
                    <a:pt x="115" y="0"/>
                  </a:moveTo>
                  <a:cubicBezTo>
                    <a:pt x="102" y="65"/>
                    <a:pt x="89" y="130"/>
                    <a:pt x="70" y="130"/>
                  </a:cubicBezTo>
                  <a:cubicBezTo>
                    <a:pt x="51" y="130"/>
                    <a:pt x="25" y="65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66" name="Line 4"/>
            <p:cNvSpPr>
              <a:spLocks noChangeShapeType="1"/>
            </p:cNvSpPr>
            <p:nvPr/>
          </p:nvSpPr>
          <p:spPr bwMode="auto">
            <a:xfrm>
              <a:off x="8528" y="7580"/>
              <a:ext cx="7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67" name="Line 3"/>
            <p:cNvSpPr>
              <a:spLocks noChangeShapeType="1"/>
            </p:cNvSpPr>
            <p:nvPr/>
          </p:nvSpPr>
          <p:spPr bwMode="auto">
            <a:xfrm>
              <a:off x="9316" y="7580"/>
              <a:ext cx="0" cy="15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968" name="Line 2"/>
            <p:cNvSpPr>
              <a:spLocks noChangeShapeType="1"/>
            </p:cNvSpPr>
            <p:nvPr/>
          </p:nvSpPr>
          <p:spPr bwMode="auto">
            <a:xfrm flipV="1">
              <a:off x="9562" y="4070"/>
              <a:ext cx="0" cy="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C:\Users\ozkan\Documents\dersler\EDT\2012_yaz\1\080229_073804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9" y="1052736"/>
            <a:ext cx="3607555" cy="270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7883" y="41652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omic Sans MS" pitchFamily="66" charset="0"/>
              </a:rPr>
              <a:t>Oscilloscope images</a:t>
            </a:r>
            <a:endParaRPr lang="en-GB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83971" name="Picture 3" descr="C:\Users\ozkan\Documents\dersler\EDT\2012_yaz\1\IMG_54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043" y="1038625"/>
            <a:ext cx="3645319" cy="273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2" name="Picture 4" descr="C:\Users\ozkan\Documents\dersler\EDT\2012_yaz\1\IMG_55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22" y="3140968"/>
            <a:ext cx="460868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2"/>
          <p:cNvSpPr txBox="1">
            <a:spLocks noChangeArrowheads="1"/>
          </p:cNvSpPr>
          <p:nvPr/>
        </p:nvSpPr>
        <p:spPr bwMode="auto">
          <a:xfrm>
            <a:off x="2017422" y="785813"/>
            <a:ext cx="4915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How should we start building a theory?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120288" y="1314450"/>
            <a:ext cx="27093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undefined quantities</a:t>
            </a:r>
            <a:endParaRPr lang="en-GB" sz="20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65884" y="1928813"/>
            <a:ext cx="10743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axioms</a:t>
            </a:r>
            <a:endParaRPr lang="en-GB" sz="20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95265" y="2536998"/>
            <a:ext cx="3015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What else do we need?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64056" y="3111587"/>
            <a:ext cx="3877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f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or new quantities: definitions</a:t>
            </a:r>
            <a:endParaRPr lang="en-GB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86062" y="3717839"/>
            <a:ext cx="3377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for new results: theorems</a:t>
            </a:r>
            <a:endParaRPr lang="en-GB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1"/>
          <p:cNvSpPr txBox="1">
            <a:spLocks noChangeArrowheads="1"/>
          </p:cNvSpPr>
          <p:nvPr/>
        </p:nvSpPr>
        <p:spPr bwMode="auto">
          <a:xfrm>
            <a:off x="2928938" y="785813"/>
            <a:ext cx="32287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Electrical Circuit Theory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97527" y="1303638"/>
            <a:ext cx="27093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u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ndefined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uantities</a:t>
            </a:r>
            <a:endParaRPr lang="en-GB" sz="2000" dirty="0">
              <a:latin typeface="Comic Sans MS" pitchFamily="66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214688" y="1785938"/>
            <a:ext cx="2357437" cy="500062"/>
            <a:chOff x="3214678" y="1785926"/>
            <a:chExt cx="2357454" cy="50006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3214678" y="1785926"/>
              <a:ext cx="714380" cy="500066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857752" y="1785926"/>
              <a:ext cx="714380" cy="500066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786063" y="2428875"/>
            <a:ext cx="3413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current                   voltage</a:t>
            </a:r>
            <a:endParaRPr lang="en-GB" sz="2000" dirty="0">
              <a:latin typeface="Comic Sans MS" pitchFamily="66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500313" y="2857500"/>
            <a:ext cx="4202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>
                <a:solidFill>
                  <a:srgbClr val="0033CC"/>
                </a:solidFill>
                <a:latin typeface="Comic Sans MS" pitchFamily="66" charset="0"/>
              </a:rPr>
              <a:t> i(t)  [A]                            v(t) [V]</a:t>
            </a:r>
            <a:endParaRPr lang="en-GB" sz="2000">
              <a:latin typeface="Comic Sans MS" pitchFamily="66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878013" y="3706813"/>
            <a:ext cx="1050925" cy="1651000"/>
          </a:xfrm>
          <a:custGeom>
            <a:avLst/>
            <a:gdLst>
              <a:gd name="connsiteX0" fmla="*/ 232012 w 1050878"/>
              <a:gd name="connsiteY0" fmla="*/ 464024 h 1651379"/>
              <a:gd name="connsiteX1" fmla="*/ 191069 w 1050878"/>
              <a:gd name="connsiteY1" fmla="*/ 504967 h 1651379"/>
              <a:gd name="connsiteX2" fmla="*/ 150126 w 1050878"/>
              <a:gd name="connsiteY2" fmla="*/ 518615 h 1651379"/>
              <a:gd name="connsiteX3" fmla="*/ 95535 w 1050878"/>
              <a:gd name="connsiteY3" fmla="*/ 614149 h 1651379"/>
              <a:gd name="connsiteX4" fmla="*/ 81887 w 1050878"/>
              <a:gd name="connsiteY4" fmla="*/ 668740 h 1651379"/>
              <a:gd name="connsiteX5" fmla="*/ 54591 w 1050878"/>
              <a:gd name="connsiteY5" fmla="*/ 709683 h 1651379"/>
              <a:gd name="connsiteX6" fmla="*/ 27296 w 1050878"/>
              <a:gd name="connsiteY6" fmla="*/ 859809 h 1651379"/>
              <a:gd name="connsiteX7" fmla="*/ 0 w 1050878"/>
              <a:gd name="connsiteY7" fmla="*/ 1078173 h 1651379"/>
              <a:gd name="connsiteX8" fmla="*/ 13648 w 1050878"/>
              <a:gd name="connsiteY8" fmla="*/ 1310185 h 1651379"/>
              <a:gd name="connsiteX9" fmla="*/ 27296 w 1050878"/>
              <a:gd name="connsiteY9" fmla="*/ 1351128 h 1651379"/>
              <a:gd name="connsiteX10" fmla="*/ 40944 w 1050878"/>
              <a:gd name="connsiteY10" fmla="*/ 1433015 h 1651379"/>
              <a:gd name="connsiteX11" fmla="*/ 81887 w 1050878"/>
              <a:gd name="connsiteY11" fmla="*/ 1473958 h 1651379"/>
              <a:gd name="connsiteX12" fmla="*/ 95535 w 1050878"/>
              <a:gd name="connsiteY12" fmla="*/ 1528549 h 1651379"/>
              <a:gd name="connsiteX13" fmla="*/ 177421 w 1050878"/>
              <a:gd name="connsiteY13" fmla="*/ 1610436 h 1651379"/>
              <a:gd name="connsiteX14" fmla="*/ 232012 w 1050878"/>
              <a:gd name="connsiteY14" fmla="*/ 1624083 h 1651379"/>
              <a:gd name="connsiteX15" fmla="*/ 354842 w 1050878"/>
              <a:gd name="connsiteY15" fmla="*/ 1651379 h 1651379"/>
              <a:gd name="connsiteX16" fmla="*/ 545911 w 1050878"/>
              <a:gd name="connsiteY16" fmla="*/ 1624083 h 1651379"/>
              <a:gd name="connsiteX17" fmla="*/ 614150 w 1050878"/>
              <a:gd name="connsiteY17" fmla="*/ 1610436 h 1651379"/>
              <a:gd name="connsiteX18" fmla="*/ 805218 w 1050878"/>
              <a:gd name="connsiteY18" fmla="*/ 1596788 h 1651379"/>
              <a:gd name="connsiteX19" fmla="*/ 900753 w 1050878"/>
              <a:gd name="connsiteY19" fmla="*/ 1514901 h 1651379"/>
              <a:gd name="connsiteX20" fmla="*/ 928048 w 1050878"/>
              <a:gd name="connsiteY20" fmla="*/ 1473958 h 1651379"/>
              <a:gd name="connsiteX21" fmla="*/ 982639 w 1050878"/>
              <a:gd name="connsiteY21" fmla="*/ 1351128 h 1651379"/>
              <a:gd name="connsiteX22" fmla="*/ 1023582 w 1050878"/>
              <a:gd name="connsiteY22" fmla="*/ 1160059 h 1651379"/>
              <a:gd name="connsiteX23" fmla="*/ 1050878 w 1050878"/>
              <a:gd name="connsiteY23" fmla="*/ 1064525 h 1651379"/>
              <a:gd name="connsiteX24" fmla="*/ 1023582 w 1050878"/>
              <a:gd name="connsiteY24" fmla="*/ 191068 h 1651379"/>
              <a:gd name="connsiteX25" fmla="*/ 1009935 w 1050878"/>
              <a:gd name="connsiteY25" fmla="*/ 136477 h 1651379"/>
              <a:gd name="connsiteX26" fmla="*/ 941696 w 1050878"/>
              <a:gd name="connsiteY26" fmla="*/ 13648 h 1651379"/>
              <a:gd name="connsiteX27" fmla="*/ 900753 w 1050878"/>
              <a:gd name="connsiteY27" fmla="*/ 0 h 1651379"/>
              <a:gd name="connsiteX28" fmla="*/ 805218 w 1050878"/>
              <a:gd name="connsiteY28" fmla="*/ 13648 h 1651379"/>
              <a:gd name="connsiteX29" fmla="*/ 764275 w 1050878"/>
              <a:gd name="connsiteY29" fmla="*/ 40943 h 1651379"/>
              <a:gd name="connsiteX30" fmla="*/ 668741 w 1050878"/>
              <a:gd name="connsiteY30" fmla="*/ 95534 h 1651379"/>
              <a:gd name="connsiteX31" fmla="*/ 627797 w 1050878"/>
              <a:gd name="connsiteY31" fmla="*/ 136477 h 1651379"/>
              <a:gd name="connsiteX32" fmla="*/ 545911 w 1050878"/>
              <a:gd name="connsiteY32" fmla="*/ 150125 h 1651379"/>
              <a:gd name="connsiteX33" fmla="*/ 450376 w 1050878"/>
              <a:gd name="connsiteY33" fmla="*/ 204716 h 1651379"/>
              <a:gd name="connsiteX34" fmla="*/ 382138 w 1050878"/>
              <a:gd name="connsiteY34" fmla="*/ 259307 h 1651379"/>
              <a:gd name="connsiteX35" fmla="*/ 341194 w 1050878"/>
              <a:gd name="connsiteY35" fmla="*/ 341194 h 1651379"/>
              <a:gd name="connsiteX36" fmla="*/ 327547 w 1050878"/>
              <a:gd name="connsiteY36" fmla="*/ 382137 h 1651379"/>
              <a:gd name="connsiteX37" fmla="*/ 300251 w 1050878"/>
              <a:gd name="connsiteY37" fmla="*/ 436728 h 1651379"/>
              <a:gd name="connsiteX38" fmla="*/ 232012 w 1050878"/>
              <a:gd name="connsiteY38" fmla="*/ 464024 h 16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0878" h="1651379">
                <a:moveTo>
                  <a:pt x="232012" y="464024"/>
                </a:moveTo>
                <a:cubicBezTo>
                  <a:pt x="213815" y="475397"/>
                  <a:pt x="207128" y="494261"/>
                  <a:pt x="191069" y="504967"/>
                </a:cubicBezTo>
                <a:cubicBezTo>
                  <a:pt x="179099" y="512947"/>
                  <a:pt x="161360" y="509628"/>
                  <a:pt x="150126" y="518615"/>
                </a:cubicBezTo>
                <a:cubicBezTo>
                  <a:pt x="135983" y="529930"/>
                  <a:pt x="99854" y="602633"/>
                  <a:pt x="95535" y="614149"/>
                </a:cubicBezTo>
                <a:cubicBezTo>
                  <a:pt x="88949" y="631712"/>
                  <a:pt x="89276" y="651500"/>
                  <a:pt x="81887" y="668740"/>
                </a:cubicBezTo>
                <a:cubicBezTo>
                  <a:pt x="75426" y="683816"/>
                  <a:pt x="63690" y="696035"/>
                  <a:pt x="54591" y="709683"/>
                </a:cubicBezTo>
                <a:cubicBezTo>
                  <a:pt x="43883" y="763227"/>
                  <a:pt x="34778" y="804941"/>
                  <a:pt x="27296" y="859809"/>
                </a:cubicBezTo>
                <a:cubicBezTo>
                  <a:pt x="17385" y="932491"/>
                  <a:pt x="0" y="1078173"/>
                  <a:pt x="0" y="1078173"/>
                </a:cubicBezTo>
                <a:cubicBezTo>
                  <a:pt x="4549" y="1155510"/>
                  <a:pt x="5939" y="1233098"/>
                  <a:pt x="13648" y="1310185"/>
                </a:cubicBezTo>
                <a:cubicBezTo>
                  <a:pt x="15079" y="1324500"/>
                  <a:pt x="24175" y="1337085"/>
                  <a:pt x="27296" y="1351128"/>
                </a:cubicBezTo>
                <a:cubicBezTo>
                  <a:pt x="33299" y="1378141"/>
                  <a:pt x="29705" y="1407728"/>
                  <a:pt x="40944" y="1433015"/>
                </a:cubicBezTo>
                <a:cubicBezTo>
                  <a:pt x="48783" y="1450652"/>
                  <a:pt x="68239" y="1460310"/>
                  <a:pt x="81887" y="1473958"/>
                </a:cubicBezTo>
                <a:cubicBezTo>
                  <a:pt x="86436" y="1492155"/>
                  <a:pt x="88146" y="1511309"/>
                  <a:pt x="95535" y="1528549"/>
                </a:cubicBezTo>
                <a:cubicBezTo>
                  <a:pt x="110647" y="1563810"/>
                  <a:pt x="144101" y="1593776"/>
                  <a:pt x="177421" y="1610436"/>
                </a:cubicBezTo>
                <a:cubicBezTo>
                  <a:pt x="194198" y="1618824"/>
                  <a:pt x="213977" y="1618930"/>
                  <a:pt x="232012" y="1624083"/>
                </a:cubicBezTo>
                <a:cubicBezTo>
                  <a:pt x="326093" y="1650963"/>
                  <a:pt x="207052" y="1626747"/>
                  <a:pt x="354842" y="1651379"/>
                </a:cubicBezTo>
                <a:lnTo>
                  <a:pt x="545911" y="1624083"/>
                </a:lnTo>
                <a:cubicBezTo>
                  <a:pt x="568824" y="1620465"/>
                  <a:pt x="591081" y="1612864"/>
                  <a:pt x="614150" y="1610436"/>
                </a:cubicBezTo>
                <a:cubicBezTo>
                  <a:pt x="677651" y="1603752"/>
                  <a:pt x="741529" y="1601337"/>
                  <a:pt x="805218" y="1596788"/>
                </a:cubicBezTo>
                <a:cubicBezTo>
                  <a:pt x="845380" y="1566666"/>
                  <a:pt x="869071" y="1552920"/>
                  <a:pt x="900753" y="1514901"/>
                </a:cubicBezTo>
                <a:cubicBezTo>
                  <a:pt x="911254" y="1502300"/>
                  <a:pt x="918950" y="1487606"/>
                  <a:pt x="928048" y="1473958"/>
                </a:cubicBezTo>
                <a:cubicBezTo>
                  <a:pt x="969110" y="1268650"/>
                  <a:pt x="905271" y="1536811"/>
                  <a:pt x="982639" y="1351128"/>
                </a:cubicBezTo>
                <a:cubicBezTo>
                  <a:pt x="1011664" y="1281468"/>
                  <a:pt x="1007443" y="1229994"/>
                  <a:pt x="1023582" y="1160059"/>
                </a:cubicBezTo>
                <a:cubicBezTo>
                  <a:pt x="1031029" y="1127788"/>
                  <a:pt x="1041779" y="1096370"/>
                  <a:pt x="1050878" y="1064525"/>
                </a:cubicBezTo>
                <a:cubicBezTo>
                  <a:pt x="1041779" y="773373"/>
                  <a:pt x="1036421" y="482079"/>
                  <a:pt x="1023582" y="191068"/>
                </a:cubicBezTo>
                <a:cubicBezTo>
                  <a:pt x="1022755" y="172329"/>
                  <a:pt x="1015325" y="154443"/>
                  <a:pt x="1009935" y="136477"/>
                </a:cubicBezTo>
                <a:cubicBezTo>
                  <a:pt x="992132" y="77132"/>
                  <a:pt x="992522" y="47532"/>
                  <a:pt x="941696" y="13648"/>
                </a:cubicBezTo>
                <a:cubicBezTo>
                  <a:pt x="929726" y="5668"/>
                  <a:pt x="914401" y="4549"/>
                  <a:pt x="900753" y="0"/>
                </a:cubicBezTo>
                <a:cubicBezTo>
                  <a:pt x="868908" y="4549"/>
                  <a:pt x="836030" y="4405"/>
                  <a:pt x="805218" y="13648"/>
                </a:cubicBezTo>
                <a:cubicBezTo>
                  <a:pt x="789507" y="18361"/>
                  <a:pt x="778516" y="32805"/>
                  <a:pt x="764275" y="40943"/>
                </a:cubicBezTo>
                <a:cubicBezTo>
                  <a:pt x="721805" y="65212"/>
                  <a:pt x="705012" y="65308"/>
                  <a:pt x="668741" y="95534"/>
                </a:cubicBezTo>
                <a:cubicBezTo>
                  <a:pt x="653913" y="107890"/>
                  <a:pt x="645434" y="128638"/>
                  <a:pt x="627797" y="136477"/>
                </a:cubicBezTo>
                <a:cubicBezTo>
                  <a:pt x="602510" y="147716"/>
                  <a:pt x="573206" y="145576"/>
                  <a:pt x="545911" y="150125"/>
                </a:cubicBezTo>
                <a:cubicBezTo>
                  <a:pt x="524507" y="160827"/>
                  <a:pt x="469664" y="185429"/>
                  <a:pt x="450376" y="204716"/>
                </a:cubicBezTo>
                <a:cubicBezTo>
                  <a:pt x="388642" y="266449"/>
                  <a:pt x="461848" y="232736"/>
                  <a:pt x="382138" y="259307"/>
                </a:cubicBezTo>
                <a:cubicBezTo>
                  <a:pt x="347832" y="362225"/>
                  <a:pt x="394110" y="235363"/>
                  <a:pt x="341194" y="341194"/>
                </a:cubicBezTo>
                <a:cubicBezTo>
                  <a:pt x="334760" y="354061"/>
                  <a:pt x="333214" y="368914"/>
                  <a:pt x="327547" y="382137"/>
                </a:cubicBezTo>
                <a:cubicBezTo>
                  <a:pt x="319533" y="400837"/>
                  <a:pt x="316527" y="424521"/>
                  <a:pt x="300251" y="436728"/>
                </a:cubicBezTo>
                <a:cubicBezTo>
                  <a:pt x="277234" y="453991"/>
                  <a:pt x="250209" y="452651"/>
                  <a:pt x="232012" y="464024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An electrical circuit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2714625" y="3857625"/>
            <a:ext cx="3900488" cy="1916113"/>
            <a:chOff x="4957778" y="3857628"/>
            <a:chExt cx="3900502" cy="1915375"/>
          </a:xfrm>
        </p:grpSpPr>
        <p:grpSp>
          <p:nvGrpSpPr>
            <p:cNvPr id="33808" name="Group 33"/>
            <p:cNvGrpSpPr>
              <a:grpSpLocks/>
            </p:cNvGrpSpPr>
            <p:nvPr/>
          </p:nvGrpSpPr>
          <p:grpSpPr bwMode="auto">
            <a:xfrm>
              <a:off x="4957778" y="3929066"/>
              <a:ext cx="3829064" cy="1843937"/>
              <a:chOff x="2743200" y="3929066"/>
              <a:chExt cx="3829064" cy="184393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000505" y="3929038"/>
                <a:ext cx="642940" cy="57128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tr-TR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endParaRPr lang="en-GB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29325" y="4357498"/>
                <a:ext cx="642939" cy="57128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tr-TR" dirty="0">
                    <a:solidFill>
                      <a:schemeClr val="tx2">
                        <a:lumMod val="75000"/>
                      </a:schemeClr>
                    </a:solidFill>
                  </a:rPr>
                  <a:t>V</a:t>
                </a:r>
                <a:endParaRPr lang="en-GB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929196" y="4500318"/>
                <a:ext cx="428627" cy="8569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2921001" y="4013143"/>
                <a:ext cx="1119192" cy="122191"/>
              </a:xfrm>
              <a:custGeom>
                <a:avLst/>
                <a:gdLst>
                  <a:gd name="connsiteX0" fmla="*/ 0 w 1119116"/>
                  <a:gd name="connsiteY0" fmla="*/ 122830 h 122830"/>
                  <a:gd name="connsiteX1" fmla="*/ 27295 w 1119116"/>
                  <a:gd name="connsiteY1" fmla="*/ 81886 h 122830"/>
                  <a:gd name="connsiteX2" fmla="*/ 122830 w 1119116"/>
                  <a:gd name="connsiteY2" fmla="*/ 40943 h 122830"/>
                  <a:gd name="connsiteX3" fmla="*/ 163773 w 1119116"/>
                  <a:gd name="connsiteY3" fmla="*/ 27295 h 122830"/>
                  <a:gd name="connsiteX4" fmla="*/ 327546 w 1119116"/>
                  <a:gd name="connsiteY4" fmla="*/ 0 h 122830"/>
                  <a:gd name="connsiteX5" fmla="*/ 846161 w 1119116"/>
                  <a:gd name="connsiteY5" fmla="*/ 13648 h 122830"/>
                  <a:gd name="connsiteX6" fmla="*/ 955343 w 1119116"/>
                  <a:gd name="connsiteY6" fmla="*/ 27295 h 122830"/>
                  <a:gd name="connsiteX7" fmla="*/ 1009934 w 1119116"/>
                  <a:gd name="connsiteY7" fmla="*/ 40943 h 122830"/>
                  <a:gd name="connsiteX8" fmla="*/ 1119116 w 1119116"/>
                  <a:gd name="connsiteY8" fmla="*/ 54591 h 12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9116" h="122830">
                    <a:moveTo>
                      <a:pt x="0" y="122830"/>
                    </a:moveTo>
                    <a:cubicBezTo>
                      <a:pt x="9098" y="109182"/>
                      <a:pt x="15697" y="93484"/>
                      <a:pt x="27295" y="81886"/>
                    </a:cubicBezTo>
                    <a:cubicBezTo>
                      <a:pt x="60536" y="48645"/>
                      <a:pt x="78982" y="53471"/>
                      <a:pt x="122830" y="40943"/>
                    </a:cubicBezTo>
                    <a:cubicBezTo>
                      <a:pt x="136662" y="36991"/>
                      <a:pt x="149817" y="30784"/>
                      <a:pt x="163773" y="27295"/>
                    </a:cubicBezTo>
                    <a:cubicBezTo>
                      <a:pt x="216980" y="13993"/>
                      <a:pt x="273636" y="7702"/>
                      <a:pt x="327546" y="0"/>
                    </a:cubicBezTo>
                    <a:lnTo>
                      <a:pt x="846161" y="13648"/>
                    </a:lnTo>
                    <a:cubicBezTo>
                      <a:pt x="882804" y="15241"/>
                      <a:pt x="919165" y="21265"/>
                      <a:pt x="955343" y="27295"/>
                    </a:cubicBezTo>
                    <a:cubicBezTo>
                      <a:pt x="973845" y="30379"/>
                      <a:pt x="991480" y="37588"/>
                      <a:pt x="1009934" y="40943"/>
                    </a:cubicBezTo>
                    <a:cubicBezTo>
                      <a:pt x="1088535" y="55234"/>
                      <a:pt x="1076332" y="54591"/>
                      <a:pt x="1119116" y="54591"/>
                    </a:cubicBezTo>
                  </a:path>
                </a:pathLst>
              </a:cu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4640270" y="4094074"/>
                <a:ext cx="1404942" cy="385614"/>
              </a:xfrm>
              <a:custGeom>
                <a:avLst/>
                <a:gdLst>
                  <a:gd name="connsiteX0" fmla="*/ 0 w 1404574"/>
                  <a:gd name="connsiteY0" fmla="*/ 54591 h 385923"/>
                  <a:gd name="connsiteX1" fmla="*/ 40943 w 1404574"/>
                  <a:gd name="connsiteY1" fmla="*/ 27296 h 385923"/>
                  <a:gd name="connsiteX2" fmla="*/ 122830 w 1404574"/>
                  <a:gd name="connsiteY2" fmla="*/ 0 h 385923"/>
                  <a:gd name="connsiteX3" fmla="*/ 573206 w 1404574"/>
                  <a:gd name="connsiteY3" fmla="*/ 27296 h 385923"/>
                  <a:gd name="connsiteX4" fmla="*/ 655092 w 1404574"/>
                  <a:gd name="connsiteY4" fmla="*/ 54591 h 385923"/>
                  <a:gd name="connsiteX5" fmla="*/ 914400 w 1404574"/>
                  <a:gd name="connsiteY5" fmla="*/ 68239 h 385923"/>
                  <a:gd name="connsiteX6" fmla="*/ 996286 w 1404574"/>
                  <a:gd name="connsiteY6" fmla="*/ 122830 h 385923"/>
                  <a:gd name="connsiteX7" fmla="*/ 1037230 w 1404574"/>
                  <a:gd name="connsiteY7" fmla="*/ 150126 h 385923"/>
                  <a:gd name="connsiteX8" fmla="*/ 1119116 w 1404574"/>
                  <a:gd name="connsiteY8" fmla="*/ 232012 h 385923"/>
                  <a:gd name="connsiteX9" fmla="*/ 1160060 w 1404574"/>
                  <a:gd name="connsiteY9" fmla="*/ 259308 h 385923"/>
                  <a:gd name="connsiteX10" fmla="*/ 1241946 w 1404574"/>
                  <a:gd name="connsiteY10" fmla="*/ 286603 h 385923"/>
                  <a:gd name="connsiteX11" fmla="*/ 1282889 w 1404574"/>
                  <a:gd name="connsiteY11" fmla="*/ 327547 h 385923"/>
                  <a:gd name="connsiteX12" fmla="*/ 1337480 w 1404574"/>
                  <a:gd name="connsiteY12" fmla="*/ 341194 h 385923"/>
                  <a:gd name="connsiteX13" fmla="*/ 1378424 w 1404574"/>
                  <a:gd name="connsiteY13" fmla="*/ 382138 h 385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04574" h="385923">
                    <a:moveTo>
                      <a:pt x="0" y="54591"/>
                    </a:moveTo>
                    <a:cubicBezTo>
                      <a:pt x="13648" y="45493"/>
                      <a:pt x="25954" y="33958"/>
                      <a:pt x="40943" y="27296"/>
                    </a:cubicBezTo>
                    <a:cubicBezTo>
                      <a:pt x="67235" y="15611"/>
                      <a:pt x="122830" y="0"/>
                      <a:pt x="122830" y="0"/>
                    </a:cubicBezTo>
                    <a:cubicBezTo>
                      <a:pt x="147434" y="1070"/>
                      <a:pt x="478744" y="9585"/>
                      <a:pt x="573206" y="27296"/>
                    </a:cubicBezTo>
                    <a:cubicBezTo>
                      <a:pt x="601485" y="32598"/>
                      <a:pt x="626360" y="53079"/>
                      <a:pt x="655092" y="54591"/>
                    </a:cubicBezTo>
                    <a:lnTo>
                      <a:pt x="914400" y="68239"/>
                    </a:lnTo>
                    <a:cubicBezTo>
                      <a:pt x="986353" y="92224"/>
                      <a:pt x="928132" y="66035"/>
                      <a:pt x="996286" y="122830"/>
                    </a:cubicBezTo>
                    <a:cubicBezTo>
                      <a:pt x="1008887" y="133331"/>
                      <a:pt x="1024970" y="139229"/>
                      <a:pt x="1037230" y="150126"/>
                    </a:cubicBezTo>
                    <a:cubicBezTo>
                      <a:pt x="1066081" y="175771"/>
                      <a:pt x="1086998" y="210600"/>
                      <a:pt x="1119116" y="232012"/>
                    </a:cubicBezTo>
                    <a:cubicBezTo>
                      <a:pt x="1132764" y="241111"/>
                      <a:pt x="1145071" y="252646"/>
                      <a:pt x="1160060" y="259308"/>
                    </a:cubicBezTo>
                    <a:cubicBezTo>
                      <a:pt x="1186352" y="270993"/>
                      <a:pt x="1241946" y="286603"/>
                      <a:pt x="1241946" y="286603"/>
                    </a:cubicBezTo>
                    <a:cubicBezTo>
                      <a:pt x="1255594" y="300251"/>
                      <a:pt x="1266131" y="317971"/>
                      <a:pt x="1282889" y="327547"/>
                    </a:cubicBezTo>
                    <a:cubicBezTo>
                      <a:pt x="1299175" y="336853"/>
                      <a:pt x="1321873" y="330790"/>
                      <a:pt x="1337480" y="341194"/>
                    </a:cubicBezTo>
                    <a:cubicBezTo>
                      <a:pt x="1404574" y="385923"/>
                      <a:pt x="1338035" y="382138"/>
                      <a:pt x="1378424" y="382138"/>
                    </a:cubicBezTo>
                  </a:path>
                </a:pathLst>
              </a:cu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2743200" y="4954168"/>
                <a:ext cx="3522676" cy="818835"/>
              </a:xfrm>
              <a:custGeom>
                <a:avLst/>
                <a:gdLst>
                  <a:gd name="connsiteX0" fmla="*/ 0 w 3522629"/>
                  <a:gd name="connsiteY0" fmla="*/ 300251 h 818866"/>
                  <a:gd name="connsiteX1" fmla="*/ 122830 w 3522629"/>
                  <a:gd name="connsiteY1" fmla="*/ 341194 h 818866"/>
                  <a:gd name="connsiteX2" fmla="*/ 163773 w 3522629"/>
                  <a:gd name="connsiteY2" fmla="*/ 354842 h 818866"/>
                  <a:gd name="connsiteX3" fmla="*/ 218364 w 3522629"/>
                  <a:gd name="connsiteY3" fmla="*/ 368490 h 818866"/>
                  <a:gd name="connsiteX4" fmla="*/ 341194 w 3522629"/>
                  <a:gd name="connsiteY4" fmla="*/ 409433 h 818866"/>
                  <a:gd name="connsiteX5" fmla="*/ 409433 w 3522629"/>
                  <a:gd name="connsiteY5" fmla="*/ 423081 h 818866"/>
                  <a:gd name="connsiteX6" fmla="*/ 450376 w 3522629"/>
                  <a:gd name="connsiteY6" fmla="*/ 436729 h 818866"/>
                  <a:gd name="connsiteX7" fmla="*/ 777922 w 3522629"/>
                  <a:gd name="connsiteY7" fmla="*/ 450376 h 818866"/>
                  <a:gd name="connsiteX8" fmla="*/ 846161 w 3522629"/>
                  <a:gd name="connsiteY8" fmla="*/ 477672 h 818866"/>
                  <a:gd name="connsiteX9" fmla="*/ 900752 w 3522629"/>
                  <a:gd name="connsiteY9" fmla="*/ 491320 h 818866"/>
                  <a:gd name="connsiteX10" fmla="*/ 996287 w 3522629"/>
                  <a:gd name="connsiteY10" fmla="*/ 518615 h 818866"/>
                  <a:gd name="connsiteX11" fmla="*/ 1091821 w 3522629"/>
                  <a:gd name="connsiteY11" fmla="*/ 559559 h 818866"/>
                  <a:gd name="connsiteX12" fmla="*/ 1132764 w 3522629"/>
                  <a:gd name="connsiteY12" fmla="*/ 586854 h 818866"/>
                  <a:gd name="connsiteX13" fmla="*/ 1255594 w 3522629"/>
                  <a:gd name="connsiteY13" fmla="*/ 600502 h 818866"/>
                  <a:gd name="connsiteX14" fmla="*/ 1542197 w 3522629"/>
                  <a:gd name="connsiteY14" fmla="*/ 627797 h 818866"/>
                  <a:gd name="connsiteX15" fmla="*/ 1583140 w 3522629"/>
                  <a:gd name="connsiteY15" fmla="*/ 668741 h 818866"/>
                  <a:gd name="connsiteX16" fmla="*/ 1596788 w 3522629"/>
                  <a:gd name="connsiteY16" fmla="*/ 709684 h 818866"/>
                  <a:gd name="connsiteX17" fmla="*/ 1869743 w 3522629"/>
                  <a:gd name="connsiteY17" fmla="*/ 723332 h 818866"/>
                  <a:gd name="connsiteX18" fmla="*/ 2019869 w 3522629"/>
                  <a:gd name="connsiteY18" fmla="*/ 736979 h 818866"/>
                  <a:gd name="connsiteX19" fmla="*/ 2565779 w 3522629"/>
                  <a:gd name="connsiteY19" fmla="*/ 791570 h 818866"/>
                  <a:gd name="connsiteX20" fmla="*/ 2606722 w 3522629"/>
                  <a:gd name="connsiteY20" fmla="*/ 805218 h 818866"/>
                  <a:gd name="connsiteX21" fmla="*/ 2661313 w 3522629"/>
                  <a:gd name="connsiteY21" fmla="*/ 818866 h 818866"/>
                  <a:gd name="connsiteX22" fmla="*/ 2879678 w 3522629"/>
                  <a:gd name="connsiteY22" fmla="*/ 791570 h 818866"/>
                  <a:gd name="connsiteX23" fmla="*/ 2961564 w 3522629"/>
                  <a:gd name="connsiteY23" fmla="*/ 750627 h 818866"/>
                  <a:gd name="connsiteX24" fmla="*/ 3016155 w 3522629"/>
                  <a:gd name="connsiteY24" fmla="*/ 736979 h 818866"/>
                  <a:gd name="connsiteX25" fmla="*/ 3138985 w 3522629"/>
                  <a:gd name="connsiteY25" fmla="*/ 668741 h 818866"/>
                  <a:gd name="connsiteX26" fmla="*/ 3234519 w 3522629"/>
                  <a:gd name="connsiteY26" fmla="*/ 586854 h 818866"/>
                  <a:gd name="connsiteX27" fmla="*/ 3261815 w 3522629"/>
                  <a:gd name="connsiteY27" fmla="*/ 545911 h 818866"/>
                  <a:gd name="connsiteX28" fmla="*/ 3316406 w 3522629"/>
                  <a:gd name="connsiteY28" fmla="*/ 504967 h 818866"/>
                  <a:gd name="connsiteX29" fmla="*/ 3370997 w 3522629"/>
                  <a:gd name="connsiteY29" fmla="*/ 423081 h 818866"/>
                  <a:gd name="connsiteX30" fmla="*/ 3384645 w 3522629"/>
                  <a:gd name="connsiteY30" fmla="*/ 382138 h 818866"/>
                  <a:gd name="connsiteX31" fmla="*/ 3425588 w 3522629"/>
                  <a:gd name="connsiteY31" fmla="*/ 354842 h 818866"/>
                  <a:gd name="connsiteX32" fmla="*/ 3452884 w 3522629"/>
                  <a:gd name="connsiteY32" fmla="*/ 286603 h 818866"/>
                  <a:gd name="connsiteX33" fmla="*/ 3466531 w 3522629"/>
                  <a:gd name="connsiteY33" fmla="*/ 232012 h 818866"/>
                  <a:gd name="connsiteX34" fmla="*/ 3493827 w 3522629"/>
                  <a:gd name="connsiteY34" fmla="*/ 191069 h 818866"/>
                  <a:gd name="connsiteX35" fmla="*/ 3521122 w 3522629"/>
                  <a:gd name="connsiteY35" fmla="*/ 40944 h 818866"/>
                  <a:gd name="connsiteX36" fmla="*/ 3521122 w 3522629"/>
                  <a:gd name="connsiteY36" fmla="*/ 0 h 818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522629" h="818866">
                    <a:moveTo>
                      <a:pt x="0" y="300251"/>
                    </a:moveTo>
                    <a:lnTo>
                      <a:pt x="122830" y="341194"/>
                    </a:lnTo>
                    <a:cubicBezTo>
                      <a:pt x="136478" y="345743"/>
                      <a:pt x="149817" y="351353"/>
                      <a:pt x="163773" y="354842"/>
                    </a:cubicBezTo>
                    <a:cubicBezTo>
                      <a:pt x="181970" y="359391"/>
                      <a:pt x="200436" y="362974"/>
                      <a:pt x="218364" y="368490"/>
                    </a:cubicBezTo>
                    <a:cubicBezTo>
                      <a:pt x="259614" y="381182"/>
                      <a:pt x="298874" y="400969"/>
                      <a:pt x="341194" y="409433"/>
                    </a:cubicBezTo>
                    <a:cubicBezTo>
                      <a:pt x="363940" y="413982"/>
                      <a:pt x="386929" y="417455"/>
                      <a:pt x="409433" y="423081"/>
                    </a:cubicBezTo>
                    <a:cubicBezTo>
                      <a:pt x="423389" y="426570"/>
                      <a:pt x="436029" y="435666"/>
                      <a:pt x="450376" y="436729"/>
                    </a:cubicBezTo>
                    <a:cubicBezTo>
                      <a:pt x="559354" y="444801"/>
                      <a:pt x="668740" y="445827"/>
                      <a:pt x="777922" y="450376"/>
                    </a:cubicBezTo>
                    <a:cubicBezTo>
                      <a:pt x="800668" y="459475"/>
                      <a:pt x="822920" y="469925"/>
                      <a:pt x="846161" y="477672"/>
                    </a:cubicBezTo>
                    <a:cubicBezTo>
                      <a:pt x="863955" y="483604"/>
                      <a:pt x="882717" y="486167"/>
                      <a:pt x="900752" y="491320"/>
                    </a:cubicBezTo>
                    <a:cubicBezTo>
                      <a:pt x="1037807" y="530478"/>
                      <a:pt x="825628" y="475949"/>
                      <a:pt x="996287" y="518615"/>
                    </a:cubicBezTo>
                    <a:cubicBezTo>
                      <a:pt x="1099072" y="587140"/>
                      <a:pt x="968445" y="506684"/>
                      <a:pt x="1091821" y="559559"/>
                    </a:cubicBezTo>
                    <a:cubicBezTo>
                      <a:pt x="1106897" y="566020"/>
                      <a:pt x="1116851" y="582876"/>
                      <a:pt x="1132764" y="586854"/>
                    </a:cubicBezTo>
                    <a:cubicBezTo>
                      <a:pt x="1172729" y="596845"/>
                      <a:pt x="1214603" y="596403"/>
                      <a:pt x="1255594" y="600502"/>
                    </a:cubicBezTo>
                    <a:lnTo>
                      <a:pt x="1542197" y="627797"/>
                    </a:lnTo>
                    <a:cubicBezTo>
                      <a:pt x="1555845" y="641445"/>
                      <a:pt x="1572434" y="652682"/>
                      <a:pt x="1583140" y="668741"/>
                    </a:cubicBezTo>
                    <a:cubicBezTo>
                      <a:pt x="1591120" y="680711"/>
                      <a:pt x="1582656" y="706992"/>
                      <a:pt x="1596788" y="709684"/>
                    </a:cubicBezTo>
                    <a:cubicBezTo>
                      <a:pt x="1686278" y="726730"/>
                      <a:pt x="1778833" y="717467"/>
                      <a:pt x="1869743" y="723332"/>
                    </a:cubicBezTo>
                    <a:cubicBezTo>
                      <a:pt x="1919887" y="726567"/>
                      <a:pt x="1969827" y="732430"/>
                      <a:pt x="2019869" y="736979"/>
                    </a:cubicBezTo>
                    <a:cubicBezTo>
                      <a:pt x="2259810" y="784969"/>
                      <a:pt x="1961662" y="727979"/>
                      <a:pt x="2565779" y="791570"/>
                    </a:cubicBezTo>
                    <a:cubicBezTo>
                      <a:pt x="2580086" y="793076"/>
                      <a:pt x="2592890" y="801266"/>
                      <a:pt x="2606722" y="805218"/>
                    </a:cubicBezTo>
                    <a:cubicBezTo>
                      <a:pt x="2624757" y="810371"/>
                      <a:pt x="2643116" y="814317"/>
                      <a:pt x="2661313" y="818866"/>
                    </a:cubicBezTo>
                    <a:cubicBezTo>
                      <a:pt x="2734101" y="809767"/>
                      <a:pt x="2807221" y="803011"/>
                      <a:pt x="2879678" y="791570"/>
                    </a:cubicBezTo>
                    <a:cubicBezTo>
                      <a:pt x="2940384" y="781985"/>
                      <a:pt x="2903860" y="775358"/>
                      <a:pt x="2961564" y="750627"/>
                    </a:cubicBezTo>
                    <a:cubicBezTo>
                      <a:pt x="2978804" y="743238"/>
                      <a:pt x="2997958" y="741528"/>
                      <a:pt x="3016155" y="736979"/>
                    </a:cubicBezTo>
                    <a:cubicBezTo>
                      <a:pt x="3110012" y="674408"/>
                      <a:pt x="3066920" y="692761"/>
                      <a:pt x="3138985" y="668741"/>
                    </a:cubicBezTo>
                    <a:cubicBezTo>
                      <a:pt x="3179146" y="638619"/>
                      <a:pt x="3202837" y="624872"/>
                      <a:pt x="3234519" y="586854"/>
                    </a:cubicBezTo>
                    <a:cubicBezTo>
                      <a:pt x="3245020" y="574253"/>
                      <a:pt x="3250217" y="557509"/>
                      <a:pt x="3261815" y="545911"/>
                    </a:cubicBezTo>
                    <a:cubicBezTo>
                      <a:pt x="3277899" y="529827"/>
                      <a:pt x="3301294" y="521968"/>
                      <a:pt x="3316406" y="504967"/>
                    </a:cubicBezTo>
                    <a:cubicBezTo>
                      <a:pt x="3338200" y="480448"/>
                      <a:pt x="3360623" y="454202"/>
                      <a:pt x="3370997" y="423081"/>
                    </a:cubicBezTo>
                    <a:cubicBezTo>
                      <a:pt x="3375546" y="409433"/>
                      <a:pt x="3375658" y="393372"/>
                      <a:pt x="3384645" y="382138"/>
                    </a:cubicBezTo>
                    <a:cubicBezTo>
                      <a:pt x="3394892" y="369330"/>
                      <a:pt x="3411940" y="363941"/>
                      <a:pt x="3425588" y="354842"/>
                    </a:cubicBezTo>
                    <a:cubicBezTo>
                      <a:pt x="3434687" y="332096"/>
                      <a:pt x="3445137" y="309844"/>
                      <a:pt x="3452884" y="286603"/>
                    </a:cubicBezTo>
                    <a:cubicBezTo>
                      <a:pt x="3458815" y="268809"/>
                      <a:pt x="3459142" y="249252"/>
                      <a:pt x="3466531" y="232012"/>
                    </a:cubicBezTo>
                    <a:cubicBezTo>
                      <a:pt x="3472992" y="216936"/>
                      <a:pt x="3484728" y="204717"/>
                      <a:pt x="3493827" y="191069"/>
                    </a:cubicBezTo>
                    <a:cubicBezTo>
                      <a:pt x="3501925" y="150578"/>
                      <a:pt x="3516756" y="80241"/>
                      <a:pt x="3521122" y="40944"/>
                    </a:cubicBezTo>
                    <a:cubicBezTo>
                      <a:pt x="3522629" y="27379"/>
                      <a:pt x="3521122" y="13648"/>
                      <a:pt x="3521122" y="0"/>
                    </a:cubicBezTo>
                  </a:path>
                </a:pathLst>
              </a:cu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145097" y="4121051"/>
                <a:ext cx="0" cy="409417"/>
              </a:xfrm>
              <a:custGeom>
                <a:avLst/>
                <a:gdLst>
                  <a:gd name="connsiteX0" fmla="*/ 0 w 0"/>
                  <a:gd name="connsiteY0" fmla="*/ 0 h 409433"/>
                  <a:gd name="connsiteX1" fmla="*/ 0 w 0"/>
                  <a:gd name="connsiteY1" fmla="*/ 409433 h 409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9433">
                    <a:moveTo>
                      <a:pt x="0" y="0"/>
                    </a:moveTo>
                    <a:lnTo>
                      <a:pt x="0" y="409433"/>
                    </a:lnTo>
                  </a:path>
                </a:pathLst>
              </a:cu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5072072" y="5357238"/>
                <a:ext cx="87312" cy="374506"/>
              </a:xfrm>
              <a:custGeom>
                <a:avLst/>
                <a:gdLst>
                  <a:gd name="connsiteX0" fmla="*/ 0 w 40944"/>
                  <a:gd name="connsiteY0" fmla="*/ 341194 h 341194"/>
                  <a:gd name="connsiteX1" fmla="*/ 13648 w 40944"/>
                  <a:gd name="connsiteY1" fmla="*/ 204716 h 341194"/>
                  <a:gd name="connsiteX2" fmla="*/ 40944 w 40944"/>
                  <a:gd name="connsiteY2" fmla="*/ 122830 h 341194"/>
                  <a:gd name="connsiteX3" fmla="*/ 40944 w 40944"/>
                  <a:gd name="connsiteY3" fmla="*/ 0 h 34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44" h="341194">
                    <a:moveTo>
                      <a:pt x="0" y="341194"/>
                    </a:moveTo>
                    <a:cubicBezTo>
                      <a:pt x="4549" y="295701"/>
                      <a:pt x="5222" y="249652"/>
                      <a:pt x="13648" y="204716"/>
                    </a:cubicBezTo>
                    <a:cubicBezTo>
                      <a:pt x="18950" y="176437"/>
                      <a:pt x="40944" y="151602"/>
                      <a:pt x="40944" y="122830"/>
                    </a:cubicBezTo>
                    <a:lnTo>
                      <a:pt x="40944" y="0"/>
                    </a:lnTo>
                  </a:path>
                </a:pathLst>
              </a:cu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8144041" y="4214540"/>
              <a:ext cx="714100" cy="71437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6215221" y="3857489"/>
              <a:ext cx="714100" cy="71437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786585" y="4286088"/>
              <a:ext cx="338139" cy="4617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sz="2400" dirty="0">
                  <a:solidFill>
                    <a:schemeClr val="tx2">
                      <a:lumMod val="75000"/>
                    </a:schemeClr>
                  </a:solidFill>
                  <a:latin typeface="+mn-lt"/>
                  <a:cs typeface="+mn-cs"/>
                </a:rPr>
                <a:t>+</a:t>
              </a:r>
              <a:endParaRPr lang="en-GB" sz="2400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86585" y="4928778"/>
              <a:ext cx="338139" cy="4617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sz="2400" dirty="0">
                  <a:solidFill>
                    <a:schemeClr val="tx2">
                      <a:lumMod val="75000"/>
                    </a:schemeClr>
                  </a:solidFill>
                  <a:latin typeface="+mn-lt"/>
                  <a:cs typeface="+mn-cs"/>
                </a:rPr>
                <a:t>_</a:t>
              </a:r>
              <a:endParaRPr lang="en-GB" sz="2400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2757488" y="3835400"/>
            <a:ext cx="1743075" cy="1651000"/>
            <a:chOff x="2756848" y="3835021"/>
            <a:chExt cx="1743714" cy="1651379"/>
          </a:xfrm>
        </p:grpSpPr>
        <p:grpSp>
          <p:nvGrpSpPr>
            <p:cNvPr id="33802" name="Group 37"/>
            <p:cNvGrpSpPr>
              <a:grpSpLocks/>
            </p:cNvGrpSpPr>
            <p:nvPr/>
          </p:nvGrpSpPr>
          <p:grpSpPr bwMode="auto">
            <a:xfrm>
              <a:off x="2756848" y="3835021"/>
              <a:ext cx="1743714" cy="1651379"/>
              <a:chOff x="2756848" y="3835021"/>
              <a:chExt cx="1743714" cy="165137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071780" y="4285974"/>
                <a:ext cx="428782" cy="85744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2907715" y="3835021"/>
                <a:ext cx="1364163" cy="477948"/>
              </a:xfrm>
              <a:custGeom>
                <a:avLst/>
                <a:gdLst>
                  <a:gd name="connsiteX0" fmla="*/ 0 w 1364776"/>
                  <a:gd name="connsiteY0" fmla="*/ 232012 h 477672"/>
                  <a:gd name="connsiteX1" fmla="*/ 27296 w 1364776"/>
                  <a:gd name="connsiteY1" fmla="*/ 191069 h 477672"/>
                  <a:gd name="connsiteX2" fmla="*/ 163773 w 1364776"/>
                  <a:gd name="connsiteY2" fmla="*/ 109182 h 477672"/>
                  <a:gd name="connsiteX3" fmla="*/ 218364 w 1364776"/>
                  <a:gd name="connsiteY3" fmla="*/ 95534 h 477672"/>
                  <a:gd name="connsiteX4" fmla="*/ 368490 w 1364776"/>
                  <a:gd name="connsiteY4" fmla="*/ 40943 h 477672"/>
                  <a:gd name="connsiteX5" fmla="*/ 764275 w 1364776"/>
                  <a:gd name="connsiteY5" fmla="*/ 0 h 477672"/>
                  <a:gd name="connsiteX6" fmla="*/ 941696 w 1364776"/>
                  <a:gd name="connsiteY6" fmla="*/ 13648 h 477672"/>
                  <a:gd name="connsiteX7" fmla="*/ 1037230 w 1364776"/>
                  <a:gd name="connsiteY7" fmla="*/ 40943 h 477672"/>
                  <a:gd name="connsiteX8" fmla="*/ 1105469 w 1364776"/>
                  <a:gd name="connsiteY8" fmla="*/ 122830 h 477672"/>
                  <a:gd name="connsiteX9" fmla="*/ 1160060 w 1364776"/>
                  <a:gd name="connsiteY9" fmla="*/ 191069 h 477672"/>
                  <a:gd name="connsiteX10" fmla="*/ 1201003 w 1364776"/>
                  <a:gd name="connsiteY10" fmla="*/ 272955 h 477672"/>
                  <a:gd name="connsiteX11" fmla="*/ 1255594 w 1364776"/>
                  <a:gd name="connsiteY11" fmla="*/ 300251 h 477672"/>
                  <a:gd name="connsiteX12" fmla="*/ 1269242 w 1364776"/>
                  <a:gd name="connsiteY12" fmla="*/ 341194 h 477672"/>
                  <a:gd name="connsiteX13" fmla="*/ 1310185 w 1364776"/>
                  <a:gd name="connsiteY13" fmla="*/ 354842 h 477672"/>
                  <a:gd name="connsiteX14" fmla="*/ 1337481 w 1364776"/>
                  <a:gd name="connsiteY14" fmla="*/ 436728 h 477672"/>
                  <a:gd name="connsiteX15" fmla="*/ 1364776 w 1364776"/>
                  <a:gd name="connsiteY15" fmla="*/ 477672 h 47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64776" h="477672">
                    <a:moveTo>
                      <a:pt x="0" y="232012"/>
                    </a:moveTo>
                    <a:cubicBezTo>
                      <a:pt x="9099" y="218364"/>
                      <a:pt x="14952" y="201870"/>
                      <a:pt x="27296" y="191069"/>
                    </a:cubicBezTo>
                    <a:cubicBezTo>
                      <a:pt x="51103" y="170238"/>
                      <a:pt x="126358" y="123213"/>
                      <a:pt x="163773" y="109182"/>
                    </a:cubicBezTo>
                    <a:cubicBezTo>
                      <a:pt x="181336" y="102596"/>
                      <a:pt x="200569" y="101465"/>
                      <a:pt x="218364" y="95534"/>
                    </a:cubicBezTo>
                    <a:cubicBezTo>
                      <a:pt x="249912" y="85018"/>
                      <a:pt x="337828" y="43730"/>
                      <a:pt x="368490" y="40943"/>
                    </a:cubicBezTo>
                    <a:cubicBezTo>
                      <a:pt x="700776" y="10736"/>
                      <a:pt x="569254" y="27860"/>
                      <a:pt x="764275" y="0"/>
                    </a:cubicBezTo>
                    <a:cubicBezTo>
                      <a:pt x="823415" y="4549"/>
                      <a:pt x="882787" y="6718"/>
                      <a:pt x="941696" y="13648"/>
                    </a:cubicBezTo>
                    <a:cubicBezTo>
                      <a:pt x="968186" y="16764"/>
                      <a:pt x="1010749" y="32116"/>
                      <a:pt x="1037230" y="40943"/>
                    </a:cubicBezTo>
                    <a:cubicBezTo>
                      <a:pt x="1061824" y="65537"/>
                      <a:pt x="1091218" y="89578"/>
                      <a:pt x="1105469" y="122830"/>
                    </a:cubicBezTo>
                    <a:cubicBezTo>
                      <a:pt x="1136887" y="196138"/>
                      <a:pt x="1090370" y="167838"/>
                      <a:pt x="1160060" y="191069"/>
                    </a:cubicBezTo>
                    <a:cubicBezTo>
                      <a:pt x="1169375" y="219013"/>
                      <a:pt x="1176583" y="252604"/>
                      <a:pt x="1201003" y="272955"/>
                    </a:cubicBezTo>
                    <a:cubicBezTo>
                      <a:pt x="1216632" y="285980"/>
                      <a:pt x="1237397" y="291152"/>
                      <a:pt x="1255594" y="300251"/>
                    </a:cubicBezTo>
                    <a:cubicBezTo>
                      <a:pt x="1260143" y="313899"/>
                      <a:pt x="1259070" y="331022"/>
                      <a:pt x="1269242" y="341194"/>
                    </a:cubicBezTo>
                    <a:cubicBezTo>
                      <a:pt x="1279414" y="351366"/>
                      <a:pt x="1301823" y="343136"/>
                      <a:pt x="1310185" y="354842"/>
                    </a:cubicBezTo>
                    <a:cubicBezTo>
                      <a:pt x="1326908" y="378255"/>
                      <a:pt x="1321522" y="412788"/>
                      <a:pt x="1337481" y="436728"/>
                    </a:cubicBezTo>
                    <a:lnTo>
                      <a:pt x="1364776" y="477672"/>
                    </a:lnTo>
                  </a:path>
                </a:pathLst>
              </a:cu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2756848" y="5159300"/>
                <a:ext cx="1586493" cy="327100"/>
              </a:xfrm>
              <a:custGeom>
                <a:avLst/>
                <a:gdLst>
                  <a:gd name="connsiteX0" fmla="*/ 0 w 1585961"/>
                  <a:gd name="connsiteY0" fmla="*/ 95534 h 327546"/>
                  <a:gd name="connsiteX1" fmla="*/ 40943 w 1585961"/>
                  <a:gd name="connsiteY1" fmla="*/ 122830 h 327546"/>
                  <a:gd name="connsiteX2" fmla="*/ 122830 w 1585961"/>
                  <a:gd name="connsiteY2" fmla="*/ 150125 h 327546"/>
                  <a:gd name="connsiteX3" fmla="*/ 395785 w 1585961"/>
                  <a:gd name="connsiteY3" fmla="*/ 177421 h 327546"/>
                  <a:gd name="connsiteX4" fmla="*/ 723331 w 1585961"/>
                  <a:gd name="connsiteY4" fmla="*/ 204716 h 327546"/>
                  <a:gd name="connsiteX5" fmla="*/ 941695 w 1585961"/>
                  <a:gd name="connsiteY5" fmla="*/ 232012 h 327546"/>
                  <a:gd name="connsiteX6" fmla="*/ 1009934 w 1585961"/>
                  <a:gd name="connsiteY6" fmla="*/ 259307 h 327546"/>
                  <a:gd name="connsiteX7" fmla="*/ 1119116 w 1585961"/>
                  <a:gd name="connsiteY7" fmla="*/ 300250 h 327546"/>
                  <a:gd name="connsiteX8" fmla="*/ 1160059 w 1585961"/>
                  <a:gd name="connsiteY8" fmla="*/ 327546 h 327546"/>
                  <a:gd name="connsiteX9" fmla="*/ 1255594 w 1585961"/>
                  <a:gd name="connsiteY9" fmla="*/ 300250 h 327546"/>
                  <a:gd name="connsiteX10" fmla="*/ 1310185 w 1585961"/>
                  <a:gd name="connsiteY10" fmla="*/ 286603 h 327546"/>
                  <a:gd name="connsiteX11" fmla="*/ 1392071 w 1585961"/>
                  <a:gd name="connsiteY11" fmla="*/ 259307 h 327546"/>
                  <a:gd name="connsiteX12" fmla="*/ 1419367 w 1585961"/>
                  <a:gd name="connsiteY12" fmla="*/ 218364 h 327546"/>
                  <a:gd name="connsiteX13" fmla="*/ 1501253 w 1585961"/>
                  <a:gd name="connsiteY13" fmla="*/ 191068 h 327546"/>
                  <a:gd name="connsiteX14" fmla="*/ 1528549 w 1585961"/>
                  <a:gd name="connsiteY14" fmla="*/ 150125 h 327546"/>
                  <a:gd name="connsiteX15" fmla="*/ 1583140 w 1585961"/>
                  <a:gd name="connsiteY15" fmla="*/ 68239 h 327546"/>
                  <a:gd name="connsiteX16" fmla="*/ 1583140 w 1585961"/>
                  <a:gd name="connsiteY16" fmla="*/ 0 h 327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85961" h="327546">
                    <a:moveTo>
                      <a:pt x="0" y="95534"/>
                    </a:moveTo>
                    <a:cubicBezTo>
                      <a:pt x="13648" y="104633"/>
                      <a:pt x="25954" y="116168"/>
                      <a:pt x="40943" y="122830"/>
                    </a:cubicBezTo>
                    <a:cubicBezTo>
                      <a:pt x="67235" y="134515"/>
                      <a:pt x="95534" y="141027"/>
                      <a:pt x="122830" y="150125"/>
                    </a:cubicBezTo>
                    <a:cubicBezTo>
                      <a:pt x="239796" y="189113"/>
                      <a:pt x="135801" y="158398"/>
                      <a:pt x="395785" y="177421"/>
                    </a:cubicBezTo>
                    <a:cubicBezTo>
                      <a:pt x="505053" y="185416"/>
                      <a:pt x="614314" y="193814"/>
                      <a:pt x="723331" y="204716"/>
                    </a:cubicBezTo>
                    <a:cubicBezTo>
                      <a:pt x="796321" y="212015"/>
                      <a:pt x="941695" y="232012"/>
                      <a:pt x="941695" y="232012"/>
                    </a:cubicBezTo>
                    <a:cubicBezTo>
                      <a:pt x="964441" y="241110"/>
                      <a:pt x="986995" y="250705"/>
                      <a:pt x="1009934" y="259307"/>
                    </a:cubicBezTo>
                    <a:cubicBezTo>
                      <a:pt x="1057173" y="277021"/>
                      <a:pt x="1066377" y="273881"/>
                      <a:pt x="1119116" y="300250"/>
                    </a:cubicBezTo>
                    <a:cubicBezTo>
                      <a:pt x="1133787" y="307585"/>
                      <a:pt x="1146411" y="318447"/>
                      <a:pt x="1160059" y="327546"/>
                    </a:cubicBezTo>
                    <a:lnTo>
                      <a:pt x="1255594" y="300250"/>
                    </a:lnTo>
                    <a:cubicBezTo>
                      <a:pt x="1273690" y="295315"/>
                      <a:pt x="1292219" y="291993"/>
                      <a:pt x="1310185" y="286603"/>
                    </a:cubicBezTo>
                    <a:cubicBezTo>
                      <a:pt x="1337743" y="278335"/>
                      <a:pt x="1392071" y="259307"/>
                      <a:pt x="1392071" y="259307"/>
                    </a:cubicBezTo>
                    <a:cubicBezTo>
                      <a:pt x="1401170" y="245659"/>
                      <a:pt x="1405458" y="227057"/>
                      <a:pt x="1419367" y="218364"/>
                    </a:cubicBezTo>
                    <a:cubicBezTo>
                      <a:pt x="1443765" y="203115"/>
                      <a:pt x="1501253" y="191068"/>
                      <a:pt x="1501253" y="191068"/>
                    </a:cubicBezTo>
                    <a:cubicBezTo>
                      <a:pt x="1510352" y="177420"/>
                      <a:pt x="1518048" y="162726"/>
                      <a:pt x="1528549" y="150125"/>
                    </a:cubicBezTo>
                    <a:cubicBezTo>
                      <a:pt x="1561683" y="110365"/>
                      <a:pt x="1576791" y="119028"/>
                      <a:pt x="1583140" y="68239"/>
                    </a:cubicBezTo>
                    <a:cubicBezTo>
                      <a:pt x="1585961" y="45668"/>
                      <a:pt x="1583140" y="22746"/>
                      <a:pt x="1583140" y="0"/>
                    </a:cubicBezTo>
                  </a:path>
                </a:pathLst>
              </a:cu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3642998" y="4071613"/>
              <a:ext cx="338261" cy="4620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sz="2400" dirty="0">
                  <a:solidFill>
                    <a:schemeClr val="tx2">
                      <a:lumMod val="75000"/>
                    </a:schemeClr>
                  </a:solidFill>
                  <a:latin typeface="+mn-lt"/>
                  <a:cs typeface="+mn-cs"/>
                </a:rPr>
                <a:t>+</a:t>
              </a:r>
              <a:endParaRPr lang="en-GB" sz="2400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42998" y="4752807"/>
              <a:ext cx="338261" cy="4620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sz="2400" dirty="0">
                  <a:solidFill>
                    <a:schemeClr val="tx2">
                      <a:lumMod val="75000"/>
                    </a:schemeClr>
                  </a:solidFill>
                  <a:latin typeface="+mn-lt"/>
                  <a:cs typeface="+mn-cs"/>
                </a:rPr>
                <a:t>_</a:t>
              </a:r>
              <a:endParaRPr lang="en-GB" sz="2400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3214687" y="1641475"/>
            <a:ext cx="2689705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968</Words>
  <Application>Microsoft Office PowerPoint</Application>
  <PresentationFormat>On-screen Show (4:3)</PresentationFormat>
  <Paragraphs>207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Basics of Electrical Circuits</vt:lpstr>
      <vt:lpstr>Grading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Elektrik Devrelerinin Temelleri</dc:title>
  <dc:creator>neslihan</dc:creator>
  <cp:lastModifiedBy>1</cp:lastModifiedBy>
  <cp:revision>119</cp:revision>
  <dcterms:created xsi:type="dcterms:W3CDTF">2009-09-23T14:06:19Z</dcterms:created>
  <dcterms:modified xsi:type="dcterms:W3CDTF">2012-09-23T19:03:33Z</dcterms:modified>
</cp:coreProperties>
</file>