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59" r:id="rId3"/>
    <p:sldId id="260" r:id="rId4"/>
    <p:sldId id="261" r:id="rId5"/>
    <p:sldId id="262" r:id="rId6"/>
    <p:sldId id="263" r:id="rId7"/>
    <p:sldId id="265" r:id="rId8"/>
    <p:sldId id="267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E1CAE-80BB-4BA6-8EBA-01D0DD9DC390}" type="datetimeFigureOut">
              <a:rPr lang="en-GB" smtClean="0"/>
              <a:pPr/>
              <a:t>07/10/2012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2F211-F1E2-4687-9EEB-BF37F9F299D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02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5AFE4-A800-4993-BEC2-7771BE41CDCE}" type="slidenum">
              <a:rPr lang="tr-TR"/>
              <a:pPr/>
              <a:t>2</a:t>
            </a:fld>
            <a:endParaRPr lang="tr-TR"/>
          </a:p>
        </p:txBody>
      </p:sp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4198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D3DAA8C-7124-4A5B-80FD-905B9E22C21E}" type="slidenum">
              <a:rPr lang="en-GB" sz="1200">
                <a:latin typeface="Calibri" pitchFamily="34" charset="0"/>
              </a:rPr>
              <a:pPr algn="r"/>
              <a:t>2</a:t>
            </a:fld>
            <a:endParaRPr lang="en-GB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4788-DD9C-4C18-BDCD-81B4CD9D514A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65D0B0-819D-49E2-BDD3-E25D1CB939C9}" type="slidenum">
              <a:rPr lang="tr-TR"/>
              <a:pPr/>
              <a:t>12</a:t>
            </a:fld>
            <a:endParaRPr lang="tr-TR"/>
          </a:p>
        </p:txBody>
      </p:sp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3994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233689E-FD0D-4415-B1DF-7139D858B2AE}" type="slidenum">
              <a:rPr lang="en-GB" sz="1200">
                <a:latin typeface="Calibri" pitchFamily="34" charset="0"/>
              </a:rPr>
              <a:pPr algn="r"/>
              <a:t>12</a:t>
            </a:fld>
            <a:endParaRPr lang="en-GB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F0181-99B6-403D-AE44-86FFDDD2EB55}" type="slidenum">
              <a:rPr lang="tr-TR"/>
              <a:pPr/>
              <a:t>3</a:t>
            </a:fld>
            <a:endParaRPr lang="tr-TR"/>
          </a:p>
        </p:txBody>
      </p:sp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4403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B857F2E-A5C7-4749-B752-916E53306BC1}" type="slidenum">
              <a:rPr lang="en-GB" sz="1200">
                <a:latin typeface="Calibri" pitchFamily="34" charset="0"/>
              </a:rPr>
              <a:pPr algn="r"/>
              <a:t>3</a:t>
            </a:fld>
            <a:endParaRPr lang="en-GB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4788-DD9C-4C18-BDCD-81B4CD9D514A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4788-DD9C-4C18-BDCD-81B4CD9D514A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4788-DD9C-4C18-BDCD-81B4CD9D514A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4788-DD9C-4C18-BDCD-81B4CD9D514A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4788-DD9C-4C18-BDCD-81B4CD9D514A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4788-DD9C-4C18-BDCD-81B4CD9D514A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4788-DD9C-4C18-BDCD-81B4CD9D514A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AB39-7C91-44DA-BB05-69013FA9EEB6}" type="datetimeFigureOut">
              <a:rPr lang="en-GB" smtClean="0"/>
              <a:pPr/>
              <a:t>07/10/2012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3219-9349-4B90-BC07-713F68F9B8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AB39-7C91-44DA-BB05-69013FA9EEB6}" type="datetimeFigureOut">
              <a:rPr lang="en-GB" smtClean="0"/>
              <a:pPr/>
              <a:t>07/10/2012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3219-9349-4B90-BC07-713F68F9B8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AB39-7C91-44DA-BB05-69013FA9EEB6}" type="datetimeFigureOut">
              <a:rPr lang="en-GB" smtClean="0"/>
              <a:pPr/>
              <a:t>07/10/2012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3219-9349-4B90-BC07-713F68F9B8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AB39-7C91-44DA-BB05-69013FA9EEB6}" type="datetimeFigureOut">
              <a:rPr lang="en-GB" smtClean="0"/>
              <a:pPr/>
              <a:t>07/10/2012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3219-9349-4B90-BC07-713F68F9B8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AB39-7C91-44DA-BB05-69013FA9EEB6}" type="datetimeFigureOut">
              <a:rPr lang="en-GB" smtClean="0"/>
              <a:pPr/>
              <a:t>07/10/2012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3219-9349-4B90-BC07-713F68F9B8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AB39-7C91-44DA-BB05-69013FA9EEB6}" type="datetimeFigureOut">
              <a:rPr lang="en-GB" smtClean="0"/>
              <a:pPr/>
              <a:t>07/10/2012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3219-9349-4B90-BC07-713F68F9B8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AB39-7C91-44DA-BB05-69013FA9EEB6}" type="datetimeFigureOut">
              <a:rPr lang="en-GB" smtClean="0"/>
              <a:pPr/>
              <a:t>07/10/2012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3219-9349-4B90-BC07-713F68F9B8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AB39-7C91-44DA-BB05-69013FA9EEB6}" type="datetimeFigureOut">
              <a:rPr lang="en-GB" smtClean="0"/>
              <a:pPr/>
              <a:t>07/10/2012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3219-9349-4B90-BC07-713F68F9B8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AB39-7C91-44DA-BB05-69013FA9EEB6}" type="datetimeFigureOut">
              <a:rPr lang="en-GB" smtClean="0"/>
              <a:pPr/>
              <a:t>07/10/2012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3219-9349-4B90-BC07-713F68F9B8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AB39-7C91-44DA-BB05-69013FA9EEB6}" type="datetimeFigureOut">
              <a:rPr lang="en-GB" smtClean="0"/>
              <a:pPr/>
              <a:t>07/10/2012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3219-9349-4B90-BC07-713F68F9B8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AB39-7C91-44DA-BB05-69013FA9EEB6}" type="datetimeFigureOut">
              <a:rPr lang="en-GB" smtClean="0"/>
              <a:pPr/>
              <a:t>07/10/2012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3219-9349-4B90-BC07-713F68F9B8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7AB39-7C91-44DA-BB05-69013FA9EEB6}" type="datetimeFigureOut">
              <a:rPr lang="en-GB" smtClean="0"/>
              <a:pPr/>
              <a:t>07/10/2012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03219-9349-4B90-BC07-713F68F9B81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image" Target="../media/image7.w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10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tr-TR" dirty="0" smtClean="0"/>
              <a:t>What have you learned in this lecture until now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132856"/>
            <a:ext cx="8064896" cy="3505944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Circuit theory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Undefined quantities (...........,...........)</a:t>
            </a:r>
            <a:endParaRPr lang="tr-TR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Axioms (.............,.............)</a:t>
            </a:r>
            <a:endParaRPr lang="tr-TR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Two kinds of information</a:t>
            </a:r>
            <a:r>
              <a:rPr lang="tr-TR" dirty="0" smtClean="0">
                <a:solidFill>
                  <a:schemeClr val="tx1"/>
                </a:solidFill>
              </a:rPr>
              <a:t>: Nature of elements and connection structure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We use </a:t>
            </a:r>
            <a:r>
              <a:rPr lang="tr-TR" b="1" i="1" dirty="0" smtClean="0">
                <a:solidFill>
                  <a:schemeClr val="tx1"/>
                </a:solidFill>
              </a:rPr>
              <a:t>graph theory </a:t>
            </a:r>
            <a:r>
              <a:rPr lang="tr-TR" dirty="0" smtClean="0">
                <a:solidFill>
                  <a:schemeClr val="tx1"/>
                </a:solidFill>
              </a:rPr>
              <a:t>for understanding the connection structure.</a:t>
            </a:r>
            <a:endParaRPr lang="tr-TR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How to obtain equations from the connection structure:</a:t>
            </a:r>
            <a:endParaRPr lang="tr-TR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Fundamental loops</a:t>
            </a:r>
            <a:endParaRPr lang="tr-TR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Fundamental cut-sets</a:t>
            </a:r>
            <a:endParaRPr lang="tr-TR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15165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8314" y="142852"/>
            <a:ext cx="2728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Write KVL equations: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71406" y="71414"/>
            <a:ext cx="4857784" cy="2857520"/>
            <a:chOff x="357158" y="1130842"/>
            <a:chExt cx="5000660" cy="3012538"/>
          </a:xfrm>
        </p:grpSpPr>
        <p:grpSp>
          <p:nvGrpSpPr>
            <p:cNvPr id="4" name="Group 57"/>
            <p:cNvGrpSpPr/>
            <p:nvPr/>
          </p:nvGrpSpPr>
          <p:grpSpPr>
            <a:xfrm>
              <a:off x="571472" y="1130842"/>
              <a:ext cx="4654958" cy="2798224"/>
              <a:chOff x="285720" y="1059895"/>
              <a:chExt cx="4654958" cy="2798224"/>
            </a:xfrm>
          </p:grpSpPr>
          <p:grpSp>
            <p:nvGrpSpPr>
              <p:cNvPr id="10" name="Group 46"/>
              <p:cNvGrpSpPr/>
              <p:nvPr/>
            </p:nvGrpSpPr>
            <p:grpSpPr>
              <a:xfrm>
                <a:off x="285720" y="1071546"/>
                <a:ext cx="4654958" cy="2786573"/>
                <a:chOff x="702860" y="1571612"/>
                <a:chExt cx="4654958" cy="2786573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>
                  <a:off x="928662" y="2214554"/>
                  <a:ext cx="3429024" cy="1588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rot="16200000" flipH="1">
                  <a:off x="785786" y="2357430"/>
                  <a:ext cx="2000264" cy="1714512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rot="5400000" flipH="1" flipV="1">
                  <a:off x="1714480" y="3143248"/>
                  <a:ext cx="1928826" cy="71438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 flipH="1" flipV="1">
                  <a:off x="2536017" y="2321711"/>
                  <a:ext cx="1928826" cy="1714512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rot="16200000" flipH="1">
                  <a:off x="3857620" y="2714620"/>
                  <a:ext cx="2000264" cy="1000132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2643174" y="4143380"/>
                  <a:ext cx="2714644" cy="1588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Freeform 25"/>
                <p:cNvSpPr/>
                <p:nvPr/>
              </p:nvSpPr>
              <p:spPr>
                <a:xfrm>
                  <a:off x="914400" y="1576316"/>
                  <a:ext cx="3425588" cy="648269"/>
                </a:xfrm>
                <a:custGeom>
                  <a:avLst/>
                  <a:gdLst>
                    <a:gd name="connsiteX0" fmla="*/ 0 w 3425588"/>
                    <a:gd name="connsiteY0" fmla="*/ 607326 h 648269"/>
                    <a:gd name="connsiteX1" fmla="*/ 395785 w 3425588"/>
                    <a:gd name="connsiteY1" fmla="*/ 102359 h 648269"/>
                    <a:gd name="connsiteX2" fmla="*/ 2251881 w 3425588"/>
                    <a:gd name="connsiteY2" fmla="*/ 6824 h 648269"/>
                    <a:gd name="connsiteX3" fmla="*/ 3193576 w 3425588"/>
                    <a:gd name="connsiteY3" fmla="*/ 143302 h 648269"/>
                    <a:gd name="connsiteX4" fmla="*/ 3425588 w 3425588"/>
                    <a:gd name="connsiteY4" fmla="*/ 648269 h 648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5588" h="648269">
                      <a:moveTo>
                        <a:pt x="0" y="607326"/>
                      </a:moveTo>
                      <a:cubicBezTo>
                        <a:pt x="10236" y="404884"/>
                        <a:pt x="20472" y="202443"/>
                        <a:pt x="395785" y="102359"/>
                      </a:cubicBezTo>
                      <a:cubicBezTo>
                        <a:pt x="771098" y="2275"/>
                        <a:pt x="1785583" y="0"/>
                        <a:pt x="2251881" y="6824"/>
                      </a:cubicBezTo>
                      <a:cubicBezTo>
                        <a:pt x="2718179" y="13648"/>
                        <a:pt x="2997958" y="36395"/>
                        <a:pt x="3193576" y="143302"/>
                      </a:cubicBezTo>
                      <a:cubicBezTo>
                        <a:pt x="3389194" y="250210"/>
                        <a:pt x="3407391" y="449239"/>
                        <a:pt x="3425588" y="648269"/>
                      </a:cubicBezTo>
                    </a:path>
                  </a:pathLst>
                </a:cu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>
                  <a:off x="702860" y="2197290"/>
                  <a:ext cx="1931158" cy="2160895"/>
                </a:xfrm>
                <a:custGeom>
                  <a:avLst/>
                  <a:gdLst>
                    <a:gd name="connsiteX0" fmla="*/ 197892 w 1931158"/>
                    <a:gd name="connsiteY0" fmla="*/ 0 h 2160895"/>
                    <a:gd name="connsiteX1" fmla="*/ 6824 w 1931158"/>
                    <a:gd name="connsiteY1" fmla="*/ 368489 h 2160895"/>
                    <a:gd name="connsiteX2" fmla="*/ 156949 w 1931158"/>
                    <a:gd name="connsiteY2" fmla="*/ 1214650 h 2160895"/>
                    <a:gd name="connsiteX3" fmla="*/ 866633 w 1931158"/>
                    <a:gd name="connsiteY3" fmla="*/ 2019868 h 2160895"/>
                    <a:gd name="connsiteX4" fmla="*/ 1617259 w 1931158"/>
                    <a:gd name="connsiteY4" fmla="*/ 2060811 h 2160895"/>
                    <a:gd name="connsiteX5" fmla="*/ 1931158 w 1931158"/>
                    <a:gd name="connsiteY5" fmla="*/ 1965277 h 2160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31158" h="2160895">
                      <a:moveTo>
                        <a:pt x="197892" y="0"/>
                      </a:moveTo>
                      <a:cubicBezTo>
                        <a:pt x="105770" y="83023"/>
                        <a:pt x="13648" y="166047"/>
                        <a:pt x="6824" y="368489"/>
                      </a:cubicBezTo>
                      <a:cubicBezTo>
                        <a:pt x="0" y="570931"/>
                        <a:pt x="13647" y="939420"/>
                        <a:pt x="156949" y="1214650"/>
                      </a:cubicBezTo>
                      <a:cubicBezTo>
                        <a:pt x="300251" y="1489880"/>
                        <a:pt x="623248" y="1878841"/>
                        <a:pt x="866633" y="2019868"/>
                      </a:cubicBezTo>
                      <a:cubicBezTo>
                        <a:pt x="1110018" y="2160895"/>
                        <a:pt x="1439838" y="2069910"/>
                        <a:pt x="1617259" y="2060811"/>
                      </a:cubicBezTo>
                      <a:cubicBezTo>
                        <a:pt x="1794680" y="2051712"/>
                        <a:pt x="1862919" y="2008494"/>
                        <a:pt x="1931158" y="1965277"/>
                      </a:cubicBezTo>
                    </a:path>
                  </a:pathLst>
                </a:cu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857224" y="2143116"/>
                  <a:ext cx="142876" cy="714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4286248" y="2214554"/>
                  <a:ext cx="142876" cy="714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5214942" y="4071942"/>
                  <a:ext cx="142876" cy="714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2571736" y="4143380"/>
                  <a:ext cx="142876" cy="714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643174" y="2143116"/>
                  <a:ext cx="142876" cy="714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2428860" y="1571612"/>
                  <a:ext cx="214314" cy="1588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rot="10800000" flipV="1">
                  <a:off x="1571604" y="2212966"/>
                  <a:ext cx="285752" cy="1588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3143240" y="2212966"/>
                  <a:ext cx="214314" cy="1588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rot="5400000" flipH="1" flipV="1">
                  <a:off x="2531685" y="3214686"/>
                  <a:ext cx="285752" cy="1588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 flipH="1">
                  <a:off x="3480975" y="2857496"/>
                  <a:ext cx="305207" cy="369332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4631952" y="2786060"/>
                  <a:ext cx="225799" cy="392907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3571868" y="4143380"/>
                  <a:ext cx="214314" cy="1588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 rot="16200000" flipH="1">
                  <a:off x="1571604" y="2928934"/>
                  <a:ext cx="71438" cy="71438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>
                  <a:stCxn id="27" idx="2"/>
                </p:cNvCxnSpPr>
                <p:nvPr/>
              </p:nvCxnSpPr>
              <p:spPr>
                <a:xfrm>
                  <a:off x="859809" y="3411941"/>
                  <a:ext cx="68853" cy="159935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571472" y="29167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</a:t>
                </a:r>
                <a:endParaRPr lang="en-GB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9852" y="22859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2</a:t>
                </a:r>
                <a:endParaRPr lang="en-GB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12860" y="27146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3</a:t>
                </a:r>
                <a:endParaRPr lang="en-GB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12992" y="22145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4</a:t>
                </a:r>
                <a:endParaRPr lang="en-GB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984562" y="23574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5</a:t>
                </a:r>
                <a:endParaRPr lang="en-GB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198744" y="32025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6</a:t>
                </a:r>
                <a:endParaRPr lang="en-GB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841554" y="13572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7</a:t>
                </a:r>
                <a:endParaRPr lang="en-GB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412794" y="13572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8</a:t>
                </a:r>
                <a:endParaRPr lang="en-GB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214546" y="105989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9</a:t>
                </a:r>
                <a:endParaRPr lang="en-GB" dirty="0"/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357158" y="1571612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214546" y="1857364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357686" y="1571612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3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357422" y="3857628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4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072066" y="3786190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GB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5151190" y="671436"/>
            <a:ext cx="24641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Specify some loops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5189733" y="1100064"/>
            <a:ext cx="1178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Ç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: {1,2}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5214942" y="1528692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Ç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: {2,3,8}</a:t>
            </a:r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5214942" y="1957320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Ç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: {3,4,7}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5250860" y="2385948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Ç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4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: {4,5,6}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5286380" y="2814576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Ç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5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: {7,8,9}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6286512" y="3286124"/>
            <a:ext cx="1433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Ç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6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: {1,3,8}</a:t>
            </a:r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6893934" y="1100064"/>
            <a:ext cx="16610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Ç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7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: {1,4,7,8}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6929454" y="1528692"/>
            <a:ext cx="1888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Ç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8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: {1,5,6,7,8}</a:t>
            </a:r>
            <a:endParaRPr lang="en-GB" dirty="0"/>
          </a:p>
        </p:txBody>
      </p:sp>
      <p:sp>
        <p:nvSpPr>
          <p:cNvPr id="51" name="Rectangle 50"/>
          <p:cNvSpPr/>
          <p:nvPr/>
        </p:nvSpPr>
        <p:spPr>
          <a:xfrm>
            <a:off x="6929454" y="2028758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Ç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9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: {2,4,9}</a:t>
            </a:r>
            <a:endParaRPr lang="en-GB" dirty="0"/>
          </a:p>
        </p:txBody>
      </p:sp>
      <p:sp>
        <p:nvSpPr>
          <p:cNvPr id="52" name="Rectangle 51"/>
          <p:cNvSpPr/>
          <p:nvPr/>
        </p:nvSpPr>
        <p:spPr>
          <a:xfrm>
            <a:off x="6929454" y="2457386"/>
            <a:ext cx="1779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Ç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10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: {2,5,6,9}</a:t>
            </a:r>
            <a:endParaRPr lang="en-GB" dirty="0"/>
          </a:p>
        </p:txBody>
      </p:sp>
      <p:sp>
        <p:nvSpPr>
          <p:cNvPr id="53" name="Rectangle 52"/>
          <p:cNvSpPr/>
          <p:nvPr/>
        </p:nvSpPr>
        <p:spPr>
          <a:xfrm>
            <a:off x="6929454" y="2886014"/>
            <a:ext cx="1752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Ç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11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: {2,5,6,9}</a:t>
            </a:r>
            <a:endParaRPr lang="en-GB" dirty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0" y="2976563"/>
          <a:ext cx="5435608" cy="388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4" imgW="3187440" imgH="2514600" progId="Equation.3">
                  <p:embed/>
                </p:oleObj>
              </mc:Choice>
              <mc:Fallback>
                <p:oleObj name="Equation" r:id="rId4" imgW="3187440" imgH="2514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76563"/>
                        <a:ext cx="5435608" cy="3881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5572132" y="4500571"/>
            <a:ext cx="34290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How many linearly independent equations are there?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182568" y="5517232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08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5" grpId="0" build="allAtOnce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7158" y="785794"/>
            <a:ext cx="4857784" cy="2857520"/>
            <a:chOff x="214282" y="928670"/>
            <a:chExt cx="4857784" cy="285752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41824" y="1549579"/>
              <a:ext cx="3331052" cy="150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rot="16200000" flipH="1">
              <a:off x="525919" y="1665484"/>
              <a:ext cx="1897335" cy="166552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5400000" flipH="1" flipV="1">
              <a:off x="1427261" y="2429667"/>
              <a:ext cx="1829573" cy="69397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 flipH="1" flipV="1">
              <a:off x="2225326" y="1631603"/>
              <a:ext cx="1829573" cy="1665526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3509986" y="2012468"/>
              <a:ext cx="1897335" cy="971557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07349" y="3379152"/>
              <a:ext cx="2637083" cy="150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27969" y="944183"/>
              <a:ext cx="3327714" cy="614911"/>
            </a:xfrm>
            <a:custGeom>
              <a:avLst/>
              <a:gdLst>
                <a:gd name="connsiteX0" fmla="*/ 0 w 3425588"/>
                <a:gd name="connsiteY0" fmla="*/ 607326 h 648269"/>
                <a:gd name="connsiteX1" fmla="*/ 395785 w 3425588"/>
                <a:gd name="connsiteY1" fmla="*/ 102359 h 648269"/>
                <a:gd name="connsiteX2" fmla="*/ 2251881 w 3425588"/>
                <a:gd name="connsiteY2" fmla="*/ 6824 h 648269"/>
                <a:gd name="connsiteX3" fmla="*/ 3193576 w 3425588"/>
                <a:gd name="connsiteY3" fmla="*/ 143302 h 648269"/>
                <a:gd name="connsiteX4" fmla="*/ 3425588 w 3425588"/>
                <a:gd name="connsiteY4" fmla="*/ 648269 h 6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5588" h="648269">
                  <a:moveTo>
                    <a:pt x="0" y="607326"/>
                  </a:moveTo>
                  <a:cubicBezTo>
                    <a:pt x="10236" y="404884"/>
                    <a:pt x="20472" y="202443"/>
                    <a:pt x="395785" y="102359"/>
                  </a:cubicBezTo>
                  <a:cubicBezTo>
                    <a:pt x="771098" y="2275"/>
                    <a:pt x="1785583" y="0"/>
                    <a:pt x="2251881" y="6824"/>
                  </a:cubicBezTo>
                  <a:cubicBezTo>
                    <a:pt x="2718179" y="13648"/>
                    <a:pt x="2997958" y="36395"/>
                    <a:pt x="3193576" y="143302"/>
                  </a:cubicBezTo>
                  <a:cubicBezTo>
                    <a:pt x="3389194" y="250210"/>
                    <a:pt x="3407391" y="449239"/>
                    <a:pt x="3425588" y="648269"/>
                  </a:cubicBezTo>
                </a:path>
              </a:pathLst>
            </a:cu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22473" y="1515698"/>
              <a:ext cx="1875982" cy="2049701"/>
            </a:xfrm>
            <a:custGeom>
              <a:avLst/>
              <a:gdLst>
                <a:gd name="connsiteX0" fmla="*/ 197892 w 1931158"/>
                <a:gd name="connsiteY0" fmla="*/ 0 h 2160895"/>
                <a:gd name="connsiteX1" fmla="*/ 6824 w 1931158"/>
                <a:gd name="connsiteY1" fmla="*/ 368489 h 2160895"/>
                <a:gd name="connsiteX2" fmla="*/ 156949 w 1931158"/>
                <a:gd name="connsiteY2" fmla="*/ 1214650 h 2160895"/>
                <a:gd name="connsiteX3" fmla="*/ 866633 w 1931158"/>
                <a:gd name="connsiteY3" fmla="*/ 2019868 h 2160895"/>
                <a:gd name="connsiteX4" fmla="*/ 1617259 w 1931158"/>
                <a:gd name="connsiteY4" fmla="*/ 2060811 h 2160895"/>
                <a:gd name="connsiteX5" fmla="*/ 1931158 w 1931158"/>
                <a:gd name="connsiteY5" fmla="*/ 1965277 h 2160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1158" h="2160895">
                  <a:moveTo>
                    <a:pt x="197892" y="0"/>
                  </a:moveTo>
                  <a:cubicBezTo>
                    <a:pt x="105770" y="83023"/>
                    <a:pt x="13648" y="166047"/>
                    <a:pt x="6824" y="368489"/>
                  </a:cubicBezTo>
                  <a:cubicBezTo>
                    <a:pt x="0" y="570931"/>
                    <a:pt x="13647" y="939420"/>
                    <a:pt x="156949" y="1214650"/>
                  </a:cubicBezTo>
                  <a:cubicBezTo>
                    <a:pt x="300251" y="1489880"/>
                    <a:pt x="623248" y="1878841"/>
                    <a:pt x="866633" y="2019868"/>
                  </a:cubicBezTo>
                  <a:cubicBezTo>
                    <a:pt x="1110018" y="2160895"/>
                    <a:pt x="1439838" y="2069910"/>
                    <a:pt x="1617259" y="2060811"/>
                  </a:cubicBezTo>
                  <a:cubicBezTo>
                    <a:pt x="1794680" y="2051712"/>
                    <a:pt x="1862919" y="2008494"/>
                    <a:pt x="1931158" y="1965277"/>
                  </a:cubicBezTo>
                </a:path>
              </a:pathLst>
            </a:cu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572427" y="1481817"/>
              <a:ext cx="138794" cy="67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903478" y="1549579"/>
              <a:ext cx="138794" cy="67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4805638" y="3311390"/>
              <a:ext cx="138794" cy="67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2237952" y="3379152"/>
              <a:ext cx="138794" cy="67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2307349" y="1481817"/>
              <a:ext cx="138794" cy="67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2054890" y="944183"/>
              <a:ext cx="252459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0800000" flipV="1">
              <a:off x="1266396" y="1548073"/>
              <a:ext cx="277588" cy="150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93128" y="1548073"/>
              <a:ext cx="208191" cy="150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2204596" y="2498228"/>
              <a:ext cx="271048" cy="1543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3051816" y="2159437"/>
              <a:ext cx="365884" cy="38111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286250" y="2159438"/>
              <a:ext cx="172403" cy="304928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209509" y="3379152"/>
              <a:ext cx="208191" cy="150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266395" y="2227199"/>
              <a:ext cx="138796" cy="214805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2"/>
              <a:endCxn id="25" idx="1"/>
            </p:cNvCxnSpPr>
            <p:nvPr/>
          </p:nvCxnSpPr>
          <p:spPr>
            <a:xfrm>
              <a:off x="574938" y="2667845"/>
              <a:ext cx="125123" cy="197334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00061" y="2690015"/>
              <a:ext cx="293066" cy="350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</a:t>
              </a:r>
              <a:endParaRPr lang="en-GB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2773" y="2091675"/>
              <a:ext cx="293066" cy="350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2</a:t>
              </a:r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03123" y="2498247"/>
              <a:ext cx="293066" cy="350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3</a:t>
              </a:r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74680" y="2023913"/>
              <a:ext cx="293066" cy="350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4</a:t>
              </a:r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15634" y="2159437"/>
              <a:ext cx="293066" cy="350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5</a:t>
              </a:r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52268" y="2961063"/>
              <a:ext cx="293066" cy="350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6</a:t>
              </a:r>
              <a:endParaRPr lang="en-GB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05283" y="1210769"/>
              <a:ext cx="293066" cy="350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7</a:t>
              </a:r>
              <a:endParaRPr lang="en-GB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17345" y="1210769"/>
              <a:ext cx="293066" cy="350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8</a:t>
              </a:r>
              <a:endParaRPr lang="en-GB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96190" y="928670"/>
              <a:ext cx="293066" cy="350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9</a:t>
              </a:r>
              <a:endParaRPr lang="en-GB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14282" y="1346759"/>
              <a:ext cx="277588" cy="271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en-GB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2018602" y="1617807"/>
              <a:ext cx="277588" cy="271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GB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4100509" y="1346759"/>
              <a:ext cx="277588" cy="271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3</a:t>
              </a:r>
              <a:endParaRPr lang="en-GB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2157396" y="3515142"/>
              <a:ext cx="277588" cy="271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4</a:t>
              </a:r>
              <a:endParaRPr lang="en-GB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4794478" y="3447380"/>
              <a:ext cx="277588" cy="271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GB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2197766" y="71414"/>
            <a:ext cx="46698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Again, specify the fundemental loops: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4429124" y="671436"/>
            <a:ext cx="1983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Tree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: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{1,3,4,5} 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5427745" y="1171502"/>
            <a:ext cx="2443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Fundemantal loops:</a:t>
            </a:r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5220072" y="1671568"/>
            <a:ext cx="1321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FL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: {1,2}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6853370" y="2214554"/>
            <a:ext cx="1576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FL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4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: {1,3,8}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6883130" y="1643050"/>
            <a:ext cx="1617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FL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: {3,4,7}</a:t>
            </a:r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5220072" y="2214554"/>
            <a:ext cx="1617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FL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: {4,5,6}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6858016" y="2714620"/>
            <a:ext cx="1576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FL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5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: {1,4,9}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6511443" y="714356"/>
            <a:ext cx="24849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chords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: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{2,6,7,8,9} </a:t>
            </a:r>
            <a:endParaRPr lang="en-GB" dirty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346075" y="3309938"/>
          <a:ext cx="4741863" cy="321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4" imgW="2781000" imgH="2082600" progId="Equation.3">
                  <p:embed/>
                </p:oleObj>
              </mc:Choice>
              <mc:Fallback>
                <p:oleObj name="Equation" r:id="rId4" imgW="2781000" imgH="20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3309938"/>
                        <a:ext cx="4741863" cy="321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Connector 48"/>
          <p:cNvCxnSpPr/>
          <p:nvPr/>
        </p:nvCxnSpPr>
        <p:spPr>
          <a:xfrm rot="5400000">
            <a:off x="1214414" y="4856966"/>
            <a:ext cx="1857388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Brace 50"/>
          <p:cNvSpPr/>
          <p:nvPr/>
        </p:nvSpPr>
        <p:spPr>
          <a:xfrm rot="5400000">
            <a:off x="1107257" y="5036355"/>
            <a:ext cx="285752" cy="1785950"/>
          </a:xfrm>
          <a:prstGeom prst="righ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ight Brace 51"/>
          <p:cNvSpPr/>
          <p:nvPr/>
        </p:nvSpPr>
        <p:spPr>
          <a:xfrm rot="5400000">
            <a:off x="2893207" y="5036355"/>
            <a:ext cx="285752" cy="1785950"/>
          </a:xfrm>
          <a:prstGeom prst="righ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1104600" y="6029286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0070C0"/>
                </a:solidFill>
                <a:latin typeface="Comic Sans MS" pitchFamily="66" charset="0"/>
              </a:rPr>
              <a:t>I</a:t>
            </a:r>
            <a:endParaRPr lang="en-GB" sz="20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53890" y="607220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0070C0"/>
                </a:solidFill>
                <a:latin typeface="Comic Sans MS" pitchFamily="66" charset="0"/>
              </a:rPr>
              <a:t>B*</a:t>
            </a:r>
            <a:endParaRPr lang="en-GB" sz="20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55" name="Right Brace 54"/>
          <p:cNvSpPr/>
          <p:nvPr/>
        </p:nvSpPr>
        <p:spPr>
          <a:xfrm rot="5400000">
            <a:off x="2000231" y="4572007"/>
            <a:ext cx="285753" cy="3714776"/>
          </a:xfrm>
          <a:prstGeom prst="righ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1928794" y="6529352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0070C0"/>
                </a:solidFill>
                <a:latin typeface="Comic Sans MS" pitchFamily="66" charset="0"/>
              </a:rPr>
              <a:t>B</a:t>
            </a:r>
            <a:endParaRPr lang="en-GB" sz="20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382601"/>
              </p:ext>
            </p:extLst>
          </p:nvPr>
        </p:nvGraphicFramePr>
        <p:xfrm>
          <a:off x="6323028" y="3245216"/>
          <a:ext cx="10699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6" imgW="444240" imgH="177480" progId="Equation.3">
                  <p:embed/>
                </p:oleObj>
              </mc:Choice>
              <mc:Fallback>
                <p:oleObj name="Equation" r:id="rId6" imgW="4442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028" y="3245216"/>
                        <a:ext cx="10699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32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1" grpId="0" animBg="1"/>
      <p:bldP spid="52" grpId="0" animBg="1"/>
      <p:bldP spid="53" grpId="0"/>
      <p:bldP spid="54" grpId="0"/>
      <p:bldP spid="55" grpId="0" animBg="1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 l="35728" t="28935" r="30608" b="33266"/>
          <a:stretch>
            <a:fillRect/>
          </a:stretch>
        </p:blipFill>
        <p:spPr bwMode="auto">
          <a:xfrm>
            <a:off x="369946" y="764704"/>
            <a:ext cx="5502275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11188" y="3789363"/>
            <a:ext cx="8137525" cy="22467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2000" dirty="0">
                <a:solidFill>
                  <a:srgbClr val="0033CC"/>
                </a:solidFill>
                <a:latin typeface="Comic Sans MS" pitchFamily="66" charset="0"/>
                <a:cs typeface="+mn-cs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000" dirty="0">
              <a:solidFill>
                <a:srgbClr val="0033CC"/>
              </a:solidFill>
              <a:latin typeface="Comic Sans MS" pitchFamily="66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000" dirty="0" smtClean="0">
              <a:solidFill>
                <a:srgbClr val="0033CC"/>
              </a:solidFill>
              <a:latin typeface="Comic Sans MS" pitchFamily="66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  <a:cs typeface="+mn-cs"/>
              </a:rPr>
              <a:t>1- a</a:t>
            </a:r>
            <a:r>
              <a:rPr lang="tr-TR" sz="2000" dirty="0">
                <a:solidFill>
                  <a:srgbClr val="0033CC"/>
                </a:solidFill>
                <a:latin typeface="Comic Sans MS" pitchFamily="66" charset="0"/>
                <a:cs typeface="+mn-cs"/>
              </a:rPr>
              <a:t>)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  <a:cs typeface="+mn-cs"/>
              </a:rPr>
              <a:t>Draw the circuit graph for the circuit above.</a:t>
            </a:r>
            <a:endParaRPr lang="tr-TR" sz="2000" dirty="0">
              <a:solidFill>
                <a:srgbClr val="0033CC"/>
              </a:solidFill>
              <a:latin typeface="Comic Sans MS" pitchFamily="66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2000" dirty="0">
                <a:solidFill>
                  <a:srgbClr val="0033CC"/>
                </a:solidFill>
                <a:latin typeface="Comic Sans MS" pitchFamily="66" charset="0"/>
                <a:cs typeface="+mn-cs"/>
              </a:rPr>
              <a:t>    b)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Determine a tree.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2000" dirty="0">
                <a:solidFill>
                  <a:srgbClr val="0033CC"/>
                </a:solidFill>
                <a:latin typeface="Comic Sans MS" pitchFamily="66" charset="0"/>
                <a:cs typeface="+mn-cs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  <a:cs typeface="+mn-cs"/>
              </a:rPr>
              <a:t>   c)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  <a:cs typeface="+mn-cs"/>
              </a:rPr>
              <a:t>Write KVL for fundamental loops in matrix form.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 d)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Write KCL for fundamental cut-sets in matrix form.</a:t>
            </a:r>
            <a:endParaRPr lang="en-GB" sz="2000" dirty="0">
              <a:latin typeface="Comic Sans MS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12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3388" y="357188"/>
            <a:ext cx="71144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u="sng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Equivalent axiom: Kirchhoff’s current law for cut-sets   </a:t>
            </a:r>
            <a:endParaRPr lang="en-GB" sz="2000" u="sng" dirty="0">
              <a:latin typeface="Comic Sans MS" pitchFamily="66" charset="0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-71438" y="2361074"/>
            <a:ext cx="9215438" cy="707886"/>
            <a:chOff x="-71470" y="1841833"/>
            <a:chExt cx="9215470" cy="707651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-71470" y="1841833"/>
              <a:ext cx="9215470" cy="707651"/>
              <a:chOff x="-71470" y="357166"/>
              <a:chExt cx="9215470" cy="707651"/>
            </a:xfrm>
          </p:grpSpPr>
          <p:sp>
            <p:nvSpPr>
              <p:cNvPr id="40966" name="TextBox 21"/>
              <p:cNvSpPr txBox="1">
                <a:spLocks noChangeArrowheads="1"/>
              </p:cNvSpPr>
              <p:nvPr/>
            </p:nvSpPr>
            <p:spPr bwMode="auto">
              <a:xfrm>
                <a:off x="-71470" y="357166"/>
                <a:ext cx="9215470" cy="7076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tr-TR" sz="2000" dirty="0">
                    <a:solidFill>
                      <a:srgbClr val="0033CC"/>
                    </a:solidFill>
                    <a:latin typeface="Comic Sans MS" pitchFamily="66" charset="0"/>
                  </a:rPr>
                  <a:t> </a:t>
                </a:r>
                <a:r>
                  <a:rPr lang="tr-TR" sz="2000" u="sng" dirty="0" smtClean="0">
                    <a:solidFill>
                      <a:srgbClr val="C00000"/>
                    </a:solidFill>
                    <a:latin typeface="Comic Sans MS" pitchFamily="66" charset="0"/>
                  </a:rPr>
                  <a:t>Theorem</a:t>
                </a:r>
                <a:r>
                  <a:rPr lang="tr-TR" sz="2000" u="sng" dirty="0">
                    <a:solidFill>
                      <a:srgbClr val="C00000"/>
                    </a:solidFill>
                    <a:latin typeface="Comic Sans MS" pitchFamily="66" charset="0"/>
                  </a:rPr>
                  <a:t>:</a:t>
                </a:r>
                <a:r>
                  <a:rPr lang="tr-TR" sz="2000" dirty="0">
                    <a:solidFill>
                      <a:srgbClr val="C00000"/>
                    </a:solidFill>
                    <a:latin typeface="Comic Sans MS" pitchFamily="66" charset="0"/>
                  </a:rPr>
                  <a:t> </a:t>
                </a:r>
              </a:p>
              <a:p>
                <a:r>
                  <a:rPr lang="tr-TR" sz="2000" dirty="0">
                    <a:solidFill>
                      <a:srgbClr val="C00000"/>
                    </a:solidFill>
                    <a:latin typeface="Comic Sans MS" pitchFamily="66" charset="0"/>
                  </a:rPr>
                  <a:t>       </a:t>
                </a:r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KCL for Gaussian surfaces          KCL for nodes          KCL for cut-sets</a:t>
                </a:r>
                <a:endParaRPr lang="en-GB" sz="2000" u="sng" dirty="0">
                  <a:solidFill>
                    <a:srgbClr val="C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3" name="Left-Right Arrow 22"/>
              <p:cNvSpPr/>
              <p:nvPr/>
            </p:nvSpPr>
            <p:spPr>
              <a:xfrm>
                <a:off x="3779893" y="717086"/>
                <a:ext cx="571502" cy="230112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</p:grpSp>
        <p:sp>
          <p:nvSpPr>
            <p:cNvPr id="25" name="Left-Right Arrow 24"/>
            <p:cNvSpPr/>
            <p:nvPr/>
          </p:nvSpPr>
          <p:spPr>
            <a:xfrm>
              <a:off x="6228174" y="2201753"/>
              <a:ext cx="571502" cy="23011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1438" y="3094062"/>
            <a:ext cx="2613216" cy="400110"/>
            <a:chOff x="71406" y="1571612"/>
            <a:chExt cx="2613191" cy="400170"/>
          </a:xfrm>
        </p:grpSpPr>
        <p:sp>
          <p:nvSpPr>
            <p:cNvPr id="40970" name="Rectangle 26"/>
            <p:cNvSpPr>
              <a:spLocks noChangeArrowheads="1"/>
            </p:cNvSpPr>
            <p:nvPr/>
          </p:nvSpPr>
          <p:spPr bwMode="auto">
            <a:xfrm>
              <a:off x="71406" y="1571612"/>
              <a:ext cx="2613191" cy="400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u="sng" dirty="0" smtClean="0">
                  <a:solidFill>
                    <a:srgbClr val="0033CC"/>
                  </a:solidFill>
                  <a:latin typeface="Comic Sans MS" pitchFamily="66" charset="0"/>
                </a:rPr>
                <a:t>Proof:</a:t>
              </a:r>
              <a:r>
                <a:rPr lang="tr-TR" dirty="0" smtClean="0">
                  <a:solidFill>
                    <a:srgbClr val="0033CC"/>
                  </a:solidFill>
                  <a:latin typeface="Comic Sans MS" pitchFamily="66" charset="0"/>
                </a:rPr>
                <a:t>  </a:t>
              </a:r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(1)          (2)</a:t>
              </a:r>
              <a:r>
                <a:rPr lang="tr-TR" dirty="0">
                  <a:solidFill>
                    <a:srgbClr val="0033CC"/>
                  </a:solidFill>
                  <a:latin typeface="Comic Sans MS" pitchFamily="66" charset="0"/>
                </a:rPr>
                <a:t>  </a:t>
              </a:r>
              <a:endParaRPr lang="en-GB" dirty="0">
                <a:latin typeface="Calibri" pitchFamily="34" charset="0"/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1428704" y="1714508"/>
              <a:ext cx="500058" cy="2143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r-TR" dirty="0"/>
                <a:t>  </a:t>
              </a:r>
              <a:endParaRPr lang="en-GB" dirty="0"/>
            </a:p>
          </p:txBody>
        </p:sp>
      </p:grpSp>
      <p:sp>
        <p:nvSpPr>
          <p:cNvPr id="40973" name="TextBox 11"/>
          <p:cNvSpPr txBox="1">
            <a:spLocks noChangeArrowheads="1"/>
          </p:cNvSpPr>
          <p:nvPr/>
        </p:nvSpPr>
        <p:spPr bwMode="auto">
          <a:xfrm>
            <a:off x="71438" y="3501008"/>
            <a:ext cx="90725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33CC"/>
                </a:solidFill>
                <a:latin typeface="Comic Sans MS" pitchFamily="66" charset="0"/>
              </a:rPr>
              <a:t>Assume that KCL for Gaussian surfaces is true. Choose Gaussian surfaces as those that contain only one node. Then, we obtain KCL for nodes.</a:t>
            </a:r>
            <a:endParaRPr lang="tr-TR" dirty="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107504" y="4179048"/>
            <a:ext cx="1776413" cy="400050"/>
            <a:chOff x="71406" y="1571612"/>
            <a:chExt cx="1776448" cy="400110"/>
          </a:xfrm>
        </p:grpSpPr>
        <p:sp>
          <p:nvSpPr>
            <p:cNvPr id="40976" name="Rectangle 15"/>
            <p:cNvSpPr>
              <a:spLocks noChangeArrowheads="1"/>
            </p:cNvSpPr>
            <p:nvPr/>
          </p:nvSpPr>
          <p:spPr bwMode="auto">
            <a:xfrm>
              <a:off x="71406" y="1571612"/>
              <a:ext cx="177644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dirty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(2)         (3)</a:t>
              </a:r>
              <a:r>
                <a:rPr lang="tr-TR" dirty="0">
                  <a:solidFill>
                    <a:srgbClr val="0033CC"/>
                  </a:solidFill>
                  <a:latin typeface="Comic Sans MS" pitchFamily="66" charset="0"/>
                </a:rPr>
                <a:t>  </a:t>
              </a:r>
              <a:endParaRPr lang="en-GB" dirty="0">
                <a:latin typeface="Calibri" pitchFamily="34" charset="0"/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642917" y="1714508"/>
              <a:ext cx="500073" cy="2143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r-TR" dirty="0"/>
                <a:t>  </a:t>
              </a:r>
              <a:endParaRPr lang="en-GB" dirty="0"/>
            </a:p>
          </p:txBody>
        </p: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907704" y="4067780"/>
            <a:ext cx="705678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33CC"/>
                </a:solidFill>
                <a:latin typeface="Comic Sans MS" pitchFamily="66" charset="0"/>
              </a:rPr>
              <a:t>Assume that KCL for nodes is true. Let C be a cut-set. Consider the KCL equations for the nodes on one side of the cut-set. The sum of all </a:t>
            </a:r>
            <a:r>
              <a:rPr lang="tr-TR" dirty="0" smtClean="0">
                <a:solidFill>
                  <a:srgbClr val="0033CC"/>
                </a:solidFill>
                <a:latin typeface="Comic Sans MS" pitchFamily="66" charset="0"/>
              </a:rPr>
              <a:t>these equations</a:t>
            </a:r>
            <a:r>
              <a:rPr lang="tr-TR" dirty="0" smtClean="0">
                <a:solidFill>
                  <a:srgbClr val="0033CC"/>
                </a:solidFill>
                <a:latin typeface="Comic Sans MS" pitchFamily="66" charset="0"/>
              </a:rPr>
              <a:t> gives KCL for cut-set C.</a:t>
            </a:r>
            <a:endParaRPr lang="tr-TR" dirty="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107504" y="5117182"/>
            <a:ext cx="1735138" cy="400050"/>
            <a:chOff x="71406" y="1571612"/>
            <a:chExt cx="1734770" cy="400110"/>
          </a:xfrm>
        </p:grpSpPr>
        <p:sp>
          <p:nvSpPr>
            <p:cNvPr id="40981" name="Rectangle 30"/>
            <p:cNvSpPr>
              <a:spLocks noChangeArrowheads="1"/>
            </p:cNvSpPr>
            <p:nvPr/>
          </p:nvSpPr>
          <p:spPr bwMode="auto">
            <a:xfrm>
              <a:off x="71406" y="1571612"/>
              <a:ext cx="17347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2000">
                  <a:solidFill>
                    <a:srgbClr val="0033CC"/>
                  </a:solidFill>
                  <a:latin typeface="Comic Sans MS" pitchFamily="66" charset="0"/>
                </a:rPr>
                <a:t>(3)         (1)</a:t>
              </a:r>
              <a:r>
                <a:rPr lang="tr-TR">
                  <a:solidFill>
                    <a:srgbClr val="0033CC"/>
                  </a:solidFill>
                  <a:latin typeface="Comic Sans MS" pitchFamily="66" charset="0"/>
                </a:rPr>
                <a:t>  </a:t>
              </a:r>
              <a:endParaRPr lang="en-GB">
                <a:latin typeface="Calibri" pitchFamily="34" charset="0"/>
              </a:endParaRPr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642785" y="1714508"/>
              <a:ext cx="499957" cy="2143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r-TR" dirty="0"/>
                <a:t>  </a:t>
              </a:r>
              <a:endParaRPr lang="en-GB" dirty="0"/>
            </a:p>
          </p:txBody>
        </p:sp>
      </p:grp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899419" y="5085184"/>
            <a:ext cx="677703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dirty="0" smtClean="0">
                <a:solidFill>
                  <a:srgbClr val="0033CC"/>
                </a:solidFill>
                <a:latin typeface="Comic Sans MS" pitchFamily="66" charset="0"/>
              </a:rPr>
              <a:t>Assume that KCL for cut-sets are true. </a:t>
            </a:r>
            <a:r>
              <a:rPr lang="tr-TR" dirty="0" smtClean="0">
                <a:solidFill>
                  <a:srgbClr val="0033CC"/>
                </a:solidFill>
                <a:latin typeface="Comic Sans MS" pitchFamily="66" charset="0"/>
              </a:rPr>
              <a:t>Since a Gaussian surface can also be seen as a cut-set, KCL for Gaussian surfaces is also true.</a:t>
            </a:r>
            <a:endParaRPr lang="tr-TR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500938" y="6023000"/>
            <a:ext cx="214312" cy="2143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323528" y="829161"/>
            <a:ext cx="80454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For all lumped circuits, for all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cut-sets,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for all times t, the algebraic sum of all the currents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flowing through a cut-set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at time t is equal to zero.</a:t>
            </a:r>
            <a:endParaRPr lang="tr-TR" sz="20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1928812" y="1772816"/>
            <a:ext cx="53074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tr-TR" sz="2000" u="sng" dirty="0" smtClean="0">
                <a:solidFill>
                  <a:srgbClr val="C00000"/>
                </a:solidFill>
                <a:latin typeface="Comic Sans MS" pitchFamily="66" charset="0"/>
              </a:rPr>
              <a:t>Choose one of the KCL’s as an axiom then the others are theorems! In other words:</a:t>
            </a:r>
            <a:endParaRPr lang="en-GB" sz="2000" u="sng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0973" grpId="0"/>
      <p:bldP spid="19" grpId="0"/>
      <p:bldP spid="33" grpId="0"/>
      <p:bldP spid="34" grpId="0" animBg="1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67744" y="652626"/>
            <a:ext cx="40334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Linearly Independent Equations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333535"/>
              </p:ext>
            </p:extLst>
          </p:nvPr>
        </p:nvGraphicFramePr>
        <p:xfrm>
          <a:off x="355600" y="1052736"/>
          <a:ext cx="63515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Equation" r:id="rId4" imgW="3225600" imgH="253800" progId="Equation.3">
                  <p:embed/>
                </p:oleObj>
              </mc:Choice>
              <mc:Fallback>
                <p:oleObj name="Equation" r:id="rId4" imgW="322560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1052736"/>
                        <a:ext cx="6351587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778122"/>
              </p:ext>
            </p:extLst>
          </p:nvPr>
        </p:nvGraphicFramePr>
        <p:xfrm>
          <a:off x="7026275" y="1122834"/>
          <a:ext cx="9747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Equation" r:id="rId6" imgW="545760" imgH="203040" progId="Equation.3">
                  <p:embed/>
                </p:oleObj>
              </mc:Choice>
              <mc:Fallback>
                <p:oleObj name="Equation" r:id="rId6" imgW="54576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275" y="1122834"/>
                        <a:ext cx="97472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322394" y="1721097"/>
            <a:ext cx="8643937" cy="1938991"/>
            <a:chOff x="637109" y="2354035"/>
            <a:chExt cx="7786742" cy="1938657"/>
          </a:xfrm>
        </p:grpSpPr>
        <p:graphicFrame>
          <p:nvGraphicFramePr>
            <p:cNvPr id="4301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2564848"/>
                </p:ext>
              </p:extLst>
            </p:nvPr>
          </p:nvGraphicFramePr>
          <p:xfrm>
            <a:off x="3605514" y="2365681"/>
            <a:ext cx="654847" cy="471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" name="Equation" r:id="rId8" imgW="317160" imgH="228600" progId="Equation.3">
                    <p:embed/>
                  </p:oleObj>
                </mc:Choice>
                <mc:Fallback>
                  <p:oleObj name="Equation" r:id="rId8" imgW="317160" imgH="2286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5514" y="2365681"/>
                          <a:ext cx="654847" cy="4714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6" name="TextBox 7"/>
            <p:cNvSpPr txBox="1">
              <a:spLocks noChangeArrowheads="1"/>
            </p:cNvSpPr>
            <p:nvPr/>
          </p:nvSpPr>
          <p:spPr bwMode="auto">
            <a:xfrm>
              <a:off x="637109" y="2354035"/>
              <a:ext cx="7786742" cy="1938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We say that the equations                           are linearly independent if</a:t>
              </a:r>
            </a:p>
            <a:p>
              <a:endParaRPr lang="tr-TR" sz="2000" dirty="0">
                <a:solidFill>
                  <a:srgbClr val="0033CC"/>
                </a:solidFill>
                <a:latin typeface="Comic Sans MS" pitchFamily="66" charset="0"/>
              </a:endParaRPr>
            </a:p>
            <a:p>
              <a:endParaRPr lang="tr-TR" sz="2000" dirty="0" smtClean="0">
                <a:solidFill>
                  <a:srgbClr val="0033CC"/>
                </a:solidFill>
                <a:latin typeface="Comic Sans MS" pitchFamily="66" charset="0"/>
              </a:endParaRPr>
            </a:p>
            <a:p>
              <a:endParaRPr lang="tr-TR" sz="2000" dirty="0">
                <a:solidFill>
                  <a:srgbClr val="0033CC"/>
                </a:solidFill>
                <a:latin typeface="Comic Sans MS" pitchFamily="66" charset="0"/>
              </a:endParaRPr>
            </a:p>
            <a:p>
              <a:endParaRPr lang="tr-TR" sz="2000" dirty="0" smtClean="0">
                <a:solidFill>
                  <a:srgbClr val="0033CC"/>
                </a:solidFill>
                <a:latin typeface="Comic Sans MS" pitchFamily="66" charset="0"/>
              </a:endParaRPr>
            </a:p>
            <a:p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i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mplies that   </a:t>
              </a:r>
              <a:endParaRPr lang="tr-TR" sz="2000" dirty="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</p:grp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164291"/>
              </p:ext>
            </p:extLst>
          </p:nvPr>
        </p:nvGraphicFramePr>
        <p:xfrm>
          <a:off x="899592" y="2132856"/>
          <a:ext cx="335756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Equation" r:id="rId10" imgW="1473120" imgH="457200" progId="Equation.3">
                  <p:embed/>
                </p:oleObj>
              </mc:Choice>
              <mc:Fallback>
                <p:oleObj name="Equation" r:id="rId10" imgW="147312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132856"/>
                        <a:ext cx="3357562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42875" y="3789040"/>
            <a:ext cx="87868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If m equations are not linearly independent then ........................................... ....................................................................................................................................</a:t>
            </a:r>
            <a:endParaRPr lang="tr-TR" sz="20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5496" y="4581128"/>
            <a:ext cx="677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Example:</a:t>
            </a:r>
            <a:endParaRPr lang="tr-TR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aphicFrame>
        <p:nvGraphicFramePr>
          <p:cNvPr id="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389965"/>
              </p:ext>
            </p:extLst>
          </p:nvPr>
        </p:nvGraphicFramePr>
        <p:xfrm>
          <a:off x="1315145" y="4581129"/>
          <a:ext cx="4264967" cy="1046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Equation" r:id="rId12" imgW="2793960" imgH="685800" progId="Equation.3">
                  <p:embed/>
                </p:oleObj>
              </mc:Choice>
              <mc:Fallback>
                <p:oleObj name="Equation" r:id="rId12" imgW="2793960" imgH="685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145" y="4581129"/>
                        <a:ext cx="4264967" cy="10464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508104" y="4571720"/>
            <a:ext cx="38620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0033CC"/>
                </a:solidFill>
                <a:latin typeface="Comic Sans MS" pitchFamily="66" charset="0"/>
              </a:rPr>
              <a:t>Are these equations linearly independent?</a:t>
            </a:r>
            <a:endParaRPr lang="tr-TR" sz="1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43031" name="TextBox 28"/>
          <p:cNvSpPr txBox="1">
            <a:spLocks noChangeArrowheads="1"/>
          </p:cNvSpPr>
          <p:nvPr/>
        </p:nvSpPr>
        <p:spPr bwMode="auto">
          <a:xfrm>
            <a:off x="285750" y="77788"/>
            <a:ext cx="86805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How many equations do we need? .....................................................................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340110"/>
              </p:ext>
            </p:extLst>
          </p:nvPr>
        </p:nvGraphicFramePr>
        <p:xfrm>
          <a:off x="6588224" y="6381328"/>
          <a:ext cx="2243138" cy="357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Equation" r:id="rId14" imgW="1434960" imgH="228600" progId="Equation.3">
                  <p:embed/>
                </p:oleObj>
              </mc:Choice>
              <mc:Fallback>
                <p:oleObj name="Equation" r:id="rId14" imgW="143496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6381328"/>
                        <a:ext cx="2243138" cy="357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96644"/>
              </p:ext>
            </p:extLst>
          </p:nvPr>
        </p:nvGraphicFramePr>
        <p:xfrm>
          <a:off x="4427984" y="1763925"/>
          <a:ext cx="9747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Equation" r:id="rId16" imgW="545626" imgH="203024" progId="Equation.3">
                  <p:embed/>
                </p:oleObj>
              </mc:Choice>
              <mc:Fallback>
                <p:oleObj name="Equation" r:id="rId16" imgW="545626" imgH="2030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763925"/>
                        <a:ext cx="9747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863316"/>
              </p:ext>
            </p:extLst>
          </p:nvPr>
        </p:nvGraphicFramePr>
        <p:xfrm>
          <a:off x="4620259" y="2424757"/>
          <a:ext cx="3264109" cy="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Equation" r:id="rId17" imgW="799920" imgH="228600" progId="Equation.3">
                  <p:embed/>
                </p:oleObj>
              </mc:Choice>
              <mc:Fallback>
                <p:oleObj name="Equation" r:id="rId17" imgW="799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259" y="2424757"/>
                        <a:ext cx="3264109" cy="500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990266"/>
              </p:ext>
            </p:extLst>
          </p:nvPr>
        </p:nvGraphicFramePr>
        <p:xfrm>
          <a:off x="1873250" y="3289300"/>
          <a:ext cx="23971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Equation" r:id="rId19" imgW="1282680" imgH="228600" progId="Equation.3">
                  <p:embed/>
                </p:oleObj>
              </mc:Choice>
              <mc:Fallback>
                <p:oleObj name="Equation" r:id="rId19" imgW="128268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3289300"/>
                        <a:ext cx="23971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699942"/>
              </p:ext>
            </p:extLst>
          </p:nvPr>
        </p:nvGraphicFramePr>
        <p:xfrm>
          <a:off x="4027787" y="6263829"/>
          <a:ext cx="2560437" cy="62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Equation" r:id="rId21" imgW="1777680" imgH="431640" progId="Equation.3">
                  <p:embed/>
                </p:oleObj>
              </mc:Choice>
              <mc:Fallback>
                <p:oleObj name="Equation" r:id="rId21" imgW="177768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787" y="6263829"/>
                        <a:ext cx="2560437" cy="621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4" grpId="0"/>
      <p:bldP spid="28" grpId="0"/>
      <p:bldP spid="430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1" y="220783"/>
            <a:ext cx="857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Are the KCL equations for nodes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linearly independent?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3" name="Group 63"/>
          <p:cNvGrpSpPr/>
          <p:nvPr/>
        </p:nvGrpSpPr>
        <p:grpSpPr>
          <a:xfrm>
            <a:off x="71406" y="1071546"/>
            <a:ext cx="4857784" cy="2857520"/>
            <a:chOff x="357158" y="1130842"/>
            <a:chExt cx="5000660" cy="3012538"/>
          </a:xfrm>
        </p:grpSpPr>
        <p:grpSp>
          <p:nvGrpSpPr>
            <p:cNvPr id="4" name="Group 57"/>
            <p:cNvGrpSpPr/>
            <p:nvPr/>
          </p:nvGrpSpPr>
          <p:grpSpPr>
            <a:xfrm>
              <a:off x="571472" y="1130842"/>
              <a:ext cx="4654958" cy="2798224"/>
              <a:chOff x="285720" y="1059895"/>
              <a:chExt cx="4654958" cy="2798224"/>
            </a:xfrm>
          </p:grpSpPr>
          <p:grpSp>
            <p:nvGrpSpPr>
              <p:cNvPr id="5" name="Group 46"/>
              <p:cNvGrpSpPr/>
              <p:nvPr/>
            </p:nvGrpSpPr>
            <p:grpSpPr>
              <a:xfrm>
                <a:off x="285720" y="1071546"/>
                <a:ext cx="4654958" cy="2786573"/>
                <a:chOff x="702860" y="1571612"/>
                <a:chExt cx="4654958" cy="2786573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>
                  <a:off x="928662" y="2214554"/>
                  <a:ext cx="3429024" cy="1588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rot="16200000" flipH="1">
                  <a:off x="785786" y="2357430"/>
                  <a:ext cx="2000264" cy="1714512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rot="5400000" flipH="1" flipV="1">
                  <a:off x="1714480" y="3143248"/>
                  <a:ext cx="1928826" cy="71438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rot="5400000" flipH="1" flipV="1">
                  <a:off x="2536017" y="2321711"/>
                  <a:ext cx="1928826" cy="1714512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rot="16200000" flipH="1">
                  <a:off x="3857620" y="2714620"/>
                  <a:ext cx="2000264" cy="1000132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2643174" y="4143380"/>
                  <a:ext cx="2714644" cy="1588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Freeform 17"/>
                <p:cNvSpPr/>
                <p:nvPr/>
              </p:nvSpPr>
              <p:spPr>
                <a:xfrm>
                  <a:off x="914400" y="1576316"/>
                  <a:ext cx="3425588" cy="648269"/>
                </a:xfrm>
                <a:custGeom>
                  <a:avLst/>
                  <a:gdLst>
                    <a:gd name="connsiteX0" fmla="*/ 0 w 3425588"/>
                    <a:gd name="connsiteY0" fmla="*/ 607326 h 648269"/>
                    <a:gd name="connsiteX1" fmla="*/ 395785 w 3425588"/>
                    <a:gd name="connsiteY1" fmla="*/ 102359 h 648269"/>
                    <a:gd name="connsiteX2" fmla="*/ 2251881 w 3425588"/>
                    <a:gd name="connsiteY2" fmla="*/ 6824 h 648269"/>
                    <a:gd name="connsiteX3" fmla="*/ 3193576 w 3425588"/>
                    <a:gd name="connsiteY3" fmla="*/ 143302 h 648269"/>
                    <a:gd name="connsiteX4" fmla="*/ 3425588 w 3425588"/>
                    <a:gd name="connsiteY4" fmla="*/ 648269 h 648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5588" h="648269">
                      <a:moveTo>
                        <a:pt x="0" y="607326"/>
                      </a:moveTo>
                      <a:cubicBezTo>
                        <a:pt x="10236" y="404884"/>
                        <a:pt x="20472" y="202443"/>
                        <a:pt x="395785" y="102359"/>
                      </a:cubicBezTo>
                      <a:cubicBezTo>
                        <a:pt x="771098" y="2275"/>
                        <a:pt x="1785583" y="0"/>
                        <a:pt x="2251881" y="6824"/>
                      </a:cubicBezTo>
                      <a:cubicBezTo>
                        <a:pt x="2718179" y="13648"/>
                        <a:pt x="2997958" y="36395"/>
                        <a:pt x="3193576" y="143302"/>
                      </a:cubicBezTo>
                      <a:cubicBezTo>
                        <a:pt x="3389194" y="250210"/>
                        <a:pt x="3407391" y="449239"/>
                        <a:pt x="3425588" y="648269"/>
                      </a:cubicBezTo>
                    </a:path>
                  </a:pathLst>
                </a:cu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702860" y="2197290"/>
                  <a:ext cx="1931158" cy="2160895"/>
                </a:xfrm>
                <a:custGeom>
                  <a:avLst/>
                  <a:gdLst>
                    <a:gd name="connsiteX0" fmla="*/ 197892 w 1931158"/>
                    <a:gd name="connsiteY0" fmla="*/ 0 h 2160895"/>
                    <a:gd name="connsiteX1" fmla="*/ 6824 w 1931158"/>
                    <a:gd name="connsiteY1" fmla="*/ 368489 h 2160895"/>
                    <a:gd name="connsiteX2" fmla="*/ 156949 w 1931158"/>
                    <a:gd name="connsiteY2" fmla="*/ 1214650 h 2160895"/>
                    <a:gd name="connsiteX3" fmla="*/ 866633 w 1931158"/>
                    <a:gd name="connsiteY3" fmla="*/ 2019868 h 2160895"/>
                    <a:gd name="connsiteX4" fmla="*/ 1617259 w 1931158"/>
                    <a:gd name="connsiteY4" fmla="*/ 2060811 h 2160895"/>
                    <a:gd name="connsiteX5" fmla="*/ 1931158 w 1931158"/>
                    <a:gd name="connsiteY5" fmla="*/ 1965277 h 2160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31158" h="2160895">
                      <a:moveTo>
                        <a:pt x="197892" y="0"/>
                      </a:moveTo>
                      <a:cubicBezTo>
                        <a:pt x="105770" y="83023"/>
                        <a:pt x="13648" y="166047"/>
                        <a:pt x="6824" y="368489"/>
                      </a:cubicBezTo>
                      <a:cubicBezTo>
                        <a:pt x="0" y="570931"/>
                        <a:pt x="13647" y="939420"/>
                        <a:pt x="156949" y="1214650"/>
                      </a:cubicBezTo>
                      <a:cubicBezTo>
                        <a:pt x="300251" y="1489880"/>
                        <a:pt x="623248" y="1878841"/>
                        <a:pt x="866633" y="2019868"/>
                      </a:cubicBezTo>
                      <a:cubicBezTo>
                        <a:pt x="1110018" y="2160895"/>
                        <a:pt x="1439838" y="2069910"/>
                        <a:pt x="1617259" y="2060811"/>
                      </a:cubicBezTo>
                      <a:cubicBezTo>
                        <a:pt x="1794680" y="2051712"/>
                        <a:pt x="1862919" y="2008494"/>
                        <a:pt x="1931158" y="1965277"/>
                      </a:cubicBezTo>
                    </a:path>
                  </a:pathLst>
                </a:cu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857224" y="2143116"/>
                  <a:ext cx="142876" cy="714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286248" y="2214554"/>
                  <a:ext cx="142876" cy="714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214942" y="4071942"/>
                  <a:ext cx="142876" cy="714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571736" y="4143380"/>
                  <a:ext cx="142876" cy="714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643174" y="2143116"/>
                  <a:ext cx="142876" cy="714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2428860" y="1571612"/>
                  <a:ext cx="214314" cy="1588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rot="10800000" flipV="1">
                  <a:off x="1571604" y="2212966"/>
                  <a:ext cx="285752" cy="1588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3143240" y="2212966"/>
                  <a:ext cx="214314" cy="1588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rot="5400000" flipH="1" flipV="1">
                  <a:off x="2531685" y="3214686"/>
                  <a:ext cx="285752" cy="1588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 rot="5400000">
                  <a:off x="3464711" y="2893215"/>
                  <a:ext cx="357190" cy="285752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 rot="16200000" flipH="1">
                  <a:off x="4607719" y="2964653"/>
                  <a:ext cx="285752" cy="71438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571868" y="4143380"/>
                  <a:ext cx="214314" cy="1588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 rot="16200000" flipH="1">
                  <a:off x="1571604" y="2928934"/>
                  <a:ext cx="71438" cy="71438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>
                  <a:stCxn id="19" idx="2"/>
                </p:cNvCxnSpPr>
                <p:nvPr/>
              </p:nvCxnSpPr>
              <p:spPr>
                <a:xfrm>
                  <a:off x="859809" y="3411941"/>
                  <a:ext cx="68853" cy="159935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Box 47"/>
              <p:cNvSpPr txBox="1"/>
              <p:nvPr/>
            </p:nvSpPr>
            <p:spPr>
              <a:xfrm>
                <a:off x="571472" y="29167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</a:t>
                </a:r>
                <a:endParaRPr lang="en-GB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69852" y="22859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2</a:t>
                </a:r>
                <a:endParaRPr lang="en-GB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912860" y="27146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3</a:t>
                </a:r>
                <a:endParaRPr lang="en-GB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912992" y="22145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4</a:t>
                </a:r>
                <a:endParaRPr lang="en-GB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984562" y="23574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5</a:t>
                </a:r>
                <a:endParaRPr lang="en-GB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198744" y="32025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6</a:t>
                </a:r>
                <a:endParaRPr lang="en-GB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841554" y="13572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7</a:t>
                </a:r>
                <a:endParaRPr lang="en-GB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412794" y="13572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8</a:t>
                </a:r>
                <a:endParaRPr lang="en-GB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214546" y="105989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9</a:t>
                </a:r>
                <a:endParaRPr lang="en-GB" dirty="0"/>
              </a:p>
            </p:txBody>
          </p:sp>
        </p:grpSp>
        <p:sp>
          <p:nvSpPr>
            <p:cNvPr id="57" name="Oval 56"/>
            <p:cNvSpPr/>
            <p:nvPr/>
          </p:nvSpPr>
          <p:spPr>
            <a:xfrm>
              <a:off x="357158" y="1571612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en-GB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2214546" y="1857364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GB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4357686" y="1571612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3</a:t>
              </a:r>
              <a:endParaRPr lang="en-GB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2357422" y="3857628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4</a:t>
              </a:r>
              <a:endParaRPr lang="en-GB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5072066" y="3786190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GB" dirty="0"/>
            </a:p>
          </p:txBody>
        </p:sp>
      </p:grpSp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411412"/>
              </p:ext>
            </p:extLst>
          </p:nvPr>
        </p:nvGraphicFramePr>
        <p:xfrm>
          <a:off x="3000364" y="3107979"/>
          <a:ext cx="5876800" cy="3678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4" imgW="3327120" imgH="2082600" progId="Equation.3">
                  <p:embed/>
                </p:oleObj>
              </mc:Choice>
              <mc:Fallback>
                <p:oleObj name="Equation" r:id="rId4" imgW="3327120" imgH="2082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3107979"/>
                        <a:ext cx="5876800" cy="36786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ight Brace 65"/>
          <p:cNvSpPr/>
          <p:nvPr/>
        </p:nvSpPr>
        <p:spPr>
          <a:xfrm rot="5400000">
            <a:off x="5057780" y="3800476"/>
            <a:ext cx="600076" cy="4714908"/>
          </a:xfrm>
          <a:prstGeom prst="righ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/>
          <p:cNvSpPr txBox="1"/>
          <p:nvPr/>
        </p:nvSpPr>
        <p:spPr>
          <a:xfrm>
            <a:off x="5143504" y="6386476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0070C0"/>
                </a:solidFill>
                <a:latin typeface="Comic Sans MS" pitchFamily="66" charset="0"/>
              </a:rPr>
              <a:t>A</a:t>
            </a:r>
            <a:r>
              <a:rPr lang="tr-TR" sz="2000" baseline="-25000" dirty="0" smtClean="0">
                <a:solidFill>
                  <a:srgbClr val="0070C0"/>
                </a:solidFill>
                <a:latin typeface="Comic Sans MS" pitchFamily="66" charset="0"/>
              </a:rPr>
              <a:t>ext</a:t>
            </a:r>
            <a:endParaRPr lang="en-GB" sz="20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01108" y="6315038"/>
            <a:ext cx="3313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What are the dimensions?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9" name="Right Brace 68"/>
          <p:cNvSpPr/>
          <p:nvPr/>
        </p:nvSpPr>
        <p:spPr>
          <a:xfrm rot="5400000" flipH="1">
            <a:off x="7837432" y="2765342"/>
            <a:ext cx="255746" cy="500066"/>
          </a:xfrm>
          <a:prstGeom prst="righ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/>
          <p:cNvSpPr txBox="1"/>
          <p:nvPr/>
        </p:nvSpPr>
        <p:spPr>
          <a:xfrm>
            <a:off x="7815660" y="2428868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0070C0"/>
                </a:solidFill>
                <a:latin typeface="Comic Sans MS" pitchFamily="66" charset="0"/>
              </a:rPr>
              <a:t>i</a:t>
            </a:r>
            <a:endParaRPr lang="en-GB" sz="20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71" name="Right Brace 70"/>
          <p:cNvSpPr/>
          <p:nvPr/>
        </p:nvSpPr>
        <p:spPr>
          <a:xfrm rot="5400000" flipH="1">
            <a:off x="8480374" y="3622598"/>
            <a:ext cx="255746" cy="500066"/>
          </a:xfrm>
          <a:prstGeom prst="righ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8501090" y="3314642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0070C0"/>
                </a:solidFill>
                <a:latin typeface="Comic Sans MS" pitchFamily="66" charset="0"/>
              </a:rPr>
              <a:t>0</a:t>
            </a:r>
            <a:endParaRPr lang="en-GB" sz="20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cxnSp>
        <p:nvCxnSpPr>
          <p:cNvPr id="38" name="Curved Connector 37"/>
          <p:cNvCxnSpPr/>
          <p:nvPr/>
        </p:nvCxnSpPr>
        <p:spPr>
          <a:xfrm rot="5400000" flipH="1" flipV="1">
            <a:off x="4605867" y="2749567"/>
            <a:ext cx="1890894" cy="35523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61369" y="1463598"/>
            <a:ext cx="1908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</a:t>
            </a:r>
            <a:r>
              <a:rPr lang="tr-TR" dirty="0" smtClean="0"/>
              <a:t>’th</a:t>
            </a:r>
            <a:r>
              <a:rPr lang="tr-TR" dirty="0" smtClean="0"/>
              <a:t> element </a:t>
            </a:r>
            <a:r>
              <a:rPr lang="tr-TR" dirty="0" smtClean="0"/>
              <a:t>(k=5)</a:t>
            </a:r>
          </a:p>
          <a:p>
            <a:r>
              <a:rPr lang="tr-TR" dirty="0" smtClean="0"/>
              <a:t>k’th edge</a:t>
            </a:r>
            <a:endParaRPr lang="tr-TR" dirty="0"/>
          </a:p>
        </p:txBody>
      </p:sp>
      <p:sp>
        <p:nvSpPr>
          <p:cNvPr id="47" name="Oval 46"/>
          <p:cNvSpPr/>
          <p:nvPr/>
        </p:nvSpPr>
        <p:spPr>
          <a:xfrm>
            <a:off x="5220072" y="4797152"/>
            <a:ext cx="383814" cy="288032"/>
          </a:xfrm>
          <a:prstGeom prst="ellipse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5220070" y="5542121"/>
            <a:ext cx="508859" cy="396644"/>
          </a:xfrm>
          <a:prstGeom prst="ellipse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5" name="Curved Connector 74"/>
          <p:cNvCxnSpPr/>
          <p:nvPr/>
        </p:nvCxnSpPr>
        <p:spPr>
          <a:xfrm rot="5400000" flipH="1" flipV="1">
            <a:off x="4716869" y="3198434"/>
            <a:ext cx="2411682" cy="7549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/>
          <p:nvPr/>
        </p:nvCxnSpPr>
        <p:spPr>
          <a:xfrm rot="5400000" flipH="1" flipV="1">
            <a:off x="5292145" y="3661394"/>
            <a:ext cx="2326445" cy="15618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274542" y="2641123"/>
            <a:ext cx="172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Ending node of the edge</a:t>
            </a:r>
            <a:endParaRPr lang="tr-TR" dirty="0"/>
          </a:p>
        </p:txBody>
      </p:sp>
      <p:sp>
        <p:nvSpPr>
          <p:cNvPr id="78" name="TextBox 77"/>
          <p:cNvSpPr txBox="1"/>
          <p:nvPr/>
        </p:nvSpPr>
        <p:spPr>
          <a:xfrm>
            <a:off x="5772330" y="1986862"/>
            <a:ext cx="257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Starting node of the edge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6" grpId="0" animBg="1"/>
      <p:bldP spid="67" grpId="0"/>
      <p:bldP spid="68" grpId="0"/>
      <p:bldP spid="69" grpId="0" animBg="1"/>
      <p:bldP spid="70" grpId="0"/>
      <p:bldP spid="71" grpId="0" animBg="1"/>
      <p:bldP spid="72" grpId="0"/>
      <p:bldP spid="45" grpId="0"/>
      <p:bldP spid="47" grpId="0" animBg="1"/>
      <p:bldP spid="74" grpId="0" animBg="1"/>
      <p:bldP spid="77" grpId="0"/>
      <p:bldP spid="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-36512" y="116632"/>
            <a:ext cx="921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How can we check whether these equations are linearly independent or not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?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54513" y="1405225"/>
            <a:ext cx="3489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If r&lt;n then .............................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71573" y="1837273"/>
            <a:ext cx="34724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In order to find r do elementary row operations until you get a lower triangular form. Then r is</a:t>
            </a:r>
          </a:p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.................................................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47884"/>
              </p:ext>
            </p:extLst>
          </p:nvPr>
        </p:nvGraphicFramePr>
        <p:xfrm>
          <a:off x="746850" y="2951053"/>
          <a:ext cx="5741987" cy="367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4" imgW="3251160" imgH="2082600" progId="Equation.3">
                  <p:embed/>
                </p:oleObj>
              </mc:Choice>
              <mc:Fallback>
                <p:oleObj name="Equation" r:id="rId4" imgW="3251160" imgH="2082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850" y="2951053"/>
                        <a:ext cx="5741987" cy="367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/>
          <p:nvPr/>
        </p:nvGrpSpPr>
        <p:grpSpPr>
          <a:xfrm>
            <a:off x="-36512" y="3914659"/>
            <a:ext cx="888385" cy="1643074"/>
            <a:chOff x="2500298" y="4000504"/>
            <a:chExt cx="888385" cy="1643074"/>
          </a:xfrm>
        </p:grpSpPr>
        <p:sp>
          <p:nvSpPr>
            <p:cNvPr id="18" name="TextBox 17"/>
            <p:cNvSpPr txBox="1"/>
            <p:nvPr/>
          </p:nvSpPr>
          <p:spPr>
            <a:xfrm>
              <a:off x="2500298" y="4000504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C00000"/>
                  </a:solidFill>
                  <a:latin typeface="Comic Sans MS" pitchFamily="66" charset="0"/>
                </a:rPr>
                <a:t>2.node</a:t>
              </a:r>
              <a:endParaRPr lang="en-GB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00298" y="4429132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C00000"/>
                  </a:solidFill>
                  <a:latin typeface="Comic Sans MS" pitchFamily="66" charset="0"/>
                </a:rPr>
                <a:t>3.node</a:t>
              </a:r>
              <a:endParaRPr lang="en-GB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00298" y="4845618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C00000"/>
                  </a:solidFill>
                  <a:latin typeface="Comic Sans MS" pitchFamily="66" charset="0"/>
                </a:rPr>
                <a:t>4.node</a:t>
              </a:r>
              <a:endParaRPr lang="en-GB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00298" y="5274246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C00000"/>
                  </a:solidFill>
                  <a:latin typeface="Comic Sans MS" pitchFamily="66" charset="0"/>
                </a:rPr>
                <a:t>5.node</a:t>
              </a:r>
              <a:endParaRPr lang="en-GB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22" name="Right Brace 21"/>
          <p:cNvSpPr/>
          <p:nvPr/>
        </p:nvSpPr>
        <p:spPr>
          <a:xfrm rot="5400000">
            <a:off x="2787569" y="3521750"/>
            <a:ext cx="571504" cy="4500594"/>
          </a:xfrm>
          <a:prstGeom prst="righ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823288" y="6200675"/>
            <a:ext cx="37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0070C0"/>
                </a:solidFill>
                <a:latin typeface="Comic Sans MS" pitchFamily="66" charset="0"/>
              </a:rPr>
              <a:t>A</a:t>
            </a:r>
            <a:endParaRPr lang="en-GB" sz="20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54513" y="973177"/>
            <a:ext cx="311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= number of rows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54513" y="575264"/>
            <a:ext cx="282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0070C0"/>
                </a:solidFill>
                <a:latin typeface="Comic Sans MS" pitchFamily="66" charset="0"/>
              </a:rPr>
              <a:t>r = rank of the matrix</a:t>
            </a:r>
            <a:endParaRPr lang="en-GB" sz="20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097183"/>
              </p:ext>
            </p:extLst>
          </p:nvPr>
        </p:nvGraphicFramePr>
        <p:xfrm>
          <a:off x="467544" y="570909"/>
          <a:ext cx="4566531" cy="2858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6" imgW="3327400" imgH="2082800" progId="Equation.3">
                  <p:embed/>
                </p:oleObj>
              </mc:Choice>
              <mc:Fallback>
                <p:oleObj name="Equation" r:id="rId6" imgW="3327400" imgH="20828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70909"/>
                        <a:ext cx="4566531" cy="2858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2" grpId="0" animBg="1"/>
      <p:bldP spid="23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956021"/>
              </p:ext>
            </p:extLst>
          </p:nvPr>
        </p:nvGraphicFramePr>
        <p:xfrm>
          <a:off x="992733" y="835995"/>
          <a:ext cx="5451475" cy="367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4" imgW="3085920" imgH="2082600" progId="Equation.3">
                  <p:embed/>
                </p:oleObj>
              </mc:Choice>
              <mc:Fallback>
                <p:oleObj name="Equation" r:id="rId4" imgW="3085920" imgH="2082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733" y="835995"/>
                        <a:ext cx="5451475" cy="367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"/>
          <p:cNvGrpSpPr/>
          <p:nvPr/>
        </p:nvGrpSpPr>
        <p:grpSpPr>
          <a:xfrm>
            <a:off x="179512" y="1907542"/>
            <a:ext cx="888385" cy="1643074"/>
            <a:chOff x="2500298" y="4000504"/>
            <a:chExt cx="888385" cy="1643074"/>
          </a:xfrm>
        </p:grpSpPr>
        <p:sp>
          <p:nvSpPr>
            <p:cNvPr id="4" name="TextBox 3"/>
            <p:cNvSpPr txBox="1"/>
            <p:nvPr/>
          </p:nvSpPr>
          <p:spPr>
            <a:xfrm>
              <a:off x="2500298" y="4000504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C00000"/>
                  </a:solidFill>
                  <a:latin typeface="Comic Sans MS" pitchFamily="66" charset="0"/>
                </a:rPr>
                <a:t>1.node</a:t>
              </a:r>
              <a:endParaRPr lang="en-GB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00298" y="4429132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C00000"/>
                  </a:solidFill>
                  <a:latin typeface="Comic Sans MS" pitchFamily="66" charset="0"/>
                </a:rPr>
                <a:t>2.node</a:t>
              </a:r>
              <a:endParaRPr lang="en-GB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00298" y="4845618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C00000"/>
                  </a:solidFill>
                  <a:latin typeface="Comic Sans MS" pitchFamily="66" charset="0"/>
                </a:rPr>
                <a:t>3.node</a:t>
              </a:r>
              <a:endParaRPr lang="en-GB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00298" y="5274246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C00000"/>
                  </a:solidFill>
                  <a:latin typeface="Comic Sans MS" pitchFamily="66" charset="0"/>
                </a:rPr>
                <a:t>5.node</a:t>
              </a:r>
              <a:endParaRPr lang="en-GB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91381" y="3864886"/>
            <a:ext cx="37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0070C0"/>
                </a:solidFill>
                <a:latin typeface="Comic Sans MS" pitchFamily="66" charset="0"/>
              </a:rPr>
              <a:t>A</a:t>
            </a:r>
            <a:endParaRPr lang="en-GB" sz="20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9" name="Right Brace 8"/>
          <p:cNvSpPr/>
          <p:nvPr/>
        </p:nvSpPr>
        <p:spPr>
          <a:xfrm rot="5400000">
            <a:off x="2991381" y="1478914"/>
            <a:ext cx="428628" cy="4286280"/>
          </a:xfrm>
          <a:prstGeom prst="righ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662538" y="4228754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What is the dimension of A?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538" y="4657382"/>
            <a:ext cx="2685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What is the rank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?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538" y="505749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Ai=0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097784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Reference node is 4.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512" y="332656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In order to write the r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educed node matrix A choose a reference node!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06" y="71414"/>
            <a:ext cx="8858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u="sng" dirty="0" smtClean="0">
                <a:solidFill>
                  <a:srgbClr val="C00000"/>
                </a:solidFill>
                <a:latin typeface="Comic Sans MS" pitchFamily="66" charset="0"/>
              </a:rPr>
              <a:t>KVL in terms of node voltages</a:t>
            </a:r>
            <a:endParaRPr lang="en-GB" sz="2000" u="sng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406" y="928670"/>
            <a:ext cx="4857784" cy="2857520"/>
            <a:chOff x="357158" y="1130842"/>
            <a:chExt cx="5000660" cy="3012538"/>
          </a:xfrm>
        </p:grpSpPr>
        <p:grpSp>
          <p:nvGrpSpPr>
            <p:cNvPr id="4" name="Group 57"/>
            <p:cNvGrpSpPr/>
            <p:nvPr/>
          </p:nvGrpSpPr>
          <p:grpSpPr>
            <a:xfrm>
              <a:off x="571472" y="1130842"/>
              <a:ext cx="4654958" cy="2798224"/>
              <a:chOff x="285720" y="1059895"/>
              <a:chExt cx="4654958" cy="2798224"/>
            </a:xfrm>
          </p:grpSpPr>
          <p:grpSp>
            <p:nvGrpSpPr>
              <p:cNvPr id="10" name="Group 46"/>
              <p:cNvGrpSpPr/>
              <p:nvPr/>
            </p:nvGrpSpPr>
            <p:grpSpPr>
              <a:xfrm>
                <a:off x="285720" y="1071546"/>
                <a:ext cx="4654958" cy="2786573"/>
                <a:chOff x="702860" y="1571612"/>
                <a:chExt cx="4654958" cy="2786573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>
                  <a:off x="928662" y="2214554"/>
                  <a:ext cx="3429024" cy="1588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rot="16200000" flipH="1">
                  <a:off x="785786" y="2357430"/>
                  <a:ext cx="2000264" cy="1714512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rot="5400000" flipH="1" flipV="1">
                  <a:off x="1714480" y="3143248"/>
                  <a:ext cx="1928826" cy="71438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 flipH="1" flipV="1">
                  <a:off x="2536017" y="2321711"/>
                  <a:ext cx="1928826" cy="1714512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rot="16200000" flipH="1">
                  <a:off x="3857620" y="2714620"/>
                  <a:ext cx="2000264" cy="1000132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2643174" y="4143380"/>
                  <a:ext cx="2714644" cy="1588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Freeform 25"/>
                <p:cNvSpPr/>
                <p:nvPr/>
              </p:nvSpPr>
              <p:spPr>
                <a:xfrm>
                  <a:off x="914400" y="1576316"/>
                  <a:ext cx="3425588" cy="648269"/>
                </a:xfrm>
                <a:custGeom>
                  <a:avLst/>
                  <a:gdLst>
                    <a:gd name="connsiteX0" fmla="*/ 0 w 3425588"/>
                    <a:gd name="connsiteY0" fmla="*/ 607326 h 648269"/>
                    <a:gd name="connsiteX1" fmla="*/ 395785 w 3425588"/>
                    <a:gd name="connsiteY1" fmla="*/ 102359 h 648269"/>
                    <a:gd name="connsiteX2" fmla="*/ 2251881 w 3425588"/>
                    <a:gd name="connsiteY2" fmla="*/ 6824 h 648269"/>
                    <a:gd name="connsiteX3" fmla="*/ 3193576 w 3425588"/>
                    <a:gd name="connsiteY3" fmla="*/ 143302 h 648269"/>
                    <a:gd name="connsiteX4" fmla="*/ 3425588 w 3425588"/>
                    <a:gd name="connsiteY4" fmla="*/ 648269 h 648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5588" h="648269">
                      <a:moveTo>
                        <a:pt x="0" y="607326"/>
                      </a:moveTo>
                      <a:cubicBezTo>
                        <a:pt x="10236" y="404884"/>
                        <a:pt x="20472" y="202443"/>
                        <a:pt x="395785" y="102359"/>
                      </a:cubicBezTo>
                      <a:cubicBezTo>
                        <a:pt x="771098" y="2275"/>
                        <a:pt x="1785583" y="0"/>
                        <a:pt x="2251881" y="6824"/>
                      </a:cubicBezTo>
                      <a:cubicBezTo>
                        <a:pt x="2718179" y="13648"/>
                        <a:pt x="2997958" y="36395"/>
                        <a:pt x="3193576" y="143302"/>
                      </a:cubicBezTo>
                      <a:cubicBezTo>
                        <a:pt x="3389194" y="250210"/>
                        <a:pt x="3407391" y="449239"/>
                        <a:pt x="3425588" y="648269"/>
                      </a:cubicBezTo>
                    </a:path>
                  </a:pathLst>
                </a:cu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>
                  <a:off x="702860" y="2197290"/>
                  <a:ext cx="1931158" cy="2160895"/>
                </a:xfrm>
                <a:custGeom>
                  <a:avLst/>
                  <a:gdLst>
                    <a:gd name="connsiteX0" fmla="*/ 197892 w 1931158"/>
                    <a:gd name="connsiteY0" fmla="*/ 0 h 2160895"/>
                    <a:gd name="connsiteX1" fmla="*/ 6824 w 1931158"/>
                    <a:gd name="connsiteY1" fmla="*/ 368489 h 2160895"/>
                    <a:gd name="connsiteX2" fmla="*/ 156949 w 1931158"/>
                    <a:gd name="connsiteY2" fmla="*/ 1214650 h 2160895"/>
                    <a:gd name="connsiteX3" fmla="*/ 866633 w 1931158"/>
                    <a:gd name="connsiteY3" fmla="*/ 2019868 h 2160895"/>
                    <a:gd name="connsiteX4" fmla="*/ 1617259 w 1931158"/>
                    <a:gd name="connsiteY4" fmla="*/ 2060811 h 2160895"/>
                    <a:gd name="connsiteX5" fmla="*/ 1931158 w 1931158"/>
                    <a:gd name="connsiteY5" fmla="*/ 1965277 h 2160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31158" h="2160895">
                      <a:moveTo>
                        <a:pt x="197892" y="0"/>
                      </a:moveTo>
                      <a:cubicBezTo>
                        <a:pt x="105770" y="83023"/>
                        <a:pt x="13648" y="166047"/>
                        <a:pt x="6824" y="368489"/>
                      </a:cubicBezTo>
                      <a:cubicBezTo>
                        <a:pt x="0" y="570931"/>
                        <a:pt x="13647" y="939420"/>
                        <a:pt x="156949" y="1214650"/>
                      </a:cubicBezTo>
                      <a:cubicBezTo>
                        <a:pt x="300251" y="1489880"/>
                        <a:pt x="623248" y="1878841"/>
                        <a:pt x="866633" y="2019868"/>
                      </a:cubicBezTo>
                      <a:cubicBezTo>
                        <a:pt x="1110018" y="2160895"/>
                        <a:pt x="1439838" y="2069910"/>
                        <a:pt x="1617259" y="2060811"/>
                      </a:cubicBezTo>
                      <a:cubicBezTo>
                        <a:pt x="1794680" y="2051712"/>
                        <a:pt x="1862919" y="2008494"/>
                        <a:pt x="1931158" y="1965277"/>
                      </a:cubicBezTo>
                    </a:path>
                  </a:pathLst>
                </a:cu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857224" y="2143116"/>
                  <a:ext cx="142876" cy="714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4286248" y="2214554"/>
                  <a:ext cx="142876" cy="714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5214942" y="4071942"/>
                  <a:ext cx="142876" cy="714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2571736" y="4143380"/>
                  <a:ext cx="142876" cy="714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643174" y="2143116"/>
                  <a:ext cx="142876" cy="714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2428860" y="1571612"/>
                  <a:ext cx="214314" cy="1588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rot="10800000" flipV="1">
                  <a:off x="1571604" y="2212966"/>
                  <a:ext cx="285752" cy="1588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3143240" y="2212966"/>
                  <a:ext cx="214314" cy="1588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rot="5400000" flipH="1" flipV="1">
                  <a:off x="2501092" y="3214686"/>
                  <a:ext cx="285752" cy="1588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 rot="5400000">
                  <a:off x="3464711" y="2893215"/>
                  <a:ext cx="357190" cy="285752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 rot="16200000" flipH="1">
                  <a:off x="4607719" y="2964653"/>
                  <a:ext cx="285752" cy="71438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3571868" y="4143380"/>
                  <a:ext cx="214314" cy="1588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 rot="16200000" flipH="1">
                  <a:off x="1571604" y="2928934"/>
                  <a:ext cx="71438" cy="71438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>
                  <a:stCxn id="27" idx="2"/>
                </p:cNvCxnSpPr>
                <p:nvPr/>
              </p:nvCxnSpPr>
              <p:spPr>
                <a:xfrm>
                  <a:off x="859809" y="3411941"/>
                  <a:ext cx="68853" cy="159935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571472" y="29167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</a:t>
                </a:r>
                <a:endParaRPr lang="en-GB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9852" y="22859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2</a:t>
                </a:r>
                <a:endParaRPr lang="en-GB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12860" y="27146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3</a:t>
                </a:r>
                <a:endParaRPr lang="en-GB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12992" y="22145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4</a:t>
                </a:r>
                <a:endParaRPr lang="en-GB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984562" y="23574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5</a:t>
                </a:r>
                <a:endParaRPr lang="en-GB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198744" y="32025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6</a:t>
                </a:r>
                <a:endParaRPr lang="en-GB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841554" y="13572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7</a:t>
                </a:r>
                <a:endParaRPr lang="en-GB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412794" y="13572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8</a:t>
                </a:r>
                <a:endParaRPr lang="en-GB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214546" y="105989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9</a:t>
                </a:r>
                <a:endParaRPr lang="en-GB" dirty="0"/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357158" y="1571612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214546" y="1857364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357686" y="1571612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3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357422" y="3857628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4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072066" y="3786190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GB" dirty="0"/>
            </a:p>
          </p:txBody>
        </p:sp>
      </p:grp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5749925" y="1340768"/>
          <a:ext cx="2827338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4" imgW="1600200" imgH="1739880" progId="Equation.3">
                  <p:embed/>
                </p:oleObj>
              </mc:Choice>
              <mc:Fallback>
                <p:oleObj name="Equation" r:id="rId4" imgW="1600200" imgH="1739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5" y="1340768"/>
                        <a:ext cx="2827338" cy="307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33350" y="4714875"/>
          <a:ext cx="4846638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6" imgW="2743200" imgH="914400" progId="Equation.3">
                  <p:embed/>
                </p:oleObj>
              </mc:Choice>
              <mc:Fallback>
                <p:oleObj name="Equation" r:id="rId6" imgW="2743200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4714875"/>
                        <a:ext cx="4846638" cy="161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ight Brace 44"/>
          <p:cNvSpPr/>
          <p:nvPr/>
        </p:nvSpPr>
        <p:spPr>
          <a:xfrm rot="5400000">
            <a:off x="6250793" y="3679033"/>
            <a:ext cx="571504" cy="2214578"/>
          </a:xfrm>
          <a:prstGeom prst="righ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6414360" y="5172030"/>
            <a:ext cx="410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0070C0"/>
                </a:solidFill>
                <a:latin typeface="Comic Sans MS" pitchFamily="66" charset="0"/>
              </a:rPr>
              <a:t>M</a:t>
            </a:r>
            <a:endParaRPr lang="en-GB" sz="20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6143635" y="5786454"/>
          <a:ext cx="1343927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8" imgW="545760" imgH="203040" progId="Equation.3">
                  <p:embed/>
                </p:oleObj>
              </mc:Choice>
              <mc:Fallback>
                <p:oleObj name="Equation" r:id="rId8" imgW="54576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5" y="5786454"/>
                        <a:ext cx="1343927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2" y="857232"/>
            <a:ext cx="4857784" cy="2857520"/>
            <a:chOff x="357158" y="1130842"/>
            <a:chExt cx="5000660" cy="3012538"/>
          </a:xfrm>
        </p:grpSpPr>
        <p:grpSp>
          <p:nvGrpSpPr>
            <p:cNvPr id="3" name="Group 57"/>
            <p:cNvGrpSpPr/>
            <p:nvPr/>
          </p:nvGrpSpPr>
          <p:grpSpPr>
            <a:xfrm>
              <a:off x="571472" y="1130842"/>
              <a:ext cx="4654958" cy="2798224"/>
              <a:chOff x="285720" y="1059895"/>
              <a:chExt cx="4654958" cy="2798224"/>
            </a:xfrm>
          </p:grpSpPr>
          <p:grpSp>
            <p:nvGrpSpPr>
              <p:cNvPr id="9" name="Group 46"/>
              <p:cNvGrpSpPr/>
              <p:nvPr/>
            </p:nvGrpSpPr>
            <p:grpSpPr>
              <a:xfrm>
                <a:off x="285720" y="1071546"/>
                <a:ext cx="4654958" cy="2786573"/>
                <a:chOff x="702860" y="1571612"/>
                <a:chExt cx="4654958" cy="2786573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928662" y="2214554"/>
                  <a:ext cx="3429024" cy="1588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rot="16200000" flipH="1">
                  <a:off x="785786" y="2357430"/>
                  <a:ext cx="2000264" cy="1714512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rot="5400000" flipH="1" flipV="1">
                  <a:off x="1714480" y="3143248"/>
                  <a:ext cx="1928826" cy="71438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rot="5400000" flipH="1" flipV="1">
                  <a:off x="2536017" y="2321711"/>
                  <a:ext cx="1928826" cy="1714512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16200000" flipH="1">
                  <a:off x="3857620" y="2714620"/>
                  <a:ext cx="2000264" cy="1000132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2643174" y="4143380"/>
                  <a:ext cx="2714644" cy="1588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Freeform 24"/>
                <p:cNvSpPr/>
                <p:nvPr/>
              </p:nvSpPr>
              <p:spPr>
                <a:xfrm>
                  <a:off x="914400" y="1576316"/>
                  <a:ext cx="3425588" cy="648269"/>
                </a:xfrm>
                <a:custGeom>
                  <a:avLst/>
                  <a:gdLst>
                    <a:gd name="connsiteX0" fmla="*/ 0 w 3425588"/>
                    <a:gd name="connsiteY0" fmla="*/ 607326 h 648269"/>
                    <a:gd name="connsiteX1" fmla="*/ 395785 w 3425588"/>
                    <a:gd name="connsiteY1" fmla="*/ 102359 h 648269"/>
                    <a:gd name="connsiteX2" fmla="*/ 2251881 w 3425588"/>
                    <a:gd name="connsiteY2" fmla="*/ 6824 h 648269"/>
                    <a:gd name="connsiteX3" fmla="*/ 3193576 w 3425588"/>
                    <a:gd name="connsiteY3" fmla="*/ 143302 h 648269"/>
                    <a:gd name="connsiteX4" fmla="*/ 3425588 w 3425588"/>
                    <a:gd name="connsiteY4" fmla="*/ 648269 h 648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5588" h="648269">
                      <a:moveTo>
                        <a:pt x="0" y="607326"/>
                      </a:moveTo>
                      <a:cubicBezTo>
                        <a:pt x="10236" y="404884"/>
                        <a:pt x="20472" y="202443"/>
                        <a:pt x="395785" y="102359"/>
                      </a:cubicBezTo>
                      <a:cubicBezTo>
                        <a:pt x="771098" y="2275"/>
                        <a:pt x="1785583" y="0"/>
                        <a:pt x="2251881" y="6824"/>
                      </a:cubicBezTo>
                      <a:cubicBezTo>
                        <a:pt x="2718179" y="13648"/>
                        <a:pt x="2997958" y="36395"/>
                        <a:pt x="3193576" y="143302"/>
                      </a:cubicBezTo>
                      <a:cubicBezTo>
                        <a:pt x="3389194" y="250210"/>
                        <a:pt x="3407391" y="449239"/>
                        <a:pt x="3425588" y="648269"/>
                      </a:cubicBezTo>
                    </a:path>
                  </a:pathLst>
                </a:cu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>
                  <a:off x="702860" y="2197290"/>
                  <a:ext cx="1931158" cy="2160895"/>
                </a:xfrm>
                <a:custGeom>
                  <a:avLst/>
                  <a:gdLst>
                    <a:gd name="connsiteX0" fmla="*/ 197892 w 1931158"/>
                    <a:gd name="connsiteY0" fmla="*/ 0 h 2160895"/>
                    <a:gd name="connsiteX1" fmla="*/ 6824 w 1931158"/>
                    <a:gd name="connsiteY1" fmla="*/ 368489 h 2160895"/>
                    <a:gd name="connsiteX2" fmla="*/ 156949 w 1931158"/>
                    <a:gd name="connsiteY2" fmla="*/ 1214650 h 2160895"/>
                    <a:gd name="connsiteX3" fmla="*/ 866633 w 1931158"/>
                    <a:gd name="connsiteY3" fmla="*/ 2019868 h 2160895"/>
                    <a:gd name="connsiteX4" fmla="*/ 1617259 w 1931158"/>
                    <a:gd name="connsiteY4" fmla="*/ 2060811 h 2160895"/>
                    <a:gd name="connsiteX5" fmla="*/ 1931158 w 1931158"/>
                    <a:gd name="connsiteY5" fmla="*/ 1965277 h 2160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31158" h="2160895">
                      <a:moveTo>
                        <a:pt x="197892" y="0"/>
                      </a:moveTo>
                      <a:cubicBezTo>
                        <a:pt x="105770" y="83023"/>
                        <a:pt x="13648" y="166047"/>
                        <a:pt x="6824" y="368489"/>
                      </a:cubicBezTo>
                      <a:cubicBezTo>
                        <a:pt x="0" y="570931"/>
                        <a:pt x="13647" y="939420"/>
                        <a:pt x="156949" y="1214650"/>
                      </a:cubicBezTo>
                      <a:cubicBezTo>
                        <a:pt x="300251" y="1489880"/>
                        <a:pt x="623248" y="1878841"/>
                        <a:pt x="866633" y="2019868"/>
                      </a:cubicBezTo>
                      <a:cubicBezTo>
                        <a:pt x="1110018" y="2160895"/>
                        <a:pt x="1439838" y="2069910"/>
                        <a:pt x="1617259" y="2060811"/>
                      </a:cubicBezTo>
                      <a:cubicBezTo>
                        <a:pt x="1794680" y="2051712"/>
                        <a:pt x="1862919" y="2008494"/>
                        <a:pt x="1931158" y="1965277"/>
                      </a:cubicBezTo>
                    </a:path>
                  </a:pathLst>
                </a:cu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857224" y="2143116"/>
                  <a:ext cx="142876" cy="714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286248" y="2214554"/>
                  <a:ext cx="142876" cy="714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5214942" y="4071942"/>
                  <a:ext cx="142876" cy="714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571736" y="4143380"/>
                  <a:ext cx="142876" cy="714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2643174" y="2143116"/>
                  <a:ext cx="142876" cy="714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2428860" y="1571612"/>
                  <a:ext cx="214314" cy="1588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rot="10800000" flipV="1">
                  <a:off x="1571604" y="2212966"/>
                  <a:ext cx="285752" cy="1588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3143240" y="2212966"/>
                  <a:ext cx="214314" cy="1588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 rot="5400000" flipH="1" flipV="1">
                  <a:off x="2531099" y="3214686"/>
                  <a:ext cx="285752" cy="1588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flipH="1">
                  <a:off x="3409537" y="2857496"/>
                  <a:ext cx="376646" cy="425928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51" idx="12"/>
                </p:cNvCxnSpPr>
                <p:nvPr/>
              </p:nvCxnSpPr>
              <p:spPr>
                <a:xfrm>
                  <a:off x="4629937" y="2732545"/>
                  <a:ext cx="227814" cy="482141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3571868" y="4143380"/>
                  <a:ext cx="214314" cy="1588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1571603" y="2928934"/>
                  <a:ext cx="96838" cy="155020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>
                  <a:stCxn id="26" idx="2"/>
                  <a:endCxn id="10" idx="1"/>
                </p:cNvCxnSpPr>
                <p:nvPr/>
              </p:nvCxnSpPr>
              <p:spPr>
                <a:xfrm>
                  <a:off x="859809" y="3411940"/>
                  <a:ext cx="128803" cy="189585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571472" y="29167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</a:t>
                </a:r>
                <a:endParaRPr lang="en-GB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69852" y="22859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2</a:t>
                </a:r>
                <a:endParaRPr lang="en-GB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912860" y="27146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3</a:t>
                </a:r>
                <a:endParaRPr lang="en-GB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912992" y="22145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4</a:t>
                </a:r>
                <a:endParaRPr lang="en-GB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84562" y="23574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5</a:t>
                </a:r>
                <a:endParaRPr lang="en-GB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198744" y="32025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6</a:t>
                </a:r>
                <a:endParaRPr lang="en-GB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841554" y="13572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7</a:t>
                </a:r>
                <a:endParaRPr lang="en-GB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412794" y="13572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8</a:t>
                </a:r>
                <a:endParaRPr lang="en-GB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214546" y="105989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9</a:t>
                </a:r>
                <a:endParaRPr lang="en-GB" dirty="0"/>
              </a:p>
            </p:txBody>
          </p:sp>
        </p:grpSp>
        <p:sp>
          <p:nvSpPr>
            <p:cNvPr id="4" name="Oval 3"/>
            <p:cNvSpPr/>
            <p:nvPr/>
          </p:nvSpPr>
          <p:spPr>
            <a:xfrm>
              <a:off x="357158" y="1571612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en-GB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214546" y="1857364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357686" y="1571612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3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357422" y="3857628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4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072066" y="3786190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GB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5301787" y="2492010"/>
            <a:ext cx="3028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Consider KCL equations:</a:t>
            </a:r>
            <a:endParaRPr lang="en-GB" dirty="0"/>
          </a:p>
        </p:txBody>
      </p:sp>
      <p:sp>
        <p:nvSpPr>
          <p:cNvPr id="43" name="Freeform 42"/>
          <p:cNvSpPr/>
          <p:nvPr/>
        </p:nvSpPr>
        <p:spPr>
          <a:xfrm>
            <a:off x="87899" y="464234"/>
            <a:ext cx="1055077" cy="2686929"/>
          </a:xfrm>
          <a:custGeom>
            <a:avLst/>
            <a:gdLst>
              <a:gd name="connsiteX0" fmla="*/ 0 w 1055077"/>
              <a:gd name="connsiteY0" fmla="*/ 2686929 h 2686929"/>
              <a:gd name="connsiteX1" fmla="*/ 14068 w 1055077"/>
              <a:gd name="connsiteY1" fmla="*/ 2602523 h 2686929"/>
              <a:gd name="connsiteX2" fmla="*/ 126610 w 1055077"/>
              <a:gd name="connsiteY2" fmla="*/ 2475914 h 2686929"/>
              <a:gd name="connsiteX3" fmla="*/ 182880 w 1055077"/>
              <a:gd name="connsiteY3" fmla="*/ 2391508 h 2686929"/>
              <a:gd name="connsiteX4" fmla="*/ 196948 w 1055077"/>
              <a:gd name="connsiteY4" fmla="*/ 2335237 h 2686929"/>
              <a:gd name="connsiteX5" fmla="*/ 239151 w 1055077"/>
              <a:gd name="connsiteY5" fmla="*/ 2307101 h 2686929"/>
              <a:gd name="connsiteX6" fmla="*/ 281354 w 1055077"/>
              <a:gd name="connsiteY6" fmla="*/ 2250831 h 2686929"/>
              <a:gd name="connsiteX7" fmla="*/ 295422 w 1055077"/>
              <a:gd name="connsiteY7" fmla="*/ 2208628 h 2686929"/>
              <a:gd name="connsiteX8" fmla="*/ 309490 w 1055077"/>
              <a:gd name="connsiteY8" fmla="*/ 2152357 h 2686929"/>
              <a:gd name="connsiteX9" fmla="*/ 379828 w 1055077"/>
              <a:gd name="connsiteY9" fmla="*/ 2053883 h 2686929"/>
              <a:gd name="connsiteX10" fmla="*/ 436099 w 1055077"/>
              <a:gd name="connsiteY10" fmla="*/ 1955409 h 2686929"/>
              <a:gd name="connsiteX11" fmla="*/ 478302 w 1055077"/>
              <a:gd name="connsiteY11" fmla="*/ 1842868 h 2686929"/>
              <a:gd name="connsiteX12" fmla="*/ 506437 w 1055077"/>
              <a:gd name="connsiteY12" fmla="*/ 1800664 h 2686929"/>
              <a:gd name="connsiteX13" fmla="*/ 534573 w 1055077"/>
              <a:gd name="connsiteY13" fmla="*/ 1702191 h 2686929"/>
              <a:gd name="connsiteX14" fmla="*/ 576776 w 1055077"/>
              <a:gd name="connsiteY14" fmla="*/ 1659988 h 2686929"/>
              <a:gd name="connsiteX15" fmla="*/ 590843 w 1055077"/>
              <a:gd name="connsiteY15" fmla="*/ 1603717 h 2686929"/>
              <a:gd name="connsiteX16" fmla="*/ 633046 w 1055077"/>
              <a:gd name="connsiteY16" fmla="*/ 1505243 h 2686929"/>
              <a:gd name="connsiteX17" fmla="*/ 689317 w 1055077"/>
              <a:gd name="connsiteY17" fmla="*/ 1420837 h 2686929"/>
              <a:gd name="connsiteX18" fmla="*/ 717453 w 1055077"/>
              <a:gd name="connsiteY18" fmla="*/ 1378634 h 2686929"/>
              <a:gd name="connsiteX19" fmla="*/ 759656 w 1055077"/>
              <a:gd name="connsiteY19" fmla="*/ 1223889 h 2686929"/>
              <a:gd name="connsiteX20" fmla="*/ 773723 w 1055077"/>
              <a:gd name="connsiteY20" fmla="*/ 1139483 h 2686929"/>
              <a:gd name="connsiteX21" fmla="*/ 801859 w 1055077"/>
              <a:gd name="connsiteY21" fmla="*/ 1097280 h 2686929"/>
              <a:gd name="connsiteX22" fmla="*/ 829994 w 1055077"/>
              <a:gd name="connsiteY22" fmla="*/ 928468 h 2686929"/>
              <a:gd name="connsiteX23" fmla="*/ 858130 w 1055077"/>
              <a:gd name="connsiteY23" fmla="*/ 872197 h 2686929"/>
              <a:gd name="connsiteX24" fmla="*/ 886265 w 1055077"/>
              <a:gd name="connsiteY24" fmla="*/ 717452 h 2686929"/>
              <a:gd name="connsiteX25" fmla="*/ 914400 w 1055077"/>
              <a:gd name="connsiteY25" fmla="*/ 647114 h 2686929"/>
              <a:gd name="connsiteX26" fmla="*/ 928468 w 1055077"/>
              <a:gd name="connsiteY26" fmla="*/ 562708 h 2686929"/>
              <a:gd name="connsiteX27" fmla="*/ 956603 w 1055077"/>
              <a:gd name="connsiteY27" fmla="*/ 478301 h 2686929"/>
              <a:gd name="connsiteX28" fmla="*/ 984739 w 1055077"/>
              <a:gd name="connsiteY28" fmla="*/ 337624 h 2686929"/>
              <a:gd name="connsiteX29" fmla="*/ 998806 w 1055077"/>
              <a:gd name="connsiteY29" fmla="*/ 239151 h 2686929"/>
              <a:gd name="connsiteX30" fmla="*/ 1012874 w 1055077"/>
              <a:gd name="connsiteY30" fmla="*/ 196948 h 2686929"/>
              <a:gd name="connsiteX31" fmla="*/ 1041010 w 1055077"/>
              <a:gd name="connsiteY31" fmla="*/ 56271 h 2686929"/>
              <a:gd name="connsiteX32" fmla="*/ 1055077 w 1055077"/>
              <a:gd name="connsiteY32" fmla="*/ 0 h 2686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55077" h="2686929">
                <a:moveTo>
                  <a:pt x="0" y="2686929"/>
                </a:moveTo>
                <a:cubicBezTo>
                  <a:pt x="4689" y="2658794"/>
                  <a:pt x="3475" y="2629006"/>
                  <a:pt x="14068" y="2602523"/>
                </a:cubicBezTo>
                <a:cubicBezTo>
                  <a:pt x="34451" y="2551567"/>
                  <a:pt x="98686" y="2517801"/>
                  <a:pt x="126610" y="2475914"/>
                </a:cubicBezTo>
                <a:lnTo>
                  <a:pt x="182880" y="2391508"/>
                </a:lnTo>
                <a:cubicBezTo>
                  <a:pt x="187569" y="2372751"/>
                  <a:pt x="186223" y="2351324"/>
                  <a:pt x="196948" y="2335237"/>
                </a:cubicBezTo>
                <a:cubicBezTo>
                  <a:pt x="206326" y="2321169"/>
                  <a:pt x="227196" y="2319056"/>
                  <a:pt x="239151" y="2307101"/>
                </a:cubicBezTo>
                <a:cubicBezTo>
                  <a:pt x="255730" y="2290522"/>
                  <a:pt x="267286" y="2269588"/>
                  <a:pt x="281354" y="2250831"/>
                </a:cubicBezTo>
                <a:cubicBezTo>
                  <a:pt x="286043" y="2236763"/>
                  <a:pt x="291348" y="2222886"/>
                  <a:pt x="295422" y="2208628"/>
                </a:cubicBezTo>
                <a:cubicBezTo>
                  <a:pt x="300734" y="2190038"/>
                  <a:pt x="301874" y="2170128"/>
                  <a:pt x="309490" y="2152357"/>
                </a:cubicBezTo>
                <a:cubicBezTo>
                  <a:pt x="316347" y="2136357"/>
                  <a:pt x="375024" y="2060289"/>
                  <a:pt x="379828" y="2053883"/>
                </a:cubicBezTo>
                <a:cubicBezTo>
                  <a:pt x="413880" y="1951730"/>
                  <a:pt x="365125" y="2083162"/>
                  <a:pt x="436099" y="1955409"/>
                </a:cubicBezTo>
                <a:cubicBezTo>
                  <a:pt x="539747" y="1768842"/>
                  <a:pt x="415139" y="1969195"/>
                  <a:pt x="478302" y="1842868"/>
                </a:cubicBezTo>
                <a:cubicBezTo>
                  <a:pt x="485863" y="1827745"/>
                  <a:pt x="497059" y="1814732"/>
                  <a:pt x="506437" y="1800664"/>
                </a:cubicBezTo>
                <a:cubicBezTo>
                  <a:pt x="515816" y="1767840"/>
                  <a:pt x="519306" y="1732725"/>
                  <a:pt x="534573" y="1702191"/>
                </a:cubicBezTo>
                <a:cubicBezTo>
                  <a:pt x="543470" y="1684397"/>
                  <a:pt x="566906" y="1677261"/>
                  <a:pt x="576776" y="1659988"/>
                </a:cubicBezTo>
                <a:cubicBezTo>
                  <a:pt x="586368" y="1643201"/>
                  <a:pt x="585532" y="1622307"/>
                  <a:pt x="590843" y="1603717"/>
                </a:cubicBezTo>
                <a:cubicBezTo>
                  <a:pt x="601426" y="1566676"/>
                  <a:pt x="612587" y="1539342"/>
                  <a:pt x="633046" y="1505243"/>
                </a:cubicBezTo>
                <a:cubicBezTo>
                  <a:pt x="650443" y="1476247"/>
                  <a:pt x="670560" y="1448972"/>
                  <a:pt x="689317" y="1420837"/>
                </a:cubicBezTo>
                <a:lnTo>
                  <a:pt x="717453" y="1378634"/>
                </a:lnTo>
                <a:cubicBezTo>
                  <a:pt x="749184" y="1251706"/>
                  <a:pt x="733360" y="1302776"/>
                  <a:pt x="759656" y="1223889"/>
                </a:cubicBezTo>
                <a:cubicBezTo>
                  <a:pt x="764345" y="1195754"/>
                  <a:pt x="764703" y="1166543"/>
                  <a:pt x="773723" y="1139483"/>
                </a:cubicBezTo>
                <a:cubicBezTo>
                  <a:pt x="779070" y="1123443"/>
                  <a:pt x="797001" y="1113474"/>
                  <a:pt x="801859" y="1097280"/>
                </a:cubicBezTo>
                <a:cubicBezTo>
                  <a:pt x="840096" y="969824"/>
                  <a:pt x="794432" y="1035150"/>
                  <a:pt x="829994" y="928468"/>
                </a:cubicBezTo>
                <a:cubicBezTo>
                  <a:pt x="836626" y="908573"/>
                  <a:pt x="848751" y="890954"/>
                  <a:pt x="858130" y="872197"/>
                </a:cubicBezTo>
                <a:cubicBezTo>
                  <a:pt x="861471" y="852153"/>
                  <a:pt x="878890" y="742036"/>
                  <a:pt x="886265" y="717452"/>
                </a:cubicBezTo>
                <a:cubicBezTo>
                  <a:pt x="893521" y="693265"/>
                  <a:pt x="905022" y="670560"/>
                  <a:pt x="914400" y="647114"/>
                </a:cubicBezTo>
                <a:cubicBezTo>
                  <a:pt x="919089" y="618979"/>
                  <a:pt x="921550" y="590380"/>
                  <a:pt x="928468" y="562708"/>
                </a:cubicBezTo>
                <a:cubicBezTo>
                  <a:pt x="935661" y="533936"/>
                  <a:pt x="950787" y="507383"/>
                  <a:pt x="956603" y="478301"/>
                </a:cubicBezTo>
                <a:cubicBezTo>
                  <a:pt x="965982" y="431409"/>
                  <a:pt x="976428" y="384717"/>
                  <a:pt x="984739" y="337624"/>
                </a:cubicBezTo>
                <a:cubicBezTo>
                  <a:pt x="990501" y="304971"/>
                  <a:pt x="992303" y="271665"/>
                  <a:pt x="998806" y="239151"/>
                </a:cubicBezTo>
                <a:cubicBezTo>
                  <a:pt x="1001714" y="224610"/>
                  <a:pt x="1009540" y="211397"/>
                  <a:pt x="1012874" y="196948"/>
                </a:cubicBezTo>
                <a:cubicBezTo>
                  <a:pt x="1023627" y="150352"/>
                  <a:pt x="1030990" y="103031"/>
                  <a:pt x="1041010" y="56271"/>
                </a:cubicBezTo>
                <a:cubicBezTo>
                  <a:pt x="1045061" y="37366"/>
                  <a:pt x="1055077" y="0"/>
                  <a:pt x="1055077" y="0"/>
                </a:cubicBez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571472" y="428604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K</a:t>
            </a:r>
            <a:r>
              <a:rPr lang="tr-TR" sz="2000" baseline="-25000" dirty="0" smtClean="0">
                <a:solidFill>
                  <a:srgbClr val="C00000"/>
                </a:solidFill>
                <a:latin typeface="Comic Sans MS" pitchFamily="66" charset="0"/>
              </a:rPr>
              <a:t>1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214282" y="2835085"/>
            <a:ext cx="3153437" cy="1308295"/>
          </a:xfrm>
          <a:custGeom>
            <a:avLst/>
            <a:gdLst>
              <a:gd name="connsiteX0" fmla="*/ 0 w 3153437"/>
              <a:gd name="connsiteY0" fmla="*/ 1041009 h 1308295"/>
              <a:gd name="connsiteX1" fmla="*/ 14068 w 3153437"/>
              <a:gd name="connsiteY1" fmla="*/ 998806 h 1308295"/>
              <a:gd name="connsiteX2" fmla="*/ 56271 w 3153437"/>
              <a:gd name="connsiteY2" fmla="*/ 970671 h 1308295"/>
              <a:gd name="connsiteX3" fmla="*/ 84406 w 3153437"/>
              <a:gd name="connsiteY3" fmla="*/ 942535 h 1308295"/>
              <a:gd name="connsiteX4" fmla="*/ 140677 w 3153437"/>
              <a:gd name="connsiteY4" fmla="*/ 886265 h 1308295"/>
              <a:gd name="connsiteX5" fmla="*/ 168813 w 3153437"/>
              <a:gd name="connsiteY5" fmla="*/ 844062 h 1308295"/>
              <a:gd name="connsiteX6" fmla="*/ 239151 w 3153437"/>
              <a:gd name="connsiteY6" fmla="*/ 773723 h 1308295"/>
              <a:gd name="connsiteX7" fmla="*/ 295422 w 3153437"/>
              <a:gd name="connsiteY7" fmla="*/ 689317 h 1308295"/>
              <a:gd name="connsiteX8" fmla="*/ 365760 w 3153437"/>
              <a:gd name="connsiteY8" fmla="*/ 590843 h 1308295"/>
              <a:gd name="connsiteX9" fmla="*/ 422031 w 3153437"/>
              <a:gd name="connsiteY9" fmla="*/ 534572 h 1308295"/>
              <a:gd name="connsiteX10" fmla="*/ 464234 w 3153437"/>
              <a:gd name="connsiteY10" fmla="*/ 520505 h 1308295"/>
              <a:gd name="connsiteX11" fmla="*/ 506437 w 3153437"/>
              <a:gd name="connsiteY11" fmla="*/ 478302 h 1308295"/>
              <a:gd name="connsiteX12" fmla="*/ 548640 w 3153437"/>
              <a:gd name="connsiteY12" fmla="*/ 464234 h 1308295"/>
              <a:gd name="connsiteX13" fmla="*/ 604911 w 3153437"/>
              <a:gd name="connsiteY13" fmla="*/ 436098 h 1308295"/>
              <a:gd name="connsiteX14" fmla="*/ 661182 w 3153437"/>
              <a:gd name="connsiteY14" fmla="*/ 393895 h 1308295"/>
              <a:gd name="connsiteX15" fmla="*/ 745588 w 3153437"/>
              <a:gd name="connsiteY15" fmla="*/ 365760 h 1308295"/>
              <a:gd name="connsiteX16" fmla="*/ 787791 w 3153437"/>
              <a:gd name="connsiteY16" fmla="*/ 337625 h 1308295"/>
              <a:gd name="connsiteX17" fmla="*/ 844062 w 3153437"/>
              <a:gd name="connsiteY17" fmla="*/ 281354 h 1308295"/>
              <a:gd name="connsiteX18" fmla="*/ 1139483 w 3153437"/>
              <a:gd name="connsiteY18" fmla="*/ 182880 h 1308295"/>
              <a:gd name="connsiteX19" fmla="*/ 1223890 w 3153437"/>
              <a:gd name="connsiteY19" fmla="*/ 154745 h 1308295"/>
              <a:gd name="connsiteX20" fmla="*/ 1266093 w 3153437"/>
              <a:gd name="connsiteY20" fmla="*/ 140677 h 1308295"/>
              <a:gd name="connsiteX21" fmla="*/ 1308296 w 3153437"/>
              <a:gd name="connsiteY21" fmla="*/ 112542 h 1308295"/>
              <a:gd name="connsiteX22" fmla="*/ 1448973 w 3153437"/>
              <a:gd name="connsiteY22" fmla="*/ 70338 h 1308295"/>
              <a:gd name="connsiteX23" fmla="*/ 1491176 w 3153437"/>
              <a:gd name="connsiteY23" fmla="*/ 56271 h 1308295"/>
              <a:gd name="connsiteX24" fmla="*/ 1561514 w 3153437"/>
              <a:gd name="connsiteY24" fmla="*/ 42203 h 1308295"/>
              <a:gd name="connsiteX25" fmla="*/ 1674056 w 3153437"/>
              <a:gd name="connsiteY25" fmla="*/ 0 h 1308295"/>
              <a:gd name="connsiteX26" fmla="*/ 1969477 w 3153437"/>
              <a:gd name="connsiteY26" fmla="*/ 14068 h 1308295"/>
              <a:gd name="connsiteX27" fmla="*/ 2067951 w 3153437"/>
              <a:gd name="connsiteY27" fmla="*/ 42203 h 1308295"/>
              <a:gd name="connsiteX28" fmla="*/ 2152357 w 3153437"/>
              <a:gd name="connsiteY28" fmla="*/ 56271 h 1308295"/>
              <a:gd name="connsiteX29" fmla="*/ 2250831 w 3153437"/>
              <a:gd name="connsiteY29" fmla="*/ 98474 h 1308295"/>
              <a:gd name="connsiteX30" fmla="*/ 2349305 w 3153437"/>
              <a:gd name="connsiteY30" fmla="*/ 140677 h 1308295"/>
              <a:gd name="connsiteX31" fmla="*/ 2391508 w 3153437"/>
              <a:gd name="connsiteY31" fmla="*/ 168812 h 1308295"/>
              <a:gd name="connsiteX32" fmla="*/ 2419643 w 3153437"/>
              <a:gd name="connsiteY32" fmla="*/ 196948 h 1308295"/>
              <a:gd name="connsiteX33" fmla="*/ 2461846 w 3153437"/>
              <a:gd name="connsiteY33" fmla="*/ 211015 h 1308295"/>
              <a:gd name="connsiteX34" fmla="*/ 2574388 w 3153437"/>
              <a:gd name="connsiteY34" fmla="*/ 295422 h 1308295"/>
              <a:gd name="connsiteX35" fmla="*/ 2616591 w 3153437"/>
              <a:gd name="connsiteY35" fmla="*/ 323557 h 1308295"/>
              <a:gd name="connsiteX36" fmla="*/ 2644726 w 3153437"/>
              <a:gd name="connsiteY36" fmla="*/ 365760 h 1308295"/>
              <a:gd name="connsiteX37" fmla="*/ 2715065 w 3153437"/>
              <a:gd name="connsiteY37" fmla="*/ 422031 h 1308295"/>
              <a:gd name="connsiteX38" fmla="*/ 2757268 w 3153437"/>
              <a:gd name="connsiteY38" fmla="*/ 478302 h 1308295"/>
              <a:gd name="connsiteX39" fmla="*/ 2785403 w 3153437"/>
              <a:gd name="connsiteY39" fmla="*/ 520505 h 1308295"/>
              <a:gd name="connsiteX40" fmla="*/ 2827606 w 3153437"/>
              <a:gd name="connsiteY40" fmla="*/ 548640 h 1308295"/>
              <a:gd name="connsiteX41" fmla="*/ 2841674 w 3153437"/>
              <a:gd name="connsiteY41" fmla="*/ 590843 h 1308295"/>
              <a:gd name="connsiteX42" fmla="*/ 2869810 w 3153437"/>
              <a:gd name="connsiteY42" fmla="*/ 618978 h 1308295"/>
              <a:gd name="connsiteX43" fmla="*/ 2926080 w 3153437"/>
              <a:gd name="connsiteY43" fmla="*/ 717452 h 1308295"/>
              <a:gd name="connsiteX44" fmla="*/ 2968283 w 3153437"/>
              <a:gd name="connsiteY44" fmla="*/ 815926 h 1308295"/>
              <a:gd name="connsiteX45" fmla="*/ 2996419 w 3153437"/>
              <a:gd name="connsiteY45" fmla="*/ 900332 h 1308295"/>
              <a:gd name="connsiteX46" fmla="*/ 3024554 w 3153437"/>
              <a:gd name="connsiteY46" fmla="*/ 942535 h 1308295"/>
              <a:gd name="connsiteX47" fmla="*/ 3052690 w 3153437"/>
              <a:gd name="connsiteY47" fmla="*/ 1026942 h 1308295"/>
              <a:gd name="connsiteX48" fmla="*/ 3080825 w 3153437"/>
              <a:gd name="connsiteY48" fmla="*/ 1083212 h 1308295"/>
              <a:gd name="connsiteX49" fmla="*/ 3094893 w 3153437"/>
              <a:gd name="connsiteY49" fmla="*/ 1125415 h 1308295"/>
              <a:gd name="connsiteX50" fmla="*/ 3108960 w 3153437"/>
              <a:gd name="connsiteY50" fmla="*/ 1181686 h 1308295"/>
              <a:gd name="connsiteX51" fmla="*/ 3137096 w 3153437"/>
              <a:gd name="connsiteY51" fmla="*/ 1223889 h 1308295"/>
              <a:gd name="connsiteX52" fmla="*/ 3151163 w 3153437"/>
              <a:gd name="connsiteY52" fmla="*/ 1308295 h 130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153437" h="1308295">
                <a:moveTo>
                  <a:pt x="0" y="1041009"/>
                </a:moveTo>
                <a:cubicBezTo>
                  <a:pt x="4689" y="1026941"/>
                  <a:pt x="4805" y="1010385"/>
                  <a:pt x="14068" y="998806"/>
                </a:cubicBezTo>
                <a:cubicBezTo>
                  <a:pt x="24630" y="985604"/>
                  <a:pt x="43069" y="981233"/>
                  <a:pt x="56271" y="970671"/>
                </a:cubicBezTo>
                <a:cubicBezTo>
                  <a:pt x="66628" y="962385"/>
                  <a:pt x="75028" y="951914"/>
                  <a:pt x="84406" y="942535"/>
                </a:cubicBezTo>
                <a:cubicBezTo>
                  <a:pt x="115100" y="850456"/>
                  <a:pt x="72470" y="940830"/>
                  <a:pt x="140677" y="886265"/>
                </a:cubicBezTo>
                <a:cubicBezTo>
                  <a:pt x="153880" y="875703"/>
                  <a:pt x="157679" y="856786"/>
                  <a:pt x="168813" y="844062"/>
                </a:cubicBezTo>
                <a:cubicBezTo>
                  <a:pt x="190648" y="819108"/>
                  <a:pt x="220758" y="801312"/>
                  <a:pt x="239151" y="773723"/>
                </a:cubicBezTo>
                <a:lnTo>
                  <a:pt x="295422" y="689317"/>
                </a:lnTo>
                <a:cubicBezTo>
                  <a:pt x="316432" y="657803"/>
                  <a:pt x="341329" y="618764"/>
                  <a:pt x="365760" y="590843"/>
                </a:cubicBezTo>
                <a:cubicBezTo>
                  <a:pt x="383228" y="570880"/>
                  <a:pt x="396866" y="542960"/>
                  <a:pt x="422031" y="534572"/>
                </a:cubicBezTo>
                <a:lnTo>
                  <a:pt x="464234" y="520505"/>
                </a:lnTo>
                <a:cubicBezTo>
                  <a:pt x="478302" y="506437"/>
                  <a:pt x="489884" y="489338"/>
                  <a:pt x="506437" y="478302"/>
                </a:cubicBezTo>
                <a:cubicBezTo>
                  <a:pt x="518775" y="470077"/>
                  <a:pt x="535010" y="470075"/>
                  <a:pt x="548640" y="464234"/>
                </a:cubicBezTo>
                <a:cubicBezTo>
                  <a:pt x="567915" y="455973"/>
                  <a:pt x="587128" y="447213"/>
                  <a:pt x="604911" y="436098"/>
                </a:cubicBezTo>
                <a:cubicBezTo>
                  <a:pt x="624793" y="423672"/>
                  <a:pt x="640211" y="404380"/>
                  <a:pt x="661182" y="393895"/>
                </a:cubicBezTo>
                <a:cubicBezTo>
                  <a:pt x="687708" y="380632"/>
                  <a:pt x="720912" y="382211"/>
                  <a:pt x="745588" y="365760"/>
                </a:cubicBezTo>
                <a:cubicBezTo>
                  <a:pt x="759656" y="356382"/>
                  <a:pt x="774954" y="348628"/>
                  <a:pt x="787791" y="337625"/>
                </a:cubicBezTo>
                <a:cubicBezTo>
                  <a:pt x="807931" y="320362"/>
                  <a:pt x="818897" y="289743"/>
                  <a:pt x="844062" y="281354"/>
                </a:cubicBezTo>
                <a:lnTo>
                  <a:pt x="1139483" y="182880"/>
                </a:lnTo>
                <a:lnTo>
                  <a:pt x="1223890" y="154745"/>
                </a:lnTo>
                <a:cubicBezTo>
                  <a:pt x="1237958" y="150056"/>
                  <a:pt x="1253755" y="148902"/>
                  <a:pt x="1266093" y="140677"/>
                </a:cubicBezTo>
                <a:cubicBezTo>
                  <a:pt x="1280161" y="131299"/>
                  <a:pt x="1292846" y="119409"/>
                  <a:pt x="1308296" y="112542"/>
                </a:cubicBezTo>
                <a:cubicBezTo>
                  <a:pt x="1368470" y="85798"/>
                  <a:pt x="1391686" y="86706"/>
                  <a:pt x="1448973" y="70338"/>
                </a:cubicBezTo>
                <a:cubicBezTo>
                  <a:pt x="1463231" y="66264"/>
                  <a:pt x="1476790" y="59867"/>
                  <a:pt x="1491176" y="56271"/>
                </a:cubicBezTo>
                <a:cubicBezTo>
                  <a:pt x="1514372" y="50472"/>
                  <a:pt x="1538318" y="48002"/>
                  <a:pt x="1561514" y="42203"/>
                </a:cubicBezTo>
                <a:cubicBezTo>
                  <a:pt x="1590914" y="34853"/>
                  <a:pt x="1652548" y="8603"/>
                  <a:pt x="1674056" y="0"/>
                </a:cubicBezTo>
                <a:cubicBezTo>
                  <a:pt x="1772530" y="4689"/>
                  <a:pt x="1871206" y="6206"/>
                  <a:pt x="1969477" y="14068"/>
                </a:cubicBezTo>
                <a:cubicBezTo>
                  <a:pt x="2017358" y="17898"/>
                  <a:pt x="2024874" y="32630"/>
                  <a:pt x="2067951" y="42203"/>
                </a:cubicBezTo>
                <a:cubicBezTo>
                  <a:pt x="2095795" y="48391"/>
                  <a:pt x="2124222" y="51582"/>
                  <a:pt x="2152357" y="56271"/>
                </a:cubicBezTo>
                <a:cubicBezTo>
                  <a:pt x="2258310" y="126905"/>
                  <a:pt x="2123653" y="43969"/>
                  <a:pt x="2250831" y="98474"/>
                </a:cubicBezTo>
                <a:cubicBezTo>
                  <a:pt x="2386842" y="156764"/>
                  <a:pt x="2187754" y="100288"/>
                  <a:pt x="2349305" y="140677"/>
                </a:cubicBezTo>
                <a:cubicBezTo>
                  <a:pt x="2363373" y="150055"/>
                  <a:pt x="2378306" y="158250"/>
                  <a:pt x="2391508" y="168812"/>
                </a:cubicBezTo>
                <a:cubicBezTo>
                  <a:pt x="2401865" y="177098"/>
                  <a:pt x="2408270" y="190124"/>
                  <a:pt x="2419643" y="196948"/>
                </a:cubicBezTo>
                <a:cubicBezTo>
                  <a:pt x="2432358" y="204577"/>
                  <a:pt x="2447778" y="206326"/>
                  <a:pt x="2461846" y="211015"/>
                </a:cubicBezTo>
                <a:cubicBezTo>
                  <a:pt x="2513892" y="263061"/>
                  <a:pt x="2478947" y="231795"/>
                  <a:pt x="2574388" y="295422"/>
                </a:cubicBezTo>
                <a:lnTo>
                  <a:pt x="2616591" y="323557"/>
                </a:lnTo>
                <a:cubicBezTo>
                  <a:pt x="2625969" y="337625"/>
                  <a:pt x="2632771" y="353805"/>
                  <a:pt x="2644726" y="365760"/>
                </a:cubicBezTo>
                <a:cubicBezTo>
                  <a:pt x="2735593" y="456626"/>
                  <a:pt x="2645458" y="338501"/>
                  <a:pt x="2715065" y="422031"/>
                </a:cubicBezTo>
                <a:cubicBezTo>
                  <a:pt x="2730075" y="440043"/>
                  <a:pt x="2743640" y="459223"/>
                  <a:pt x="2757268" y="478302"/>
                </a:cubicBezTo>
                <a:cubicBezTo>
                  <a:pt x="2767095" y="492060"/>
                  <a:pt x="2773448" y="508550"/>
                  <a:pt x="2785403" y="520505"/>
                </a:cubicBezTo>
                <a:cubicBezTo>
                  <a:pt x="2797358" y="532460"/>
                  <a:pt x="2813538" y="539262"/>
                  <a:pt x="2827606" y="548640"/>
                </a:cubicBezTo>
                <a:cubicBezTo>
                  <a:pt x="2832295" y="562708"/>
                  <a:pt x="2834045" y="578128"/>
                  <a:pt x="2841674" y="590843"/>
                </a:cubicBezTo>
                <a:cubicBezTo>
                  <a:pt x="2848498" y="602216"/>
                  <a:pt x="2864585" y="606787"/>
                  <a:pt x="2869810" y="618978"/>
                </a:cubicBezTo>
                <a:cubicBezTo>
                  <a:pt x="2915007" y="724439"/>
                  <a:pt x="2844314" y="662942"/>
                  <a:pt x="2926080" y="717452"/>
                </a:cubicBezTo>
                <a:cubicBezTo>
                  <a:pt x="2963293" y="866303"/>
                  <a:pt x="2912769" y="691021"/>
                  <a:pt x="2968283" y="815926"/>
                </a:cubicBezTo>
                <a:cubicBezTo>
                  <a:pt x="2980328" y="843027"/>
                  <a:pt x="2979968" y="875656"/>
                  <a:pt x="2996419" y="900332"/>
                </a:cubicBezTo>
                <a:cubicBezTo>
                  <a:pt x="3005797" y="914400"/>
                  <a:pt x="3017687" y="927085"/>
                  <a:pt x="3024554" y="942535"/>
                </a:cubicBezTo>
                <a:cubicBezTo>
                  <a:pt x="3036599" y="969636"/>
                  <a:pt x="3039427" y="1000415"/>
                  <a:pt x="3052690" y="1026942"/>
                </a:cubicBezTo>
                <a:cubicBezTo>
                  <a:pt x="3062068" y="1045699"/>
                  <a:pt x="3072564" y="1063937"/>
                  <a:pt x="3080825" y="1083212"/>
                </a:cubicBezTo>
                <a:cubicBezTo>
                  <a:pt x="3086666" y="1096842"/>
                  <a:pt x="3090819" y="1111157"/>
                  <a:pt x="3094893" y="1125415"/>
                </a:cubicBezTo>
                <a:cubicBezTo>
                  <a:pt x="3100204" y="1144005"/>
                  <a:pt x="3101344" y="1163915"/>
                  <a:pt x="3108960" y="1181686"/>
                </a:cubicBezTo>
                <a:cubicBezTo>
                  <a:pt x="3115620" y="1197226"/>
                  <a:pt x="3127717" y="1209821"/>
                  <a:pt x="3137096" y="1223889"/>
                </a:cubicBezTo>
                <a:cubicBezTo>
                  <a:pt x="3153437" y="1289258"/>
                  <a:pt x="3151163" y="1260826"/>
                  <a:pt x="3151163" y="1308295"/>
                </a:cubicBez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642910" y="3600394"/>
            <a:ext cx="445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K</a:t>
            </a:r>
            <a:r>
              <a:rPr lang="tr-TR" sz="2000" baseline="-25000" dirty="0" smtClean="0">
                <a:solidFill>
                  <a:srgbClr val="C00000"/>
                </a:solidFill>
                <a:latin typeface="Comic Sans MS" pitchFamily="66" charset="0"/>
              </a:rPr>
              <a:t>2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4357686" y="2780215"/>
            <a:ext cx="661182" cy="919588"/>
          </a:xfrm>
          <a:custGeom>
            <a:avLst/>
            <a:gdLst>
              <a:gd name="connsiteX0" fmla="*/ 0 w 661182"/>
              <a:gd name="connsiteY0" fmla="*/ 919588 h 919588"/>
              <a:gd name="connsiteX1" fmla="*/ 14068 w 661182"/>
              <a:gd name="connsiteY1" fmla="*/ 596031 h 919588"/>
              <a:gd name="connsiteX2" fmla="*/ 28136 w 661182"/>
              <a:gd name="connsiteY2" fmla="*/ 553828 h 919588"/>
              <a:gd name="connsiteX3" fmla="*/ 56271 w 661182"/>
              <a:gd name="connsiteY3" fmla="*/ 483490 h 919588"/>
              <a:gd name="connsiteX4" fmla="*/ 84407 w 661182"/>
              <a:gd name="connsiteY4" fmla="*/ 427219 h 919588"/>
              <a:gd name="connsiteX5" fmla="*/ 154745 w 661182"/>
              <a:gd name="connsiteY5" fmla="*/ 286542 h 919588"/>
              <a:gd name="connsiteX6" fmla="*/ 225084 w 661182"/>
              <a:gd name="connsiteY6" fmla="*/ 216203 h 919588"/>
              <a:gd name="connsiteX7" fmla="*/ 267287 w 661182"/>
              <a:gd name="connsiteY7" fmla="*/ 174000 h 919588"/>
              <a:gd name="connsiteX8" fmla="*/ 295422 w 661182"/>
              <a:gd name="connsiteY8" fmla="*/ 131797 h 919588"/>
              <a:gd name="connsiteX9" fmla="*/ 337625 w 661182"/>
              <a:gd name="connsiteY9" fmla="*/ 103662 h 919588"/>
              <a:gd name="connsiteX10" fmla="*/ 379828 w 661182"/>
              <a:gd name="connsiteY10" fmla="*/ 61459 h 919588"/>
              <a:gd name="connsiteX11" fmla="*/ 464234 w 661182"/>
              <a:gd name="connsiteY11" fmla="*/ 33323 h 919588"/>
              <a:gd name="connsiteX12" fmla="*/ 506437 w 661182"/>
              <a:gd name="connsiteY12" fmla="*/ 19256 h 919588"/>
              <a:gd name="connsiteX13" fmla="*/ 661182 w 661182"/>
              <a:gd name="connsiteY13" fmla="*/ 47391 h 91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61182" h="919588">
                <a:moveTo>
                  <a:pt x="0" y="919588"/>
                </a:moveTo>
                <a:cubicBezTo>
                  <a:pt x="4689" y="811736"/>
                  <a:pt x="5788" y="703667"/>
                  <a:pt x="14068" y="596031"/>
                </a:cubicBezTo>
                <a:cubicBezTo>
                  <a:pt x="15205" y="581246"/>
                  <a:pt x="22929" y="567712"/>
                  <a:pt x="28136" y="553828"/>
                </a:cubicBezTo>
                <a:cubicBezTo>
                  <a:pt x="37003" y="530184"/>
                  <a:pt x="46015" y="506566"/>
                  <a:pt x="56271" y="483490"/>
                </a:cubicBezTo>
                <a:cubicBezTo>
                  <a:pt x="64788" y="464326"/>
                  <a:pt x="76619" y="446690"/>
                  <a:pt x="84407" y="427219"/>
                </a:cubicBezTo>
                <a:cubicBezTo>
                  <a:pt x="121386" y="334773"/>
                  <a:pt x="93618" y="355310"/>
                  <a:pt x="154745" y="286542"/>
                </a:cubicBezTo>
                <a:cubicBezTo>
                  <a:pt x="176774" y="261759"/>
                  <a:pt x="201638" y="239649"/>
                  <a:pt x="225084" y="216203"/>
                </a:cubicBezTo>
                <a:cubicBezTo>
                  <a:pt x="239152" y="202135"/>
                  <a:pt x="256252" y="190553"/>
                  <a:pt x="267287" y="174000"/>
                </a:cubicBezTo>
                <a:cubicBezTo>
                  <a:pt x="276665" y="159932"/>
                  <a:pt x="283467" y="143752"/>
                  <a:pt x="295422" y="131797"/>
                </a:cubicBezTo>
                <a:cubicBezTo>
                  <a:pt x="307377" y="119842"/>
                  <a:pt x="324637" y="114486"/>
                  <a:pt x="337625" y="103662"/>
                </a:cubicBezTo>
                <a:cubicBezTo>
                  <a:pt x="352909" y="90926"/>
                  <a:pt x="362437" y="71121"/>
                  <a:pt x="379828" y="61459"/>
                </a:cubicBezTo>
                <a:cubicBezTo>
                  <a:pt x="405753" y="47056"/>
                  <a:pt x="436099" y="42701"/>
                  <a:pt x="464234" y="33323"/>
                </a:cubicBezTo>
                <a:lnTo>
                  <a:pt x="506437" y="19256"/>
                </a:lnTo>
                <a:cubicBezTo>
                  <a:pt x="653713" y="33983"/>
                  <a:pt x="613791" y="0"/>
                  <a:pt x="661182" y="47391"/>
                </a:cubicBez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4786314" y="2886014"/>
            <a:ext cx="445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K</a:t>
            </a:r>
            <a:r>
              <a:rPr lang="tr-TR" sz="2000" baseline="-25000" dirty="0" smtClean="0">
                <a:solidFill>
                  <a:srgbClr val="C00000"/>
                </a:solidFill>
                <a:latin typeface="Comic Sans MS" pitchFamily="66" charset="0"/>
              </a:rPr>
              <a:t>3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2786050" y="633046"/>
            <a:ext cx="1140771" cy="3362179"/>
          </a:xfrm>
          <a:custGeom>
            <a:avLst/>
            <a:gdLst>
              <a:gd name="connsiteX0" fmla="*/ 0 w 1140771"/>
              <a:gd name="connsiteY0" fmla="*/ 0 h 3362179"/>
              <a:gd name="connsiteX1" fmla="*/ 28135 w 1140771"/>
              <a:gd name="connsiteY1" fmla="*/ 84406 h 3362179"/>
              <a:gd name="connsiteX2" fmla="*/ 42203 w 1140771"/>
              <a:gd name="connsiteY2" fmla="*/ 126609 h 3362179"/>
              <a:gd name="connsiteX3" fmla="*/ 56271 w 1140771"/>
              <a:gd name="connsiteY3" fmla="*/ 196948 h 3362179"/>
              <a:gd name="connsiteX4" fmla="*/ 98474 w 1140771"/>
              <a:gd name="connsiteY4" fmla="*/ 281354 h 3362179"/>
              <a:gd name="connsiteX5" fmla="*/ 154744 w 1140771"/>
              <a:gd name="connsiteY5" fmla="*/ 492369 h 3362179"/>
              <a:gd name="connsiteX6" fmla="*/ 239151 w 1140771"/>
              <a:gd name="connsiteY6" fmla="*/ 872197 h 3362179"/>
              <a:gd name="connsiteX7" fmla="*/ 281354 w 1140771"/>
              <a:gd name="connsiteY7" fmla="*/ 1083212 h 3362179"/>
              <a:gd name="connsiteX8" fmla="*/ 295421 w 1140771"/>
              <a:gd name="connsiteY8" fmla="*/ 1153551 h 3362179"/>
              <a:gd name="connsiteX9" fmla="*/ 393895 w 1140771"/>
              <a:gd name="connsiteY9" fmla="*/ 1294228 h 3362179"/>
              <a:gd name="connsiteX10" fmla="*/ 450166 w 1140771"/>
              <a:gd name="connsiteY10" fmla="*/ 1378634 h 3362179"/>
              <a:gd name="connsiteX11" fmla="*/ 492369 w 1140771"/>
              <a:gd name="connsiteY11" fmla="*/ 1505243 h 3362179"/>
              <a:gd name="connsiteX12" fmla="*/ 506437 w 1140771"/>
              <a:gd name="connsiteY12" fmla="*/ 1547446 h 3362179"/>
              <a:gd name="connsiteX13" fmla="*/ 534572 w 1140771"/>
              <a:gd name="connsiteY13" fmla="*/ 1575582 h 3362179"/>
              <a:gd name="connsiteX14" fmla="*/ 562707 w 1140771"/>
              <a:gd name="connsiteY14" fmla="*/ 1688123 h 3362179"/>
              <a:gd name="connsiteX15" fmla="*/ 576775 w 1140771"/>
              <a:gd name="connsiteY15" fmla="*/ 1730326 h 3362179"/>
              <a:gd name="connsiteX16" fmla="*/ 604911 w 1140771"/>
              <a:gd name="connsiteY16" fmla="*/ 1758462 h 3362179"/>
              <a:gd name="connsiteX17" fmla="*/ 633046 w 1140771"/>
              <a:gd name="connsiteY17" fmla="*/ 1814732 h 3362179"/>
              <a:gd name="connsiteX18" fmla="*/ 675249 w 1140771"/>
              <a:gd name="connsiteY18" fmla="*/ 1913206 h 3362179"/>
              <a:gd name="connsiteX19" fmla="*/ 703384 w 1140771"/>
              <a:gd name="connsiteY19" fmla="*/ 1941342 h 3362179"/>
              <a:gd name="connsiteX20" fmla="*/ 717452 w 1140771"/>
              <a:gd name="connsiteY20" fmla="*/ 1983545 h 3362179"/>
              <a:gd name="connsiteX21" fmla="*/ 745587 w 1140771"/>
              <a:gd name="connsiteY21" fmla="*/ 2025748 h 3362179"/>
              <a:gd name="connsiteX22" fmla="*/ 773723 w 1140771"/>
              <a:gd name="connsiteY22" fmla="*/ 2152357 h 3362179"/>
              <a:gd name="connsiteX23" fmla="*/ 801858 w 1140771"/>
              <a:gd name="connsiteY23" fmla="*/ 2194560 h 3362179"/>
              <a:gd name="connsiteX24" fmla="*/ 815926 w 1140771"/>
              <a:gd name="connsiteY24" fmla="*/ 2264899 h 3362179"/>
              <a:gd name="connsiteX25" fmla="*/ 844061 w 1140771"/>
              <a:gd name="connsiteY25" fmla="*/ 2307102 h 3362179"/>
              <a:gd name="connsiteX26" fmla="*/ 858129 w 1140771"/>
              <a:gd name="connsiteY26" fmla="*/ 2377440 h 3362179"/>
              <a:gd name="connsiteX27" fmla="*/ 914400 w 1140771"/>
              <a:gd name="connsiteY27" fmla="*/ 2461846 h 3362179"/>
              <a:gd name="connsiteX28" fmla="*/ 956603 w 1140771"/>
              <a:gd name="connsiteY28" fmla="*/ 2602523 h 3362179"/>
              <a:gd name="connsiteX29" fmla="*/ 970671 w 1140771"/>
              <a:gd name="connsiteY29" fmla="*/ 2644726 h 3362179"/>
              <a:gd name="connsiteX30" fmla="*/ 1012874 w 1140771"/>
              <a:gd name="connsiteY30" fmla="*/ 2743200 h 3362179"/>
              <a:gd name="connsiteX31" fmla="*/ 1026941 w 1140771"/>
              <a:gd name="connsiteY31" fmla="*/ 2827606 h 3362179"/>
              <a:gd name="connsiteX32" fmla="*/ 1041009 w 1140771"/>
              <a:gd name="connsiteY32" fmla="*/ 2869809 h 3362179"/>
              <a:gd name="connsiteX33" fmla="*/ 1083212 w 1140771"/>
              <a:gd name="connsiteY33" fmla="*/ 3052689 h 3362179"/>
              <a:gd name="connsiteX34" fmla="*/ 1111347 w 1140771"/>
              <a:gd name="connsiteY34" fmla="*/ 3249637 h 3362179"/>
              <a:gd name="connsiteX35" fmla="*/ 1139483 w 1140771"/>
              <a:gd name="connsiteY35" fmla="*/ 3362179 h 3362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40771" h="3362179">
                <a:moveTo>
                  <a:pt x="0" y="0"/>
                </a:moveTo>
                <a:lnTo>
                  <a:pt x="28135" y="84406"/>
                </a:lnTo>
                <a:cubicBezTo>
                  <a:pt x="32824" y="98474"/>
                  <a:pt x="39295" y="112068"/>
                  <a:pt x="42203" y="126609"/>
                </a:cubicBezTo>
                <a:cubicBezTo>
                  <a:pt x="46892" y="150055"/>
                  <a:pt x="47875" y="174560"/>
                  <a:pt x="56271" y="196948"/>
                </a:cubicBezTo>
                <a:cubicBezTo>
                  <a:pt x="100374" y="314556"/>
                  <a:pt x="72269" y="167798"/>
                  <a:pt x="98474" y="281354"/>
                </a:cubicBezTo>
                <a:cubicBezTo>
                  <a:pt x="143594" y="476875"/>
                  <a:pt x="102495" y="361745"/>
                  <a:pt x="154744" y="492369"/>
                </a:cubicBezTo>
                <a:cubicBezTo>
                  <a:pt x="184177" y="727829"/>
                  <a:pt x="149595" y="491585"/>
                  <a:pt x="239151" y="872197"/>
                </a:cubicBezTo>
                <a:cubicBezTo>
                  <a:pt x="255580" y="942021"/>
                  <a:pt x="267287" y="1012874"/>
                  <a:pt x="281354" y="1083212"/>
                </a:cubicBezTo>
                <a:cubicBezTo>
                  <a:pt x="286043" y="1106658"/>
                  <a:pt x="281075" y="1134422"/>
                  <a:pt x="295421" y="1153551"/>
                </a:cubicBezTo>
                <a:cubicBezTo>
                  <a:pt x="314681" y="1179231"/>
                  <a:pt x="386968" y="1273447"/>
                  <a:pt x="393895" y="1294228"/>
                </a:cubicBezTo>
                <a:cubicBezTo>
                  <a:pt x="414254" y="1355305"/>
                  <a:pt x="397478" y="1325946"/>
                  <a:pt x="450166" y="1378634"/>
                </a:cubicBezTo>
                <a:lnTo>
                  <a:pt x="492369" y="1505243"/>
                </a:lnTo>
                <a:cubicBezTo>
                  <a:pt x="497058" y="1519311"/>
                  <a:pt x="495952" y="1536960"/>
                  <a:pt x="506437" y="1547446"/>
                </a:cubicBezTo>
                <a:lnTo>
                  <a:pt x="534572" y="1575582"/>
                </a:lnTo>
                <a:cubicBezTo>
                  <a:pt x="543950" y="1613096"/>
                  <a:pt x="550479" y="1651439"/>
                  <a:pt x="562707" y="1688123"/>
                </a:cubicBezTo>
                <a:cubicBezTo>
                  <a:pt x="567396" y="1702191"/>
                  <a:pt x="569146" y="1717611"/>
                  <a:pt x="576775" y="1730326"/>
                </a:cubicBezTo>
                <a:cubicBezTo>
                  <a:pt x="583599" y="1741699"/>
                  <a:pt x="597554" y="1747426"/>
                  <a:pt x="604911" y="1758462"/>
                </a:cubicBezTo>
                <a:cubicBezTo>
                  <a:pt x="616543" y="1775911"/>
                  <a:pt x="624785" y="1795457"/>
                  <a:pt x="633046" y="1814732"/>
                </a:cubicBezTo>
                <a:cubicBezTo>
                  <a:pt x="655555" y="1867252"/>
                  <a:pt x="637924" y="1857218"/>
                  <a:pt x="675249" y="1913206"/>
                </a:cubicBezTo>
                <a:cubicBezTo>
                  <a:pt x="682606" y="1924242"/>
                  <a:pt x="694006" y="1931963"/>
                  <a:pt x="703384" y="1941342"/>
                </a:cubicBezTo>
                <a:cubicBezTo>
                  <a:pt x="708073" y="1955410"/>
                  <a:pt x="710820" y="1970282"/>
                  <a:pt x="717452" y="1983545"/>
                </a:cubicBezTo>
                <a:cubicBezTo>
                  <a:pt x="725013" y="1998667"/>
                  <a:pt x="739650" y="2009917"/>
                  <a:pt x="745587" y="2025748"/>
                </a:cubicBezTo>
                <a:cubicBezTo>
                  <a:pt x="765618" y="2079163"/>
                  <a:pt x="752100" y="2101904"/>
                  <a:pt x="773723" y="2152357"/>
                </a:cubicBezTo>
                <a:cubicBezTo>
                  <a:pt x="780383" y="2167897"/>
                  <a:pt x="792480" y="2180492"/>
                  <a:pt x="801858" y="2194560"/>
                </a:cubicBezTo>
                <a:cubicBezTo>
                  <a:pt x="806547" y="2218006"/>
                  <a:pt x="807530" y="2242511"/>
                  <a:pt x="815926" y="2264899"/>
                </a:cubicBezTo>
                <a:cubicBezTo>
                  <a:pt x="821862" y="2280730"/>
                  <a:pt x="838124" y="2291271"/>
                  <a:pt x="844061" y="2307102"/>
                </a:cubicBezTo>
                <a:cubicBezTo>
                  <a:pt x="852457" y="2329490"/>
                  <a:pt x="850568" y="2354757"/>
                  <a:pt x="858129" y="2377440"/>
                </a:cubicBezTo>
                <a:cubicBezTo>
                  <a:pt x="875163" y="2428542"/>
                  <a:pt x="882207" y="2429654"/>
                  <a:pt x="914400" y="2461846"/>
                </a:cubicBezTo>
                <a:cubicBezTo>
                  <a:pt x="981269" y="2662454"/>
                  <a:pt x="914076" y="2453683"/>
                  <a:pt x="956603" y="2602523"/>
                </a:cubicBezTo>
                <a:cubicBezTo>
                  <a:pt x="960677" y="2616781"/>
                  <a:pt x="967075" y="2630340"/>
                  <a:pt x="970671" y="2644726"/>
                </a:cubicBezTo>
                <a:cubicBezTo>
                  <a:pt x="992896" y="2733627"/>
                  <a:pt x="964748" y="2695076"/>
                  <a:pt x="1012874" y="2743200"/>
                </a:cubicBezTo>
                <a:cubicBezTo>
                  <a:pt x="1017563" y="2771335"/>
                  <a:pt x="1020753" y="2799762"/>
                  <a:pt x="1026941" y="2827606"/>
                </a:cubicBezTo>
                <a:cubicBezTo>
                  <a:pt x="1030158" y="2842082"/>
                  <a:pt x="1037107" y="2855503"/>
                  <a:pt x="1041009" y="2869809"/>
                </a:cubicBezTo>
                <a:cubicBezTo>
                  <a:pt x="1053191" y="2914475"/>
                  <a:pt x="1075011" y="3000747"/>
                  <a:pt x="1083212" y="3052689"/>
                </a:cubicBezTo>
                <a:cubicBezTo>
                  <a:pt x="1093555" y="3118193"/>
                  <a:pt x="1093128" y="3185873"/>
                  <a:pt x="1111347" y="3249637"/>
                </a:cubicBezTo>
                <a:cubicBezTo>
                  <a:pt x="1140771" y="3352620"/>
                  <a:pt x="1139483" y="3313973"/>
                  <a:pt x="1139483" y="3362179"/>
                </a:cubicBez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3714744" y="3957584"/>
            <a:ext cx="445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K</a:t>
            </a:r>
            <a:r>
              <a:rPr lang="tr-TR" sz="2000" baseline="-25000" dirty="0" smtClean="0">
                <a:solidFill>
                  <a:srgbClr val="C00000"/>
                </a:solidFill>
                <a:latin typeface="Comic Sans MS" pitchFamily="66" charset="0"/>
              </a:rPr>
              <a:t>4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3357554" y="675249"/>
            <a:ext cx="932766" cy="1325446"/>
          </a:xfrm>
          <a:custGeom>
            <a:avLst/>
            <a:gdLst>
              <a:gd name="connsiteX0" fmla="*/ 32434 w 932766"/>
              <a:gd name="connsiteY0" fmla="*/ 0 h 1325446"/>
              <a:gd name="connsiteX1" fmla="*/ 4299 w 932766"/>
              <a:gd name="connsiteY1" fmla="*/ 56271 h 1325446"/>
              <a:gd name="connsiteX2" fmla="*/ 18366 w 932766"/>
              <a:gd name="connsiteY2" fmla="*/ 675249 h 1325446"/>
              <a:gd name="connsiteX3" fmla="*/ 46502 w 932766"/>
              <a:gd name="connsiteY3" fmla="*/ 801859 h 1325446"/>
              <a:gd name="connsiteX4" fmla="*/ 74637 w 932766"/>
              <a:gd name="connsiteY4" fmla="*/ 886265 h 1325446"/>
              <a:gd name="connsiteX5" fmla="*/ 130908 w 932766"/>
              <a:gd name="connsiteY5" fmla="*/ 928468 h 1325446"/>
              <a:gd name="connsiteX6" fmla="*/ 159043 w 932766"/>
              <a:gd name="connsiteY6" fmla="*/ 970671 h 1325446"/>
              <a:gd name="connsiteX7" fmla="*/ 243449 w 932766"/>
              <a:gd name="connsiteY7" fmla="*/ 1026942 h 1325446"/>
              <a:gd name="connsiteX8" fmla="*/ 313788 w 932766"/>
              <a:gd name="connsiteY8" fmla="*/ 1083213 h 1325446"/>
              <a:gd name="connsiteX9" fmla="*/ 454465 w 932766"/>
              <a:gd name="connsiteY9" fmla="*/ 1153551 h 1325446"/>
              <a:gd name="connsiteX10" fmla="*/ 510736 w 932766"/>
              <a:gd name="connsiteY10" fmla="*/ 1223889 h 1325446"/>
              <a:gd name="connsiteX11" fmla="*/ 552939 w 932766"/>
              <a:gd name="connsiteY11" fmla="*/ 1237957 h 1325446"/>
              <a:gd name="connsiteX12" fmla="*/ 665480 w 932766"/>
              <a:gd name="connsiteY12" fmla="*/ 1294228 h 1325446"/>
              <a:gd name="connsiteX13" fmla="*/ 792089 w 932766"/>
              <a:gd name="connsiteY13" fmla="*/ 1308296 h 1325446"/>
              <a:gd name="connsiteX14" fmla="*/ 932766 w 932766"/>
              <a:gd name="connsiteY14" fmla="*/ 1322363 h 1325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32766" h="1325446">
                <a:moveTo>
                  <a:pt x="32434" y="0"/>
                </a:moveTo>
                <a:cubicBezTo>
                  <a:pt x="23056" y="18757"/>
                  <a:pt x="4736" y="35305"/>
                  <a:pt x="4299" y="56271"/>
                </a:cubicBezTo>
                <a:cubicBezTo>
                  <a:pt x="0" y="262606"/>
                  <a:pt x="9949" y="469041"/>
                  <a:pt x="18366" y="675249"/>
                </a:cubicBezTo>
                <a:cubicBezTo>
                  <a:pt x="18998" y="690744"/>
                  <a:pt x="40565" y="782068"/>
                  <a:pt x="46502" y="801859"/>
                </a:cubicBezTo>
                <a:cubicBezTo>
                  <a:pt x="55024" y="830265"/>
                  <a:pt x="50911" y="868471"/>
                  <a:pt x="74637" y="886265"/>
                </a:cubicBezTo>
                <a:lnTo>
                  <a:pt x="130908" y="928468"/>
                </a:lnTo>
                <a:cubicBezTo>
                  <a:pt x="140286" y="942536"/>
                  <a:pt x="146319" y="959538"/>
                  <a:pt x="159043" y="970671"/>
                </a:cubicBezTo>
                <a:cubicBezTo>
                  <a:pt x="184491" y="992938"/>
                  <a:pt x="243449" y="1026942"/>
                  <a:pt x="243449" y="1026942"/>
                </a:cubicBezTo>
                <a:cubicBezTo>
                  <a:pt x="295436" y="1104920"/>
                  <a:pt x="241841" y="1043243"/>
                  <a:pt x="313788" y="1083213"/>
                </a:cubicBezTo>
                <a:cubicBezTo>
                  <a:pt x="450823" y="1159343"/>
                  <a:pt x="344495" y="1126058"/>
                  <a:pt x="454465" y="1153551"/>
                </a:cubicBezTo>
                <a:cubicBezTo>
                  <a:pt x="467245" y="1172722"/>
                  <a:pt x="488461" y="1210524"/>
                  <a:pt x="510736" y="1223889"/>
                </a:cubicBezTo>
                <a:cubicBezTo>
                  <a:pt x="523452" y="1231518"/>
                  <a:pt x="539676" y="1231325"/>
                  <a:pt x="552939" y="1237957"/>
                </a:cubicBezTo>
                <a:cubicBezTo>
                  <a:pt x="615586" y="1269281"/>
                  <a:pt x="580291" y="1275973"/>
                  <a:pt x="665480" y="1294228"/>
                </a:cubicBezTo>
                <a:cubicBezTo>
                  <a:pt x="707000" y="1303125"/>
                  <a:pt x="749999" y="1302684"/>
                  <a:pt x="792089" y="1308296"/>
                </a:cubicBezTo>
                <a:cubicBezTo>
                  <a:pt x="920719" y="1325446"/>
                  <a:pt x="831058" y="1322363"/>
                  <a:pt x="932766" y="1322363"/>
                </a:cubicBez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3428992" y="500042"/>
            <a:ext cx="445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K</a:t>
            </a:r>
            <a:r>
              <a:rPr lang="tr-TR" sz="2000" baseline="-25000" dirty="0" smtClean="0">
                <a:solidFill>
                  <a:srgbClr val="C00000"/>
                </a:solidFill>
                <a:latin typeface="Comic Sans MS" pitchFamily="66" charset="0"/>
              </a:rPr>
              <a:t>5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1428728" y="1214422"/>
            <a:ext cx="959449" cy="857256"/>
          </a:xfrm>
          <a:custGeom>
            <a:avLst/>
            <a:gdLst>
              <a:gd name="connsiteX0" fmla="*/ 0 w 882144"/>
              <a:gd name="connsiteY0" fmla="*/ 0 h 653358"/>
              <a:gd name="connsiteX1" fmla="*/ 28135 w 882144"/>
              <a:gd name="connsiteY1" fmla="*/ 196948 h 653358"/>
              <a:gd name="connsiteX2" fmla="*/ 56271 w 882144"/>
              <a:gd name="connsiteY2" fmla="*/ 253219 h 653358"/>
              <a:gd name="connsiteX3" fmla="*/ 84406 w 882144"/>
              <a:gd name="connsiteY3" fmla="*/ 337625 h 653358"/>
              <a:gd name="connsiteX4" fmla="*/ 126609 w 882144"/>
              <a:gd name="connsiteY4" fmla="*/ 365760 h 653358"/>
              <a:gd name="connsiteX5" fmla="*/ 154745 w 882144"/>
              <a:gd name="connsiteY5" fmla="*/ 393896 h 653358"/>
              <a:gd name="connsiteX6" fmla="*/ 196948 w 882144"/>
              <a:gd name="connsiteY6" fmla="*/ 407963 h 653358"/>
              <a:gd name="connsiteX7" fmla="*/ 253218 w 882144"/>
              <a:gd name="connsiteY7" fmla="*/ 478302 h 653358"/>
              <a:gd name="connsiteX8" fmla="*/ 295421 w 882144"/>
              <a:gd name="connsiteY8" fmla="*/ 492369 h 653358"/>
              <a:gd name="connsiteX9" fmla="*/ 379828 w 882144"/>
              <a:gd name="connsiteY9" fmla="*/ 548640 h 653358"/>
              <a:gd name="connsiteX10" fmla="*/ 407963 w 882144"/>
              <a:gd name="connsiteY10" fmla="*/ 576776 h 653358"/>
              <a:gd name="connsiteX11" fmla="*/ 492369 w 882144"/>
              <a:gd name="connsiteY11" fmla="*/ 604911 h 653358"/>
              <a:gd name="connsiteX12" fmla="*/ 520505 w 882144"/>
              <a:gd name="connsiteY12" fmla="*/ 647114 h 653358"/>
              <a:gd name="connsiteX13" fmla="*/ 661181 w 882144"/>
              <a:gd name="connsiteY13" fmla="*/ 590843 h 653358"/>
              <a:gd name="connsiteX14" fmla="*/ 689317 w 882144"/>
              <a:gd name="connsiteY14" fmla="*/ 520505 h 653358"/>
              <a:gd name="connsiteX15" fmla="*/ 717452 w 882144"/>
              <a:gd name="connsiteY15" fmla="*/ 492369 h 653358"/>
              <a:gd name="connsiteX16" fmla="*/ 787791 w 882144"/>
              <a:gd name="connsiteY16" fmla="*/ 351693 h 653358"/>
              <a:gd name="connsiteX17" fmla="*/ 815926 w 882144"/>
              <a:gd name="connsiteY17" fmla="*/ 211016 h 653358"/>
              <a:gd name="connsiteX18" fmla="*/ 829994 w 882144"/>
              <a:gd name="connsiteY18" fmla="*/ 168813 h 653358"/>
              <a:gd name="connsiteX19" fmla="*/ 844061 w 882144"/>
              <a:gd name="connsiteY19" fmla="*/ 112542 h 653358"/>
              <a:gd name="connsiteX20" fmla="*/ 872197 w 882144"/>
              <a:gd name="connsiteY20" fmla="*/ 42203 h 65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82144" h="653358">
                <a:moveTo>
                  <a:pt x="0" y="0"/>
                </a:moveTo>
                <a:cubicBezTo>
                  <a:pt x="2242" y="17939"/>
                  <a:pt x="19444" y="167979"/>
                  <a:pt x="28135" y="196948"/>
                </a:cubicBezTo>
                <a:cubicBezTo>
                  <a:pt x="34161" y="217035"/>
                  <a:pt x="48483" y="233748"/>
                  <a:pt x="56271" y="253219"/>
                </a:cubicBezTo>
                <a:cubicBezTo>
                  <a:pt x="67285" y="280755"/>
                  <a:pt x="59730" y="321174"/>
                  <a:pt x="84406" y="337625"/>
                </a:cubicBezTo>
                <a:cubicBezTo>
                  <a:pt x="98474" y="347003"/>
                  <a:pt x="113407" y="355198"/>
                  <a:pt x="126609" y="365760"/>
                </a:cubicBezTo>
                <a:cubicBezTo>
                  <a:pt x="136966" y="374046"/>
                  <a:pt x="143372" y="387072"/>
                  <a:pt x="154745" y="393896"/>
                </a:cubicBezTo>
                <a:cubicBezTo>
                  <a:pt x="167460" y="401525"/>
                  <a:pt x="182880" y="403274"/>
                  <a:pt x="196948" y="407963"/>
                </a:cubicBezTo>
                <a:cubicBezTo>
                  <a:pt x="209726" y="427129"/>
                  <a:pt x="230947" y="464939"/>
                  <a:pt x="253218" y="478302"/>
                </a:cubicBezTo>
                <a:cubicBezTo>
                  <a:pt x="265933" y="485931"/>
                  <a:pt x="281353" y="487680"/>
                  <a:pt x="295421" y="492369"/>
                </a:cubicBezTo>
                <a:cubicBezTo>
                  <a:pt x="323557" y="511126"/>
                  <a:pt x="355918" y="524729"/>
                  <a:pt x="379828" y="548640"/>
                </a:cubicBezTo>
                <a:cubicBezTo>
                  <a:pt x="389206" y="558019"/>
                  <a:pt x="396100" y="570844"/>
                  <a:pt x="407963" y="576776"/>
                </a:cubicBezTo>
                <a:cubicBezTo>
                  <a:pt x="434489" y="590039"/>
                  <a:pt x="492369" y="604911"/>
                  <a:pt x="492369" y="604911"/>
                </a:cubicBezTo>
                <a:cubicBezTo>
                  <a:pt x="501748" y="618979"/>
                  <a:pt x="503701" y="645247"/>
                  <a:pt x="520505" y="647114"/>
                </a:cubicBezTo>
                <a:cubicBezTo>
                  <a:pt x="576700" y="653358"/>
                  <a:pt x="619564" y="618588"/>
                  <a:pt x="661181" y="590843"/>
                </a:cubicBezTo>
                <a:cubicBezTo>
                  <a:pt x="670560" y="567397"/>
                  <a:pt x="676788" y="542430"/>
                  <a:pt x="689317" y="520505"/>
                </a:cubicBezTo>
                <a:cubicBezTo>
                  <a:pt x="695897" y="508989"/>
                  <a:pt x="711521" y="504232"/>
                  <a:pt x="717452" y="492369"/>
                </a:cubicBezTo>
                <a:cubicBezTo>
                  <a:pt x="806323" y="314627"/>
                  <a:pt x="685640" y="487892"/>
                  <a:pt x="787791" y="351693"/>
                </a:cubicBezTo>
                <a:cubicBezTo>
                  <a:pt x="797169" y="304801"/>
                  <a:pt x="800803" y="256383"/>
                  <a:pt x="815926" y="211016"/>
                </a:cubicBezTo>
                <a:cubicBezTo>
                  <a:pt x="820615" y="196948"/>
                  <a:pt x="825920" y="183071"/>
                  <a:pt x="829994" y="168813"/>
                </a:cubicBezTo>
                <a:cubicBezTo>
                  <a:pt x="835305" y="150223"/>
                  <a:pt x="835415" y="129835"/>
                  <a:pt x="844061" y="112542"/>
                </a:cubicBezTo>
                <a:cubicBezTo>
                  <a:pt x="882144" y="36374"/>
                  <a:pt x="872197" y="138063"/>
                  <a:pt x="872197" y="42203"/>
                </a:cubicBez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1268524" y="1671568"/>
            <a:ext cx="445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K</a:t>
            </a:r>
            <a:r>
              <a:rPr lang="tr-TR" sz="2000" baseline="-25000" dirty="0" smtClean="0">
                <a:solidFill>
                  <a:srgbClr val="C00000"/>
                </a:solidFill>
                <a:latin typeface="Comic Sans MS" pitchFamily="66" charset="0"/>
              </a:rPr>
              <a:t>6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1142976" y="714356"/>
            <a:ext cx="2475648" cy="3487129"/>
          </a:xfrm>
          <a:custGeom>
            <a:avLst/>
            <a:gdLst>
              <a:gd name="connsiteX0" fmla="*/ 317323 w 2475648"/>
              <a:gd name="connsiteY0" fmla="*/ 26477 h 3487129"/>
              <a:gd name="connsiteX1" fmla="*/ 261053 w 2475648"/>
              <a:gd name="connsiteY1" fmla="*/ 124951 h 3487129"/>
              <a:gd name="connsiteX2" fmla="*/ 204782 w 2475648"/>
              <a:gd name="connsiteY2" fmla="*/ 223424 h 3487129"/>
              <a:gd name="connsiteX3" fmla="*/ 190714 w 2475648"/>
              <a:gd name="connsiteY3" fmla="*/ 265627 h 3487129"/>
              <a:gd name="connsiteX4" fmla="*/ 162579 w 2475648"/>
              <a:gd name="connsiteY4" fmla="*/ 335966 h 3487129"/>
              <a:gd name="connsiteX5" fmla="*/ 148511 w 2475648"/>
              <a:gd name="connsiteY5" fmla="*/ 406304 h 3487129"/>
              <a:gd name="connsiteX6" fmla="*/ 120376 w 2475648"/>
              <a:gd name="connsiteY6" fmla="*/ 462575 h 3487129"/>
              <a:gd name="connsiteX7" fmla="*/ 92240 w 2475648"/>
              <a:gd name="connsiteY7" fmla="*/ 800200 h 3487129"/>
              <a:gd name="connsiteX8" fmla="*/ 78173 w 2475648"/>
              <a:gd name="connsiteY8" fmla="*/ 856471 h 3487129"/>
              <a:gd name="connsiteX9" fmla="*/ 50037 w 2475648"/>
              <a:gd name="connsiteY9" fmla="*/ 969012 h 3487129"/>
              <a:gd name="connsiteX10" fmla="*/ 35969 w 2475648"/>
              <a:gd name="connsiteY10" fmla="*/ 1236298 h 3487129"/>
              <a:gd name="connsiteX11" fmla="*/ 78173 w 2475648"/>
              <a:gd name="connsiteY11" fmla="*/ 1250366 h 3487129"/>
              <a:gd name="connsiteX12" fmla="*/ 162579 w 2475648"/>
              <a:gd name="connsiteY12" fmla="*/ 1292569 h 3487129"/>
              <a:gd name="connsiteX13" fmla="*/ 176646 w 2475648"/>
              <a:gd name="connsiteY13" fmla="*/ 1334772 h 3487129"/>
              <a:gd name="connsiteX14" fmla="*/ 275120 w 2475648"/>
              <a:gd name="connsiteY14" fmla="*/ 1405111 h 3487129"/>
              <a:gd name="connsiteX15" fmla="*/ 373594 w 2475648"/>
              <a:gd name="connsiteY15" fmla="*/ 1475449 h 3487129"/>
              <a:gd name="connsiteX16" fmla="*/ 472068 w 2475648"/>
              <a:gd name="connsiteY16" fmla="*/ 1545787 h 3487129"/>
              <a:gd name="connsiteX17" fmla="*/ 500203 w 2475648"/>
              <a:gd name="connsiteY17" fmla="*/ 1573923 h 3487129"/>
              <a:gd name="connsiteX18" fmla="*/ 584609 w 2475648"/>
              <a:gd name="connsiteY18" fmla="*/ 1616126 h 3487129"/>
              <a:gd name="connsiteX19" fmla="*/ 669016 w 2475648"/>
              <a:gd name="connsiteY19" fmla="*/ 1672397 h 3487129"/>
              <a:gd name="connsiteX20" fmla="*/ 753422 w 2475648"/>
              <a:gd name="connsiteY20" fmla="*/ 1700532 h 3487129"/>
              <a:gd name="connsiteX21" fmla="*/ 795625 w 2475648"/>
              <a:gd name="connsiteY21" fmla="*/ 1714600 h 3487129"/>
              <a:gd name="connsiteX22" fmla="*/ 837828 w 2475648"/>
              <a:gd name="connsiteY22" fmla="*/ 1742735 h 3487129"/>
              <a:gd name="connsiteX23" fmla="*/ 1006640 w 2475648"/>
              <a:gd name="connsiteY23" fmla="*/ 1799006 h 3487129"/>
              <a:gd name="connsiteX24" fmla="*/ 1048843 w 2475648"/>
              <a:gd name="connsiteY24" fmla="*/ 1827141 h 3487129"/>
              <a:gd name="connsiteX25" fmla="*/ 1076979 w 2475648"/>
              <a:gd name="connsiteY25" fmla="*/ 1855277 h 3487129"/>
              <a:gd name="connsiteX26" fmla="*/ 1259859 w 2475648"/>
              <a:gd name="connsiteY26" fmla="*/ 1869344 h 3487129"/>
              <a:gd name="connsiteX27" fmla="*/ 1344265 w 2475648"/>
              <a:gd name="connsiteY27" fmla="*/ 1925615 h 3487129"/>
              <a:gd name="connsiteX28" fmla="*/ 1372400 w 2475648"/>
              <a:gd name="connsiteY28" fmla="*/ 1953751 h 3487129"/>
              <a:gd name="connsiteX29" fmla="*/ 1583416 w 2475648"/>
              <a:gd name="connsiteY29" fmla="*/ 1967818 h 3487129"/>
              <a:gd name="connsiteX30" fmla="*/ 1625619 w 2475648"/>
              <a:gd name="connsiteY30" fmla="*/ 1981886 h 3487129"/>
              <a:gd name="connsiteX31" fmla="*/ 1653754 w 2475648"/>
              <a:gd name="connsiteY31" fmla="*/ 2024089 h 3487129"/>
              <a:gd name="connsiteX32" fmla="*/ 1695957 w 2475648"/>
              <a:gd name="connsiteY32" fmla="*/ 2052224 h 3487129"/>
              <a:gd name="connsiteX33" fmla="*/ 1724093 w 2475648"/>
              <a:gd name="connsiteY33" fmla="*/ 2080360 h 3487129"/>
              <a:gd name="connsiteX34" fmla="*/ 1836634 w 2475648"/>
              <a:gd name="connsiteY34" fmla="*/ 2108495 h 3487129"/>
              <a:gd name="connsiteX35" fmla="*/ 1892905 w 2475648"/>
              <a:gd name="connsiteY35" fmla="*/ 2164766 h 3487129"/>
              <a:gd name="connsiteX36" fmla="*/ 1935108 w 2475648"/>
              <a:gd name="connsiteY36" fmla="*/ 2206969 h 3487129"/>
              <a:gd name="connsiteX37" fmla="*/ 1977311 w 2475648"/>
              <a:gd name="connsiteY37" fmla="*/ 2221037 h 3487129"/>
              <a:gd name="connsiteX38" fmla="*/ 2005446 w 2475648"/>
              <a:gd name="connsiteY38" fmla="*/ 2263240 h 3487129"/>
              <a:gd name="connsiteX39" fmla="*/ 2061717 w 2475648"/>
              <a:gd name="connsiteY39" fmla="*/ 2319511 h 3487129"/>
              <a:gd name="connsiteX40" fmla="*/ 2089853 w 2475648"/>
              <a:gd name="connsiteY40" fmla="*/ 2361714 h 3487129"/>
              <a:gd name="connsiteX41" fmla="*/ 2132056 w 2475648"/>
              <a:gd name="connsiteY41" fmla="*/ 2375781 h 3487129"/>
              <a:gd name="connsiteX42" fmla="*/ 2160191 w 2475648"/>
              <a:gd name="connsiteY42" fmla="*/ 2417984 h 3487129"/>
              <a:gd name="connsiteX43" fmla="*/ 2188326 w 2475648"/>
              <a:gd name="connsiteY43" fmla="*/ 2474255 h 3487129"/>
              <a:gd name="connsiteX44" fmla="*/ 2216462 w 2475648"/>
              <a:gd name="connsiteY44" fmla="*/ 2502391 h 3487129"/>
              <a:gd name="connsiteX45" fmla="*/ 2244597 w 2475648"/>
              <a:gd name="connsiteY45" fmla="*/ 2544594 h 3487129"/>
              <a:gd name="connsiteX46" fmla="*/ 2286800 w 2475648"/>
              <a:gd name="connsiteY46" fmla="*/ 2685271 h 3487129"/>
              <a:gd name="connsiteX47" fmla="*/ 2300868 w 2475648"/>
              <a:gd name="connsiteY47" fmla="*/ 2727474 h 3487129"/>
              <a:gd name="connsiteX48" fmla="*/ 2357139 w 2475648"/>
              <a:gd name="connsiteY48" fmla="*/ 2825947 h 3487129"/>
              <a:gd name="connsiteX49" fmla="*/ 2371206 w 2475648"/>
              <a:gd name="connsiteY49" fmla="*/ 2868151 h 3487129"/>
              <a:gd name="connsiteX50" fmla="*/ 2399342 w 2475648"/>
              <a:gd name="connsiteY50" fmla="*/ 3121369 h 3487129"/>
              <a:gd name="connsiteX51" fmla="*/ 2413409 w 2475648"/>
              <a:gd name="connsiteY51" fmla="*/ 3191707 h 3487129"/>
              <a:gd name="connsiteX52" fmla="*/ 2441545 w 2475648"/>
              <a:gd name="connsiteY52" fmla="*/ 3219843 h 3487129"/>
              <a:gd name="connsiteX53" fmla="*/ 2455613 w 2475648"/>
              <a:gd name="connsiteY53" fmla="*/ 3262046 h 3487129"/>
              <a:gd name="connsiteX54" fmla="*/ 2469680 w 2475648"/>
              <a:gd name="connsiteY54" fmla="*/ 3487129 h 348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75648" h="3487129">
                <a:moveTo>
                  <a:pt x="317323" y="26477"/>
                </a:moveTo>
                <a:cubicBezTo>
                  <a:pt x="248770" y="129308"/>
                  <a:pt x="332454" y="0"/>
                  <a:pt x="261053" y="124951"/>
                </a:cubicBezTo>
                <a:cubicBezTo>
                  <a:pt x="220683" y="195598"/>
                  <a:pt x="241224" y="138394"/>
                  <a:pt x="204782" y="223424"/>
                </a:cubicBezTo>
                <a:cubicBezTo>
                  <a:pt x="198941" y="237054"/>
                  <a:pt x="195921" y="251742"/>
                  <a:pt x="190714" y="265627"/>
                </a:cubicBezTo>
                <a:cubicBezTo>
                  <a:pt x="181847" y="289272"/>
                  <a:pt x="169835" y="311779"/>
                  <a:pt x="162579" y="335966"/>
                </a:cubicBezTo>
                <a:cubicBezTo>
                  <a:pt x="155708" y="358868"/>
                  <a:pt x="156072" y="383621"/>
                  <a:pt x="148511" y="406304"/>
                </a:cubicBezTo>
                <a:cubicBezTo>
                  <a:pt x="141879" y="426199"/>
                  <a:pt x="129754" y="443818"/>
                  <a:pt x="120376" y="462575"/>
                </a:cubicBezTo>
                <a:cubicBezTo>
                  <a:pt x="85018" y="674717"/>
                  <a:pt x="129797" y="387061"/>
                  <a:pt x="92240" y="800200"/>
                </a:cubicBezTo>
                <a:cubicBezTo>
                  <a:pt x="90490" y="819455"/>
                  <a:pt x="82367" y="837597"/>
                  <a:pt x="78173" y="856471"/>
                </a:cubicBezTo>
                <a:cubicBezTo>
                  <a:pt x="55541" y="958317"/>
                  <a:pt x="75174" y="893603"/>
                  <a:pt x="50037" y="969012"/>
                </a:cubicBezTo>
                <a:cubicBezTo>
                  <a:pt x="40253" y="1027716"/>
                  <a:pt x="0" y="1164360"/>
                  <a:pt x="35969" y="1236298"/>
                </a:cubicBezTo>
                <a:cubicBezTo>
                  <a:pt x="42601" y="1249561"/>
                  <a:pt x="64910" y="1243734"/>
                  <a:pt x="78173" y="1250366"/>
                </a:cubicBezTo>
                <a:cubicBezTo>
                  <a:pt x="187259" y="1304909"/>
                  <a:pt x="56497" y="1257207"/>
                  <a:pt x="162579" y="1292569"/>
                </a:cubicBezTo>
                <a:cubicBezTo>
                  <a:pt x="167268" y="1306637"/>
                  <a:pt x="168027" y="1322705"/>
                  <a:pt x="176646" y="1334772"/>
                </a:cubicBezTo>
                <a:cubicBezTo>
                  <a:pt x="218368" y="1393183"/>
                  <a:pt x="221746" y="1387319"/>
                  <a:pt x="275120" y="1405111"/>
                </a:cubicBezTo>
                <a:cubicBezTo>
                  <a:pt x="305601" y="1496551"/>
                  <a:pt x="261052" y="1400422"/>
                  <a:pt x="373594" y="1475449"/>
                </a:cubicBezTo>
                <a:cubicBezTo>
                  <a:pt x="410139" y="1499812"/>
                  <a:pt x="437171" y="1516706"/>
                  <a:pt x="472068" y="1545787"/>
                </a:cubicBezTo>
                <a:cubicBezTo>
                  <a:pt x="482257" y="1554278"/>
                  <a:pt x="489846" y="1565637"/>
                  <a:pt x="500203" y="1573923"/>
                </a:cubicBezTo>
                <a:cubicBezTo>
                  <a:pt x="539159" y="1605088"/>
                  <a:pt x="540036" y="1601268"/>
                  <a:pt x="584609" y="1616126"/>
                </a:cubicBezTo>
                <a:cubicBezTo>
                  <a:pt x="620391" y="1651907"/>
                  <a:pt x="612239" y="1649686"/>
                  <a:pt x="669016" y="1672397"/>
                </a:cubicBezTo>
                <a:cubicBezTo>
                  <a:pt x="696552" y="1683411"/>
                  <a:pt x="725287" y="1691154"/>
                  <a:pt x="753422" y="1700532"/>
                </a:cubicBezTo>
                <a:cubicBezTo>
                  <a:pt x="767490" y="1705221"/>
                  <a:pt x="783287" y="1706375"/>
                  <a:pt x="795625" y="1714600"/>
                </a:cubicBezTo>
                <a:lnTo>
                  <a:pt x="837828" y="1742735"/>
                </a:lnTo>
                <a:cubicBezTo>
                  <a:pt x="870424" y="1840522"/>
                  <a:pt x="829621" y="1761073"/>
                  <a:pt x="1006640" y="1799006"/>
                </a:cubicBezTo>
                <a:cubicBezTo>
                  <a:pt x="1023172" y="1802549"/>
                  <a:pt x="1035641" y="1816579"/>
                  <a:pt x="1048843" y="1827141"/>
                </a:cubicBezTo>
                <a:cubicBezTo>
                  <a:pt x="1059200" y="1835427"/>
                  <a:pt x="1063973" y="1852676"/>
                  <a:pt x="1076979" y="1855277"/>
                </a:cubicBezTo>
                <a:cubicBezTo>
                  <a:pt x="1136932" y="1867267"/>
                  <a:pt x="1198899" y="1864655"/>
                  <a:pt x="1259859" y="1869344"/>
                </a:cubicBezTo>
                <a:cubicBezTo>
                  <a:pt x="1287994" y="1888101"/>
                  <a:pt x="1320355" y="1901704"/>
                  <a:pt x="1344265" y="1925615"/>
                </a:cubicBezTo>
                <a:cubicBezTo>
                  <a:pt x="1353643" y="1934994"/>
                  <a:pt x="1359339" y="1951446"/>
                  <a:pt x="1372400" y="1953751"/>
                </a:cubicBezTo>
                <a:cubicBezTo>
                  <a:pt x="1441822" y="1966002"/>
                  <a:pt x="1513077" y="1963129"/>
                  <a:pt x="1583416" y="1967818"/>
                </a:cubicBezTo>
                <a:cubicBezTo>
                  <a:pt x="1597484" y="1972507"/>
                  <a:pt x="1614040" y="1972623"/>
                  <a:pt x="1625619" y="1981886"/>
                </a:cubicBezTo>
                <a:cubicBezTo>
                  <a:pt x="1638821" y="1992448"/>
                  <a:pt x="1641799" y="2012134"/>
                  <a:pt x="1653754" y="2024089"/>
                </a:cubicBezTo>
                <a:cubicBezTo>
                  <a:pt x="1665709" y="2036044"/>
                  <a:pt x="1682755" y="2041662"/>
                  <a:pt x="1695957" y="2052224"/>
                </a:cubicBezTo>
                <a:cubicBezTo>
                  <a:pt x="1706314" y="2060510"/>
                  <a:pt x="1712720" y="2073536"/>
                  <a:pt x="1724093" y="2080360"/>
                </a:cubicBezTo>
                <a:cubicBezTo>
                  <a:pt x="1745719" y="2093335"/>
                  <a:pt x="1821511" y="2105470"/>
                  <a:pt x="1836634" y="2108495"/>
                </a:cubicBezTo>
                <a:lnTo>
                  <a:pt x="1892905" y="2164766"/>
                </a:lnTo>
                <a:cubicBezTo>
                  <a:pt x="1906973" y="2178834"/>
                  <a:pt x="1916234" y="2200678"/>
                  <a:pt x="1935108" y="2206969"/>
                </a:cubicBezTo>
                <a:lnTo>
                  <a:pt x="1977311" y="2221037"/>
                </a:lnTo>
                <a:cubicBezTo>
                  <a:pt x="1986689" y="2235105"/>
                  <a:pt x="1994443" y="2250403"/>
                  <a:pt x="2005446" y="2263240"/>
                </a:cubicBezTo>
                <a:cubicBezTo>
                  <a:pt x="2022709" y="2283380"/>
                  <a:pt x="2047003" y="2297440"/>
                  <a:pt x="2061717" y="2319511"/>
                </a:cubicBezTo>
                <a:cubicBezTo>
                  <a:pt x="2071096" y="2333579"/>
                  <a:pt x="2076650" y="2351152"/>
                  <a:pt x="2089853" y="2361714"/>
                </a:cubicBezTo>
                <a:cubicBezTo>
                  <a:pt x="2101432" y="2370977"/>
                  <a:pt x="2117988" y="2371092"/>
                  <a:pt x="2132056" y="2375781"/>
                </a:cubicBezTo>
                <a:cubicBezTo>
                  <a:pt x="2141434" y="2389849"/>
                  <a:pt x="2151803" y="2403304"/>
                  <a:pt x="2160191" y="2417984"/>
                </a:cubicBezTo>
                <a:cubicBezTo>
                  <a:pt x="2170595" y="2436192"/>
                  <a:pt x="2176693" y="2456806"/>
                  <a:pt x="2188326" y="2474255"/>
                </a:cubicBezTo>
                <a:cubicBezTo>
                  <a:pt x="2195683" y="2485291"/>
                  <a:pt x="2208176" y="2492034"/>
                  <a:pt x="2216462" y="2502391"/>
                </a:cubicBezTo>
                <a:cubicBezTo>
                  <a:pt x="2227024" y="2515593"/>
                  <a:pt x="2235219" y="2530526"/>
                  <a:pt x="2244597" y="2544594"/>
                </a:cubicBezTo>
                <a:cubicBezTo>
                  <a:pt x="2265857" y="2629632"/>
                  <a:pt x="2252553" y="2582529"/>
                  <a:pt x="2286800" y="2685271"/>
                </a:cubicBezTo>
                <a:cubicBezTo>
                  <a:pt x="2291489" y="2699339"/>
                  <a:pt x="2292643" y="2715136"/>
                  <a:pt x="2300868" y="2727474"/>
                </a:cubicBezTo>
                <a:cubicBezTo>
                  <a:pt x="2329120" y="2769853"/>
                  <a:pt x="2335724" y="2775979"/>
                  <a:pt x="2357139" y="2825947"/>
                </a:cubicBezTo>
                <a:cubicBezTo>
                  <a:pt x="2362980" y="2839577"/>
                  <a:pt x="2366517" y="2854083"/>
                  <a:pt x="2371206" y="2868151"/>
                </a:cubicBezTo>
                <a:cubicBezTo>
                  <a:pt x="2392034" y="3159730"/>
                  <a:pt x="2367730" y="2979113"/>
                  <a:pt x="2399342" y="3121369"/>
                </a:cubicBezTo>
                <a:cubicBezTo>
                  <a:pt x="2404529" y="3144710"/>
                  <a:pt x="2403990" y="3169730"/>
                  <a:pt x="2413409" y="3191707"/>
                </a:cubicBezTo>
                <a:cubicBezTo>
                  <a:pt x="2418634" y="3203898"/>
                  <a:pt x="2432166" y="3210464"/>
                  <a:pt x="2441545" y="3219843"/>
                </a:cubicBezTo>
                <a:cubicBezTo>
                  <a:pt x="2446234" y="3233911"/>
                  <a:pt x="2452705" y="3247505"/>
                  <a:pt x="2455613" y="3262046"/>
                </a:cubicBezTo>
                <a:cubicBezTo>
                  <a:pt x="2475648" y="3362223"/>
                  <a:pt x="2469680" y="3378370"/>
                  <a:pt x="2469680" y="3487129"/>
                </a:cubicBez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3357554" y="4243336"/>
            <a:ext cx="445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K</a:t>
            </a:r>
            <a:r>
              <a:rPr lang="tr-TR" sz="2000" baseline="-25000" dirty="0" smtClean="0">
                <a:solidFill>
                  <a:srgbClr val="C00000"/>
                </a:solidFill>
                <a:latin typeface="Comic Sans MS" pitchFamily="66" charset="0"/>
              </a:rPr>
              <a:t>7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aphicFrame>
        <p:nvGraphicFramePr>
          <p:cNvPr id="57" name="Object 56"/>
          <p:cNvGraphicFramePr>
            <a:graphicFrameLocks noChangeAspect="1"/>
          </p:cNvGraphicFramePr>
          <p:nvPr/>
        </p:nvGraphicFramePr>
        <p:xfrm>
          <a:off x="4237896" y="3357562"/>
          <a:ext cx="4763260" cy="321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4" imgW="3085920" imgH="2082600" progId="Equation.3">
                  <p:embed/>
                </p:oleObj>
              </mc:Choice>
              <mc:Fallback>
                <p:oleObj name="Equation" r:id="rId4" imgW="3085920" imgH="20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896" y="3357562"/>
                        <a:ext cx="4763260" cy="32147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8"/>
          <p:cNvSpPr/>
          <p:nvPr/>
        </p:nvSpPr>
        <p:spPr>
          <a:xfrm>
            <a:off x="22473" y="4681626"/>
            <a:ext cx="39038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How many linearly independent equations are there?</a:t>
            </a:r>
            <a:endParaRPr lang="en-GB" dirty="0"/>
          </a:p>
        </p:txBody>
      </p:sp>
      <p:sp>
        <p:nvSpPr>
          <p:cNvPr id="60" name="Rectangle 59"/>
          <p:cNvSpPr/>
          <p:nvPr/>
        </p:nvSpPr>
        <p:spPr>
          <a:xfrm>
            <a:off x="874618" y="5507196"/>
            <a:ext cx="249299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....................................</a:t>
            </a:r>
          </a:p>
          <a:p>
            <a:pPr algn="ctr"/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....................................</a:t>
            </a:r>
          </a:p>
          <a:p>
            <a:pPr algn="ctr"/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.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...................................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1" name="Right Brace 60"/>
          <p:cNvSpPr/>
          <p:nvPr/>
        </p:nvSpPr>
        <p:spPr>
          <a:xfrm rot="5400000">
            <a:off x="6000760" y="4357694"/>
            <a:ext cx="428628" cy="3714776"/>
          </a:xfrm>
          <a:prstGeom prst="righ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6000760" y="6386476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0070C0"/>
                </a:solidFill>
                <a:latin typeface="Comic Sans MS" pitchFamily="66" charset="0"/>
              </a:rPr>
              <a:t>Q</a:t>
            </a:r>
            <a:r>
              <a:rPr lang="tr-TR" sz="2000" baseline="-25000" dirty="0" smtClean="0">
                <a:solidFill>
                  <a:srgbClr val="0070C0"/>
                </a:solidFill>
                <a:latin typeface="Comic Sans MS" pitchFamily="66" charset="0"/>
              </a:rPr>
              <a:t>a</a:t>
            </a:r>
            <a:endParaRPr lang="en-GB" sz="20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406" y="71414"/>
            <a:ext cx="8858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u="sng" dirty="0" smtClean="0">
                <a:solidFill>
                  <a:srgbClr val="C00000"/>
                </a:solidFill>
                <a:latin typeface="Comic Sans MS" pitchFamily="66" charset="0"/>
              </a:rPr>
              <a:t>KCL and KVL equations for cut-sets and loops</a:t>
            </a:r>
            <a:endParaRPr lang="en-GB" sz="2000" u="sng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16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59" grpId="0"/>
      <p:bldP spid="60" grpId="0"/>
      <p:bldP spid="61" grpId="0" animBg="1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/>
          <p:nvPr/>
        </p:nvGrpSpPr>
        <p:grpSpPr>
          <a:xfrm>
            <a:off x="-71470" y="500042"/>
            <a:ext cx="4857784" cy="2857520"/>
            <a:chOff x="214282" y="928670"/>
            <a:chExt cx="4857784" cy="285752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41824" y="1549579"/>
              <a:ext cx="3331052" cy="150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525919" y="1665484"/>
              <a:ext cx="1897335" cy="166552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1427261" y="2429667"/>
              <a:ext cx="1829573" cy="69397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2225326" y="1631603"/>
              <a:ext cx="1829573" cy="1665526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H="1">
              <a:off x="3509986" y="2012468"/>
              <a:ext cx="1897335" cy="971557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307349" y="3379152"/>
              <a:ext cx="2637083" cy="150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627969" y="944183"/>
              <a:ext cx="3327714" cy="614911"/>
            </a:xfrm>
            <a:custGeom>
              <a:avLst/>
              <a:gdLst>
                <a:gd name="connsiteX0" fmla="*/ 0 w 3425588"/>
                <a:gd name="connsiteY0" fmla="*/ 607326 h 648269"/>
                <a:gd name="connsiteX1" fmla="*/ 395785 w 3425588"/>
                <a:gd name="connsiteY1" fmla="*/ 102359 h 648269"/>
                <a:gd name="connsiteX2" fmla="*/ 2251881 w 3425588"/>
                <a:gd name="connsiteY2" fmla="*/ 6824 h 648269"/>
                <a:gd name="connsiteX3" fmla="*/ 3193576 w 3425588"/>
                <a:gd name="connsiteY3" fmla="*/ 143302 h 648269"/>
                <a:gd name="connsiteX4" fmla="*/ 3425588 w 3425588"/>
                <a:gd name="connsiteY4" fmla="*/ 648269 h 6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5588" h="648269">
                  <a:moveTo>
                    <a:pt x="0" y="607326"/>
                  </a:moveTo>
                  <a:cubicBezTo>
                    <a:pt x="10236" y="404884"/>
                    <a:pt x="20472" y="202443"/>
                    <a:pt x="395785" y="102359"/>
                  </a:cubicBezTo>
                  <a:cubicBezTo>
                    <a:pt x="771098" y="2275"/>
                    <a:pt x="1785583" y="0"/>
                    <a:pt x="2251881" y="6824"/>
                  </a:cubicBezTo>
                  <a:cubicBezTo>
                    <a:pt x="2718179" y="13648"/>
                    <a:pt x="2997958" y="36395"/>
                    <a:pt x="3193576" y="143302"/>
                  </a:cubicBezTo>
                  <a:cubicBezTo>
                    <a:pt x="3389194" y="250210"/>
                    <a:pt x="3407391" y="449239"/>
                    <a:pt x="3425588" y="648269"/>
                  </a:cubicBezTo>
                </a:path>
              </a:pathLst>
            </a:cu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22473" y="1533203"/>
              <a:ext cx="1875982" cy="2049701"/>
            </a:xfrm>
            <a:custGeom>
              <a:avLst/>
              <a:gdLst>
                <a:gd name="connsiteX0" fmla="*/ 197892 w 1931158"/>
                <a:gd name="connsiteY0" fmla="*/ 0 h 2160895"/>
                <a:gd name="connsiteX1" fmla="*/ 6824 w 1931158"/>
                <a:gd name="connsiteY1" fmla="*/ 368489 h 2160895"/>
                <a:gd name="connsiteX2" fmla="*/ 156949 w 1931158"/>
                <a:gd name="connsiteY2" fmla="*/ 1214650 h 2160895"/>
                <a:gd name="connsiteX3" fmla="*/ 866633 w 1931158"/>
                <a:gd name="connsiteY3" fmla="*/ 2019868 h 2160895"/>
                <a:gd name="connsiteX4" fmla="*/ 1617259 w 1931158"/>
                <a:gd name="connsiteY4" fmla="*/ 2060811 h 2160895"/>
                <a:gd name="connsiteX5" fmla="*/ 1931158 w 1931158"/>
                <a:gd name="connsiteY5" fmla="*/ 1965277 h 2160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1158" h="2160895">
                  <a:moveTo>
                    <a:pt x="197892" y="0"/>
                  </a:moveTo>
                  <a:cubicBezTo>
                    <a:pt x="105770" y="83023"/>
                    <a:pt x="13648" y="166047"/>
                    <a:pt x="6824" y="368489"/>
                  </a:cubicBezTo>
                  <a:cubicBezTo>
                    <a:pt x="0" y="570931"/>
                    <a:pt x="13647" y="939420"/>
                    <a:pt x="156949" y="1214650"/>
                  </a:cubicBezTo>
                  <a:cubicBezTo>
                    <a:pt x="300251" y="1489880"/>
                    <a:pt x="623248" y="1878841"/>
                    <a:pt x="866633" y="2019868"/>
                  </a:cubicBezTo>
                  <a:cubicBezTo>
                    <a:pt x="1110018" y="2160895"/>
                    <a:pt x="1439838" y="2069910"/>
                    <a:pt x="1617259" y="2060811"/>
                  </a:cubicBezTo>
                  <a:cubicBezTo>
                    <a:pt x="1794680" y="2051712"/>
                    <a:pt x="1862919" y="2008494"/>
                    <a:pt x="1931158" y="1965277"/>
                  </a:cubicBezTo>
                </a:path>
              </a:pathLst>
            </a:cu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572427" y="1481817"/>
              <a:ext cx="138794" cy="67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3903478" y="1549579"/>
              <a:ext cx="138794" cy="67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/>
            <p:nvPr/>
          </p:nvSpPr>
          <p:spPr>
            <a:xfrm>
              <a:off x="4805638" y="3311390"/>
              <a:ext cx="138794" cy="67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/>
            <p:cNvSpPr/>
            <p:nvPr/>
          </p:nvSpPr>
          <p:spPr>
            <a:xfrm>
              <a:off x="2237952" y="3379152"/>
              <a:ext cx="138794" cy="67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/>
            <p:cNvSpPr/>
            <p:nvPr/>
          </p:nvSpPr>
          <p:spPr>
            <a:xfrm>
              <a:off x="2307349" y="1481817"/>
              <a:ext cx="138794" cy="677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099159" y="939721"/>
              <a:ext cx="208191" cy="150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 flipV="1">
              <a:off x="1266396" y="1548073"/>
              <a:ext cx="277588" cy="150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793128" y="1548073"/>
              <a:ext cx="208191" cy="150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2201176" y="2498228"/>
              <a:ext cx="271048" cy="1543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>
              <a:off x="3109501" y="2190048"/>
              <a:ext cx="338810" cy="277588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239305" y="2071680"/>
              <a:ext cx="219348" cy="392685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3209509" y="3379152"/>
              <a:ext cx="208191" cy="150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16200000" flipH="1">
              <a:off x="1267213" y="2226381"/>
              <a:ext cx="67762" cy="69397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6" idx="2"/>
              <a:endCxn id="10" idx="1"/>
            </p:cNvCxnSpPr>
            <p:nvPr/>
          </p:nvCxnSpPr>
          <p:spPr>
            <a:xfrm>
              <a:off x="574938" y="2685350"/>
              <a:ext cx="125123" cy="179829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00061" y="2690015"/>
              <a:ext cx="293066" cy="350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</a:t>
              </a:r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92773" y="2091675"/>
              <a:ext cx="293066" cy="350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2</a:t>
              </a:r>
              <a:endParaRPr lang="en-GB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03123" y="2498247"/>
              <a:ext cx="293066" cy="350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3</a:t>
              </a:r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74680" y="2023913"/>
              <a:ext cx="293066" cy="350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4</a:t>
              </a:r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5634" y="2159437"/>
              <a:ext cx="293066" cy="350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5</a:t>
              </a:r>
              <a:endParaRPr lang="en-GB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52268" y="2961063"/>
              <a:ext cx="293066" cy="350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6</a:t>
              </a:r>
              <a:endParaRPr lang="en-GB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05283" y="1210769"/>
              <a:ext cx="293066" cy="350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7</a:t>
              </a:r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17345" y="1210769"/>
              <a:ext cx="293066" cy="350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8</a:t>
              </a:r>
              <a:endParaRPr lang="en-GB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96190" y="928670"/>
              <a:ext cx="293066" cy="350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9</a:t>
              </a:r>
              <a:endParaRPr lang="en-GB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14282" y="1346759"/>
              <a:ext cx="277588" cy="271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en-GB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018602" y="1617807"/>
              <a:ext cx="277588" cy="271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100509" y="1346759"/>
              <a:ext cx="277588" cy="271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3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157396" y="3515142"/>
              <a:ext cx="277588" cy="271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4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794478" y="3447380"/>
              <a:ext cx="277588" cy="271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GB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674418" y="71414"/>
            <a:ext cx="6402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Choose a tree and specify the fundemental cut-sets</a:t>
            </a:r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5462452" y="671436"/>
            <a:ext cx="1983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Tree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: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{1,3,4,5} 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5150844" y="1171502"/>
            <a:ext cx="28536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Fundemental cut-sets:</a:t>
            </a:r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5143504" y="1600130"/>
            <a:ext cx="1712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FC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: {1,2,8,9}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5143504" y="2000240"/>
            <a:ext cx="1553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FC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: {3,7,8}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5143504" y="2454428"/>
            <a:ext cx="1781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FC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: {4,6,7,9}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5143504" y="2886014"/>
            <a:ext cx="1326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FC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4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: {5,6}</a:t>
            </a:r>
            <a:endParaRPr lang="en-GB" dirty="0"/>
          </a:p>
        </p:txBody>
      </p:sp>
      <p:grpSp>
        <p:nvGrpSpPr>
          <p:cNvPr id="3" name="Group 52"/>
          <p:cNvGrpSpPr/>
          <p:nvPr/>
        </p:nvGrpSpPr>
        <p:grpSpPr>
          <a:xfrm>
            <a:off x="5786446" y="1643050"/>
            <a:ext cx="357190" cy="1571636"/>
            <a:chOff x="5786446" y="1643050"/>
            <a:chExt cx="357190" cy="1571636"/>
          </a:xfrm>
        </p:grpSpPr>
        <p:sp>
          <p:nvSpPr>
            <p:cNvPr id="49" name="Oval 48"/>
            <p:cNvSpPr/>
            <p:nvPr/>
          </p:nvSpPr>
          <p:spPr>
            <a:xfrm>
              <a:off x="5786446" y="1643050"/>
              <a:ext cx="285752" cy="28575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/>
            <p:cNvSpPr/>
            <p:nvPr/>
          </p:nvSpPr>
          <p:spPr>
            <a:xfrm>
              <a:off x="5857884" y="2000240"/>
              <a:ext cx="285752" cy="35719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/>
            <p:cNvSpPr/>
            <p:nvPr/>
          </p:nvSpPr>
          <p:spPr>
            <a:xfrm>
              <a:off x="5857884" y="2500306"/>
              <a:ext cx="285752" cy="28575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/>
            <p:cNvSpPr/>
            <p:nvPr/>
          </p:nvSpPr>
          <p:spPr>
            <a:xfrm>
              <a:off x="5857884" y="2928934"/>
              <a:ext cx="285752" cy="28575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/>
        </p:nvGraphicFramePr>
        <p:xfrm>
          <a:off x="2214547" y="3000372"/>
          <a:ext cx="5857916" cy="31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4" imgW="2908080" imgH="2082600" progId="Equation.3">
                  <p:embed/>
                </p:oleObj>
              </mc:Choice>
              <mc:Fallback>
                <p:oleObj name="Equation" r:id="rId4" imgW="2908080" imgH="20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7" y="3000372"/>
                        <a:ext cx="5857916" cy="31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Straight Connector 55"/>
          <p:cNvCxnSpPr/>
          <p:nvPr/>
        </p:nvCxnSpPr>
        <p:spPr>
          <a:xfrm rot="5400000">
            <a:off x="3178959" y="4535495"/>
            <a:ext cx="1500198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Brace 56"/>
          <p:cNvSpPr/>
          <p:nvPr/>
        </p:nvSpPr>
        <p:spPr>
          <a:xfrm rot="5400000">
            <a:off x="2928926" y="4429132"/>
            <a:ext cx="285752" cy="1714512"/>
          </a:xfrm>
          <a:prstGeom prst="righ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/>
          <p:cNvSpPr txBox="1"/>
          <p:nvPr/>
        </p:nvSpPr>
        <p:spPr>
          <a:xfrm>
            <a:off x="2860302" y="5429264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0070C0"/>
                </a:solidFill>
                <a:latin typeface="Comic Sans MS" pitchFamily="66" charset="0"/>
              </a:rPr>
              <a:t>I</a:t>
            </a:r>
            <a:endParaRPr lang="en-GB" sz="20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59" name="Right Brace 58"/>
          <p:cNvSpPr/>
          <p:nvPr/>
        </p:nvSpPr>
        <p:spPr>
          <a:xfrm rot="5400000">
            <a:off x="5214942" y="3929066"/>
            <a:ext cx="214314" cy="2786082"/>
          </a:xfrm>
          <a:prstGeom prst="righ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/>
          <p:cNvSpPr txBox="1"/>
          <p:nvPr/>
        </p:nvSpPr>
        <p:spPr>
          <a:xfrm>
            <a:off x="5143504" y="5429264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0070C0"/>
                </a:solidFill>
                <a:latin typeface="Comic Sans MS" pitchFamily="66" charset="0"/>
              </a:rPr>
              <a:t>Q*</a:t>
            </a:r>
            <a:endParaRPr lang="en-GB" sz="20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62" name="Right Brace 61"/>
          <p:cNvSpPr/>
          <p:nvPr/>
        </p:nvSpPr>
        <p:spPr>
          <a:xfrm rot="5400000">
            <a:off x="4286248" y="3571875"/>
            <a:ext cx="428628" cy="4572032"/>
          </a:xfrm>
          <a:prstGeom prst="righ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/>
          <p:cNvSpPr txBox="1"/>
          <p:nvPr/>
        </p:nvSpPr>
        <p:spPr>
          <a:xfrm>
            <a:off x="4357686" y="6072206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0070C0"/>
                </a:solidFill>
                <a:latin typeface="Comic Sans MS" pitchFamily="66" charset="0"/>
              </a:rPr>
              <a:t>Q</a:t>
            </a:r>
            <a:endParaRPr lang="en-GB" sz="20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graphicFrame>
        <p:nvGraphicFramePr>
          <p:cNvPr id="65" name="Object 64"/>
          <p:cNvGraphicFramePr>
            <a:graphicFrameLocks noChangeAspect="1"/>
          </p:cNvGraphicFramePr>
          <p:nvPr/>
        </p:nvGraphicFramePr>
        <p:xfrm>
          <a:off x="500034" y="4225932"/>
          <a:ext cx="1039023" cy="488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6" imgW="431640" imgH="203040" progId="Equation.3">
                  <p:embed/>
                </p:oleObj>
              </mc:Choice>
              <mc:Fallback>
                <p:oleObj name="Equation" r:id="rId6" imgW="431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4225932"/>
                        <a:ext cx="1039023" cy="4889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478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4" grpId="0"/>
      <p:bldP spid="45" grpId="0"/>
      <p:bldP spid="46" grpId="0"/>
      <p:bldP spid="47" grpId="0"/>
      <p:bldP spid="48" grpId="0"/>
      <p:bldP spid="57" grpId="0" animBg="1"/>
      <p:bldP spid="58" grpId="0"/>
      <p:bldP spid="59" grpId="0" animBg="1"/>
      <p:bldP spid="61" grpId="0"/>
      <p:bldP spid="62" grpId="0" animBg="1"/>
      <p:bldP spid="6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752</Words>
  <Application>Microsoft Office PowerPoint</Application>
  <PresentationFormat>On-screen Show (4:3)</PresentationFormat>
  <Paragraphs>222</Paragraphs>
  <Slides>12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Equation</vt:lpstr>
      <vt:lpstr>Microsoft Equation 3.0</vt:lpstr>
      <vt:lpstr>What have you learned in this lecture until now?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neslihan</dc:creator>
  <cp:lastModifiedBy>wi7</cp:lastModifiedBy>
  <cp:revision>27</cp:revision>
  <dcterms:created xsi:type="dcterms:W3CDTF">2011-10-04T04:28:10Z</dcterms:created>
  <dcterms:modified xsi:type="dcterms:W3CDTF">2012-10-07T19:28:58Z</dcterms:modified>
</cp:coreProperties>
</file>