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0" r:id="rId4"/>
    <p:sldId id="266" r:id="rId5"/>
    <p:sldId id="271" r:id="rId6"/>
    <p:sldId id="267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D4B-4B3C-4557-A2AE-DF57E74D0CE3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C7720-981D-4C55-BB98-4839D339B13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4788-DD9C-4C18-BDCD-81B4CD9D514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B3278-F04D-4E32-85EC-85F4504701F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E7A30-9545-48C1-9860-E0F01F6CD89A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4918-A06C-424B-AB7A-7205D5BA0990}" type="datetimeFigureOut">
              <a:rPr lang="en-GB" smtClean="0"/>
              <a:pPr/>
              <a:t>14/10/2012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86B7-6653-4596-80A2-43F4E48785B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5339" y="3122558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Proof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22426" y="3193996"/>
            <a:ext cx="7877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Choose a reference node and construct the node matrix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A. Then</a:t>
            </a:r>
            <a:endParaRPr lang="en-GB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98595"/>
              </p:ext>
            </p:extLst>
          </p:nvPr>
        </p:nvGraphicFramePr>
        <p:xfrm>
          <a:off x="2927340" y="3736983"/>
          <a:ext cx="1073156" cy="4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4" imgW="431640" imgH="177480" progId="Equation.3">
                  <p:embed/>
                </p:oleObj>
              </mc:Choice>
              <mc:Fallback>
                <p:oleObj name="Equation" r:id="rId4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40" y="3736983"/>
                        <a:ext cx="1073156" cy="44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48130"/>
              </p:ext>
            </p:extLst>
          </p:nvPr>
        </p:nvGraphicFramePr>
        <p:xfrm>
          <a:off x="2881309" y="4176723"/>
          <a:ext cx="12620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6" imgW="507960" imgH="215640" progId="Equation.3">
                  <p:embed/>
                </p:oleObj>
              </mc:Choice>
              <mc:Fallback>
                <p:oleObj name="Equation" r:id="rId6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09" y="4176723"/>
                        <a:ext cx="12620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26731"/>
              </p:ext>
            </p:extLst>
          </p:nvPr>
        </p:nvGraphicFramePr>
        <p:xfrm>
          <a:off x="2925766" y="4646623"/>
          <a:ext cx="21463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8" imgW="863280" imgH="241200" progId="Equation.3">
                  <p:embed/>
                </p:oleObj>
              </mc:Choice>
              <mc:Fallback>
                <p:oleObj name="Equation" r:id="rId8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6" y="4646623"/>
                        <a:ext cx="21463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29219"/>
              </p:ext>
            </p:extLst>
          </p:nvPr>
        </p:nvGraphicFramePr>
        <p:xfrm>
          <a:off x="3495680" y="5137171"/>
          <a:ext cx="18621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0" imgW="749160" imgH="241200" progId="Equation.3">
                  <p:embed/>
                </p:oleObj>
              </mc:Choice>
              <mc:Fallback>
                <p:oleObj name="Equation" r:id="rId10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80" y="5137171"/>
                        <a:ext cx="186213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850041"/>
              </p:ext>
            </p:extLst>
          </p:nvPr>
        </p:nvGraphicFramePr>
        <p:xfrm>
          <a:off x="3500430" y="5629299"/>
          <a:ext cx="1136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2" imgW="457200" imgH="215640" progId="Equation.3">
                  <p:embed/>
                </p:oleObj>
              </mc:Choice>
              <mc:Fallback>
                <p:oleObj name="Equation" r:id="rId12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629299"/>
                        <a:ext cx="11366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4143372" y="5737246"/>
            <a:ext cx="57150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04445"/>
              </p:ext>
            </p:extLst>
          </p:nvPr>
        </p:nvGraphicFramePr>
        <p:xfrm>
          <a:off x="4786314" y="5737246"/>
          <a:ext cx="571504" cy="42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14" imgW="241200" imgH="177480" progId="Equation.3">
                  <p:embed/>
                </p:oleObj>
              </mc:Choice>
              <mc:Fallback>
                <p:oleObj name="Equation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737246"/>
                        <a:ext cx="571504" cy="421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643570" y="5880122"/>
            <a:ext cx="214314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7" name="Picture 4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74753" cy="174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00100" y="714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Tellegen’s Theorem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10288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472608" cy="86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979712" y="4941168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75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1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046" y="214290"/>
            <a:ext cx="6966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Note that in Tellegen’s Theorem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and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seem unrelated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: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1406" y="671436"/>
            <a:ext cx="9156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is a possible solution for voltages and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is a possible solution for currents.</a:t>
            </a:r>
            <a:endParaRPr lang="tr-TR" sz="20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They don’t have to exist together in the circuit. In other words, if</a:t>
            </a:r>
          </a:p>
          <a:p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’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and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v’’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satisfy KVL,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i’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and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i="1" dirty="0" smtClean="0">
                <a:solidFill>
                  <a:srgbClr val="0033CC"/>
                </a:solidFill>
                <a:latin typeface="Comic Sans MS" pitchFamily="66" charset="0"/>
              </a:rPr>
              <a:t>i’’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satisfy KCL, then 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233314" y="1555204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161267"/>
              </p:ext>
            </p:extLst>
          </p:nvPr>
        </p:nvGraphicFramePr>
        <p:xfrm>
          <a:off x="7092280" y="1340768"/>
          <a:ext cx="1233677" cy="21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571320" imgH="990360" progId="Equation.3">
                  <p:embed/>
                </p:oleObj>
              </mc:Choice>
              <mc:Fallback>
                <p:oleObj name="Equation" r:id="rId4" imgW="57132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340768"/>
                        <a:ext cx="1233677" cy="21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1406" y="3857628"/>
            <a:ext cx="642942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2910" y="3671832"/>
            <a:ext cx="824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33CC"/>
                </a:solidFill>
                <a:latin typeface="Comic Sans MS" pitchFamily="66" charset="0"/>
              </a:rPr>
              <a:t> If v and i are solutions of the same circuit then Tellegen Theorem implies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92644" y="4581128"/>
            <a:ext cx="7622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....................................................................................................................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7931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223814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Instantaneous Power (Anlık Güç)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15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3568" y="3140968"/>
                <a:ext cx="78992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tr-TR" dirty="0" smtClean="0"/>
                  <a:t>Unit of power is Watt.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tr-TR" dirty="0" smtClean="0"/>
                  <a:t> means that the element is consuming energy.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tr-TR" b="0" i="1" smtClean="0">
                        <a:latin typeface="Cambria Math"/>
                      </a:rPr>
                      <m:t>&lt;</m:t>
                    </m:r>
                    <m:r>
                      <a:rPr lang="tr-TR" i="1">
                        <a:latin typeface="Cambria Math"/>
                      </a:rPr>
                      <m:t>0</m:t>
                    </m:r>
                  </m:oMath>
                </a14:m>
                <a:r>
                  <a:rPr lang="tr-TR" dirty="0"/>
                  <a:t> means that the element is </a:t>
                </a:r>
                <a:r>
                  <a:rPr lang="tr-TR" dirty="0" smtClean="0"/>
                  <a:t>producing </a:t>
                </a:r>
                <a:r>
                  <a:rPr lang="tr-TR" dirty="0"/>
                  <a:t>energy</a:t>
                </a:r>
                <a:r>
                  <a:rPr lang="tr-TR" dirty="0" smtClean="0"/>
                  <a:t>.</a:t>
                </a:r>
                <a:endParaRPr lang="tr-T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789927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463" t="-3289" b="-92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576" y="82742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Instantaneous power for a 2-terminal element:</a:t>
            </a:r>
            <a:endParaRPr lang="tr-T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2210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Instantaneous power for an (n+1)-terminal or n-port element:</a:t>
            </a:r>
            <a:endParaRPr lang="tr-TR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88224" y="3972211"/>
                <a:ext cx="2376264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972211"/>
                <a:ext cx="2376264" cy="8485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576" y="50758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Total instantaneous power for a circuit:</a:t>
            </a:r>
            <a:endParaRPr lang="tr-TR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25854" y="4836307"/>
                <a:ext cx="2988332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i="1">
                              <a:latin typeface="Cambria Math"/>
                            </a:rPr>
                            <m:t>𝑘</m:t>
                          </m:r>
                          <m:r>
                            <a:rPr lang="tr-T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sup>
                        <m:e>
                          <m:r>
                            <a:rPr lang="tr-TR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tr-T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tr-T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54" y="4836307"/>
                <a:ext cx="2988332" cy="8485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6948264" y="54452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61653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Tellegen’s Theorem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84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/>
        </p:nvGrpSpPr>
        <p:grpSpPr>
          <a:xfrm>
            <a:off x="251520" y="188640"/>
            <a:ext cx="3240360" cy="5697924"/>
            <a:chOff x="251520" y="188640"/>
            <a:chExt cx="3240360" cy="5697924"/>
          </a:xfrm>
        </p:grpSpPr>
        <p:grpSp>
          <p:nvGrpSpPr>
            <p:cNvPr id="4" name="Group 41"/>
            <p:cNvGrpSpPr/>
            <p:nvPr/>
          </p:nvGrpSpPr>
          <p:grpSpPr>
            <a:xfrm>
              <a:off x="623248" y="500418"/>
              <a:ext cx="2364576" cy="5234426"/>
              <a:chOff x="623248" y="500418"/>
              <a:chExt cx="2364576" cy="523442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rot="5400000">
                <a:off x="791580" y="1088740"/>
                <a:ext cx="1872208" cy="93610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rot="16200000" flipH="1">
                <a:off x="1655676" y="1160748"/>
                <a:ext cx="1872208" cy="7920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59632" y="2492896"/>
                <a:ext cx="172819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6200000" flipH="1">
                <a:off x="791580" y="2960948"/>
                <a:ext cx="1728192" cy="7920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1655676" y="2888940"/>
                <a:ext cx="1728192" cy="93610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935596" y="4617132"/>
                <a:ext cx="1512168" cy="72008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 flipH="1">
                <a:off x="1619672" y="4653136"/>
                <a:ext cx="1512168" cy="64807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1640" y="5733256"/>
                <a:ext cx="136815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623248" y="500418"/>
                <a:ext cx="1560394" cy="3757683"/>
              </a:xfrm>
              <a:custGeom>
                <a:avLst/>
                <a:gdLst>
                  <a:gd name="connsiteX0" fmla="*/ 1560394 w 1560394"/>
                  <a:gd name="connsiteY0" fmla="*/ 127379 h 3757683"/>
                  <a:gd name="connsiteX1" fmla="*/ 482221 w 1560394"/>
                  <a:gd name="connsiteY1" fmla="*/ 250209 h 3757683"/>
                  <a:gd name="connsiteX2" fmla="*/ 31845 w 1560394"/>
                  <a:gd name="connsiteY2" fmla="*/ 1628633 h 3757683"/>
                  <a:gd name="connsiteX3" fmla="*/ 291152 w 1560394"/>
                  <a:gd name="connsiteY3" fmla="*/ 3157182 h 3757683"/>
                  <a:gd name="connsiteX4" fmla="*/ 1451212 w 1560394"/>
                  <a:gd name="connsiteY4" fmla="*/ 3757683 h 3757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0394" h="3757683">
                    <a:moveTo>
                      <a:pt x="1560394" y="127379"/>
                    </a:moveTo>
                    <a:cubicBezTo>
                      <a:pt x="1148686" y="63689"/>
                      <a:pt x="736979" y="0"/>
                      <a:pt x="482221" y="250209"/>
                    </a:cubicBezTo>
                    <a:cubicBezTo>
                      <a:pt x="227463" y="500418"/>
                      <a:pt x="63690" y="1144138"/>
                      <a:pt x="31845" y="1628633"/>
                    </a:cubicBezTo>
                    <a:cubicBezTo>
                      <a:pt x="0" y="2113128"/>
                      <a:pt x="54591" y="2802340"/>
                      <a:pt x="291152" y="3157182"/>
                    </a:cubicBezTo>
                    <a:cubicBezTo>
                      <a:pt x="527713" y="3512024"/>
                      <a:pt x="989462" y="3634853"/>
                      <a:pt x="1451212" y="3757683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1727684" y="1232756"/>
                <a:ext cx="216024" cy="14401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H="1">
                <a:off x="2447764" y="1304764"/>
                <a:ext cx="144016" cy="7200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2123728" y="2492896"/>
                <a:ext cx="216024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6200000" flipH="1">
                <a:off x="1511660" y="3176972"/>
                <a:ext cx="216024" cy="14401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>
                <a:off x="2447764" y="3248980"/>
                <a:ext cx="216024" cy="14401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19" idx="2"/>
              </p:cNvCxnSpPr>
              <p:nvPr/>
            </p:nvCxnSpPr>
            <p:spPr>
              <a:xfrm rot="16200000" flipV="1">
                <a:off x="559417" y="2224728"/>
                <a:ext cx="219828" cy="2847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1619672" y="4797152"/>
                <a:ext cx="288032" cy="14401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6200000" flipH="1">
                <a:off x="2195736" y="4869160"/>
                <a:ext cx="288032" cy="14401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691680" y="5733256"/>
                <a:ext cx="216024" cy="158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51520" y="170080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1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30810" y="11967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2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11967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3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7704" y="213285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4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59632" y="299695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5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99792" y="306896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6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03648" y="458112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7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83768" y="458112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9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5696" y="530120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  <a:latin typeface="Comic Sans MS" pitchFamily="66" charset="0"/>
                </a:rPr>
                <a:t>8</a:t>
              </a:r>
              <a:endParaRPr lang="en-GB" dirty="0">
                <a:solidFill>
                  <a:schemeClr val="accent1"/>
                </a:solidFill>
                <a:latin typeface="Comic Sans MS" pitchFamily="66" charset="0"/>
              </a:endParaRPr>
            </a:p>
          </p:txBody>
        </p:sp>
        <p:grpSp>
          <p:nvGrpSpPr>
            <p:cNvPr id="6" name="Group 54"/>
            <p:cNvGrpSpPr/>
            <p:nvPr/>
          </p:nvGrpSpPr>
          <p:grpSpPr>
            <a:xfrm>
              <a:off x="2123728" y="188640"/>
              <a:ext cx="432048" cy="441340"/>
              <a:chOff x="4355976" y="1124744"/>
              <a:chExt cx="432048" cy="44134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427984" y="1196752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1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755576" y="2267580"/>
              <a:ext cx="432048" cy="441340"/>
              <a:chOff x="4355976" y="1124744"/>
              <a:chExt cx="432048" cy="44134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4427984" y="119675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2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3059832" y="2276872"/>
              <a:ext cx="432048" cy="441340"/>
              <a:chOff x="4355976" y="1124744"/>
              <a:chExt cx="432048" cy="441340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427984" y="119675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3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61"/>
            <p:cNvGrpSpPr/>
            <p:nvPr/>
          </p:nvGrpSpPr>
          <p:grpSpPr>
            <a:xfrm>
              <a:off x="2195736" y="4005064"/>
              <a:ext cx="432048" cy="441340"/>
              <a:chOff x="4355976" y="1124744"/>
              <a:chExt cx="432048" cy="44134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427984" y="119675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4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64"/>
            <p:cNvGrpSpPr/>
            <p:nvPr/>
          </p:nvGrpSpPr>
          <p:grpSpPr>
            <a:xfrm>
              <a:off x="827584" y="5445224"/>
              <a:ext cx="432048" cy="441340"/>
              <a:chOff x="4355976" y="1124744"/>
              <a:chExt cx="432048" cy="44134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427984" y="119675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5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67"/>
            <p:cNvGrpSpPr/>
            <p:nvPr/>
          </p:nvGrpSpPr>
          <p:grpSpPr>
            <a:xfrm>
              <a:off x="2843808" y="5445224"/>
              <a:ext cx="432048" cy="441340"/>
              <a:chOff x="4355976" y="1124744"/>
              <a:chExt cx="432048" cy="44134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427984" y="119675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  <a:latin typeface="Comic Sans MS" pitchFamily="66" charset="0"/>
                  </a:rPr>
                  <a:t>6</a:t>
                </a:r>
                <a:endParaRPr lang="en-GB" dirty="0">
                  <a:solidFill>
                    <a:schemeClr val="accent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355976" y="1124744"/>
                <a:ext cx="432048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3563888" y="332656"/>
            <a:ext cx="558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 a)    	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=2V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, 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=4V, 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=6V, 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=7V,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=8V are                                  	given. Find the other voltages. </a:t>
            </a:r>
            <a:endParaRPr lang="tr-TR" sz="2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b) 	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=1A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=3A,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=5A, i</a:t>
            </a:r>
            <a:r>
              <a:rPr lang="tr-TR" sz="2000" baseline="-25000" dirty="0" smtClean="0">
                <a:solidFill>
                  <a:srgbClr val="0033CC"/>
                </a:solidFill>
                <a:latin typeface="Comic Sans MS" pitchFamily="66" charset="0"/>
              </a:rPr>
              <a:t>9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=9A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are given. 	Find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the other currents.</a:t>
            </a:r>
          </a:p>
          <a:p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c) 	Show that Tellegen’s Theorem is 	satisfied for this circuit.</a:t>
            </a:r>
            <a:endParaRPr lang="en-GB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470" y="620688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many linearly independent equation can we obtain from KVL and KCL?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53297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many unknowns are there?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37138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many equations do we need?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87324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How can we obtain the other ...... equations?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14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Element Equations</a:t>
            </a:r>
          </a:p>
          <a:p>
            <a:pPr algn="ctr"/>
            <a:r>
              <a:rPr lang="tr-TR" sz="1600" dirty="0" smtClean="0">
                <a:solidFill>
                  <a:srgbClr val="C00000"/>
                </a:solidFill>
                <a:latin typeface="Comic Sans MS" pitchFamily="66" charset="0"/>
              </a:rPr>
              <a:t>for 2-terminal elements </a:t>
            </a:r>
            <a:endParaRPr lang="en-GB" sz="1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4314774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356124" y="1006948"/>
            <a:ext cx="4716206" cy="3286148"/>
            <a:chOff x="1357290" y="714356"/>
            <a:chExt cx="4716206" cy="3286148"/>
          </a:xfrm>
        </p:grpSpPr>
        <p:sp>
          <p:nvSpPr>
            <p:cNvPr id="6" name="Oval 5"/>
            <p:cNvSpPr/>
            <p:nvPr/>
          </p:nvSpPr>
          <p:spPr>
            <a:xfrm>
              <a:off x="142872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5715008" y="1142984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42872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715008" y="3429000"/>
              <a:ext cx="214314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90" y="71435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v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7014" y="752757"/>
              <a:ext cx="271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i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350043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q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3538839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Ø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643174" y="923231"/>
            <a:ext cx="4210509" cy="604708"/>
            <a:chOff x="1611655" y="630639"/>
            <a:chExt cx="4210509" cy="604708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9578747"/>
                </p:ext>
              </p:extLst>
            </p:nvPr>
          </p:nvGraphicFramePr>
          <p:xfrm>
            <a:off x="2857488" y="630639"/>
            <a:ext cx="1928826" cy="512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" name="Equation" r:id="rId4" imgW="812520" imgH="215640" progId="Equation.3">
                    <p:embed/>
                  </p:oleObj>
                </mc:Choice>
                <mc:Fallback>
                  <p:oleObj name="Equation" r:id="rId4" imgW="81252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630639"/>
                          <a:ext cx="1928826" cy="512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/>
          <p:cNvGrpSpPr/>
          <p:nvPr/>
        </p:nvGrpSpPr>
        <p:grpSpPr>
          <a:xfrm>
            <a:off x="2643174" y="3207242"/>
            <a:ext cx="4210509" cy="618992"/>
            <a:chOff x="1611655" y="616355"/>
            <a:chExt cx="4210509" cy="618992"/>
          </a:xfrm>
        </p:grpSpPr>
        <p:cxnSp>
          <p:nvCxnSpPr>
            <p:cNvPr id="20" name="Straight Connector 19"/>
            <p:cNvCxnSpPr/>
            <p:nvPr/>
          </p:nvCxnSpPr>
          <p:spPr>
            <a:xfrm rot="16200000" flipH="1">
              <a:off x="3706448" y="-880370"/>
              <a:ext cx="20924" cy="42105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783251" y="616355"/>
            <a:ext cx="2079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" name="Equation" r:id="rId6" imgW="876240" imgH="228600" progId="Equation.3">
                    <p:embed/>
                  </p:oleObj>
                </mc:Choice>
                <mc:Fallback>
                  <p:oleObj name="Equation" r:id="rId6" imgW="8762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251" y="616355"/>
                          <a:ext cx="2079625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4"/>
          <p:cNvGrpSpPr/>
          <p:nvPr/>
        </p:nvGrpSpPr>
        <p:grpSpPr>
          <a:xfrm>
            <a:off x="6801462" y="1579022"/>
            <a:ext cx="2127928" cy="2214578"/>
            <a:chOff x="5674635" y="1286430"/>
            <a:chExt cx="2127928" cy="2214578"/>
          </a:xfrm>
        </p:grpSpPr>
        <p:cxnSp>
          <p:nvCxnSpPr>
            <p:cNvPr id="23" name="Straight Connector 22"/>
            <p:cNvCxnSpPr>
              <a:stCxn id="11" idx="2"/>
              <a:endCxn id="9" idx="0"/>
            </p:cNvCxnSpPr>
            <p:nvPr/>
          </p:nvCxnSpPr>
          <p:spPr>
            <a:xfrm>
              <a:off x="5674635" y="1286430"/>
              <a:ext cx="19537" cy="22145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5843588" y="1916113"/>
            <a:ext cx="195897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Equation" r:id="rId8" imgW="825480" imgH="215640" progId="Equation.3">
                    <p:embed/>
                  </p:oleObj>
                </mc:Choice>
                <mc:Fallback>
                  <p:oleObj name="Equation" r:id="rId8" imgW="8254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3588" y="1916113"/>
                          <a:ext cx="1958975" cy="512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4143372" y="1535532"/>
            <a:ext cx="122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resistor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5710273" y="2511881"/>
            <a:ext cx="155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inductor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138373" y="2440443"/>
            <a:ext cx="140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capacitor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8" name="Group 28"/>
          <p:cNvGrpSpPr/>
          <p:nvPr/>
        </p:nvGrpSpPr>
        <p:grpSpPr>
          <a:xfrm>
            <a:off x="428596" y="1578452"/>
            <a:ext cx="2116944" cy="2214578"/>
            <a:chOff x="3705220" y="1214422"/>
            <a:chExt cx="2116944" cy="2214578"/>
          </a:xfrm>
        </p:grpSpPr>
        <p:cxnSp>
          <p:nvCxnSpPr>
            <p:cNvPr id="30" name="Straight Connector 29"/>
            <p:cNvCxnSpPr/>
            <p:nvPr/>
          </p:nvCxnSpPr>
          <p:spPr>
            <a:xfrm rot="16200000" flipH="1">
              <a:off x="4705107" y="2311942"/>
              <a:ext cx="2214578" cy="195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3705220" y="2000240"/>
            <a:ext cx="20193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Equation" r:id="rId10" imgW="850680" imgH="228600" progId="Equation.3">
                    <p:embed/>
                  </p:oleObj>
                </mc:Choice>
                <mc:Fallback>
                  <p:oleObj name="Equation" r:id="rId10" imgW="85068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220" y="2000240"/>
                          <a:ext cx="20193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4143372" y="3507278"/>
            <a:ext cx="142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memristor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34" name="Straight Connector 33"/>
          <p:cNvCxnSpPr>
            <a:stCxn id="8" idx="0"/>
            <a:endCxn id="11" idx="2"/>
          </p:cNvCxnSpPr>
          <p:nvPr/>
        </p:nvCxnSpPr>
        <p:spPr>
          <a:xfrm rot="5400000" flipH="1" flipV="1">
            <a:off x="3560801" y="480932"/>
            <a:ext cx="2214578" cy="426674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11460"/>
              </p:ext>
            </p:extLst>
          </p:nvPr>
        </p:nvGraphicFramePr>
        <p:xfrm>
          <a:off x="4286248" y="2007080"/>
          <a:ext cx="571504" cy="53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2" imgW="317160" imgH="203040" progId="Equation.3">
                  <p:embed/>
                </p:oleObj>
              </mc:Choice>
              <mc:Fallback>
                <p:oleObj name="Equation" r:id="rId12" imgW="317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007080"/>
                        <a:ext cx="571504" cy="53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stCxn id="6" idx="4"/>
            <a:endCxn id="9" idx="0"/>
          </p:cNvCxnSpPr>
          <p:nvPr/>
        </p:nvCxnSpPr>
        <p:spPr>
          <a:xfrm rot="16200000" flipH="1">
            <a:off x="3606289" y="506882"/>
            <a:ext cx="2143140" cy="42862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57461"/>
              </p:ext>
            </p:extLst>
          </p:nvPr>
        </p:nvGraphicFramePr>
        <p:xfrm>
          <a:off x="4216402" y="2692889"/>
          <a:ext cx="641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4" imgW="355320" imgH="228600" progId="Equation.3">
                  <p:embed/>
                </p:oleObj>
              </mc:Choice>
              <mc:Fallback>
                <p:oleObj name="Equation" r:id="rId14" imgW="3553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2" y="2692889"/>
                        <a:ext cx="6413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2876" y="4643446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Inductor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i.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44" y="502915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Capacitor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v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44" y="538634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Memristor: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An element that has an algebraic equation between Ø and q.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6021288"/>
            <a:ext cx="603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Algebraic equation:  ....................................................................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  <p:bldP spid="32" grpId="0"/>
      <p:bldP spid="40" grpId="0"/>
      <p:bldP spid="41" grpId="0"/>
      <p:bldP spid="4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9023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2-Terminal Resistors 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2" y="83671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Linear </a:t>
            </a:r>
            <a:r>
              <a:rPr lang="tr-TR" sz="2000" u="sng" dirty="0" smtClean="0">
                <a:solidFill>
                  <a:srgbClr val="0033CC"/>
                </a:solidFill>
                <a:latin typeface="Comic Sans MS" pitchFamily="66" charset="0"/>
              </a:rPr>
              <a:t>Resistor</a:t>
            </a:r>
            <a:endParaRPr lang="en-GB" sz="2000" u="sng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500034" y="1193902"/>
            <a:ext cx="714380" cy="2214578"/>
            <a:chOff x="500034" y="2786058"/>
            <a:chExt cx="714380" cy="2214578"/>
          </a:xfrm>
        </p:grpSpPr>
        <p:grpSp>
          <p:nvGrpSpPr>
            <p:cNvPr id="8" name="Group 20"/>
            <p:cNvGrpSpPr/>
            <p:nvPr/>
          </p:nvGrpSpPr>
          <p:grpSpPr>
            <a:xfrm>
              <a:off x="500034" y="2928934"/>
              <a:ext cx="355601" cy="1857388"/>
              <a:chOff x="500034" y="2928934"/>
              <a:chExt cx="355601" cy="1857388"/>
            </a:xfrm>
          </p:grpSpPr>
          <p:grpSp>
            <p:nvGrpSpPr>
              <p:cNvPr id="9" name="Group 17"/>
              <p:cNvGrpSpPr/>
              <p:nvPr/>
            </p:nvGrpSpPr>
            <p:grpSpPr>
              <a:xfrm>
                <a:off x="500034" y="2928934"/>
                <a:ext cx="355601" cy="1801821"/>
                <a:chOff x="4430712" y="2913063"/>
                <a:chExt cx="355601" cy="1801821"/>
              </a:xfrm>
            </p:grpSpPr>
            <p:sp>
              <p:nvSpPr>
                <p:cNvPr id="2050" name="Line 2"/>
                <p:cNvSpPr>
                  <a:spLocks noChangeShapeType="1"/>
                </p:cNvSpPr>
                <p:nvPr/>
              </p:nvSpPr>
              <p:spPr bwMode="auto">
                <a:xfrm>
                  <a:off x="4573588" y="2913063"/>
                  <a:ext cx="0" cy="5635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grpSp>
              <p:nvGrpSpPr>
                <p:cNvPr id="10" name="Group 16"/>
                <p:cNvGrpSpPr/>
                <p:nvPr/>
              </p:nvGrpSpPr>
              <p:grpSpPr>
                <a:xfrm>
                  <a:off x="4430712" y="3476625"/>
                  <a:ext cx="355601" cy="738193"/>
                  <a:chOff x="4430713" y="3476625"/>
                  <a:chExt cx="258762" cy="220663"/>
                </a:xfrm>
              </p:grpSpPr>
              <p:sp>
                <p:nvSpPr>
                  <p:cNvPr id="2051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4522788" y="3476625"/>
                    <a:ext cx="16668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2" name="Line 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476625"/>
                    <a:ext cx="258762" cy="8413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3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560763"/>
                    <a:ext cx="2587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4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560763"/>
                    <a:ext cx="258762" cy="762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636963"/>
                    <a:ext cx="2587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6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0713" y="3636963"/>
                    <a:ext cx="258762" cy="6032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205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430713" y="3697288"/>
                    <a:ext cx="18256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</p:grpSp>
            <p:sp>
              <p:nvSpPr>
                <p:cNvPr id="2058" name="Line 10"/>
                <p:cNvSpPr>
                  <a:spLocks noChangeShapeType="1"/>
                </p:cNvSpPr>
                <p:nvPr/>
              </p:nvSpPr>
              <p:spPr bwMode="auto">
                <a:xfrm>
                  <a:off x="4643438" y="4219584"/>
                  <a:ext cx="0" cy="4953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9" name="Oval 18"/>
              <p:cNvSpPr/>
              <p:nvPr/>
            </p:nvSpPr>
            <p:spPr>
              <a:xfrm>
                <a:off x="571472" y="2928934"/>
                <a:ext cx="142876" cy="71438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52434" y="4714884"/>
                <a:ext cx="142876" cy="71438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rot="16200000" flipH="1">
              <a:off x="500828" y="3213892"/>
              <a:ext cx="28575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0668" y="371475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v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5786" y="2786058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>
                  <a:solidFill>
                    <a:srgbClr val="0070C0"/>
                  </a:solidFill>
                  <a:latin typeface="Comic Sans MS" pitchFamily="66" charset="0"/>
                </a:rPr>
                <a:t>+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786" y="4538971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>
                  <a:solidFill>
                    <a:srgbClr val="0070C0"/>
                  </a:solidFill>
                  <a:latin typeface="Comic Sans MS" pitchFamily="66" charset="0"/>
                </a:rPr>
                <a:t>-</a:t>
              </a:r>
              <a:endParaRPr lang="en-GB" sz="2400" dirty="0">
                <a:solidFill>
                  <a:srgbClr val="0070C0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84984"/>
              </p:ext>
            </p:extLst>
          </p:nvPr>
        </p:nvGraphicFramePr>
        <p:xfrm>
          <a:off x="1785919" y="1265340"/>
          <a:ext cx="1428759" cy="40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723600" imgH="203040" progId="Equation.3">
                  <p:embed/>
                </p:oleObj>
              </mc:Choice>
              <mc:Fallback>
                <p:oleObj name="Equation" r:id="rId4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9" y="1265340"/>
                        <a:ext cx="1428759" cy="40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86071"/>
              </p:ext>
            </p:extLst>
          </p:nvPr>
        </p:nvGraphicFramePr>
        <p:xfrm>
          <a:off x="1785918" y="1765406"/>
          <a:ext cx="1428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6" imgW="723600" imgH="203040" progId="Equation.3">
                  <p:embed/>
                </p:oleObj>
              </mc:Choice>
              <mc:Fallback>
                <p:oleObj name="Equation" r:id="rId6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765406"/>
                        <a:ext cx="1428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7"/>
          <p:cNvGrpSpPr/>
          <p:nvPr/>
        </p:nvGrpSpPr>
        <p:grpSpPr>
          <a:xfrm>
            <a:off x="3143240" y="1793924"/>
            <a:ext cx="3073410" cy="769438"/>
            <a:chOff x="3143240" y="3671832"/>
            <a:chExt cx="3073410" cy="769438"/>
          </a:xfrm>
        </p:grpSpPr>
        <p:grpSp>
          <p:nvGrpSpPr>
            <p:cNvPr id="12" name="Group 34"/>
            <p:cNvGrpSpPr/>
            <p:nvPr/>
          </p:nvGrpSpPr>
          <p:grpSpPr>
            <a:xfrm>
              <a:off x="4572000" y="3979221"/>
              <a:ext cx="1644650" cy="462049"/>
              <a:chOff x="3786182" y="3826734"/>
              <a:chExt cx="1170064" cy="509961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graphicFrame>
            <p:nvGraphicFramePr>
              <p:cNvPr id="2061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888609"/>
                  </p:ext>
                </p:extLst>
              </p:nvPr>
            </p:nvGraphicFramePr>
            <p:xfrm>
              <a:off x="4246979" y="3826734"/>
              <a:ext cx="709267" cy="4730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6" name="Equation" r:id="rId8" imgW="304560" imgH="203040" progId="Equation.3">
                      <p:embed/>
                    </p:oleObj>
                  </mc:Choice>
                  <mc:Fallback>
                    <p:oleObj name="Equation" r:id="rId8" imgW="30456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979" y="3826734"/>
                            <a:ext cx="709267" cy="4730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Box 33"/>
              <p:cNvSpPr txBox="1"/>
              <p:nvPr/>
            </p:nvSpPr>
            <p:spPr>
              <a:xfrm>
                <a:off x="3786182" y="3929066"/>
                <a:ext cx="206647" cy="407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  </a:t>
                </a:r>
                <a:endParaRPr lang="en-GB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43240" y="367183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conductance,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siemens</a:t>
              </a:r>
            </a:p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              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  mho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03452"/>
                </p:ext>
              </p:extLst>
            </p:nvPr>
          </p:nvGraphicFramePr>
          <p:xfrm>
            <a:off x="5786447" y="3706240"/>
            <a:ext cx="405842" cy="341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10" imgW="241200" imgH="203040" progId="Equation.3">
                    <p:embed/>
                  </p:oleObj>
                </mc:Choice>
                <mc:Fallback>
                  <p:oleObj name="Equation" r:id="rId10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7" y="3706240"/>
                          <a:ext cx="405842" cy="3417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0"/>
          <p:cNvGrpSpPr/>
          <p:nvPr/>
        </p:nvGrpSpPr>
        <p:grpSpPr>
          <a:xfrm>
            <a:off x="3059828" y="1149294"/>
            <a:ext cx="3099055" cy="550877"/>
            <a:chOff x="3428992" y="2893557"/>
            <a:chExt cx="2111984" cy="526257"/>
          </a:xfrm>
        </p:grpSpPr>
        <p:sp>
          <p:nvSpPr>
            <p:cNvPr id="39" name="TextBox 38"/>
            <p:cNvSpPr txBox="1"/>
            <p:nvPr/>
          </p:nvSpPr>
          <p:spPr>
            <a:xfrm>
              <a:off x="3428992" y="2957452"/>
              <a:ext cx="1619410" cy="38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resistance, ohm</a:t>
              </a:r>
              <a:r>
                <a:rPr lang="tr-TR" sz="2000" dirty="0" smtClean="0">
                  <a:solidFill>
                    <a:srgbClr val="0033CC"/>
                  </a:solidFill>
                  <a:latin typeface="Comic Sans MS" pitchFamily="66" charset="0"/>
                </a:rPr>
                <a:t> </a:t>
              </a:r>
              <a:endParaRPr lang="en-GB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1983170"/>
                </p:ext>
              </p:extLst>
            </p:nvPr>
          </p:nvGraphicFramePr>
          <p:xfrm>
            <a:off x="4850263" y="2893557"/>
            <a:ext cx="690713" cy="526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12" imgW="266400" imgH="203040" progId="Equation.3">
                    <p:embed/>
                  </p:oleObj>
                </mc:Choice>
                <mc:Fallback>
                  <p:oleObj name="Equation" r:id="rId12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263" y="2893557"/>
                          <a:ext cx="690713" cy="52625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0"/>
          <p:cNvGrpSpPr/>
          <p:nvPr/>
        </p:nvGrpSpPr>
        <p:grpSpPr>
          <a:xfrm>
            <a:off x="1596997" y="2983842"/>
            <a:ext cx="2546375" cy="2331257"/>
            <a:chOff x="1071538" y="4313247"/>
            <a:chExt cx="2546375" cy="2331257"/>
          </a:xfrm>
        </p:grpSpPr>
        <p:grpSp>
          <p:nvGrpSpPr>
            <p:cNvPr id="15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64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14" imgW="266400" imgH="203040" progId="Equation.3">
                    <p:embed/>
                  </p:oleObj>
                </mc:Choice>
                <mc:Fallback>
                  <p:oleObj name="Equation" r:id="rId14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16" imgW="241200" imgH="203040" progId="Equation.3">
                    <p:embed/>
                  </p:oleObj>
                </mc:Choice>
                <mc:Fallback>
                  <p:oleObj name="Equation" r:id="rId16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1"/>
          <p:cNvGrpSpPr/>
          <p:nvPr/>
        </p:nvGrpSpPr>
        <p:grpSpPr>
          <a:xfrm>
            <a:off x="5723558" y="3084368"/>
            <a:ext cx="2643206" cy="2286016"/>
            <a:chOff x="3857620" y="4357694"/>
            <a:chExt cx="2643206" cy="2286016"/>
          </a:xfrm>
        </p:grpSpPr>
        <p:grpSp>
          <p:nvGrpSpPr>
            <p:cNvPr id="17" name="Group 46"/>
            <p:cNvGrpSpPr/>
            <p:nvPr/>
          </p:nvGrpSpPr>
          <p:grpSpPr>
            <a:xfrm>
              <a:off x="3857620" y="4429132"/>
              <a:ext cx="2071702" cy="2214578"/>
              <a:chOff x="1071538" y="4429926"/>
              <a:chExt cx="2071702" cy="221457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5026031" y="4357694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Equation" r:id="rId18" imgW="241200" imgH="203040" progId="Equation.3">
                    <p:embed/>
                  </p:oleObj>
                </mc:Choice>
                <mc:Fallback>
                  <p:oleObj name="Equation" r:id="rId18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31" y="4357694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5975363" y="5313379"/>
            <a:ext cx="5254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20" imgW="266400" imgH="203040" progId="Equation.3">
                    <p:embed/>
                  </p:oleObj>
                </mc:Choice>
                <mc:Fallback>
                  <p:oleObj name="Equation" r:id="rId20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63" y="5313379"/>
                          <a:ext cx="5254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Box 49"/>
          <p:cNvSpPr txBox="1"/>
          <p:nvPr/>
        </p:nvSpPr>
        <p:spPr>
          <a:xfrm>
            <a:off x="1403648" y="5370384"/>
            <a:ext cx="293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8104" y="5370384"/>
            <a:ext cx="237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v-i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characteristic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 flipH="1" flipV="1">
            <a:off x="1428728" y="3698222"/>
            <a:ext cx="2286016" cy="1143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652120" y="3727310"/>
            <a:ext cx="2286016" cy="92869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9512" y="5794735"/>
            <a:ext cx="516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Instantaneous power of a linear resistor: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aphicFrame>
        <p:nvGraphicFramePr>
          <p:cNvPr id="5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54678"/>
              </p:ext>
            </p:extLst>
          </p:nvPr>
        </p:nvGraphicFramePr>
        <p:xfrm>
          <a:off x="5320802" y="5768571"/>
          <a:ext cx="320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22" imgW="1625400" imgH="228600" progId="Equation.3">
                  <p:embed/>
                </p:oleObj>
              </mc:Choice>
              <mc:Fallback>
                <p:oleObj name="Equation" r:id="rId22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802" y="5768571"/>
                        <a:ext cx="320516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1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0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&gt;0, then </a:t>
            </a:r>
            <a:r>
              <a:rPr lang="tr-TR" sz="2800" dirty="0" smtClean="0"/>
              <a:t>				   </a:t>
            </a:r>
            <a:r>
              <a:rPr lang="tr-TR" sz="2800" dirty="0" smtClean="0"/>
              <a:t>  , passive resistor,</a:t>
            </a:r>
            <a:endParaRPr lang="tr-TR" sz="2800" dirty="0" smtClean="0"/>
          </a:p>
          <a:p>
            <a:r>
              <a:rPr lang="tr-TR" sz="2800" dirty="0"/>
              <a:t>c</a:t>
            </a:r>
            <a:r>
              <a:rPr lang="tr-TR" sz="2800" dirty="0" smtClean="0"/>
              <a:t>onsumes energy</a:t>
            </a:r>
            <a:r>
              <a:rPr lang="tr-TR" sz="2800" dirty="0" smtClean="0"/>
              <a:t>. </a:t>
            </a:r>
            <a:endParaRPr lang="tr-TR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09001"/>
              </p:ext>
            </p:extLst>
          </p:nvPr>
        </p:nvGraphicFramePr>
        <p:xfrm>
          <a:off x="2230933" y="888331"/>
          <a:ext cx="32051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625400" imgH="228600" progId="Equation.3">
                  <p:embed/>
                </p:oleObj>
              </mc:Choice>
              <mc:Fallback>
                <p:oleObj name="Equation" r:id="rId3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933" y="888331"/>
                        <a:ext cx="32051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597797"/>
              </p:ext>
            </p:extLst>
          </p:nvPr>
        </p:nvGraphicFramePr>
        <p:xfrm>
          <a:off x="2267744" y="2184474"/>
          <a:ext cx="320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84474"/>
                        <a:ext cx="32051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0"/>
          <p:cNvGrpSpPr/>
          <p:nvPr/>
        </p:nvGrpSpPr>
        <p:grpSpPr>
          <a:xfrm>
            <a:off x="1475656" y="3690031"/>
            <a:ext cx="2546375" cy="2331257"/>
            <a:chOff x="1071538" y="4313247"/>
            <a:chExt cx="2546375" cy="2331257"/>
          </a:xfrm>
        </p:grpSpPr>
        <p:grpSp>
          <p:nvGrpSpPr>
            <p:cNvPr id="11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7" imgW="266400" imgH="203040" progId="Equation.3">
                    <p:embed/>
                  </p:oleObj>
                </mc:Choice>
                <mc:Fallback>
                  <p:oleObj name="Equation" r:id="rId7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9" imgW="241200" imgH="203040" progId="Equation.3">
                    <p:embed/>
                  </p:oleObj>
                </mc:Choice>
                <mc:Fallback>
                  <p:oleObj name="Equation" r:id="rId9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259632" y="6053226"/>
            <a:ext cx="261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307387" y="4404411"/>
            <a:ext cx="2286016" cy="1143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0"/>
          <p:cNvGrpSpPr/>
          <p:nvPr/>
        </p:nvGrpSpPr>
        <p:grpSpPr>
          <a:xfrm>
            <a:off x="5148064" y="3673308"/>
            <a:ext cx="2546375" cy="2331257"/>
            <a:chOff x="1071538" y="4313247"/>
            <a:chExt cx="2546375" cy="2331257"/>
          </a:xfrm>
        </p:grpSpPr>
        <p:grpSp>
          <p:nvGrpSpPr>
            <p:cNvPr id="19" name="Group 45"/>
            <p:cNvGrpSpPr/>
            <p:nvPr/>
          </p:nvGrpSpPr>
          <p:grpSpPr>
            <a:xfrm>
              <a:off x="1071538" y="4429926"/>
              <a:ext cx="2071702" cy="2214578"/>
              <a:chOff x="1071538" y="4429926"/>
              <a:chExt cx="2071702" cy="2214578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964381" y="5536421"/>
                <a:ext cx="2214578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071538" y="5500702"/>
                <a:ext cx="2071702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2117712" y="4313247"/>
            <a:ext cx="525462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11" imgW="266400" imgH="203040" progId="Equation.3">
                    <p:embed/>
                  </p:oleObj>
                </mc:Choice>
                <mc:Fallback>
                  <p:oleObj name="Equation" r:id="rId11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12" y="4313247"/>
                          <a:ext cx="525462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3143250" y="5313363"/>
            <a:ext cx="4746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12" imgW="241200" imgH="203040" progId="Equation.3">
                    <p:embed/>
                  </p:oleObj>
                </mc:Choice>
                <mc:Fallback>
                  <p:oleObj name="Equation" r:id="rId12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50" y="5313363"/>
                          <a:ext cx="47466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4932040" y="5987842"/>
            <a:ext cx="254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0033CC"/>
                </a:solidFill>
                <a:latin typeface="Comic Sans MS" pitchFamily="66" charset="0"/>
              </a:rPr>
              <a:t> i-v </a:t>
            </a:r>
            <a:r>
              <a:rPr lang="tr-TR" sz="2000" dirty="0">
                <a:solidFill>
                  <a:srgbClr val="0033CC"/>
                </a:solidFill>
                <a:latin typeface="Comic Sans MS" pitchFamily="66" charset="0"/>
              </a:rPr>
              <a:t>characteristic </a:t>
            </a:r>
            <a:endParaRPr lang="en-GB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51299" y="3933056"/>
            <a:ext cx="1324957" cy="20882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6387952"/>
            <a:ext cx="190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 smtClean="0"/>
              <a:t>passive resistor</a:t>
            </a:r>
            <a:endParaRPr lang="tr-TR" b="1" i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436096" y="6339614"/>
            <a:ext cx="19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u="sng" dirty="0"/>
              <a:t>a</a:t>
            </a:r>
            <a:r>
              <a:rPr lang="tr-TR" b="1" i="1" u="sng" dirty="0" smtClean="0"/>
              <a:t>ctive resistor</a:t>
            </a:r>
            <a:endParaRPr lang="tr-TR" b="1" i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00100" y="159023"/>
            <a:ext cx="707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tr-TR" sz="2400" dirty="0" smtClean="0">
                <a:solidFill>
                  <a:srgbClr val="C00000"/>
                </a:solidFill>
                <a:latin typeface="Comic Sans MS" pitchFamily="66" charset="0"/>
              </a:rPr>
              <a:t>2-Terminal Resistors </a:t>
            </a:r>
            <a:endParaRPr lang="en-GB" sz="2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805" y="213285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i="1" dirty="0" smtClean="0"/>
              <a:t>If R</a:t>
            </a:r>
            <a:r>
              <a:rPr lang="tr-TR" sz="2800" dirty="0" smtClean="0"/>
              <a:t>&lt;0, then </a:t>
            </a:r>
            <a:r>
              <a:rPr lang="tr-TR" sz="2800" dirty="0" smtClean="0"/>
              <a:t>				   </a:t>
            </a:r>
            <a:r>
              <a:rPr lang="tr-TR" sz="2800" dirty="0" smtClean="0"/>
              <a:t>  , active resistor,</a:t>
            </a:r>
            <a:endParaRPr lang="tr-TR" sz="2800" dirty="0" smtClean="0"/>
          </a:p>
          <a:p>
            <a:r>
              <a:rPr lang="tr-TR" sz="2800" dirty="0" smtClean="0"/>
              <a:t>produces energy</a:t>
            </a:r>
            <a:r>
              <a:rPr lang="tr-TR" sz="2800" dirty="0" smtClean="0"/>
              <a:t>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496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8" grpId="0"/>
      <p:bldP spid="29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400</Words>
  <Application>Microsoft Office PowerPoint</Application>
  <PresentationFormat>On-screen Show (4:3)</PresentationFormat>
  <Paragraphs>82</Paragraphs>
  <Slides>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neslihan</dc:creator>
  <cp:lastModifiedBy>wi7</cp:lastModifiedBy>
  <cp:revision>18</cp:revision>
  <dcterms:created xsi:type="dcterms:W3CDTF">2011-10-11T03:49:54Z</dcterms:created>
  <dcterms:modified xsi:type="dcterms:W3CDTF">2012-10-14T21:59:16Z</dcterms:modified>
</cp:coreProperties>
</file>