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79" r:id="rId3"/>
    <p:sldId id="280" r:id="rId4"/>
    <p:sldId id="257" r:id="rId5"/>
    <p:sldId id="258" r:id="rId6"/>
    <p:sldId id="259" r:id="rId7"/>
    <p:sldId id="274" r:id="rId8"/>
    <p:sldId id="261" r:id="rId9"/>
    <p:sldId id="281" r:id="rId10"/>
    <p:sldId id="276" r:id="rId11"/>
    <p:sldId id="263" r:id="rId12"/>
    <p:sldId id="277" r:id="rId13"/>
    <p:sldId id="264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38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47.wmf"/><Relationship Id="rId2" Type="http://schemas.openxmlformats.org/officeDocument/2006/relationships/image" Target="../media/image14.wmf"/><Relationship Id="rId1" Type="http://schemas.openxmlformats.org/officeDocument/2006/relationships/image" Target="../media/image43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21.wmf"/><Relationship Id="rId7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3.wmf"/><Relationship Id="rId7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25.wmf"/><Relationship Id="rId6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4.wmf"/><Relationship Id="rId4" Type="http://schemas.openxmlformats.org/officeDocument/2006/relationships/image" Target="../media/image14.wmf"/><Relationship Id="rId9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1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784D2-6A8A-4711-84AB-25B6C5A1AC2B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43796-FB71-4D38-B4B8-43BDEB6178F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6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00E2-C975-4A21-AFDB-D8F96F75B218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EC64-F220-415A-9417-56E4B83F04E4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00E2-C975-4A21-AFDB-D8F96F75B21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EC64-F220-415A-9417-56E4B83F04E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EC64-F220-415A-9417-56E4B83F04E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mtClean="0"/>
              <a:t>Anahtar elemanı bu dokumanlarda eksik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00E2-C975-4A21-AFDB-D8F96F75B21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5C5C-261D-4E28-A04C-2AA6BBFC928C}" type="datetimeFigureOut">
              <a:rPr lang="en-GB" smtClean="0"/>
              <a:pPr/>
              <a:t>21/10/2012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3025-C6D8-4F59-8636-C1F318193B8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41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45.wmf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image" Target="../media/image46.wmf"/><Relationship Id="rId10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87.bin"/><Relationship Id="rId14" Type="http://schemas.openxmlformats.org/officeDocument/2006/relationships/oleObject" Target="../embeddings/oleObject9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50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0.wmf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6.bin"/><Relationship Id="rId5" Type="http://schemas.openxmlformats.org/officeDocument/2006/relationships/image" Target="../media/image59.wmf"/><Relationship Id="rId15" Type="http://schemas.openxmlformats.org/officeDocument/2006/relationships/oleObject" Target="../embeddings/oleObject108.bin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61.wmf"/><Relationship Id="rId1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3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3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13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6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42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27.wmf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45.bin"/><Relationship Id="rId5" Type="http://schemas.openxmlformats.org/officeDocument/2006/relationships/image" Target="../media/image25.wmf"/><Relationship Id="rId15" Type="http://schemas.openxmlformats.org/officeDocument/2006/relationships/image" Target="../media/image26.wmf"/><Relationship Id="rId23" Type="http://schemas.openxmlformats.org/officeDocument/2006/relationships/oleObject" Target="../embeddings/oleObject44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1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6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7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1.bin"/><Relationship Id="rId5" Type="http://schemas.openxmlformats.org/officeDocument/2006/relationships/image" Target="../media/image14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13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14"/>
            <a:ext cx="707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Element Equations</a:t>
            </a:r>
          </a:p>
          <a:p>
            <a:pPr algn="ctr"/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for 2-terminal elements </a:t>
            </a:r>
            <a:endParaRPr lang="en-GB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4314774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Resistor: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v and i.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2356124" y="1006948"/>
            <a:ext cx="4716206" cy="3286148"/>
            <a:chOff x="1357290" y="714356"/>
            <a:chExt cx="4716206" cy="3286148"/>
          </a:xfrm>
        </p:grpSpPr>
        <p:sp>
          <p:nvSpPr>
            <p:cNvPr id="6" name="Oval 5"/>
            <p:cNvSpPr/>
            <p:nvPr/>
          </p:nvSpPr>
          <p:spPr>
            <a:xfrm>
              <a:off x="1428728" y="1142984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715008" y="1142984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428728" y="3429000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715008" y="3429000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7290" y="71435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>
                  <a:solidFill>
                    <a:srgbClr val="0070C0"/>
                  </a:solidFill>
                  <a:latin typeface="Comic Sans MS" pitchFamily="66" charset="0"/>
                </a:rPr>
                <a:t>v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7014" y="752757"/>
              <a:ext cx="271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i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7290" y="350043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q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43570" y="3538839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Ø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2643174" y="923231"/>
            <a:ext cx="4210509" cy="604708"/>
            <a:chOff x="1611655" y="630639"/>
            <a:chExt cx="4210509" cy="604708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3706448" y="-880370"/>
              <a:ext cx="20924" cy="42105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6911418"/>
                </p:ext>
              </p:extLst>
            </p:nvPr>
          </p:nvGraphicFramePr>
          <p:xfrm>
            <a:off x="2857488" y="630639"/>
            <a:ext cx="1928826" cy="512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Equation" r:id="rId4" imgW="812520" imgH="215640" progId="Equation.3">
                    <p:embed/>
                  </p:oleObj>
                </mc:Choice>
                <mc:Fallback>
                  <p:oleObj name="Equation" r:id="rId4" imgW="8125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630639"/>
                          <a:ext cx="1928826" cy="512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8"/>
          <p:cNvGrpSpPr/>
          <p:nvPr/>
        </p:nvGrpSpPr>
        <p:grpSpPr>
          <a:xfrm>
            <a:off x="2643174" y="3207242"/>
            <a:ext cx="4210509" cy="618992"/>
            <a:chOff x="1611655" y="616355"/>
            <a:chExt cx="4210509" cy="618992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H="1">
              <a:off x="3706448" y="-880370"/>
              <a:ext cx="20924" cy="42105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2783251" y="616355"/>
            <a:ext cx="20796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Equation" r:id="rId6" imgW="876240" imgH="228600" progId="Equation.3">
                    <p:embed/>
                  </p:oleObj>
                </mc:Choice>
                <mc:Fallback>
                  <p:oleObj name="Equation" r:id="rId6" imgW="876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251" y="616355"/>
                          <a:ext cx="2079625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4"/>
          <p:cNvGrpSpPr/>
          <p:nvPr/>
        </p:nvGrpSpPr>
        <p:grpSpPr>
          <a:xfrm>
            <a:off x="6801462" y="1579022"/>
            <a:ext cx="2127928" cy="2214578"/>
            <a:chOff x="5674635" y="1286430"/>
            <a:chExt cx="2127928" cy="2214578"/>
          </a:xfrm>
        </p:grpSpPr>
        <p:cxnSp>
          <p:nvCxnSpPr>
            <p:cNvPr id="23" name="Straight Connector 22"/>
            <p:cNvCxnSpPr>
              <a:stCxn id="11" idx="2"/>
              <a:endCxn id="9" idx="0"/>
            </p:cNvCxnSpPr>
            <p:nvPr/>
          </p:nvCxnSpPr>
          <p:spPr>
            <a:xfrm>
              <a:off x="5674635" y="1286430"/>
              <a:ext cx="19537" cy="22145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5843588" y="1916113"/>
            <a:ext cx="1958975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Equation" r:id="rId8" imgW="825480" imgH="215640" progId="Equation.3">
                    <p:embed/>
                  </p:oleObj>
                </mc:Choice>
                <mc:Fallback>
                  <p:oleObj name="Equation" r:id="rId8" imgW="825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3588" y="1916113"/>
                          <a:ext cx="1958975" cy="512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4143372" y="1535532"/>
            <a:ext cx="122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resistor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5710273" y="2511881"/>
            <a:ext cx="155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inductor   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138373" y="2440443"/>
            <a:ext cx="140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capacitor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8" name="Group 28"/>
          <p:cNvGrpSpPr/>
          <p:nvPr/>
        </p:nvGrpSpPr>
        <p:grpSpPr>
          <a:xfrm>
            <a:off x="428596" y="1578452"/>
            <a:ext cx="2116944" cy="2214578"/>
            <a:chOff x="3705220" y="1214422"/>
            <a:chExt cx="2116944" cy="2214578"/>
          </a:xfrm>
        </p:grpSpPr>
        <p:cxnSp>
          <p:nvCxnSpPr>
            <p:cNvPr id="30" name="Straight Connector 29"/>
            <p:cNvCxnSpPr/>
            <p:nvPr/>
          </p:nvCxnSpPr>
          <p:spPr>
            <a:xfrm rot="16200000" flipH="1">
              <a:off x="4705107" y="2311942"/>
              <a:ext cx="2214578" cy="195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3705220" y="2000240"/>
            <a:ext cx="20193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Equation" r:id="rId10" imgW="850680" imgH="228600" progId="Equation.3">
                    <p:embed/>
                  </p:oleObj>
                </mc:Choice>
                <mc:Fallback>
                  <p:oleObj name="Equation" r:id="rId10" imgW="850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220" y="2000240"/>
                          <a:ext cx="2019300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4143372" y="350727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memristor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34" name="Straight Connector 33"/>
          <p:cNvCxnSpPr>
            <a:stCxn id="8" idx="0"/>
            <a:endCxn id="11" idx="2"/>
          </p:cNvCxnSpPr>
          <p:nvPr/>
        </p:nvCxnSpPr>
        <p:spPr>
          <a:xfrm rot="5400000" flipH="1" flipV="1">
            <a:off x="3560801" y="480932"/>
            <a:ext cx="2214578" cy="42667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101665"/>
              </p:ext>
            </p:extLst>
          </p:nvPr>
        </p:nvGraphicFramePr>
        <p:xfrm>
          <a:off x="4286248" y="2007080"/>
          <a:ext cx="571504" cy="53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12" imgW="317160" imgH="203040" progId="Equation.3">
                  <p:embed/>
                </p:oleObj>
              </mc:Choice>
              <mc:Fallback>
                <p:oleObj name="Equation" r:id="rId12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007080"/>
                        <a:ext cx="571504" cy="53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>
            <a:stCxn id="6" idx="4"/>
            <a:endCxn id="9" idx="0"/>
          </p:cNvCxnSpPr>
          <p:nvPr/>
        </p:nvCxnSpPr>
        <p:spPr>
          <a:xfrm rot="16200000" flipH="1">
            <a:off x="3606289" y="506882"/>
            <a:ext cx="2143140" cy="428628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80138"/>
              </p:ext>
            </p:extLst>
          </p:nvPr>
        </p:nvGraphicFramePr>
        <p:xfrm>
          <a:off x="4216402" y="2692889"/>
          <a:ext cx="641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14" imgW="355320" imgH="228600" progId="Equation.3">
                  <p:embed/>
                </p:oleObj>
              </mc:Choice>
              <mc:Fallback>
                <p:oleObj name="Equation" r:id="rId14" imgW="355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2" y="2692889"/>
                        <a:ext cx="6413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2876" y="4643446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Inductor: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Ø and i.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44" y="502915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Capacitor: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v and q.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844" y="538634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Memristor: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Ø and q.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6021288"/>
            <a:ext cx="603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Algebraic equation:  ....................................................................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48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8" grpId="0"/>
      <p:bldP spid="32" grpId="0"/>
      <p:bldP spid="40" grpId="0"/>
      <p:bldP spid="41" grpId="0"/>
      <p:bldP spid="4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3671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Passive resistor: </a:t>
            </a:r>
            <a:endParaRPr lang="tr-TR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398845"/>
              </p:ext>
            </p:extLst>
          </p:nvPr>
        </p:nvGraphicFramePr>
        <p:xfrm>
          <a:off x="2973610" y="931863"/>
          <a:ext cx="38306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3" imgW="1942920" imgH="203040" progId="Equation.3">
                  <p:embed/>
                </p:oleObj>
              </mc:Choice>
              <mc:Fallback>
                <p:oleObj name="Equation" r:id="rId3" imgW="1942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610" y="931863"/>
                        <a:ext cx="38306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50"/>
          <p:cNvGrpSpPr/>
          <p:nvPr/>
        </p:nvGrpSpPr>
        <p:grpSpPr>
          <a:xfrm>
            <a:off x="1452286" y="3140968"/>
            <a:ext cx="2546375" cy="2331257"/>
            <a:chOff x="1071538" y="4313247"/>
            <a:chExt cx="2546375" cy="2331257"/>
          </a:xfrm>
        </p:grpSpPr>
        <p:grpSp>
          <p:nvGrpSpPr>
            <p:cNvPr id="27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1" name="Equation" r:id="rId5" imgW="266400" imgH="203040" progId="Equation.3">
                    <p:embed/>
                  </p:oleObj>
                </mc:Choice>
                <mc:Fallback>
                  <p:oleObj name="Equation" r:id="rId5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2" name="Equation" r:id="rId7" imgW="241200" imgH="203040" progId="Equation.3">
                    <p:embed/>
                  </p:oleObj>
                </mc:Choice>
                <mc:Fallback>
                  <p:oleObj name="Equation" r:id="rId7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50"/>
          <p:cNvGrpSpPr/>
          <p:nvPr/>
        </p:nvGrpSpPr>
        <p:grpSpPr>
          <a:xfrm>
            <a:off x="5410001" y="3140968"/>
            <a:ext cx="2546375" cy="2331257"/>
            <a:chOff x="1071538" y="4313247"/>
            <a:chExt cx="2546375" cy="2331257"/>
          </a:xfrm>
        </p:grpSpPr>
        <p:grpSp>
          <p:nvGrpSpPr>
            <p:cNvPr id="36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7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name="Equation" r:id="rId9" imgW="266400" imgH="203040" progId="Equation.3">
                    <p:embed/>
                  </p:oleObj>
                </mc:Choice>
                <mc:Fallback>
                  <p:oleObj name="Equation" r:id="rId9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Equation" r:id="rId10" imgW="241200" imgH="203040" progId="Equation.3">
                    <p:embed/>
                  </p:oleObj>
                </mc:Choice>
                <mc:Fallback>
                  <p:oleObj name="Equation" r:id="rId10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Freeform 43"/>
          <p:cNvSpPr/>
          <p:nvPr/>
        </p:nvSpPr>
        <p:spPr>
          <a:xfrm>
            <a:off x="1403648" y="3391883"/>
            <a:ext cx="1842655" cy="2036618"/>
          </a:xfrm>
          <a:custGeom>
            <a:avLst/>
            <a:gdLst>
              <a:gd name="connsiteX0" fmla="*/ 0 w 1842655"/>
              <a:gd name="connsiteY0" fmla="*/ 2036618 h 2036618"/>
              <a:gd name="connsiteX1" fmla="*/ 374073 w 1842655"/>
              <a:gd name="connsiteY1" fmla="*/ 1330036 h 2036618"/>
              <a:gd name="connsiteX2" fmla="*/ 1052946 w 1842655"/>
              <a:gd name="connsiteY2" fmla="*/ 914400 h 2036618"/>
              <a:gd name="connsiteX3" fmla="*/ 1579418 w 1842655"/>
              <a:gd name="connsiteY3" fmla="*/ 651164 h 2036618"/>
              <a:gd name="connsiteX4" fmla="*/ 1842655 w 1842655"/>
              <a:gd name="connsiteY4" fmla="*/ 0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655" h="2036618">
                <a:moveTo>
                  <a:pt x="0" y="2036618"/>
                </a:moveTo>
                <a:cubicBezTo>
                  <a:pt x="99291" y="1776845"/>
                  <a:pt x="198582" y="1517072"/>
                  <a:pt x="374073" y="1330036"/>
                </a:cubicBezTo>
                <a:cubicBezTo>
                  <a:pt x="549564" y="1143000"/>
                  <a:pt x="852055" y="1027545"/>
                  <a:pt x="1052946" y="914400"/>
                </a:cubicBezTo>
                <a:cubicBezTo>
                  <a:pt x="1253837" y="801255"/>
                  <a:pt x="1447800" y="803564"/>
                  <a:pt x="1579418" y="651164"/>
                </a:cubicBezTo>
                <a:cubicBezTo>
                  <a:pt x="1711036" y="498764"/>
                  <a:pt x="1776845" y="249382"/>
                  <a:pt x="1842655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Freeform 44"/>
          <p:cNvSpPr/>
          <p:nvPr/>
        </p:nvSpPr>
        <p:spPr>
          <a:xfrm>
            <a:off x="5489888" y="3828210"/>
            <a:ext cx="1911927" cy="1224699"/>
          </a:xfrm>
          <a:custGeom>
            <a:avLst/>
            <a:gdLst>
              <a:gd name="connsiteX0" fmla="*/ 0 w 1911927"/>
              <a:gd name="connsiteY0" fmla="*/ 171754 h 1224699"/>
              <a:gd name="connsiteX1" fmla="*/ 748146 w 1911927"/>
              <a:gd name="connsiteY1" fmla="*/ 5499 h 1224699"/>
              <a:gd name="connsiteX2" fmla="*/ 1399309 w 1911927"/>
              <a:gd name="connsiteY2" fmla="*/ 351863 h 1224699"/>
              <a:gd name="connsiteX3" fmla="*/ 1593273 w 1911927"/>
              <a:gd name="connsiteY3" fmla="*/ 1016881 h 1224699"/>
              <a:gd name="connsiteX4" fmla="*/ 1911927 w 1911927"/>
              <a:gd name="connsiteY4" fmla="*/ 1224699 h 122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27" h="1224699">
                <a:moveTo>
                  <a:pt x="0" y="171754"/>
                </a:moveTo>
                <a:cubicBezTo>
                  <a:pt x="257464" y="73617"/>
                  <a:pt x="514928" y="-24519"/>
                  <a:pt x="748146" y="5499"/>
                </a:cubicBezTo>
                <a:cubicBezTo>
                  <a:pt x="981364" y="35517"/>
                  <a:pt x="1258455" y="183299"/>
                  <a:pt x="1399309" y="351863"/>
                </a:cubicBezTo>
                <a:cubicBezTo>
                  <a:pt x="1540163" y="520427"/>
                  <a:pt x="1507837" y="871408"/>
                  <a:pt x="1593273" y="1016881"/>
                </a:cubicBezTo>
                <a:cubicBezTo>
                  <a:pt x="1678709" y="1162354"/>
                  <a:pt x="1795318" y="1193526"/>
                  <a:pt x="1911927" y="1224699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TextBox 45"/>
          <p:cNvSpPr txBox="1"/>
          <p:nvPr/>
        </p:nvSpPr>
        <p:spPr>
          <a:xfrm>
            <a:off x="436361" y="18976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Active resistor</a:t>
            </a:r>
            <a:r>
              <a:rPr lang="tr-TR" sz="2800" dirty="0" smtClean="0"/>
              <a:t>: </a:t>
            </a:r>
            <a:endParaRPr lang="tr-TR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000100" y="159023"/>
            <a:ext cx="707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Active and Passive Elements</a:t>
            </a:r>
          </a:p>
          <a:p>
            <a:pPr algn="ctr"/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(definitions for nonlinear resistors)</a:t>
            </a:r>
            <a:endParaRPr lang="en-GB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5661248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9672" y="5995974"/>
            <a:ext cx="190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u="sng" dirty="0" smtClean="0"/>
              <a:t>passive resistor</a:t>
            </a:r>
            <a:endParaRPr lang="tr-TR" b="1" i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220072" y="5589240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80112" y="5923966"/>
            <a:ext cx="190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u="sng" dirty="0" smtClean="0"/>
              <a:t>act</a:t>
            </a:r>
            <a:r>
              <a:rPr lang="tr-TR" b="1" i="1" u="sng" dirty="0" smtClean="0"/>
              <a:t>ive </a:t>
            </a:r>
            <a:r>
              <a:rPr lang="tr-TR" b="1" i="1" u="sng" dirty="0" smtClean="0"/>
              <a:t>resistor</a:t>
            </a:r>
            <a:endParaRPr lang="tr-TR" b="1" i="1" u="sn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195572"/>
              </p:ext>
            </p:extLst>
          </p:nvPr>
        </p:nvGraphicFramePr>
        <p:xfrm>
          <a:off x="2936205" y="1988840"/>
          <a:ext cx="4156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11" imgW="2108160" imgH="203040" progId="Equation.3">
                  <p:embed/>
                </p:oleObj>
              </mc:Choice>
              <mc:Fallback>
                <p:oleObj name="Equation" r:id="rId11" imgW="21081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205" y="1988840"/>
                        <a:ext cx="41560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 animBg="1"/>
      <p:bldP spid="45" grpId="0" animBg="1"/>
      <p:bldP spid="46" grpId="0"/>
      <p:bldP spid="25" grpId="0"/>
      <p:bldP spid="28" grpId="0"/>
      <p:bldP spid="29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/>
          <p:nvPr/>
        </p:nvGrpSpPr>
        <p:grpSpPr>
          <a:xfrm>
            <a:off x="5643571" y="428604"/>
            <a:ext cx="3071833" cy="3929090"/>
            <a:chOff x="571470" y="357166"/>
            <a:chExt cx="3071833" cy="3929090"/>
          </a:xfrm>
        </p:grpSpPr>
        <p:grpSp>
          <p:nvGrpSpPr>
            <p:cNvPr id="5" name="Group 27"/>
            <p:cNvGrpSpPr/>
            <p:nvPr/>
          </p:nvGrpSpPr>
          <p:grpSpPr>
            <a:xfrm>
              <a:off x="571470" y="357166"/>
              <a:ext cx="3071833" cy="3929090"/>
              <a:chOff x="571471" y="463622"/>
              <a:chExt cx="2121026" cy="2465312"/>
            </a:xfrm>
          </p:grpSpPr>
          <p:grpSp>
            <p:nvGrpSpPr>
              <p:cNvPr id="10" name="Group 13"/>
              <p:cNvGrpSpPr/>
              <p:nvPr/>
            </p:nvGrpSpPr>
            <p:grpSpPr>
              <a:xfrm>
                <a:off x="571471" y="463622"/>
                <a:ext cx="2121026" cy="2465312"/>
                <a:chOff x="1928789" y="2249572"/>
                <a:chExt cx="2121026" cy="2465312"/>
              </a:xfrm>
            </p:grpSpPr>
            <p:grpSp>
              <p:nvGrpSpPr>
                <p:cNvPr id="11" name="Group 51"/>
                <p:cNvGrpSpPr/>
                <p:nvPr/>
              </p:nvGrpSpPr>
              <p:grpSpPr>
                <a:xfrm>
                  <a:off x="1928789" y="2249572"/>
                  <a:ext cx="2121026" cy="2465312"/>
                  <a:chOff x="3857620" y="4178398"/>
                  <a:chExt cx="2706140" cy="2465312"/>
                </a:xfrm>
              </p:grpSpPr>
              <p:grpSp>
                <p:nvGrpSpPr>
                  <p:cNvPr id="12" name="Group 46"/>
                  <p:cNvGrpSpPr/>
                  <p:nvPr/>
                </p:nvGrpSpPr>
                <p:grpSpPr>
                  <a:xfrm>
                    <a:off x="3857620" y="4429132"/>
                    <a:ext cx="2071702" cy="2214578"/>
                    <a:chOff x="1071538" y="4429926"/>
                    <a:chExt cx="2071702" cy="2214578"/>
                  </a:xfrm>
                </p:grpSpPr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rot="5400000" flipH="1" flipV="1">
                      <a:off x="964381" y="5536421"/>
                      <a:ext cx="2214578" cy="1588"/>
                    </a:xfrm>
                    <a:prstGeom prst="straightConnector1">
                      <a:avLst/>
                    </a:prstGeom>
                    <a:ln w="254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>
                      <a:off x="1071538" y="5500702"/>
                      <a:ext cx="2071702" cy="1588"/>
                    </a:xfrm>
                    <a:prstGeom prst="straightConnector1">
                      <a:avLst/>
                    </a:prstGeom>
                    <a:ln w="254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aphicFrame>
                <p:nvGraphicFramePr>
                  <p:cNvPr id="6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4893362" y="4178398"/>
                  <a:ext cx="537597" cy="3483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98" name="Equation" r:id="rId4" imgW="241200" imgH="203040" progId="Equation.3">
                          <p:embed/>
                        </p:oleObj>
                      </mc:Choice>
                      <mc:Fallback>
                        <p:oleObj name="Equation" r:id="rId4" imgW="241200" imgH="203040" progId="Equation.3">
                          <p:embed/>
                          <p:pic>
                            <p:nvPicPr>
                              <p:cNvPr id="0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93362" y="4178398"/>
                                <a:ext cx="537597" cy="3483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5975363" y="5313379"/>
                  <a:ext cx="588397" cy="35353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99" name="Equation" r:id="rId6" imgW="266400" imgH="203040" progId="Equation.3">
                          <p:embed/>
                        </p:oleObj>
                      </mc:Choice>
                      <mc:Fallback>
                        <p:oleObj name="Equation" r:id="rId6" imgW="266400" imgH="203040" progId="Equation.3">
                          <p:embed/>
                          <p:pic>
                            <p:nvPicPr>
                              <p:cNvPr id="0" name="Picture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975363" y="5313379"/>
                                <a:ext cx="588397" cy="35353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3" name="Freeform 12"/>
                <p:cNvSpPr/>
                <p:nvPr/>
              </p:nvSpPr>
              <p:spPr>
                <a:xfrm>
                  <a:off x="2398426" y="2503357"/>
                  <a:ext cx="1469036" cy="2128604"/>
                </a:xfrm>
                <a:custGeom>
                  <a:avLst/>
                  <a:gdLst>
                    <a:gd name="connsiteX0" fmla="*/ 0 w 1469036"/>
                    <a:gd name="connsiteY0" fmla="*/ 2128604 h 2128604"/>
                    <a:gd name="connsiteX1" fmla="*/ 554636 w 1469036"/>
                    <a:gd name="connsiteY1" fmla="*/ 359764 h 2128604"/>
                    <a:gd name="connsiteX2" fmla="*/ 809469 w 1469036"/>
                    <a:gd name="connsiteY2" fmla="*/ 374754 h 2128604"/>
                    <a:gd name="connsiteX3" fmla="*/ 854440 w 1469036"/>
                    <a:gd name="connsiteY3" fmla="*/ 809469 h 2128604"/>
                    <a:gd name="connsiteX4" fmla="*/ 1019331 w 1469036"/>
                    <a:gd name="connsiteY4" fmla="*/ 824459 h 2128604"/>
                    <a:gd name="connsiteX5" fmla="*/ 1469036 w 1469036"/>
                    <a:gd name="connsiteY5" fmla="*/ 0 h 2128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9036" h="2128604">
                      <a:moveTo>
                        <a:pt x="0" y="2128604"/>
                      </a:moveTo>
                      <a:cubicBezTo>
                        <a:pt x="209862" y="1390338"/>
                        <a:pt x="419725" y="652072"/>
                        <a:pt x="554636" y="359764"/>
                      </a:cubicBezTo>
                      <a:cubicBezTo>
                        <a:pt x="689547" y="67456"/>
                        <a:pt x="759502" y="299803"/>
                        <a:pt x="809469" y="374754"/>
                      </a:cubicBezTo>
                      <a:cubicBezTo>
                        <a:pt x="859436" y="449705"/>
                        <a:pt x="819463" y="734518"/>
                        <a:pt x="854440" y="809469"/>
                      </a:cubicBezTo>
                      <a:cubicBezTo>
                        <a:pt x="889417" y="884420"/>
                        <a:pt x="916898" y="959371"/>
                        <a:pt x="1019331" y="824459"/>
                      </a:cubicBezTo>
                      <a:cubicBezTo>
                        <a:pt x="1121764" y="689548"/>
                        <a:pt x="1295400" y="344774"/>
                        <a:pt x="1469036" y="0"/>
                      </a:cubicBezTo>
                    </a:path>
                  </a:pathLst>
                </a:cu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rot="5400000">
                <a:off x="1285852" y="1357298"/>
                <a:ext cx="857256" cy="158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1840548" y="1696279"/>
                <a:ext cx="224119" cy="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0800000">
                <a:off x="1360692" y="1584218"/>
                <a:ext cx="542588" cy="99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0800000">
                <a:off x="1357290" y="928670"/>
                <a:ext cx="357190" cy="158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285852" y="19288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5852" y="8857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71670" y="250030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28860" y="2500306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8596" y="285728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Tunel Diode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4" name="Group 41"/>
          <p:cNvGrpSpPr/>
          <p:nvPr/>
        </p:nvGrpSpPr>
        <p:grpSpPr>
          <a:xfrm>
            <a:off x="467544" y="1011230"/>
            <a:ext cx="428628" cy="1714512"/>
            <a:chOff x="1214414" y="2857496"/>
            <a:chExt cx="338142" cy="2841143"/>
          </a:xfrm>
        </p:grpSpPr>
        <p:sp>
          <p:nvSpPr>
            <p:cNvPr id="43" name="TextBox 42"/>
            <p:cNvSpPr txBox="1"/>
            <p:nvPr/>
          </p:nvSpPr>
          <p:spPr>
            <a:xfrm>
              <a:off x="1285852" y="2857496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4414" y="4929198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852" y="3731129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5" name="Group 53"/>
          <p:cNvGrpSpPr/>
          <p:nvPr/>
        </p:nvGrpSpPr>
        <p:grpSpPr>
          <a:xfrm>
            <a:off x="967610" y="1011230"/>
            <a:ext cx="1000132" cy="1841706"/>
            <a:chOff x="1214414" y="1071546"/>
            <a:chExt cx="1000132" cy="1841706"/>
          </a:xfrm>
        </p:grpSpPr>
        <p:grpSp>
          <p:nvGrpSpPr>
            <p:cNvPr id="17" name="Group 22"/>
            <p:cNvGrpSpPr/>
            <p:nvPr/>
          </p:nvGrpSpPr>
          <p:grpSpPr>
            <a:xfrm>
              <a:off x="1214414" y="1071546"/>
              <a:ext cx="1000132" cy="1841706"/>
              <a:chOff x="1214414" y="4730566"/>
              <a:chExt cx="857256" cy="1841706"/>
            </a:xfrm>
          </p:grpSpPr>
          <p:grpSp>
            <p:nvGrpSpPr>
              <p:cNvPr id="18" name="Group 34"/>
              <p:cNvGrpSpPr/>
              <p:nvPr/>
            </p:nvGrpSpPr>
            <p:grpSpPr>
              <a:xfrm>
                <a:off x="1357290" y="4730566"/>
                <a:ext cx="571504" cy="1841706"/>
                <a:chOff x="4286248" y="3071810"/>
                <a:chExt cx="571504" cy="1841706"/>
              </a:xfrm>
            </p:grpSpPr>
            <p:grpSp>
              <p:nvGrpSpPr>
                <p:cNvPr id="19" name="Group 116"/>
                <p:cNvGrpSpPr/>
                <p:nvPr/>
              </p:nvGrpSpPr>
              <p:grpSpPr>
                <a:xfrm>
                  <a:off x="4286248" y="3071810"/>
                  <a:ext cx="571504" cy="1841706"/>
                  <a:chOff x="4286248" y="3373244"/>
                  <a:chExt cx="571504" cy="1841706"/>
                </a:xfrm>
              </p:grpSpPr>
              <p:grpSp>
                <p:nvGrpSpPr>
                  <p:cNvPr id="23" name="Group 110"/>
                  <p:cNvGrpSpPr/>
                  <p:nvPr/>
                </p:nvGrpSpPr>
                <p:grpSpPr>
                  <a:xfrm>
                    <a:off x="4286248" y="4071942"/>
                    <a:ext cx="571504" cy="501654"/>
                    <a:chOff x="4286248" y="4071942"/>
                    <a:chExt cx="571504" cy="501654"/>
                  </a:xfrm>
                </p:grpSpPr>
                <p:sp>
                  <p:nvSpPr>
                    <p:cNvPr id="40" name="Isosceles Triangle 39"/>
                    <p:cNvSpPr/>
                    <p:nvPr/>
                  </p:nvSpPr>
                  <p:spPr>
                    <a:xfrm rot="10800000">
                      <a:off x="4286248" y="4071942"/>
                      <a:ext cx="571504" cy="500066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4357686" y="4572008"/>
                      <a:ext cx="428628" cy="158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/>
                  <p:cNvCxnSpPr>
                    <a:endCxn id="40" idx="3"/>
                  </p:cNvCxnSpPr>
                  <p:nvPr/>
                </p:nvCxnSpPr>
                <p:spPr>
                  <a:xfrm rot="5400000">
                    <a:off x="4250529" y="3750471"/>
                    <a:ext cx="642942" cy="158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rot="5400000">
                    <a:off x="4251323" y="4892685"/>
                    <a:ext cx="642942" cy="158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Oval 37"/>
                  <p:cNvSpPr/>
                  <p:nvPr/>
                </p:nvSpPr>
                <p:spPr>
                  <a:xfrm>
                    <a:off x="4539528" y="5143512"/>
                    <a:ext cx="103910" cy="557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539528" y="3373244"/>
                    <a:ext cx="103910" cy="557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9" name="Straight Arrow Connector 28"/>
                <p:cNvCxnSpPr/>
                <p:nvPr/>
              </p:nvCxnSpPr>
              <p:spPr>
                <a:xfrm rot="5400000">
                  <a:off x="4500562" y="3357562"/>
                  <a:ext cx="142876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Oval 24"/>
              <p:cNvSpPr/>
              <p:nvPr/>
            </p:nvSpPr>
            <p:spPr>
              <a:xfrm>
                <a:off x="1214414" y="5214950"/>
                <a:ext cx="857256" cy="8572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rot="5400000" flipH="1" flipV="1">
              <a:off x="1893075" y="2178835"/>
              <a:ext cx="142876" cy="71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V="1">
              <a:off x="1392215" y="2179629"/>
              <a:ext cx="143670" cy="70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857488" y="857232"/>
          <a:ext cx="26574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8" imgW="1346040" imgH="241200" progId="Equation.3">
                  <p:embed/>
                </p:oleObj>
              </mc:Choice>
              <mc:Fallback>
                <p:oleObj name="Equation" r:id="rId8" imgW="13460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857232"/>
                        <a:ext cx="26574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55"/>
          <p:cNvGrpSpPr/>
          <p:nvPr/>
        </p:nvGrpSpPr>
        <p:grpSpPr>
          <a:xfrm>
            <a:off x="2857488" y="1500174"/>
            <a:ext cx="3802744" cy="456728"/>
            <a:chOff x="2428860" y="1785926"/>
            <a:chExt cx="3802744" cy="456728"/>
          </a:xfrm>
        </p:grpSpPr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2428860" y="1785926"/>
            <a:ext cx="1277937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" name="Equation" r:id="rId10" imgW="647640" imgH="215640" progId="Equation.3">
                    <p:embed/>
                  </p:oleObj>
                </mc:Choice>
                <mc:Fallback>
                  <p:oleObj name="Equation" r:id="rId10" imgW="64764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1785926"/>
                          <a:ext cx="1277937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Box 54"/>
            <p:cNvSpPr txBox="1"/>
            <p:nvPr/>
          </p:nvSpPr>
          <p:spPr>
            <a:xfrm>
              <a:off x="3802712" y="1842544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s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lope is negative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857488" y="2071678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oscillators, amplifiers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500298" y="2214554"/>
            <a:ext cx="428628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59"/>
          <p:cNvGrpSpPr/>
          <p:nvPr/>
        </p:nvGrpSpPr>
        <p:grpSpPr>
          <a:xfrm>
            <a:off x="2872878" y="2564904"/>
            <a:ext cx="3643338" cy="707886"/>
            <a:chOff x="2372812" y="1779086"/>
            <a:chExt cx="3643338" cy="707886"/>
          </a:xfrm>
        </p:grpSpPr>
        <p:graphicFrame>
          <p:nvGraphicFramePr>
            <p:cNvPr id="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4569715"/>
                </p:ext>
              </p:extLst>
            </p:nvPr>
          </p:nvGraphicFramePr>
          <p:xfrm>
            <a:off x="2466972" y="1785932"/>
            <a:ext cx="1201737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2" name="Equation" r:id="rId12" imgW="609480" imgH="215640" progId="Equation.3">
                    <p:embed/>
                  </p:oleObj>
                </mc:Choice>
                <mc:Fallback>
                  <p:oleObj name="Equation" r:id="rId12" imgW="60948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972" y="1785932"/>
                          <a:ext cx="1201737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2372812" y="1779086"/>
              <a:ext cx="36433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              three possible voltages for one current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2571736" y="3427412"/>
            <a:ext cx="428628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09888" y="3286124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memory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, switching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9512" y="3964994"/>
            <a:ext cx="6249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It is voltage-controlled, not current-controlled.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9512" y="4581128"/>
            <a:ext cx="3585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Voltage-controlled element: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5477162"/>
            <a:ext cx="3585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Current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-controlled element: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7" grpId="0"/>
      <p:bldP spid="64" grpId="0"/>
      <p:bldP spid="65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02" y="476672"/>
            <a:ext cx="2926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Independent Source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02" y="833862"/>
            <a:ext cx="36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Independent voltage source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963671"/>
              </p:ext>
            </p:extLst>
          </p:nvPr>
        </p:nvGraphicFramePr>
        <p:xfrm>
          <a:off x="3679527" y="2348880"/>
          <a:ext cx="4060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3" imgW="2057400" imgH="253800" progId="Equation.3">
                  <p:embed/>
                </p:oleObj>
              </mc:Choice>
              <mc:Fallback>
                <p:oleObj name="Equation" r:id="rId3" imgW="2057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527" y="2348880"/>
                        <a:ext cx="40608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11"/>
          <p:cNvGrpSpPr/>
          <p:nvPr/>
        </p:nvGrpSpPr>
        <p:grpSpPr>
          <a:xfrm>
            <a:off x="4736536" y="194926"/>
            <a:ext cx="1923696" cy="2009938"/>
            <a:chOff x="6572264" y="4000504"/>
            <a:chExt cx="2571768" cy="252255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6858413" y="5500305"/>
              <a:ext cx="2000264" cy="79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4"/>
            <p:cNvGrpSpPr/>
            <p:nvPr/>
          </p:nvGrpSpPr>
          <p:grpSpPr>
            <a:xfrm>
              <a:off x="6572264" y="4000504"/>
              <a:ext cx="2571768" cy="2500330"/>
              <a:chOff x="3857620" y="4143380"/>
              <a:chExt cx="2571768" cy="2500330"/>
            </a:xfrm>
          </p:grpSpPr>
          <p:grpSp>
            <p:nvGrpSpPr>
              <p:cNvPr id="9" name="Group 46"/>
              <p:cNvGrpSpPr/>
              <p:nvPr/>
            </p:nvGrpSpPr>
            <p:grpSpPr>
              <a:xfrm>
                <a:off x="3857620" y="4429132"/>
                <a:ext cx="2071702" cy="2214578"/>
                <a:chOff x="1071538" y="4429926"/>
                <a:chExt cx="2071702" cy="2214578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rot="5400000" flipH="1" flipV="1">
                  <a:off x="964381" y="5536421"/>
                  <a:ext cx="2214578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071538" y="5500702"/>
                  <a:ext cx="2071702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0" name="Object 18"/>
              <p:cNvGraphicFramePr>
                <a:graphicFrameLocks noChangeAspect="1"/>
              </p:cNvGraphicFramePr>
              <p:nvPr/>
            </p:nvGraphicFramePr>
            <p:xfrm>
              <a:off x="4929190" y="4143380"/>
              <a:ext cx="4746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5" name="Equation" r:id="rId5" imgW="241200" imgH="203040" progId="Equation.3">
                      <p:embed/>
                    </p:oleObj>
                  </mc:Choice>
                  <mc:Fallback>
                    <p:oleObj name="Equation" r:id="rId5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9190" y="4143380"/>
                            <a:ext cx="4746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20"/>
              <p:cNvGraphicFramePr>
                <a:graphicFrameLocks noChangeAspect="1"/>
              </p:cNvGraphicFramePr>
              <p:nvPr/>
            </p:nvGraphicFramePr>
            <p:xfrm>
              <a:off x="5903925" y="5286388"/>
              <a:ext cx="5254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6" name="Equation" r:id="rId7" imgW="266400" imgH="203040" progId="Equation.3">
                      <p:embed/>
                    </p:oleObj>
                  </mc:Choice>
                  <mc:Fallback>
                    <p:oleObj name="Equation" r:id="rId7" imgW="2664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03925" y="5286388"/>
                            <a:ext cx="5254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" name="Object 20"/>
            <p:cNvGraphicFramePr>
              <a:graphicFrameLocks noChangeAspect="1"/>
            </p:cNvGraphicFramePr>
            <p:nvPr/>
          </p:nvGraphicFramePr>
          <p:xfrm>
            <a:off x="7858148" y="6072206"/>
            <a:ext cx="1276350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7" name="Equation" r:id="rId9" imgW="647640" imgH="228600" progId="Equation.3">
                    <p:embed/>
                  </p:oleObj>
                </mc:Choice>
                <mc:Fallback>
                  <p:oleObj name="Equation" r:id="rId9" imgW="647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148" y="6072206"/>
                          <a:ext cx="1276350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2483768" y="2835706"/>
            <a:ext cx="60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Is the independent voltage source linear?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3288404"/>
            <a:ext cx="693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Is the independent voltage source voltage-controlled?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3717032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Is the independent voltage source current-controlled?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7" name="Group 116"/>
          <p:cNvGrpSpPr/>
          <p:nvPr/>
        </p:nvGrpSpPr>
        <p:grpSpPr>
          <a:xfrm>
            <a:off x="628090" y="1196752"/>
            <a:ext cx="2071702" cy="1882947"/>
            <a:chOff x="-32" y="4929198"/>
            <a:chExt cx="2071702" cy="1882947"/>
          </a:xfrm>
        </p:grpSpPr>
        <p:grpSp>
          <p:nvGrpSpPr>
            <p:cNvPr id="18" name="Group 96"/>
            <p:cNvGrpSpPr/>
            <p:nvPr/>
          </p:nvGrpSpPr>
          <p:grpSpPr>
            <a:xfrm>
              <a:off x="71406" y="4929198"/>
              <a:ext cx="2000264" cy="1882947"/>
              <a:chOff x="71406" y="4929198"/>
              <a:chExt cx="2000264" cy="1882947"/>
            </a:xfrm>
          </p:grpSpPr>
          <p:grpSp>
            <p:nvGrpSpPr>
              <p:cNvPr id="21" name="Group 71"/>
              <p:cNvGrpSpPr/>
              <p:nvPr/>
            </p:nvGrpSpPr>
            <p:grpSpPr>
              <a:xfrm>
                <a:off x="500034" y="5143512"/>
                <a:ext cx="434960" cy="1668633"/>
                <a:chOff x="571472" y="5230632"/>
                <a:chExt cx="434960" cy="1668633"/>
              </a:xfrm>
            </p:grpSpPr>
            <p:grpSp>
              <p:nvGrpSpPr>
                <p:cNvPr id="38" name="Group 73"/>
                <p:cNvGrpSpPr/>
                <p:nvPr/>
              </p:nvGrpSpPr>
              <p:grpSpPr>
                <a:xfrm>
                  <a:off x="571472" y="5286388"/>
                  <a:ext cx="434960" cy="1612877"/>
                  <a:chOff x="1993900" y="5102247"/>
                  <a:chExt cx="341313" cy="1398587"/>
                </a:xfrm>
              </p:grpSpPr>
              <p:sp>
                <p:nvSpPr>
                  <p:cNvPr id="4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76463" y="5102247"/>
                    <a:ext cx="0" cy="39211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4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993900" y="5494359"/>
                    <a:ext cx="341313" cy="263525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4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176463" y="5757884"/>
                    <a:ext cx="0" cy="70485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4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176463" y="6408759"/>
                    <a:ext cx="0" cy="9207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4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105025" y="5586434"/>
                    <a:ext cx="111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4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105025" y="5708672"/>
                    <a:ext cx="111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4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176463" y="5527697"/>
                    <a:ext cx="0" cy="10795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</p:grpSp>
            <p:sp>
              <p:nvSpPr>
                <p:cNvPr id="39" name="Oval 38"/>
                <p:cNvSpPr/>
                <p:nvPr/>
              </p:nvSpPr>
              <p:spPr>
                <a:xfrm>
                  <a:off x="735996" y="5230632"/>
                  <a:ext cx="121228" cy="557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14348" y="6817950"/>
                  <a:ext cx="121228" cy="557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 rot="5400000">
                  <a:off x="715275" y="5499776"/>
                  <a:ext cx="142876" cy="18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87"/>
              <p:cNvGrpSpPr/>
              <p:nvPr/>
            </p:nvGrpSpPr>
            <p:grpSpPr>
              <a:xfrm>
                <a:off x="1428728" y="5143512"/>
                <a:ext cx="642942" cy="1413078"/>
                <a:chOff x="1428728" y="5143512"/>
                <a:chExt cx="642942" cy="1413078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1500166" y="5429264"/>
                  <a:ext cx="57150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428728" y="5715016"/>
                  <a:ext cx="64294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571604" y="5784866"/>
                  <a:ext cx="428628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428728" y="5857892"/>
                  <a:ext cx="64294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71604" y="5929330"/>
                  <a:ext cx="428628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1500960" y="6214288"/>
                  <a:ext cx="57150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/>
                <p:nvPr/>
              </p:nvSpPr>
              <p:spPr>
                <a:xfrm>
                  <a:off x="1736128" y="5143512"/>
                  <a:ext cx="121228" cy="557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736128" y="6500834"/>
                  <a:ext cx="121228" cy="557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1715407" y="5428338"/>
                  <a:ext cx="142876" cy="18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88"/>
              <p:cNvGrpSpPr/>
              <p:nvPr/>
            </p:nvGrpSpPr>
            <p:grpSpPr>
              <a:xfrm>
                <a:off x="71406" y="4929198"/>
                <a:ext cx="428628" cy="1857388"/>
                <a:chOff x="1214414" y="2620734"/>
                <a:chExt cx="338142" cy="3077905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1285852" y="2620734"/>
                  <a:ext cx="26670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24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 </a:t>
                  </a:r>
                  <a:endParaRPr lang="en-GB" sz="2000" dirty="0">
                    <a:solidFill>
                      <a:srgbClr val="C00000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14414" y="4929198"/>
                  <a:ext cx="26670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24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 </a:t>
                  </a:r>
                  <a:endParaRPr lang="en-GB" sz="2000" dirty="0">
                    <a:solidFill>
                      <a:srgbClr val="C00000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4" name="Group 92"/>
              <p:cNvGrpSpPr/>
              <p:nvPr/>
            </p:nvGrpSpPr>
            <p:grpSpPr>
              <a:xfrm>
                <a:off x="1000100" y="5000636"/>
                <a:ext cx="428628" cy="1714512"/>
                <a:chOff x="1214414" y="2857496"/>
                <a:chExt cx="338142" cy="2841143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285852" y="2857496"/>
                  <a:ext cx="26670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24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 </a:t>
                  </a:r>
                  <a:endParaRPr lang="en-GB" sz="2000" dirty="0">
                    <a:solidFill>
                      <a:srgbClr val="C00000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14414" y="4929198"/>
                  <a:ext cx="26670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24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 </a:t>
                  </a:r>
                  <a:endParaRPr lang="en-GB" sz="2000" dirty="0">
                    <a:solidFill>
                      <a:srgbClr val="C00000"/>
                    </a:solidFill>
                    <a:latin typeface="Comic Sans MS" pitchFamily="66" charset="0"/>
                  </a:endParaRPr>
                </a:p>
              </p:txBody>
            </p:sp>
          </p:grpSp>
        </p:grpSp>
        <p:graphicFrame>
          <p:nvGraphicFramePr>
            <p:cNvPr id="19" name="Object 20"/>
            <p:cNvGraphicFramePr>
              <a:graphicFrameLocks noChangeAspect="1"/>
            </p:cNvGraphicFramePr>
            <p:nvPr/>
          </p:nvGraphicFramePr>
          <p:xfrm>
            <a:off x="857224" y="5286388"/>
            <a:ext cx="6508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8" name="Equation" r:id="rId11" imgW="330120" imgH="228600" progId="Equation.3">
                    <p:embed/>
                  </p:oleObj>
                </mc:Choice>
                <mc:Fallback>
                  <p:oleObj name="Equation" r:id="rId11" imgW="330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5286388"/>
                          <a:ext cx="6508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4"/>
            <p:cNvGraphicFramePr>
              <a:graphicFrameLocks noChangeAspect="1"/>
            </p:cNvGraphicFramePr>
            <p:nvPr/>
          </p:nvGraphicFramePr>
          <p:xfrm>
            <a:off x="-32" y="5286388"/>
            <a:ext cx="6508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9" name="Equation" r:id="rId13" imgW="330120" imgH="228600" progId="Equation.3">
                    <p:embed/>
                  </p:oleObj>
                </mc:Choice>
                <mc:Fallback>
                  <p:oleObj name="Equation" r:id="rId13" imgW="3301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2" y="5286388"/>
                          <a:ext cx="6508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TextBox 48"/>
          <p:cNvSpPr txBox="1"/>
          <p:nvPr/>
        </p:nvSpPr>
        <p:spPr>
          <a:xfrm>
            <a:off x="553998" y="4293096"/>
            <a:ext cx="394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Independent current source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50" name="Group 25"/>
          <p:cNvGrpSpPr/>
          <p:nvPr/>
        </p:nvGrpSpPr>
        <p:grpSpPr>
          <a:xfrm>
            <a:off x="482561" y="4836652"/>
            <a:ext cx="1474819" cy="1714512"/>
            <a:chOff x="71406" y="642918"/>
            <a:chExt cx="1474819" cy="1714512"/>
          </a:xfrm>
        </p:grpSpPr>
        <p:grpSp>
          <p:nvGrpSpPr>
            <p:cNvPr id="51" name="Group 1"/>
            <p:cNvGrpSpPr/>
            <p:nvPr/>
          </p:nvGrpSpPr>
          <p:grpSpPr>
            <a:xfrm>
              <a:off x="519086" y="714356"/>
              <a:ext cx="552452" cy="1554185"/>
              <a:chOff x="3662358" y="5089525"/>
              <a:chExt cx="338138" cy="1211263"/>
            </a:xfrm>
          </p:grpSpPr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3662358" y="5546725"/>
                <a:ext cx="338138" cy="2889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3829046" y="5089525"/>
                <a:ext cx="0" cy="4572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62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3829046" y="5835650"/>
                <a:ext cx="1587" cy="46513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63" name="AutoShape 10"/>
              <p:cNvCxnSpPr>
                <a:cxnSpLocks noChangeShapeType="1"/>
              </p:cNvCxnSpPr>
              <p:nvPr/>
            </p:nvCxnSpPr>
            <p:spPr bwMode="auto">
              <a:xfrm>
                <a:off x="3830633" y="5613400"/>
                <a:ext cx="1588" cy="155575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2" name="Oval 51"/>
            <p:cNvSpPr/>
            <p:nvPr/>
          </p:nvSpPr>
          <p:spPr>
            <a:xfrm>
              <a:off x="714348" y="658600"/>
              <a:ext cx="121228" cy="55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714348" y="2214554"/>
              <a:ext cx="121228" cy="55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4" name="Group 19"/>
            <p:cNvGrpSpPr/>
            <p:nvPr/>
          </p:nvGrpSpPr>
          <p:grpSpPr>
            <a:xfrm>
              <a:off x="71406" y="642918"/>
              <a:ext cx="428628" cy="1714512"/>
              <a:chOff x="1214414" y="2857496"/>
              <a:chExt cx="338142" cy="2841143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85852" y="2857496"/>
                <a:ext cx="266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4414" y="4929198"/>
                <a:ext cx="266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85852" y="3731129"/>
                <a:ext cx="266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</p:grpSp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944563" y="785813"/>
            <a:ext cx="601662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0" name="Equation" r:id="rId14" imgW="304560" imgH="228600" progId="Equation.3">
                    <p:embed/>
                  </p:oleObj>
                </mc:Choice>
                <mc:Fallback>
                  <p:oleObj name="Equation" r:id="rId14" imgW="304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563" y="785813"/>
                          <a:ext cx="601662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Straight Arrow Connector 55"/>
            <p:cNvCxnSpPr/>
            <p:nvPr/>
          </p:nvCxnSpPr>
          <p:spPr>
            <a:xfrm rot="5400000">
              <a:off x="715275" y="999182"/>
              <a:ext cx="142876" cy="1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51566"/>
              </p:ext>
            </p:extLst>
          </p:nvPr>
        </p:nvGraphicFramePr>
        <p:xfrm>
          <a:off x="2267744" y="4797152"/>
          <a:ext cx="39608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16" imgW="2006280" imgH="253800" progId="Equation.3">
                  <p:embed/>
                </p:oleObj>
              </mc:Choice>
              <mc:Fallback>
                <p:oleObj name="Equation" r:id="rId16" imgW="2006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797152"/>
                        <a:ext cx="39608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54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5" grpId="0"/>
      <p:bldP spid="16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42844" y="116632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Time-varying Resistors 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504" y="476672"/>
            <a:ext cx="900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v-i characteristic of a time-varying resistor varies for different times.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In other words f(v,i,t)=0 depends on time.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9" name="Group 93"/>
          <p:cNvGrpSpPr/>
          <p:nvPr/>
        </p:nvGrpSpPr>
        <p:grpSpPr>
          <a:xfrm>
            <a:off x="285720" y="1364156"/>
            <a:ext cx="1071570" cy="2841143"/>
            <a:chOff x="285720" y="3373939"/>
            <a:chExt cx="1071570" cy="2841143"/>
          </a:xfrm>
        </p:grpSpPr>
        <p:grpSp>
          <p:nvGrpSpPr>
            <p:cNvPr id="10" name="Group 86"/>
            <p:cNvGrpSpPr/>
            <p:nvPr/>
          </p:nvGrpSpPr>
          <p:grpSpPr>
            <a:xfrm>
              <a:off x="779292" y="3714752"/>
              <a:ext cx="310668" cy="2017689"/>
              <a:chOff x="779292" y="3714752"/>
              <a:chExt cx="310668" cy="2017689"/>
            </a:xfrm>
          </p:grpSpPr>
          <p:grpSp>
            <p:nvGrpSpPr>
              <p:cNvPr id="11" name="Group 85"/>
              <p:cNvGrpSpPr/>
              <p:nvPr/>
            </p:nvGrpSpPr>
            <p:grpSpPr>
              <a:xfrm>
                <a:off x="857224" y="4145939"/>
                <a:ext cx="232736" cy="1197733"/>
                <a:chOff x="830737" y="4145939"/>
                <a:chExt cx="232736" cy="1197733"/>
              </a:xfrm>
            </p:grpSpPr>
            <p:sp>
              <p:nvSpPr>
                <p:cNvPr id="74" name="Line 5"/>
                <p:cNvSpPr>
                  <a:spLocks noChangeShapeType="1"/>
                </p:cNvSpPr>
                <p:nvPr/>
              </p:nvSpPr>
              <p:spPr bwMode="auto">
                <a:xfrm>
                  <a:off x="830737" y="4145939"/>
                  <a:ext cx="0" cy="21104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Line 6"/>
                <p:cNvSpPr>
                  <a:spLocks noChangeShapeType="1"/>
                </p:cNvSpPr>
                <p:nvPr/>
              </p:nvSpPr>
              <p:spPr bwMode="auto">
                <a:xfrm>
                  <a:off x="830737" y="4356981"/>
                  <a:ext cx="232736" cy="15896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830737" y="4515948"/>
                  <a:ext cx="23273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7" name="Line 8"/>
                <p:cNvSpPr>
                  <a:spLocks noChangeShapeType="1"/>
                </p:cNvSpPr>
                <p:nvPr/>
              </p:nvSpPr>
              <p:spPr bwMode="auto">
                <a:xfrm>
                  <a:off x="830737" y="4515948"/>
                  <a:ext cx="232736" cy="21104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830737" y="4726991"/>
                  <a:ext cx="23273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9" name="Line 10"/>
                <p:cNvSpPr>
                  <a:spLocks noChangeShapeType="1"/>
                </p:cNvSpPr>
                <p:nvPr/>
              </p:nvSpPr>
              <p:spPr bwMode="auto">
                <a:xfrm>
                  <a:off x="830737" y="4726991"/>
                  <a:ext cx="232736" cy="22885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830737" y="4955848"/>
                  <a:ext cx="23273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Line 12"/>
                <p:cNvSpPr>
                  <a:spLocks noChangeShapeType="1"/>
                </p:cNvSpPr>
                <p:nvPr/>
              </p:nvSpPr>
              <p:spPr bwMode="auto">
                <a:xfrm>
                  <a:off x="830737" y="4955848"/>
                  <a:ext cx="232736" cy="19459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830737" y="5150445"/>
                  <a:ext cx="23273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3" name="Line 14"/>
                <p:cNvSpPr>
                  <a:spLocks noChangeShapeType="1"/>
                </p:cNvSpPr>
                <p:nvPr/>
              </p:nvSpPr>
              <p:spPr bwMode="auto">
                <a:xfrm>
                  <a:off x="830737" y="5150445"/>
                  <a:ext cx="0" cy="19322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628061" y="3917938"/>
                <a:ext cx="431186" cy="248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779292" y="3714752"/>
                <a:ext cx="77932" cy="714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rot="5400000">
                <a:off x="776089" y="3937800"/>
                <a:ext cx="110893" cy="5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621209" y="5496426"/>
                <a:ext cx="446052" cy="25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779292" y="5659260"/>
                <a:ext cx="103910" cy="5575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87"/>
            <p:cNvGrpSpPr/>
            <p:nvPr/>
          </p:nvGrpSpPr>
          <p:grpSpPr>
            <a:xfrm>
              <a:off x="285720" y="3373939"/>
              <a:ext cx="338142" cy="2841143"/>
              <a:chOff x="1214414" y="2857496"/>
              <a:chExt cx="338142" cy="2841143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285852" y="2857496"/>
                <a:ext cx="266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14414" y="4929198"/>
                <a:ext cx="266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285852" y="3731129"/>
                <a:ext cx="266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rot="5400000" flipH="1" flipV="1">
              <a:off x="500034" y="4429132"/>
              <a:ext cx="928694" cy="7858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71406" y="117836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Linear time-varying resistor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879127"/>
              </p:ext>
            </p:extLst>
          </p:nvPr>
        </p:nvGraphicFramePr>
        <p:xfrm>
          <a:off x="1674805" y="1726114"/>
          <a:ext cx="175418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4" imgW="888840" imgH="431640" progId="Equation.3">
                  <p:embed/>
                </p:oleObj>
              </mc:Choice>
              <mc:Fallback>
                <p:oleObj name="Equation" r:id="rId4" imgW="8888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05" y="1726114"/>
                        <a:ext cx="1754187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11"/>
          <p:cNvGrpSpPr/>
          <p:nvPr/>
        </p:nvGrpSpPr>
        <p:grpSpPr>
          <a:xfrm>
            <a:off x="3500430" y="1507032"/>
            <a:ext cx="2546375" cy="2805130"/>
            <a:chOff x="3500430" y="3857628"/>
            <a:chExt cx="2546375" cy="2805130"/>
          </a:xfrm>
        </p:grpSpPr>
        <p:grpSp>
          <p:nvGrpSpPr>
            <p:cNvPr id="14" name="Group 104"/>
            <p:cNvGrpSpPr/>
            <p:nvPr/>
          </p:nvGrpSpPr>
          <p:grpSpPr>
            <a:xfrm>
              <a:off x="3500430" y="3857628"/>
              <a:ext cx="2546375" cy="2643206"/>
              <a:chOff x="3500430" y="3857628"/>
              <a:chExt cx="2546375" cy="2643206"/>
            </a:xfrm>
          </p:grpSpPr>
          <p:grpSp>
            <p:nvGrpSpPr>
              <p:cNvPr id="15" name="Group 50"/>
              <p:cNvGrpSpPr/>
              <p:nvPr/>
            </p:nvGrpSpPr>
            <p:grpSpPr>
              <a:xfrm>
                <a:off x="3500430" y="3857628"/>
                <a:ext cx="2546375" cy="2545571"/>
                <a:chOff x="1071538" y="4098933"/>
                <a:chExt cx="2546375" cy="2545571"/>
              </a:xfrm>
            </p:grpSpPr>
            <p:grpSp>
              <p:nvGrpSpPr>
                <p:cNvPr id="16" name="Group 45"/>
                <p:cNvGrpSpPr/>
                <p:nvPr/>
              </p:nvGrpSpPr>
              <p:grpSpPr>
                <a:xfrm>
                  <a:off x="1071538" y="4429926"/>
                  <a:ext cx="2071702" cy="2214578"/>
                  <a:chOff x="1071538" y="4429926"/>
                  <a:chExt cx="2071702" cy="2214578"/>
                </a:xfrm>
              </p:grpSpPr>
              <p:cxnSp>
                <p:nvCxnSpPr>
                  <p:cNvPr id="101" name="Straight Arrow Connector 100"/>
                  <p:cNvCxnSpPr/>
                  <p:nvPr/>
                </p:nvCxnSpPr>
                <p:spPr>
                  <a:xfrm rot="5400000" flipH="1" flipV="1">
                    <a:off x="964381" y="5536421"/>
                    <a:ext cx="2214578" cy="1588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1071538" y="5500702"/>
                    <a:ext cx="2071702" cy="1588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9" name="Object 16"/>
                <p:cNvGraphicFramePr>
                  <a:graphicFrameLocks noChangeAspect="1"/>
                </p:cNvGraphicFramePr>
                <p:nvPr/>
              </p:nvGraphicFramePr>
              <p:xfrm>
                <a:off x="1857356" y="4098933"/>
                <a:ext cx="525462" cy="4016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89" name="Equation" r:id="rId6" imgW="266400" imgH="203040" progId="Equation.3">
                        <p:embed/>
                      </p:oleObj>
                    </mc:Choice>
                    <mc:Fallback>
                      <p:oleObj name="Equation" r:id="rId6" imgW="266400" imgH="203040" progId="Equation.3">
                        <p:embed/>
                        <p:pic>
                          <p:nvPicPr>
                            <p:cNvPr id="0" name="Picture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57356" y="4098933"/>
                              <a:ext cx="525462" cy="4016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0" name="Object 17"/>
                <p:cNvGraphicFramePr>
                  <a:graphicFrameLocks noChangeAspect="1"/>
                </p:cNvGraphicFramePr>
                <p:nvPr/>
              </p:nvGraphicFramePr>
              <p:xfrm>
                <a:off x="3143250" y="5313363"/>
                <a:ext cx="474663" cy="4016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90" name="Equation" r:id="rId8" imgW="241200" imgH="203040" progId="Equation.3">
                        <p:embed/>
                      </p:oleObj>
                    </mc:Choice>
                    <mc:Fallback>
                      <p:oleObj name="Equation" r:id="rId8" imgW="241200" imgH="203040" progId="Equation.3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3250" y="5313363"/>
                              <a:ext cx="474663" cy="4016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04" name="Straight Connector 103"/>
              <p:cNvCxnSpPr/>
              <p:nvPr/>
            </p:nvCxnSpPr>
            <p:spPr>
              <a:xfrm rot="5400000" flipH="1" flipV="1">
                <a:off x="3332161" y="4786322"/>
                <a:ext cx="2286016" cy="114300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 rot="16200000" flipV="1">
              <a:off x="3396445" y="4977613"/>
              <a:ext cx="2366978" cy="984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3245635" y="5122079"/>
              <a:ext cx="2519378" cy="56198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3"/>
          <p:cNvGrpSpPr/>
          <p:nvPr/>
        </p:nvGrpSpPr>
        <p:grpSpPr>
          <a:xfrm>
            <a:off x="6169029" y="1721342"/>
            <a:ext cx="2832127" cy="2071707"/>
            <a:chOff x="6169029" y="4071938"/>
            <a:chExt cx="2832127" cy="2071707"/>
          </a:xfrm>
        </p:grpSpPr>
        <p:grpSp>
          <p:nvGrpSpPr>
            <p:cNvPr id="24" name="Group 112"/>
            <p:cNvGrpSpPr/>
            <p:nvPr/>
          </p:nvGrpSpPr>
          <p:grpSpPr>
            <a:xfrm>
              <a:off x="6169029" y="4071938"/>
              <a:ext cx="2832127" cy="2071707"/>
              <a:chOff x="1071538" y="4313243"/>
              <a:chExt cx="2832127" cy="2071707"/>
            </a:xfrm>
          </p:grpSpPr>
          <p:grpSp>
            <p:nvGrpSpPr>
              <p:cNvPr id="26" name="Group 45"/>
              <p:cNvGrpSpPr/>
              <p:nvPr/>
            </p:nvGrpSpPr>
            <p:grpSpPr>
              <a:xfrm>
                <a:off x="1071538" y="4429928"/>
                <a:ext cx="2617813" cy="1955022"/>
                <a:chOff x="1071538" y="4429928"/>
                <a:chExt cx="2617813" cy="1955022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 rot="5400000" flipH="1" flipV="1">
                  <a:off x="355181" y="5406645"/>
                  <a:ext cx="1955022" cy="1587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071538" y="5500702"/>
                  <a:ext cx="2617813" cy="26991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15" name="Object 16"/>
              <p:cNvGraphicFramePr>
                <a:graphicFrameLocks noChangeAspect="1"/>
              </p:cNvGraphicFramePr>
              <p:nvPr/>
            </p:nvGraphicFramePr>
            <p:xfrm>
              <a:off x="1403335" y="4313243"/>
              <a:ext cx="601662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1" name="Equation" r:id="rId10" imgW="304560" imgH="203040" progId="Equation.3">
                      <p:embed/>
                    </p:oleObj>
                  </mc:Choice>
                  <mc:Fallback>
                    <p:oleObj name="Equation" r:id="rId10" imgW="304560" imgH="20304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3335" y="4313243"/>
                            <a:ext cx="601662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" name="Object 17"/>
              <p:cNvGraphicFramePr>
                <a:graphicFrameLocks noChangeAspect="1"/>
              </p:cNvGraphicFramePr>
              <p:nvPr/>
            </p:nvGraphicFramePr>
            <p:xfrm>
              <a:off x="3727453" y="5362580"/>
              <a:ext cx="176212" cy="301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2" name="Equation" r:id="rId12" imgW="88560" imgH="152280" progId="Equation.3">
                      <p:embed/>
                    </p:oleObj>
                  </mc:Choice>
                  <mc:Fallback>
                    <p:oleObj name="Equation" r:id="rId12" imgW="88560" imgH="15228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7453" y="5362580"/>
                            <a:ext cx="176212" cy="3016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22" name="Straight Connector 121"/>
            <p:cNvCxnSpPr/>
            <p:nvPr/>
          </p:nvCxnSpPr>
          <p:spPr>
            <a:xfrm>
              <a:off x="6429388" y="5786454"/>
              <a:ext cx="500066" cy="1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929454" y="4500570"/>
              <a:ext cx="857256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6285718" y="5143512"/>
              <a:ext cx="1286678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786710" y="4857760"/>
              <a:ext cx="500066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7607717" y="4678768"/>
              <a:ext cx="357190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287430" y="4077072"/>
            <a:ext cx="154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Switch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84" name="Group 30"/>
          <p:cNvGrpSpPr/>
          <p:nvPr/>
        </p:nvGrpSpPr>
        <p:grpSpPr>
          <a:xfrm>
            <a:off x="440184" y="4259471"/>
            <a:ext cx="1575626" cy="2841143"/>
            <a:chOff x="332078" y="659865"/>
            <a:chExt cx="1575626" cy="2841143"/>
          </a:xfrm>
        </p:grpSpPr>
        <p:grpSp>
          <p:nvGrpSpPr>
            <p:cNvPr id="85" name="Group 93"/>
            <p:cNvGrpSpPr/>
            <p:nvPr/>
          </p:nvGrpSpPr>
          <p:grpSpPr>
            <a:xfrm>
              <a:off x="332078" y="659865"/>
              <a:ext cx="855546" cy="2841143"/>
              <a:chOff x="285720" y="3373939"/>
              <a:chExt cx="855546" cy="2841143"/>
            </a:xfrm>
          </p:grpSpPr>
          <p:grpSp>
            <p:nvGrpSpPr>
              <p:cNvPr id="88" name="Group 86"/>
              <p:cNvGrpSpPr/>
              <p:nvPr/>
            </p:nvGrpSpPr>
            <p:grpSpPr>
              <a:xfrm>
                <a:off x="709218" y="3714752"/>
                <a:ext cx="148006" cy="2052030"/>
                <a:chOff x="709218" y="3714752"/>
                <a:chExt cx="148006" cy="2052030"/>
              </a:xfrm>
            </p:grpSpPr>
            <p:sp>
              <p:nvSpPr>
                <p:cNvPr id="103" name="Line 5"/>
                <p:cNvSpPr>
                  <a:spLocks noChangeShapeType="1"/>
                </p:cNvSpPr>
                <p:nvPr/>
              </p:nvSpPr>
              <p:spPr bwMode="auto">
                <a:xfrm>
                  <a:off x="857224" y="4145939"/>
                  <a:ext cx="0" cy="21104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cxnSp>
              <p:nvCxnSpPr>
                <p:cNvPr id="105" name="Straight Connector 104"/>
                <p:cNvCxnSpPr/>
                <p:nvPr/>
              </p:nvCxnSpPr>
              <p:spPr>
                <a:xfrm rot="16200000" flipH="1">
                  <a:off x="628061" y="3917938"/>
                  <a:ext cx="431186" cy="2481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779292" y="3714752"/>
                  <a:ext cx="77932" cy="71437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7" name="Straight Arrow Connector 106"/>
                <p:cNvCxnSpPr/>
                <p:nvPr/>
              </p:nvCxnSpPr>
              <p:spPr>
                <a:xfrm rot="5400000">
                  <a:off x="776089" y="3937800"/>
                  <a:ext cx="110893" cy="57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 flipH="1">
                  <a:off x="304300" y="5251850"/>
                  <a:ext cx="957517" cy="366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709218" y="5711026"/>
                  <a:ext cx="103910" cy="5575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2" name="Group 87"/>
              <p:cNvGrpSpPr/>
              <p:nvPr/>
            </p:nvGrpSpPr>
            <p:grpSpPr>
              <a:xfrm>
                <a:off x="285720" y="3373939"/>
                <a:ext cx="338142" cy="2841143"/>
                <a:chOff x="1214414" y="2857496"/>
                <a:chExt cx="338142" cy="2841143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1285852" y="2857496"/>
                  <a:ext cx="26670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24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 </a:t>
                  </a:r>
                  <a:endParaRPr lang="en-GB" sz="2000" dirty="0">
                    <a:solidFill>
                      <a:srgbClr val="C00000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1214414" y="4929198"/>
                  <a:ext cx="26670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24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 </a:t>
                  </a:r>
                  <a:endParaRPr lang="en-GB" sz="2000" dirty="0">
                    <a:solidFill>
                      <a:srgbClr val="C00000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285852" y="3731129"/>
                  <a:ext cx="26670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24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 </a:t>
                  </a:r>
                  <a:endParaRPr lang="en-GB" sz="2000" dirty="0">
                    <a:solidFill>
                      <a:srgbClr val="C00000"/>
                    </a:solidFill>
                    <a:latin typeface="Comic Sans MS" pitchFamily="66" charset="0"/>
                  </a:endParaRPr>
                </a:p>
              </p:txBody>
            </p:sp>
          </p:grp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485784" y="4263456"/>
                <a:ext cx="662892" cy="6480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/>
            <p:cNvCxnSpPr/>
            <p:nvPr/>
          </p:nvCxnSpPr>
          <p:spPr>
            <a:xfrm rot="16200000" flipH="1">
              <a:off x="836632" y="1695750"/>
              <a:ext cx="417941" cy="2840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136944" y="1685898"/>
              <a:ext cx="77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rgbClr val="0033CC"/>
                  </a:solidFill>
                  <a:latin typeface="Comic Sans MS" pitchFamily="66" charset="0"/>
                </a:rPr>
                <a:t>S(t)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2" name="Group 37"/>
          <p:cNvGrpSpPr/>
          <p:nvPr/>
        </p:nvGrpSpPr>
        <p:grpSpPr>
          <a:xfrm>
            <a:off x="2267744" y="3860254"/>
            <a:ext cx="3363048" cy="3241154"/>
            <a:chOff x="2267744" y="404664"/>
            <a:chExt cx="3363048" cy="3241154"/>
          </a:xfrm>
        </p:grpSpPr>
        <p:cxnSp>
          <p:nvCxnSpPr>
            <p:cNvPr id="113" name="Straight Arrow Connector 112"/>
            <p:cNvCxnSpPr/>
            <p:nvPr/>
          </p:nvCxnSpPr>
          <p:spPr>
            <a:xfrm rot="5400000" flipH="1" flipV="1">
              <a:off x="1655676" y="2240868"/>
              <a:ext cx="280831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7744" y="2780928"/>
              <a:ext cx="309634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364088" y="2564904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15816" y="404664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121" name="Straight Connector 120"/>
          <p:cNvCxnSpPr/>
          <p:nvPr/>
        </p:nvCxnSpPr>
        <p:spPr>
          <a:xfrm>
            <a:off x="2411760" y="6236518"/>
            <a:ext cx="237626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 flipH="1" flipV="1">
            <a:off x="2087724" y="5768466"/>
            <a:ext cx="194421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43"/>
          <p:cNvGrpSpPr/>
          <p:nvPr/>
        </p:nvGrpSpPr>
        <p:grpSpPr>
          <a:xfrm>
            <a:off x="5652120" y="4467462"/>
            <a:ext cx="3384376" cy="1984286"/>
            <a:chOff x="2750472" y="508610"/>
            <a:chExt cx="3384376" cy="1984286"/>
          </a:xfrm>
        </p:grpSpPr>
        <p:cxnSp>
          <p:nvCxnSpPr>
            <p:cNvPr id="127" name="Straight Arrow Connector 126"/>
            <p:cNvCxnSpPr/>
            <p:nvPr/>
          </p:nvCxnSpPr>
          <p:spPr>
            <a:xfrm rot="5400000" flipH="1" flipV="1">
              <a:off x="2221870" y="1654140"/>
              <a:ext cx="1655390" cy="221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750472" y="1988840"/>
              <a:ext cx="309634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5868144" y="1815788"/>
              <a:ext cx="2667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solidFill>
                    <a:srgbClr val="0033CC"/>
                  </a:solidFill>
                  <a:latin typeface="Comic Sans MS" pitchFamily="66" charset="0"/>
                </a:rPr>
                <a:t>t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15816" y="508610"/>
              <a:ext cx="626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rgbClr val="0033CC"/>
                  </a:solidFill>
                  <a:latin typeface="Comic Sans MS" pitchFamily="66" charset="0"/>
                </a:rPr>
                <a:t>S(t)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5832234" y="5299620"/>
            <a:ext cx="504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336290" y="5947692"/>
            <a:ext cx="5040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984362" y="5299620"/>
            <a:ext cx="504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560426" y="5947692"/>
            <a:ext cx="5040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95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14"/>
            <a:ext cx="7072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1-port (or 2-terminal) elements</a:t>
            </a:r>
          </a:p>
          <a:p>
            <a:pPr algn="ctr"/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consisting of 2-terminal resistors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214282" y="714356"/>
            <a:ext cx="2571768" cy="1928826"/>
            <a:chOff x="857224" y="1357298"/>
            <a:chExt cx="2571768" cy="1928826"/>
          </a:xfrm>
        </p:grpSpPr>
        <p:grpSp>
          <p:nvGrpSpPr>
            <p:cNvPr id="3" name="Group 6"/>
            <p:cNvGrpSpPr/>
            <p:nvPr/>
          </p:nvGrpSpPr>
          <p:grpSpPr>
            <a:xfrm>
              <a:off x="2000232" y="1643050"/>
              <a:ext cx="1428760" cy="1643074"/>
              <a:chOff x="928662" y="1643050"/>
              <a:chExt cx="1428760" cy="16430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28662" y="1643050"/>
                <a:ext cx="1428760" cy="16430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00100" y="2000240"/>
                <a:ext cx="1285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N </a:t>
                </a:r>
              </a:p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1-kapılısı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7" name="Group 40"/>
            <p:cNvGrpSpPr/>
            <p:nvPr/>
          </p:nvGrpSpPr>
          <p:grpSpPr>
            <a:xfrm>
              <a:off x="857224" y="1762362"/>
              <a:ext cx="642942" cy="1380886"/>
              <a:chOff x="642910" y="1762364"/>
              <a:chExt cx="500066" cy="1738076"/>
            </a:xfrm>
          </p:grpSpPr>
          <p:grpSp>
            <p:nvGrpSpPr>
              <p:cNvPr id="8" name="Group 73"/>
              <p:cNvGrpSpPr/>
              <p:nvPr/>
            </p:nvGrpSpPr>
            <p:grpSpPr>
              <a:xfrm>
                <a:off x="642910" y="1762364"/>
                <a:ext cx="500066" cy="1738076"/>
                <a:chOff x="2040906" y="5205710"/>
                <a:chExt cx="500066" cy="1507152"/>
              </a:xfrm>
            </p:grpSpPr>
            <p:sp>
              <p:nvSpPr>
                <p:cNvPr id="33" name="Line 11"/>
                <p:cNvSpPr>
                  <a:spLocks noChangeShapeType="1"/>
                </p:cNvSpPr>
                <p:nvPr/>
              </p:nvSpPr>
              <p:spPr bwMode="auto">
                <a:xfrm>
                  <a:off x="2255220" y="5205710"/>
                  <a:ext cx="0" cy="392112"/>
                </a:xfrm>
                <a:prstGeom prst="line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" name="Oval 12"/>
                <p:cNvSpPr>
                  <a:spLocks noChangeArrowheads="1"/>
                </p:cNvSpPr>
                <p:nvPr/>
              </p:nvSpPr>
              <p:spPr bwMode="auto">
                <a:xfrm>
                  <a:off x="2040906" y="5597821"/>
                  <a:ext cx="500066" cy="433626"/>
                </a:xfrm>
                <a:prstGeom prst="ellipse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" name="Line 14"/>
                <p:cNvSpPr>
                  <a:spLocks noChangeShapeType="1"/>
                </p:cNvSpPr>
                <p:nvPr/>
              </p:nvSpPr>
              <p:spPr bwMode="auto">
                <a:xfrm>
                  <a:off x="2255220" y="6008012"/>
                  <a:ext cx="0" cy="704850"/>
                </a:xfrm>
                <a:prstGeom prst="line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8" name="Line 17"/>
                <p:cNvSpPr>
                  <a:spLocks noChangeShapeType="1"/>
                </p:cNvSpPr>
                <p:nvPr/>
              </p:nvSpPr>
              <p:spPr bwMode="auto">
                <a:xfrm>
                  <a:off x="2215533" y="5907554"/>
                  <a:ext cx="111125" cy="0"/>
                </a:xfrm>
                <a:prstGeom prst="line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698473" y="2061773"/>
                <a:ext cx="347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cxnSp>
          <p:nvCxnSpPr>
            <p:cNvPr id="44" name="Straight Connector 43"/>
            <p:cNvCxnSpPr>
              <a:stCxn id="35" idx="1"/>
            </p:cNvCxnSpPr>
            <p:nvPr/>
          </p:nvCxnSpPr>
          <p:spPr>
            <a:xfrm rot="5400000" flipH="1" flipV="1">
              <a:off x="1566501" y="2709518"/>
              <a:ext cx="1588" cy="8674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1565707" y="1352990"/>
              <a:ext cx="1588" cy="8674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714480" y="1784338"/>
              <a:ext cx="214314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1571604" y="1714488"/>
              <a:ext cx="142876" cy="142876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1571604" y="3071810"/>
              <a:ext cx="142876" cy="142876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28728" y="1753794"/>
              <a:ext cx="446999" cy="31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10357" y="2643182"/>
              <a:ext cx="44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10357" y="2325298"/>
              <a:ext cx="446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4671" y="1357298"/>
              <a:ext cx="446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endParaRPr lang="en-GB" sz="2000" dirty="0">
                <a:latin typeface="Comic Sans MS" pitchFamily="66" charset="0"/>
              </a:endParaRPr>
            </a:p>
          </p:txBody>
        </p:sp>
      </p:grpSp>
      <p:grpSp>
        <p:nvGrpSpPr>
          <p:cNvPr id="9" name="Group 84"/>
          <p:cNvGrpSpPr/>
          <p:nvPr/>
        </p:nvGrpSpPr>
        <p:grpSpPr>
          <a:xfrm>
            <a:off x="5643570" y="814312"/>
            <a:ext cx="2571768" cy="1900308"/>
            <a:chOff x="4857752" y="1385816"/>
            <a:chExt cx="2571768" cy="1900308"/>
          </a:xfrm>
        </p:grpSpPr>
        <p:grpSp>
          <p:nvGrpSpPr>
            <p:cNvPr id="10" name="Group 57"/>
            <p:cNvGrpSpPr/>
            <p:nvPr/>
          </p:nvGrpSpPr>
          <p:grpSpPr>
            <a:xfrm>
              <a:off x="4857752" y="1385816"/>
              <a:ext cx="2571768" cy="1900308"/>
              <a:chOff x="857224" y="1385816"/>
              <a:chExt cx="2571768" cy="1900308"/>
            </a:xfrm>
          </p:grpSpPr>
          <p:grpSp>
            <p:nvGrpSpPr>
              <p:cNvPr id="11" name="Group 6"/>
              <p:cNvGrpSpPr/>
              <p:nvPr/>
            </p:nvGrpSpPr>
            <p:grpSpPr>
              <a:xfrm>
                <a:off x="2000232" y="1643050"/>
                <a:ext cx="1428760" cy="1643074"/>
                <a:chOff x="928662" y="1643050"/>
                <a:chExt cx="1428760" cy="1643074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28662" y="1643050"/>
                  <a:ext cx="1428760" cy="164307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000100" y="2000240"/>
                  <a:ext cx="128588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N </a:t>
                  </a:r>
                </a:p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1-kapılısı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2" name="Group 73"/>
              <p:cNvGrpSpPr/>
              <p:nvPr/>
            </p:nvGrpSpPr>
            <p:grpSpPr>
              <a:xfrm>
                <a:off x="857224" y="1762366"/>
                <a:ext cx="642942" cy="1380887"/>
                <a:chOff x="2040906" y="5205710"/>
                <a:chExt cx="500066" cy="1507152"/>
              </a:xfrm>
            </p:grpSpPr>
            <p:sp>
              <p:nvSpPr>
                <p:cNvPr id="72" name="Line 11"/>
                <p:cNvSpPr>
                  <a:spLocks noChangeShapeType="1"/>
                </p:cNvSpPr>
                <p:nvPr/>
              </p:nvSpPr>
              <p:spPr bwMode="auto">
                <a:xfrm>
                  <a:off x="2255220" y="5205710"/>
                  <a:ext cx="0" cy="392112"/>
                </a:xfrm>
                <a:prstGeom prst="line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Oval 12"/>
                <p:cNvSpPr>
                  <a:spLocks noChangeArrowheads="1"/>
                </p:cNvSpPr>
                <p:nvPr/>
              </p:nvSpPr>
              <p:spPr bwMode="auto">
                <a:xfrm>
                  <a:off x="2040906" y="5597821"/>
                  <a:ext cx="500066" cy="433626"/>
                </a:xfrm>
                <a:prstGeom prst="ellipse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Line 14"/>
                <p:cNvSpPr>
                  <a:spLocks noChangeShapeType="1"/>
                </p:cNvSpPr>
                <p:nvPr/>
              </p:nvSpPr>
              <p:spPr bwMode="auto">
                <a:xfrm>
                  <a:off x="2255220" y="6008012"/>
                  <a:ext cx="0" cy="704850"/>
                </a:xfrm>
                <a:prstGeom prst="line">
                  <a:avLst/>
                </a:prstGeom>
                <a:noFill/>
                <a:ln w="2540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61" name="Straight Connector 60"/>
              <p:cNvCxnSpPr>
                <a:stCxn id="74" idx="1"/>
              </p:cNvCxnSpPr>
              <p:nvPr/>
            </p:nvCxnSpPr>
            <p:spPr>
              <a:xfrm rot="5400000" flipH="1" flipV="1">
                <a:off x="1566501" y="2709518"/>
                <a:ext cx="1588" cy="8674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1565707" y="1352990"/>
                <a:ext cx="1588" cy="8674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1714480" y="1784338"/>
                <a:ext cx="214314" cy="1588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1571604" y="1714488"/>
                <a:ext cx="142876" cy="142876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571604" y="3071810"/>
                <a:ext cx="142876" cy="142876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10357" y="1753794"/>
                <a:ext cx="446999" cy="317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+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10357" y="2643182"/>
                <a:ext cx="446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33CC"/>
                    </a:solidFill>
                    <a:latin typeface="Comic Sans MS" pitchFamily="66" charset="0"/>
                  </a:rPr>
                  <a:t>_</a:t>
                </a:r>
                <a:endParaRPr lang="en-GB" sz="2400" dirty="0">
                  <a:latin typeface="Comic Sans MS" pitchFamily="66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10357" y="2325298"/>
                <a:ext cx="446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solidFill>
                      <a:srgbClr val="0033CC"/>
                    </a:solidFill>
                    <a:latin typeface="Comic Sans MS" pitchFamily="66" charset="0"/>
                  </a:rPr>
                  <a:t>v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24671" y="1385816"/>
                <a:ext cx="446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solidFill>
                      <a:srgbClr val="0033CC"/>
                    </a:solidFill>
                    <a:latin typeface="Comic Sans MS" pitchFamily="66" charset="0"/>
                  </a:rPr>
                  <a:t>i</a:t>
                </a:r>
                <a:endParaRPr lang="en-GB" sz="2000" dirty="0">
                  <a:latin typeface="Comic Sans MS" pitchFamily="66" charset="0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 rot="5400000" flipH="1" flipV="1">
              <a:off x="5037141" y="2321711"/>
              <a:ext cx="213520" cy="7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428992" y="1214422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i: port corrent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port voltage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86050" y="1984709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How can we find the element equation (or the v-i characteristic)?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2844" y="3100328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Resistors connected in series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3" name="Group 155"/>
          <p:cNvGrpSpPr/>
          <p:nvPr/>
        </p:nvGrpSpPr>
        <p:grpSpPr>
          <a:xfrm>
            <a:off x="4067944" y="3212976"/>
            <a:ext cx="3600400" cy="1073280"/>
            <a:chOff x="4067944" y="3212976"/>
            <a:chExt cx="3600400" cy="1073280"/>
          </a:xfrm>
        </p:grpSpPr>
        <p:sp>
          <p:nvSpPr>
            <p:cNvPr id="154" name="TextBox 153"/>
            <p:cNvSpPr txBox="1"/>
            <p:nvPr/>
          </p:nvSpPr>
          <p:spPr>
            <a:xfrm>
              <a:off x="4067944" y="3212976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Element equations:</a:t>
              </a:r>
            </a:p>
            <a:p>
              <a:r>
                <a:rPr lang="tr-TR" sz="16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  (current-controlled)</a:t>
              </a:r>
              <a:endParaRPr lang="tr-TR" sz="16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55" name="Object 154"/>
            <p:cNvGraphicFramePr>
              <a:graphicFrameLocks noChangeAspect="1"/>
            </p:cNvGraphicFramePr>
            <p:nvPr/>
          </p:nvGraphicFramePr>
          <p:xfrm>
            <a:off x="4071934" y="3786190"/>
            <a:ext cx="3588709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quation" r:id="rId4" imgW="1549080" imgH="215640" progId="Equation.3">
                    <p:embed/>
                  </p:oleObj>
                </mc:Choice>
                <mc:Fallback>
                  <p:oleObj name="Equation" r:id="rId4" imgW="15490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934" y="3786190"/>
                          <a:ext cx="3588709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61"/>
          <p:cNvGrpSpPr/>
          <p:nvPr/>
        </p:nvGrpSpPr>
        <p:grpSpPr>
          <a:xfrm>
            <a:off x="3786182" y="4500570"/>
            <a:ext cx="2357454" cy="1357322"/>
            <a:chOff x="3929058" y="4500570"/>
            <a:chExt cx="2357454" cy="1357322"/>
          </a:xfrm>
        </p:grpSpPr>
        <p:grpSp>
          <p:nvGrpSpPr>
            <p:cNvPr id="15" name="Group 156"/>
            <p:cNvGrpSpPr/>
            <p:nvPr/>
          </p:nvGrpSpPr>
          <p:grpSpPr>
            <a:xfrm>
              <a:off x="3929058" y="4500570"/>
              <a:ext cx="1214446" cy="1357322"/>
              <a:chOff x="5214942" y="3357562"/>
              <a:chExt cx="1214446" cy="1357322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5214942" y="3357562"/>
                <a:ext cx="12144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  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KCL</a:t>
                </a:r>
                <a:r>
                  <a:rPr lang="tr-TR" sz="2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  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aphicFrame>
            <p:nvGraphicFramePr>
              <p:cNvPr id="159" name="Object 158"/>
              <p:cNvGraphicFramePr>
                <a:graphicFrameLocks noChangeAspect="1"/>
              </p:cNvGraphicFramePr>
              <p:nvPr/>
            </p:nvGraphicFramePr>
            <p:xfrm>
              <a:off x="5440363" y="3656022"/>
              <a:ext cx="852487" cy="1058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4" name="Equation" r:id="rId6" imgW="368280" imgH="457200" progId="Equation.3">
                      <p:embed/>
                    </p:oleObj>
                  </mc:Choice>
                  <mc:Fallback>
                    <p:oleObj name="Equation" r:id="rId6" imgW="368280" imgH="4572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40363" y="3656022"/>
                            <a:ext cx="852487" cy="10588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0" name="TextBox 159"/>
            <p:cNvSpPr txBox="1"/>
            <p:nvPr/>
          </p:nvSpPr>
          <p:spPr>
            <a:xfrm>
              <a:off x="4929190" y="48862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1.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node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929190" y="545778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.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node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 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" name="Group 162"/>
          <p:cNvGrpSpPr/>
          <p:nvPr/>
        </p:nvGrpSpPr>
        <p:grpSpPr>
          <a:xfrm>
            <a:off x="6143636" y="4500570"/>
            <a:ext cx="3000364" cy="1928826"/>
            <a:chOff x="3929058" y="4500570"/>
            <a:chExt cx="3000364" cy="1928826"/>
          </a:xfrm>
        </p:grpSpPr>
        <p:grpSp>
          <p:nvGrpSpPr>
            <p:cNvPr id="17" name="Group 156"/>
            <p:cNvGrpSpPr/>
            <p:nvPr/>
          </p:nvGrpSpPr>
          <p:grpSpPr>
            <a:xfrm>
              <a:off x="3929058" y="4500570"/>
              <a:ext cx="2357454" cy="1928826"/>
              <a:chOff x="5214942" y="3357562"/>
              <a:chExt cx="2357454" cy="1928826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5214942" y="3357562"/>
                <a:ext cx="12144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   </a:t>
                </a:r>
                <a:r>
                  <a:rPr lang="tr-TR" sz="2000" dirty="0" smtClean="0">
                    <a:solidFill>
                      <a:srgbClr val="0033CC"/>
                    </a:solidFill>
                    <a:latin typeface="Comic Sans MS" pitchFamily="66" charset="0"/>
                  </a:rPr>
                  <a:t>KVL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  <a:p>
                <a:r>
                  <a:rPr lang="tr-TR" sz="2000" dirty="0" smtClean="0">
                    <a:solidFill>
                      <a:srgbClr val="C00000"/>
                    </a:solidFill>
                    <a:latin typeface="Comic Sans MS" pitchFamily="66" charset="0"/>
                  </a:rPr>
                  <a:t>   </a:t>
                </a:r>
                <a:endParaRPr lang="tr-TR" sz="2000" dirty="0" smtClean="0">
                  <a:solidFill>
                    <a:srgbClr val="0033CC"/>
                  </a:solidFill>
                  <a:latin typeface="Comic Sans MS" pitchFamily="66" charset="0"/>
                </a:endParaRPr>
              </a:p>
            </p:txBody>
          </p:sp>
          <p:graphicFrame>
            <p:nvGraphicFramePr>
              <p:cNvPr id="168" name="Object 167"/>
              <p:cNvGraphicFramePr>
                <a:graphicFrameLocks noChangeAspect="1"/>
              </p:cNvGraphicFramePr>
              <p:nvPr/>
            </p:nvGraphicFramePr>
            <p:xfrm>
              <a:off x="5572146" y="4227525"/>
              <a:ext cx="2000250" cy="1058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5" name="Equation" r:id="rId8" imgW="863280" imgH="457200" progId="Equation.3">
                      <p:embed/>
                    </p:oleObj>
                  </mc:Choice>
                  <mc:Fallback>
                    <p:oleObj name="Equation" r:id="rId8" imgW="863280" imgH="4572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2146" y="4227525"/>
                            <a:ext cx="2000250" cy="10588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" name="TextBox 164"/>
            <p:cNvSpPr txBox="1"/>
            <p:nvPr/>
          </p:nvSpPr>
          <p:spPr>
            <a:xfrm>
              <a:off x="3929058" y="4886278"/>
              <a:ext cx="3000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node sequence 1-2-3-1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8" name="Group 174"/>
          <p:cNvGrpSpPr/>
          <p:nvPr/>
        </p:nvGrpSpPr>
        <p:grpSpPr>
          <a:xfrm>
            <a:off x="395536" y="3386104"/>
            <a:ext cx="2382860" cy="3329044"/>
            <a:chOff x="1127666" y="3386104"/>
            <a:chExt cx="2382860" cy="3329044"/>
          </a:xfrm>
        </p:grpSpPr>
        <p:grpSp>
          <p:nvGrpSpPr>
            <p:cNvPr id="19" name="Group 170"/>
            <p:cNvGrpSpPr/>
            <p:nvPr/>
          </p:nvGrpSpPr>
          <p:grpSpPr>
            <a:xfrm>
              <a:off x="1127666" y="3386104"/>
              <a:ext cx="2382860" cy="3329044"/>
              <a:chOff x="1500166" y="3528956"/>
              <a:chExt cx="2224003" cy="3043316"/>
            </a:xfrm>
          </p:grpSpPr>
          <p:grpSp>
            <p:nvGrpSpPr>
              <p:cNvPr id="20" name="Group 152"/>
              <p:cNvGrpSpPr/>
              <p:nvPr/>
            </p:nvGrpSpPr>
            <p:grpSpPr>
              <a:xfrm>
                <a:off x="1500166" y="3528956"/>
                <a:ext cx="2224003" cy="3043316"/>
                <a:chOff x="1500166" y="3528956"/>
                <a:chExt cx="2224003" cy="3043316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295409" y="3857628"/>
                  <a:ext cx="1428760" cy="271464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500166" y="6078700"/>
                  <a:ext cx="6429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N </a:t>
                  </a:r>
                </a:p>
              </p:txBody>
            </p:sp>
            <p:grpSp>
              <p:nvGrpSpPr>
                <p:cNvPr id="21" name="Group 128"/>
                <p:cNvGrpSpPr/>
                <p:nvPr/>
              </p:nvGrpSpPr>
              <p:grpSpPr>
                <a:xfrm>
                  <a:off x="2857488" y="3929066"/>
                  <a:ext cx="357190" cy="2500331"/>
                  <a:chOff x="2857488" y="3929066"/>
                  <a:chExt cx="357190" cy="2500331"/>
                </a:xfrm>
              </p:grpSpPr>
              <p:grpSp>
                <p:nvGrpSpPr>
                  <p:cNvPr id="22" name="Group 90"/>
                  <p:cNvGrpSpPr/>
                  <p:nvPr/>
                </p:nvGrpSpPr>
                <p:grpSpPr>
                  <a:xfrm>
                    <a:off x="2857488" y="3929066"/>
                    <a:ext cx="357190" cy="1428760"/>
                    <a:chOff x="571472" y="3000372"/>
                    <a:chExt cx="785818" cy="3083113"/>
                  </a:xfrm>
                </p:grpSpPr>
                <p:grpSp>
                  <p:nvGrpSpPr>
                    <p:cNvPr id="23" name="Group 84"/>
                    <p:cNvGrpSpPr/>
                    <p:nvPr/>
                  </p:nvGrpSpPr>
                  <p:grpSpPr>
                    <a:xfrm>
                      <a:off x="571472" y="3552830"/>
                      <a:ext cx="785818" cy="1804996"/>
                      <a:chOff x="571472" y="3267078"/>
                      <a:chExt cx="785818" cy="1804996"/>
                    </a:xfrm>
                  </p:grpSpPr>
                  <p:sp>
                    <p:nvSpPr>
                      <p:cNvPr id="98" name="Rectangl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1472" y="3267078"/>
                        <a:ext cx="782621" cy="180499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99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3267078"/>
                        <a:ext cx="0" cy="27039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0" name="Line 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3537476"/>
                        <a:ext cx="320012" cy="203677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1" name="Line 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7962" y="3741153"/>
                        <a:ext cx="32001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2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3741153"/>
                        <a:ext cx="320012" cy="27039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3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7962" y="4011551"/>
                        <a:ext cx="32001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4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4011551"/>
                        <a:ext cx="320012" cy="29322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5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7962" y="4304775"/>
                        <a:ext cx="32001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6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4304775"/>
                        <a:ext cx="320012" cy="24932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7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7962" y="4554103"/>
                        <a:ext cx="32001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8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4554103"/>
                        <a:ext cx="0" cy="2475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9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1472" y="4801676"/>
                        <a:ext cx="782621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0" name="Rectangle 109"/>
                      <p:cNvSpPr/>
                      <p:nvPr/>
                    </p:nvSpPr>
                    <p:spPr>
                      <a:xfrm>
                        <a:off x="571472" y="4827682"/>
                        <a:ext cx="785818" cy="19927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93" name="Straight Connector 92"/>
                    <p:cNvCxnSpPr>
                      <a:endCxn id="98" idx="0"/>
                    </p:cNvCxnSpPr>
                    <p:nvPr/>
                  </p:nvCxnSpPr>
                  <p:spPr>
                    <a:xfrm rot="16200000" flipH="1">
                      <a:off x="669493" y="3259540"/>
                      <a:ext cx="552458" cy="34122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/>
                    <p:cNvCxnSpPr/>
                    <p:nvPr/>
                  </p:nvCxnSpPr>
                  <p:spPr>
                    <a:xfrm rot="5400000">
                      <a:off x="858018" y="3286124"/>
                      <a:ext cx="142082" cy="794"/>
                    </a:xfrm>
                    <a:prstGeom prst="straightConnector1">
                      <a:avLst/>
                    </a:prstGeom>
                    <a:ln w="25400"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rot="5400000">
                      <a:off x="660775" y="5779877"/>
                      <a:ext cx="571503" cy="35713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Group 110"/>
                  <p:cNvGrpSpPr/>
                  <p:nvPr/>
                </p:nvGrpSpPr>
                <p:grpSpPr>
                  <a:xfrm>
                    <a:off x="2857488" y="5000637"/>
                    <a:ext cx="357190" cy="1428760"/>
                    <a:chOff x="571472" y="2846217"/>
                    <a:chExt cx="785818" cy="3083114"/>
                  </a:xfrm>
                </p:grpSpPr>
                <p:grpSp>
                  <p:nvGrpSpPr>
                    <p:cNvPr id="25" name="Group 84"/>
                    <p:cNvGrpSpPr/>
                    <p:nvPr/>
                  </p:nvGrpSpPr>
                  <p:grpSpPr>
                    <a:xfrm>
                      <a:off x="571472" y="3552828"/>
                      <a:ext cx="785818" cy="1804998"/>
                      <a:chOff x="571472" y="3267076"/>
                      <a:chExt cx="785818" cy="1804998"/>
                    </a:xfrm>
                  </p:grpSpPr>
                  <p:sp>
                    <p:nvSpPr>
                      <p:cNvPr id="116" name="Rectangl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1472" y="3267076"/>
                        <a:ext cx="782621" cy="180499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7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3267078"/>
                        <a:ext cx="0" cy="27039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8" name="Line 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3537476"/>
                        <a:ext cx="320012" cy="203677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9" name="Line 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7962" y="3741153"/>
                        <a:ext cx="32001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0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3741153"/>
                        <a:ext cx="320012" cy="27039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1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7962" y="4011551"/>
                        <a:ext cx="32001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2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4011551"/>
                        <a:ext cx="320012" cy="29322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3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7962" y="4304775"/>
                        <a:ext cx="32001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4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4304775"/>
                        <a:ext cx="320012" cy="24932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5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7962" y="4554103"/>
                        <a:ext cx="32001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6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27962" y="4554103"/>
                        <a:ext cx="0" cy="2475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7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1472" y="4801676"/>
                        <a:ext cx="782621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571472" y="4786322"/>
                        <a:ext cx="785818" cy="28575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254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rot="16200000" flipH="1">
                      <a:off x="669493" y="3105385"/>
                      <a:ext cx="552458" cy="34122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/>
                    <p:cNvCxnSpPr/>
                    <p:nvPr/>
                  </p:nvCxnSpPr>
                  <p:spPr>
                    <a:xfrm rot="5400000">
                      <a:off x="858018" y="3545555"/>
                      <a:ext cx="142082" cy="794"/>
                    </a:xfrm>
                    <a:prstGeom prst="straightConnector1">
                      <a:avLst/>
                    </a:prstGeom>
                    <a:ln w="25400"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>
                      <a:stCxn id="128" idx="2"/>
                    </p:cNvCxnSpPr>
                    <p:nvPr/>
                  </p:nvCxnSpPr>
                  <p:spPr>
                    <a:xfrm rot="5400000">
                      <a:off x="660770" y="5625719"/>
                      <a:ext cx="571504" cy="35719"/>
                    </a:xfrm>
                    <a:prstGeom prst="line">
                      <a:avLst/>
                    </a:prstGeom>
                    <a:ln w="254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143108" y="3929066"/>
                  <a:ext cx="85725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143108" y="6427808"/>
                  <a:ext cx="857256" cy="1588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Oval 133"/>
                <p:cNvSpPr/>
                <p:nvPr/>
              </p:nvSpPr>
              <p:spPr>
                <a:xfrm>
                  <a:off x="2428860" y="6357958"/>
                  <a:ext cx="142876" cy="142876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428860" y="3857628"/>
                  <a:ext cx="142876" cy="142876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71670" y="3528956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1897247" y="3968372"/>
                  <a:ext cx="446999" cy="31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897247" y="5896293"/>
                  <a:ext cx="446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2214546" y="3927478"/>
                  <a:ext cx="214314" cy="1588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1915618" y="4814840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3143240" y="4039810"/>
                  <a:ext cx="446999" cy="31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3143240" y="5182818"/>
                  <a:ext cx="446999" cy="31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+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3196307" y="5753417"/>
                  <a:ext cx="446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196307" y="4643446"/>
                  <a:ext cx="446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400" dirty="0">
                      <a:solidFill>
                        <a:srgbClr val="0033CC"/>
                      </a:solidFill>
                      <a:latin typeface="Comic Sans MS" pitchFamily="66" charset="0"/>
                    </a:rPr>
                    <a:t>_</a:t>
                  </a:r>
                  <a:endParaRPr lang="en-GB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196307" y="4429132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1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3214678" y="5600658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v</a:t>
                  </a:r>
                  <a:r>
                    <a:rPr lang="tr-TR" sz="2000" baseline="-25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934977" y="3826337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1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934977" y="5011234"/>
                  <a:ext cx="4469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i</a:t>
                  </a:r>
                  <a:r>
                    <a:rPr lang="tr-TR" sz="2000" baseline="-25000" dirty="0">
                      <a:solidFill>
                        <a:srgbClr val="0033CC"/>
                      </a:solidFill>
                      <a:latin typeface="Comic Sans MS" pitchFamily="66" charset="0"/>
                    </a:rPr>
                    <a:t>2</a:t>
                  </a:r>
                  <a:endParaRPr lang="en-GB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285984" y="4314774"/>
                  <a:ext cx="5898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Kunstler Script" pitchFamily="66" charset="0"/>
                    </a:rPr>
                    <a:t>R</a:t>
                  </a:r>
                  <a:r>
                    <a:rPr lang="tr-TR" sz="2000" baseline="-25000" dirty="0" smtClean="0">
                      <a:solidFill>
                        <a:srgbClr val="0033CC"/>
                      </a:solidFill>
                      <a:latin typeface="Kunstler Script" pitchFamily="66" charset="0"/>
                    </a:rPr>
                    <a:t>1</a:t>
                  </a:r>
                  <a:endParaRPr lang="en-GB" sz="2000" dirty="0">
                    <a:latin typeface="Kunstler Script" pitchFamily="66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2285984" y="5572140"/>
                  <a:ext cx="5898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 smtClean="0">
                      <a:solidFill>
                        <a:srgbClr val="0033CC"/>
                      </a:solidFill>
                      <a:latin typeface="Kunstler Script" pitchFamily="66" charset="0"/>
                    </a:rPr>
                    <a:t>R</a:t>
                  </a:r>
                  <a:r>
                    <a:rPr lang="tr-TR" sz="2000" baseline="-25000" dirty="0">
                      <a:solidFill>
                        <a:srgbClr val="0033CC"/>
                      </a:solidFill>
                      <a:latin typeface="Kunstler Script" pitchFamily="66" charset="0"/>
                    </a:rPr>
                    <a:t>2</a:t>
                  </a:r>
                  <a:endParaRPr lang="en-GB" sz="2000" dirty="0">
                    <a:latin typeface="Kunstler Script" pitchFamily="66" charset="0"/>
                  </a:endParaRPr>
                </a:p>
              </p:txBody>
            </p:sp>
          </p:grpSp>
          <p:sp>
            <p:nvSpPr>
              <p:cNvPr id="170" name="Oval 169"/>
              <p:cNvSpPr/>
              <p:nvPr/>
            </p:nvSpPr>
            <p:spPr>
              <a:xfrm>
                <a:off x="2928926" y="5031007"/>
                <a:ext cx="142876" cy="142876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2214546" y="4957716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063770" y="3789040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063770" y="6165304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3</a:t>
              </a:r>
              <a:endParaRPr lang="en-GB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4282" y="144016"/>
            <a:ext cx="8929718" cy="908719"/>
            <a:chOff x="142844" y="214290"/>
            <a:chExt cx="4643470" cy="707885"/>
          </a:xfrm>
        </p:grpSpPr>
        <p:sp>
          <p:nvSpPr>
            <p:cNvPr id="2" name="TextBox 1"/>
            <p:cNvSpPr txBox="1"/>
            <p:nvPr/>
          </p:nvSpPr>
          <p:spPr>
            <a:xfrm>
              <a:off x="142844" y="214290"/>
              <a:ext cx="4643470" cy="311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Aim: to find the current-controlled element equation for the 1-port:  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 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999571"/>
                </p:ext>
              </p:extLst>
            </p:nvPr>
          </p:nvGraphicFramePr>
          <p:xfrm>
            <a:off x="297423" y="428248"/>
            <a:ext cx="1176414" cy="493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Equation" r:id="rId4" imgW="482400" imgH="203040" progId="Equation.3">
                    <p:embed/>
                  </p:oleObj>
                </mc:Choice>
                <mc:Fallback>
                  <p:oleObj name="Equation" r:id="rId4" imgW="48240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23" y="428248"/>
                          <a:ext cx="1176414" cy="49392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913691"/>
              </p:ext>
            </p:extLst>
          </p:nvPr>
        </p:nvGraphicFramePr>
        <p:xfrm>
          <a:off x="1368872" y="1026030"/>
          <a:ext cx="305911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6" imgW="1320480" imgH="457200" progId="Equation.3">
                  <p:embed/>
                </p:oleObj>
              </mc:Choice>
              <mc:Fallback>
                <p:oleObj name="Equation" r:id="rId6" imgW="13204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872" y="1026030"/>
                        <a:ext cx="3059112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1097449"/>
            <a:ext cx="107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KVL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+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KCL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1549" y="2852936"/>
            <a:ext cx="1220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Result:</a:t>
            </a:r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endParaRPr lang="en-GB" dirty="0"/>
          </a:p>
        </p:txBody>
      </p:sp>
      <p:grpSp>
        <p:nvGrpSpPr>
          <p:cNvPr id="14" name="Group 69"/>
          <p:cNvGrpSpPr/>
          <p:nvPr/>
        </p:nvGrpSpPr>
        <p:grpSpPr>
          <a:xfrm>
            <a:off x="214283" y="3573016"/>
            <a:ext cx="8429684" cy="400110"/>
            <a:chOff x="1214414" y="5286388"/>
            <a:chExt cx="7429552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1214414" y="5286388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KCL               Port current is the same as the current of a resistor.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008809" y="5500702"/>
              <a:ext cx="642942" cy="158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70"/>
          <p:cNvGrpSpPr/>
          <p:nvPr/>
        </p:nvGrpSpPr>
        <p:grpSpPr>
          <a:xfrm>
            <a:off x="214283" y="4030162"/>
            <a:ext cx="8429683" cy="400110"/>
            <a:chOff x="1214414" y="5286388"/>
            <a:chExt cx="7429552" cy="400110"/>
          </a:xfrm>
        </p:grpSpPr>
        <p:sp>
          <p:nvSpPr>
            <p:cNvPr id="72" name="TextBox 71"/>
            <p:cNvSpPr txBox="1"/>
            <p:nvPr/>
          </p:nvSpPr>
          <p:spPr>
            <a:xfrm>
              <a:off x="1214414" y="5286388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KGY               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P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ort voltage is the sum of the voltages of resistors.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008809" y="5500702"/>
              <a:ext cx="642942" cy="158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611560" y="468507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Since the resistors in series are current-controlled the 1-port is also current-controlled.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7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4694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Example 1</a:t>
            </a:r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: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 l="36909" t="37694" r="48325" b="38935"/>
          <a:stretch>
            <a:fillRect/>
          </a:stretch>
        </p:blipFill>
        <p:spPr bwMode="auto">
          <a:xfrm>
            <a:off x="251520" y="404664"/>
            <a:ext cx="325420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45817" y="76562"/>
            <a:ext cx="5418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Obtain the element equation for the 1-port.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140968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Example 2: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212" y="3140968"/>
            <a:ext cx="5418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Obtain the element equation for the 1-port.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 l="33366" t="22815" r="46553" b="46495"/>
          <a:stretch>
            <a:fillRect/>
          </a:stretch>
        </p:blipFill>
        <p:spPr bwMode="auto">
          <a:xfrm>
            <a:off x="179512" y="3456384"/>
            <a:ext cx="3456384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6536377"/>
            <a:ext cx="83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/>
          <p:nvPr/>
        </p:nvGrpSpPr>
        <p:grpSpPr>
          <a:xfrm>
            <a:off x="142844" y="404664"/>
            <a:ext cx="4429156" cy="2729046"/>
            <a:chOff x="142844" y="1028626"/>
            <a:chExt cx="4429156" cy="2729046"/>
          </a:xfrm>
        </p:grpSpPr>
        <p:sp>
          <p:nvSpPr>
            <p:cNvPr id="13" name="Rectangle 12"/>
            <p:cNvSpPr/>
            <p:nvPr/>
          </p:nvSpPr>
          <p:spPr>
            <a:xfrm>
              <a:off x="142844" y="1431076"/>
              <a:ext cx="1643074" cy="2212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1538" y="3143248"/>
              <a:ext cx="688867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N </a:t>
              </a:r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2571736" y="1760827"/>
              <a:ext cx="382704" cy="1086008"/>
              <a:chOff x="571472" y="3215476"/>
              <a:chExt cx="785818" cy="2142350"/>
            </a:xfrm>
          </p:grpSpPr>
          <p:grpSp>
            <p:nvGrpSpPr>
              <p:cNvPr id="4" name="Group 84"/>
              <p:cNvGrpSpPr/>
              <p:nvPr/>
            </p:nvGrpSpPr>
            <p:grpSpPr>
              <a:xfrm>
                <a:off x="571472" y="3552830"/>
                <a:ext cx="785818" cy="1804996"/>
                <a:chOff x="571472" y="3267078"/>
                <a:chExt cx="785818" cy="1804996"/>
              </a:xfrm>
            </p:grpSpPr>
            <p:sp>
              <p:nvSpPr>
                <p:cNvPr id="58" name="Rectangle 4"/>
                <p:cNvSpPr>
                  <a:spLocks noChangeArrowheads="1"/>
                </p:cNvSpPr>
                <p:nvPr/>
              </p:nvSpPr>
              <p:spPr bwMode="auto">
                <a:xfrm>
                  <a:off x="571472" y="3267078"/>
                  <a:ext cx="782621" cy="1804996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9" name="Line 5"/>
                <p:cNvSpPr>
                  <a:spLocks noChangeShapeType="1"/>
                </p:cNvSpPr>
                <p:nvPr/>
              </p:nvSpPr>
              <p:spPr bwMode="auto">
                <a:xfrm>
                  <a:off x="927962" y="3267078"/>
                  <a:ext cx="0" cy="27039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0" name="Line 6"/>
                <p:cNvSpPr>
                  <a:spLocks noChangeShapeType="1"/>
                </p:cNvSpPr>
                <p:nvPr/>
              </p:nvSpPr>
              <p:spPr bwMode="auto">
                <a:xfrm>
                  <a:off x="927962" y="3537476"/>
                  <a:ext cx="320012" cy="203677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927962" y="3741153"/>
                  <a:ext cx="320012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>
                  <a:off x="927962" y="3741153"/>
                  <a:ext cx="320012" cy="27039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7962" y="4011551"/>
                  <a:ext cx="320012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Line 10"/>
                <p:cNvSpPr>
                  <a:spLocks noChangeShapeType="1"/>
                </p:cNvSpPr>
                <p:nvPr/>
              </p:nvSpPr>
              <p:spPr bwMode="auto">
                <a:xfrm>
                  <a:off x="927962" y="4011551"/>
                  <a:ext cx="320012" cy="293224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27962" y="4304775"/>
                  <a:ext cx="320012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927962" y="4304775"/>
                  <a:ext cx="320012" cy="2493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27962" y="4554103"/>
                  <a:ext cx="320012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auto">
                <a:xfrm>
                  <a:off x="927962" y="4554103"/>
                  <a:ext cx="0" cy="247572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auto">
                <a:xfrm>
                  <a:off x="571472" y="4801676"/>
                  <a:ext cx="782621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71472" y="4827682"/>
                  <a:ext cx="785818" cy="199273"/>
                </a:xfrm>
                <a:prstGeom prst="rect">
                  <a:avLst/>
                </a:prstGeom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rot="5400000">
                <a:off x="940091" y="3286120"/>
                <a:ext cx="142083" cy="79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84"/>
            <p:cNvGrpSpPr/>
            <p:nvPr/>
          </p:nvGrpSpPr>
          <p:grpSpPr>
            <a:xfrm>
              <a:off x="3617792" y="1928802"/>
              <a:ext cx="382704" cy="914996"/>
              <a:chOff x="571472" y="3267076"/>
              <a:chExt cx="785818" cy="1804998"/>
            </a:xfrm>
          </p:grpSpPr>
          <p:sp>
            <p:nvSpPr>
              <p:cNvPr id="41" name="Rectangle 4"/>
              <p:cNvSpPr>
                <a:spLocks noChangeArrowheads="1"/>
              </p:cNvSpPr>
              <p:nvPr/>
            </p:nvSpPr>
            <p:spPr bwMode="auto">
              <a:xfrm>
                <a:off x="571472" y="3267076"/>
                <a:ext cx="782621" cy="1804996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927962" y="3267078"/>
                <a:ext cx="0" cy="27039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6"/>
              <p:cNvSpPr>
                <a:spLocks noChangeShapeType="1"/>
              </p:cNvSpPr>
              <p:nvPr/>
            </p:nvSpPr>
            <p:spPr bwMode="auto">
              <a:xfrm>
                <a:off x="927962" y="3537476"/>
                <a:ext cx="320012" cy="20367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7"/>
              <p:cNvSpPr>
                <a:spLocks noChangeShapeType="1"/>
              </p:cNvSpPr>
              <p:nvPr/>
            </p:nvSpPr>
            <p:spPr bwMode="auto">
              <a:xfrm flipH="1">
                <a:off x="927962" y="3741153"/>
                <a:ext cx="32001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>
                <a:off x="927962" y="3741153"/>
                <a:ext cx="320012" cy="27039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 flipH="1">
                <a:off x="927962" y="4011551"/>
                <a:ext cx="32001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>
                <a:off x="927962" y="4011551"/>
                <a:ext cx="320012" cy="29322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 flipH="1">
                <a:off x="927962" y="4304775"/>
                <a:ext cx="32001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>
                <a:off x="927962" y="4304775"/>
                <a:ext cx="320012" cy="24932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 flipH="1">
                <a:off x="927962" y="4554103"/>
                <a:ext cx="32001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927962" y="4554103"/>
                <a:ext cx="0" cy="24757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>
                <a:off x="571472" y="4801676"/>
                <a:ext cx="782621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71472" y="4786322"/>
                <a:ext cx="785818" cy="285752"/>
              </a:xfrm>
              <a:prstGeom prst="rect">
                <a:avLst/>
              </a:prstGeom>
              <a:solidFill>
                <a:schemeClr val="tx2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rot="5400000">
              <a:off x="3571868" y="1718446"/>
              <a:ext cx="42862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3749976" y="1825702"/>
              <a:ext cx="72025" cy="387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816535" y="1500174"/>
              <a:ext cx="1969647" cy="904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16535" y="3286124"/>
              <a:ext cx="1969647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122698" y="3214686"/>
              <a:ext cx="153081" cy="156290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122698" y="1431076"/>
              <a:ext cx="153081" cy="156290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39994" y="1071546"/>
              <a:ext cx="478928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49933" y="1552217"/>
              <a:ext cx="478928" cy="34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9933" y="2786058"/>
              <a:ext cx="478928" cy="50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893076" y="1507484"/>
              <a:ext cx="229622" cy="1737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85918" y="2214554"/>
              <a:ext cx="478928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3108" y="1795387"/>
              <a:ext cx="478928" cy="34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1714488"/>
              <a:ext cx="478928" cy="34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43240" y="2428868"/>
              <a:ext cx="478928" cy="50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3108" y="2495363"/>
              <a:ext cx="478928" cy="50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endParaRPr lang="en-GB" sz="2400" dirty="0">
                <a:latin typeface="Comic Sans MS" pitchFamily="66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3108" y="2134069"/>
              <a:ext cx="478928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4678" y="2134069"/>
              <a:ext cx="478928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4612" y="1491127"/>
              <a:ext cx="478928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86182" y="1500174"/>
              <a:ext cx="478928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6050" y="2205507"/>
              <a:ext cx="632009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Kunstler Script" pitchFamily="66" charset="0"/>
                </a:rPr>
                <a:t>R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Kunstler Script" pitchFamily="66" charset="0"/>
                </a:rPr>
                <a:t>1</a:t>
              </a:r>
              <a:endParaRPr lang="en-GB" sz="2000" dirty="0">
                <a:latin typeface="Kunstler Script" pitchFamily="66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39991" y="2276945"/>
              <a:ext cx="632009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Kunstler Script" pitchFamily="66" charset="0"/>
                </a:rPr>
                <a:t>R</a:t>
              </a:r>
              <a:r>
                <a:rPr lang="tr-TR" sz="2000" baseline="-25000" dirty="0">
                  <a:solidFill>
                    <a:srgbClr val="0033CC"/>
                  </a:solidFill>
                  <a:latin typeface="Kunstler Script" pitchFamily="66" charset="0"/>
                </a:rPr>
                <a:t>2</a:t>
              </a:r>
              <a:endParaRPr lang="en-GB" sz="2000" dirty="0">
                <a:latin typeface="Kunstler Script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0232" y="1028626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endParaRPr lang="en-GB" sz="2000" dirty="0">
                <a:latin typeface="Comic Sans MS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1370" y="3357562"/>
              <a:ext cx="4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d</a:t>
              </a:r>
              <a:r>
                <a:rPr lang="tr-TR" sz="2000" baseline="-25000" dirty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endParaRPr lang="en-GB" sz="2000" dirty="0">
                <a:latin typeface="Comic Sans MS" pitchFamily="66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2572530" y="1713694"/>
              <a:ext cx="42862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572662" y="3071016"/>
              <a:ext cx="42862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2570942" y="3071016"/>
              <a:ext cx="428628" cy="15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29911"/>
              </p:ext>
            </p:extLst>
          </p:nvPr>
        </p:nvGraphicFramePr>
        <p:xfrm>
          <a:off x="4770438" y="753815"/>
          <a:ext cx="3441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4" imgW="1485720" imgH="241200" progId="Equation.3">
                  <p:embed/>
                </p:oleObj>
              </mc:Choice>
              <mc:Fallback>
                <p:oleObj name="Equation" r:id="rId4" imgW="14857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753815"/>
                        <a:ext cx="34417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0"/>
          <p:cNvGrpSpPr/>
          <p:nvPr/>
        </p:nvGrpSpPr>
        <p:grpSpPr>
          <a:xfrm>
            <a:off x="4429124" y="1412776"/>
            <a:ext cx="4572000" cy="791864"/>
            <a:chOff x="4429124" y="1844824"/>
            <a:chExt cx="4572000" cy="791864"/>
          </a:xfrm>
        </p:grpSpPr>
        <p:sp>
          <p:nvSpPr>
            <p:cNvPr id="89" name="TextBox 88"/>
            <p:cNvSpPr txBox="1"/>
            <p:nvPr/>
          </p:nvSpPr>
          <p:spPr>
            <a:xfrm>
              <a:off x="4429124" y="1928802"/>
              <a:ext cx="457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KVL: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  <a:p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 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9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8599827"/>
                </p:ext>
              </p:extLst>
            </p:nvPr>
          </p:nvGraphicFramePr>
          <p:xfrm>
            <a:off x="5878513" y="1844824"/>
            <a:ext cx="153035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" name="Equation" r:id="rId6" imgW="660240" imgH="215640" progId="Equation.3">
                    <p:embed/>
                  </p:oleObj>
                </mc:Choice>
                <mc:Fallback>
                  <p:oleObj name="Equation" r:id="rId6" imgW="66024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8513" y="1844824"/>
                          <a:ext cx="1530350" cy="500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91"/>
          <p:cNvGrpSpPr/>
          <p:nvPr/>
        </p:nvGrpSpPr>
        <p:grpSpPr>
          <a:xfrm>
            <a:off x="4357686" y="2060848"/>
            <a:ext cx="4572000" cy="779894"/>
            <a:chOff x="4429124" y="1856794"/>
            <a:chExt cx="4572000" cy="779894"/>
          </a:xfrm>
        </p:grpSpPr>
        <p:sp>
          <p:nvSpPr>
            <p:cNvPr id="93" name="TextBox 92"/>
            <p:cNvSpPr txBox="1"/>
            <p:nvPr/>
          </p:nvSpPr>
          <p:spPr>
            <a:xfrm>
              <a:off x="4429124" y="1928802"/>
              <a:ext cx="457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KCL:  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  <a:p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 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9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3438034"/>
                </p:ext>
              </p:extLst>
            </p:nvPr>
          </p:nvGraphicFramePr>
          <p:xfrm>
            <a:off x="6012334" y="1856794"/>
            <a:ext cx="129540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3" name="Equation" r:id="rId8" imgW="558720" imgH="215640" progId="Equation.3">
                    <p:embed/>
                  </p:oleObj>
                </mc:Choice>
                <mc:Fallback>
                  <p:oleObj name="Equation" r:id="rId8" imgW="55872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334" y="1856794"/>
                          <a:ext cx="1295400" cy="500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TextBox 97"/>
          <p:cNvSpPr txBox="1"/>
          <p:nvPr/>
        </p:nvSpPr>
        <p:spPr>
          <a:xfrm>
            <a:off x="214282" y="5018400"/>
            <a:ext cx="1071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KCL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+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 +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KVL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285696" y="5188494"/>
            <a:ext cx="642942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960797"/>
              </p:ext>
            </p:extLst>
          </p:nvPr>
        </p:nvGraphicFramePr>
        <p:xfrm>
          <a:off x="2214390" y="4945403"/>
          <a:ext cx="1295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10" imgW="558720" imgH="215640" progId="Equation.3">
                  <p:embed/>
                </p:oleObj>
              </mc:Choice>
              <mc:Fallback>
                <p:oleObj name="Equation" r:id="rId10" imgW="5587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390" y="4945403"/>
                        <a:ext cx="12954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82736"/>
              </p:ext>
            </p:extLst>
          </p:nvPr>
        </p:nvGraphicFramePr>
        <p:xfrm>
          <a:off x="2143108" y="5556012"/>
          <a:ext cx="23828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Equation" r:id="rId11" imgW="1028520" imgH="241200" progId="Equation.3">
                  <p:embed/>
                </p:oleObj>
              </mc:Choice>
              <mc:Fallback>
                <p:oleObj name="Equation" r:id="rId11" imgW="10285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556012"/>
                        <a:ext cx="23828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Straight Arrow Connector 101"/>
          <p:cNvCxnSpPr/>
          <p:nvPr/>
        </p:nvCxnSpPr>
        <p:spPr>
          <a:xfrm>
            <a:off x="1214414" y="5841773"/>
            <a:ext cx="642942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214414" y="6483127"/>
            <a:ext cx="642942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097233"/>
              </p:ext>
            </p:extLst>
          </p:nvPr>
        </p:nvGraphicFramePr>
        <p:xfrm>
          <a:off x="2112967" y="6211649"/>
          <a:ext cx="30305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13" imgW="1307880" imgH="241200" progId="Equation.3">
                  <p:embed/>
                </p:oleObj>
              </mc:Choice>
              <mc:Fallback>
                <p:oleObj name="Equation" r:id="rId13" imgW="130788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7" y="6211649"/>
                        <a:ext cx="303053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42844" y="116632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Resistors connected in series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20072" y="1886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Element equations:</a:t>
            </a:r>
          </a:p>
          <a:p>
            <a:r>
              <a:rPr lang="tr-TR" sz="1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1600" dirty="0" smtClean="0">
                <a:solidFill>
                  <a:srgbClr val="0033CC"/>
                </a:solidFill>
                <a:latin typeface="Comic Sans MS" pitchFamily="66" charset="0"/>
              </a:rPr>
              <a:t>  (voltage-controlled)</a:t>
            </a:r>
            <a:endParaRPr lang="tr-TR" sz="1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-37238" y="4116190"/>
            <a:ext cx="8929718" cy="968994"/>
            <a:chOff x="142844" y="214290"/>
            <a:chExt cx="4643470" cy="754839"/>
          </a:xfrm>
        </p:grpSpPr>
        <p:sp>
          <p:nvSpPr>
            <p:cNvPr id="91" name="TextBox 90"/>
            <p:cNvSpPr txBox="1"/>
            <p:nvPr/>
          </p:nvSpPr>
          <p:spPr>
            <a:xfrm>
              <a:off x="142844" y="214290"/>
              <a:ext cx="4643470" cy="311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Aim: to find the voltage-controlled element equation for the 1-port:  </a:t>
              </a:r>
              <a:r>
                <a:rPr lang="tr-TR" sz="2000" dirty="0" smtClean="0">
                  <a:solidFill>
                    <a:srgbClr val="C00000"/>
                  </a:solidFill>
                  <a:latin typeface="Comic Sans MS" pitchFamily="66" charset="0"/>
                </a:rPr>
                <a:t>   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841000"/>
                </p:ext>
              </p:extLst>
            </p:nvPr>
          </p:nvGraphicFramePr>
          <p:xfrm>
            <a:off x="297510" y="382957"/>
            <a:ext cx="1176341" cy="586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" name="Equation" r:id="rId15" imgW="482400" imgH="241200" progId="Equation.3">
                    <p:embed/>
                  </p:oleObj>
                </mc:Choice>
                <mc:Fallback>
                  <p:oleObj name="Equation" r:id="rId15" imgW="482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510" y="382957"/>
                          <a:ext cx="1176341" cy="58617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" name="TextBox 94"/>
          <p:cNvSpPr txBox="1"/>
          <p:nvPr/>
        </p:nvSpPr>
        <p:spPr>
          <a:xfrm>
            <a:off x="179512" y="328498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Since the resistors in series are current-controlled the 1-port is also current-controlled.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1" grpId="0"/>
      <p:bldP spid="85" grpId="0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 l="35138" t="34605" r="41828" b="46495"/>
          <a:stretch>
            <a:fillRect/>
          </a:stretch>
        </p:blipFill>
        <p:spPr bwMode="auto">
          <a:xfrm>
            <a:off x="251520" y="404664"/>
            <a:ext cx="463371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 l="35137" t="10035" r="38285" b="68230"/>
          <a:stretch>
            <a:fillRect/>
          </a:stretch>
        </p:blipFill>
        <p:spPr bwMode="auto">
          <a:xfrm>
            <a:off x="611560" y="3501008"/>
            <a:ext cx="450832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6381328"/>
            <a:ext cx="83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48570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Example 3</a:t>
            </a:r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: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5817" y="140438"/>
            <a:ext cx="5418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Obtain the element equation for the 1-port.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956882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Example 4</a:t>
            </a:r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: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5817" y="2948750"/>
            <a:ext cx="5418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Obtain the element equation for the 1-port.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 l="29822" t="19485" r="25000" b="10000"/>
          <a:stretch>
            <a:fillRect/>
          </a:stretch>
        </p:blipFill>
        <p:spPr bwMode="auto">
          <a:xfrm>
            <a:off x="1025860" y="127796"/>
            <a:ext cx="6336704" cy="618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95536" y="148570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Other examples:</a:t>
            </a:r>
            <a:endParaRPr lang="en-GB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16" y="6464369"/>
            <a:ext cx="83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 smtClean="0">
                <a:solidFill>
                  <a:srgbClr val="C00000"/>
                </a:solidFill>
                <a:latin typeface="Comic Sans MS" pitchFamily="66" charset="0"/>
              </a:rPr>
              <a:t>L.O. Chua, C.A. Desoer, S.E. Kuh. “Linear and Nonlinear Circuits”,  Mc.Graw Hill, 1987, New York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9023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2-Terminal Resistors 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2" y="83671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Linear Resistor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500034" y="1193902"/>
            <a:ext cx="714380" cy="2214578"/>
            <a:chOff x="500034" y="2786058"/>
            <a:chExt cx="714380" cy="2214578"/>
          </a:xfrm>
        </p:grpSpPr>
        <p:grpSp>
          <p:nvGrpSpPr>
            <p:cNvPr id="8" name="Group 20"/>
            <p:cNvGrpSpPr/>
            <p:nvPr/>
          </p:nvGrpSpPr>
          <p:grpSpPr>
            <a:xfrm>
              <a:off x="500034" y="2928934"/>
              <a:ext cx="355601" cy="1857388"/>
              <a:chOff x="500034" y="2928934"/>
              <a:chExt cx="355601" cy="1857388"/>
            </a:xfrm>
          </p:grpSpPr>
          <p:grpSp>
            <p:nvGrpSpPr>
              <p:cNvPr id="9" name="Group 17"/>
              <p:cNvGrpSpPr/>
              <p:nvPr/>
            </p:nvGrpSpPr>
            <p:grpSpPr>
              <a:xfrm>
                <a:off x="500034" y="2928934"/>
                <a:ext cx="355601" cy="1801821"/>
                <a:chOff x="4430712" y="2913063"/>
                <a:chExt cx="355601" cy="1801821"/>
              </a:xfrm>
            </p:grpSpPr>
            <p:sp>
              <p:nvSpPr>
                <p:cNvPr id="2050" name="Line 2"/>
                <p:cNvSpPr>
                  <a:spLocks noChangeShapeType="1"/>
                </p:cNvSpPr>
                <p:nvPr/>
              </p:nvSpPr>
              <p:spPr bwMode="auto">
                <a:xfrm>
                  <a:off x="4573588" y="2913063"/>
                  <a:ext cx="0" cy="56356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grpSp>
              <p:nvGrpSpPr>
                <p:cNvPr id="10" name="Group 16"/>
                <p:cNvGrpSpPr/>
                <p:nvPr/>
              </p:nvGrpSpPr>
              <p:grpSpPr>
                <a:xfrm>
                  <a:off x="4430712" y="3476625"/>
                  <a:ext cx="355601" cy="738193"/>
                  <a:chOff x="4430713" y="3476625"/>
                  <a:chExt cx="258762" cy="220663"/>
                </a:xfrm>
              </p:grpSpPr>
              <p:sp>
                <p:nvSpPr>
                  <p:cNvPr id="2051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4522788" y="3476625"/>
                    <a:ext cx="166687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2" name="Line 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0713" y="3476625"/>
                    <a:ext cx="258762" cy="8413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3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4430713" y="3560763"/>
                    <a:ext cx="25876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4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0713" y="3560763"/>
                    <a:ext cx="258762" cy="762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4430713" y="3636963"/>
                    <a:ext cx="25876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6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0713" y="3636963"/>
                    <a:ext cx="258762" cy="6032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430713" y="3697288"/>
                    <a:ext cx="18256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</p:grpSp>
            <p:sp>
              <p:nvSpPr>
                <p:cNvPr id="2058" name="Line 10"/>
                <p:cNvSpPr>
                  <a:spLocks noChangeShapeType="1"/>
                </p:cNvSpPr>
                <p:nvPr/>
              </p:nvSpPr>
              <p:spPr bwMode="auto">
                <a:xfrm>
                  <a:off x="4643438" y="4219584"/>
                  <a:ext cx="0" cy="4953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9" name="Oval 18"/>
              <p:cNvSpPr/>
              <p:nvPr/>
            </p:nvSpPr>
            <p:spPr>
              <a:xfrm>
                <a:off x="571472" y="2928934"/>
                <a:ext cx="142876" cy="71438"/>
              </a:xfrm>
              <a:prstGeom prst="ellips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52434" y="4714884"/>
                <a:ext cx="142876" cy="71438"/>
              </a:xfrm>
              <a:prstGeom prst="ellips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rot="16200000" flipH="1">
              <a:off x="500828" y="3213892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0668" y="371475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>
                  <a:solidFill>
                    <a:srgbClr val="0070C0"/>
                  </a:solidFill>
                  <a:latin typeface="Comic Sans MS" pitchFamily="66" charset="0"/>
                </a:rPr>
                <a:t>v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5786" y="2786058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>
                  <a:solidFill>
                    <a:srgbClr val="0070C0"/>
                  </a:solidFill>
                  <a:latin typeface="Comic Sans MS" pitchFamily="66" charset="0"/>
                </a:rPr>
                <a:t>+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786" y="4538971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-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02493"/>
              </p:ext>
            </p:extLst>
          </p:nvPr>
        </p:nvGraphicFramePr>
        <p:xfrm>
          <a:off x="1785919" y="1265340"/>
          <a:ext cx="1428759" cy="40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4" imgW="723600" imgH="203040" progId="Equation.3">
                  <p:embed/>
                </p:oleObj>
              </mc:Choice>
              <mc:Fallback>
                <p:oleObj name="Equation" r:id="rId4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9" y="1265340"/>
                        <a:ext cx="1428759" cy="401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323430"/>
              </p:ext>
            </p:extLst>
          </p:nvPr>
        </p:nvGraphicFramePr>
        <p:xfrm>
          <a:off x="1785918" y="1765406"/>
          <a:ext cx="1428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6" imgW="723600" imgH="203040" progId="Equation.3">
                  <p:embed/>
                </p:oleObj>
              </mc:Choice>
              <mc:Fallback>
                <p:oleObj name="Equation" r:id="rId6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765406"/>
                        <a:ext cx="14287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7"/>
          <p:cNvGrpSpPr/>
          <p:nvPr/>
        </p:nvGrpSpPr>
        <p:grpSpPr>
          <a:xfrm>
            <a:off x="3143240" y="1793924"/>
            <a:ext cx="3073410" cy="769438"/>
            <a:chOff x="3143240" y="3671832"/>
            <a:chExt cx="3073410" cy="769438"/>
          </a:xfrm>
        </p:grpSpPr>
        <p:grpSp>
          <p:nvGrpSpPr>
            <p:cNvPr id="12" name="Group 34"/>
            <p:cNvGrpSpPr/>
            <p:nvPr/>
          </p:nvGrpSpPr>
          <p:grpSpPr>
            <a:xfrm>
              <a:off x="4572000" y="3979221"/>
              <a:ext cx="1644650" cy="462049"/>
              <a:chOff x="3786182" y="3826734"/>
              <a:chExt cx="1170064" cy="509961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graphicFrame>
            <p:nvGraphicFramePr>
              <p:cNvPr id="206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1202671"/>
                  </p:ext>
                </p:extLst>
              </p:nvPr>
            </p:nvGraphicFramePr>
            <p:xfrm>
              <a:off x="4246979" y="3826734"/>
              <a:ext cx="709267" cy="4730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0" name="Equation" r:id="rId8" imgW="304560" imgH="203040" progId="Equation.3">
                      <p:embed/>
                    </p:oleObj>
                  </mc:Choice>
                  <mc:Fallback>
                    <p:oleObj name="Equation" r:id="rId8" imgW="30456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6979" y="3826734"/>
                            <a:ext cx="709267" cy="4730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TextBox 33"/>
              <p:cNvSpPr txBox="1"/>
              <p:nvPr/>
            </p:nvSpPr>
            <p:spPr>
              <a:xfrm>
                <a:off x="3786182" y="3929066"/>
                <a:ext cx="206647" cy="407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  </a:t>
                </a:r>
                <a:endParaRPr lang="en-GB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143240" y="3671832"/>
              <a:ext cx="2928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conductance, siemens</a:t>
              </a:r>
            </a:p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                  mho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3831423"/>
                </p:ext>
              </p:extLst>
            </p:nvPr>
          </p:nvGraphicFramePr>
          <p:xfrm>
            <a:off x="5786447" y="3706240"/>
            <a:ext cx="405842" cy="341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1" name="Equation" r:id="rId10" imgW="241200" imgH="203040" progId="Equation.3">
                    <p:embed/>
                  </p:oleObj>
                </mc:Choice>
                <mc:Fallback>
                  <p:oleObj name="Equation" r:id="rId10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7" y="3706240"/>
                          <a:ext cx="405842" cy="3417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0"/>
          <p:cNvGrpSpPr/>
          <p:nvPr/>
        </p:nvGrpSpPr>
        <p:grpSpPr>
          <a:xfrm>
            <a:off x="3059828" y="1149294"/>
            <a:ext cx="3099055" cy="550877"/>
            <a:chOff x="3428992" y="2893557"/>
            <a:chExt cx="2111984" cy="526257"/>
          </a:xfrm>
        </p:grpSpPr>
        <p:sp>
          <p:nvSpPr>
            <p:cNvPr id="39" name="TextBox 38"/>
            <p:cNvSpPr txBox="1"/>
            <p:nvPr/>
          </p:nvSpPr>
          <p:spPr>
            <a:xfrm>
              <a:off x="3428992" y="2957452"/>
              <a:ext cx="1619410" cy="38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resistance, ohm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498762"/>
                </p:ext>
              </p:extLst>
            </p:nvPr>
          </p:nvGraphicFramePr>
          <p:xfrm>
            <a:off x="4850263" y="2893557"/>
            <a:ext cx="690713" cy="526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2" name="Equation" r:id="rId12" imgW="266400" imgH="203040" progId="Equation.3">
                    <p:embed/>
                  </p:oleObj>
                </mc:Choice>
                <mc:Fallback>
                  <p:oleObj name="Equation" r:id="rId12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0263" y="2893557"/>
                          <a:ext cx="690713" cy="52625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0"/>
          <p:cNvGrpSpPr/>
          <p:nvPr/>
        </p:nvGrpSpPr>
        <p:grpSpPr>
          <a:xfrm>
            <a:off x="1596997" y="2983842"/>
            <a:ext cx="2546375" cy="2331257"/>
            <a:chOff x="1071538" y="4313247"/>
            <a:chExt cx="2546375" cy="2331257"/>
          </a:xfrm>
        </p:grpSpPr>
        <p:grpSp>
          <p:nvGrpSpPr>
            <p:cNvPr id="15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64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name="Equation" r:id="rId14" imgW="266400" imgH="203040" progId="Equation.3">
                    <p:embed/>
                  </p:oleObj>
                </mc:Choice>
                <mc:Fallback>
                  <p:oleObj name="Equation" r:id="rId14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name="Equation" r:id="rId16" imgW="241200" imgH="203040" progId="Equation.3">
                    <p:embed/>
                  </p:oleObj>
                </mc:Choice>
                <mc:Fallback>
                  <p:oleObj name="Equation" r:id="rId16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51"/>
          <p:cNvGrpSpPr/>
          <p:nvPr/>
        </p:nvGrpSpPr>
        <p:grpSpPr>
          <a:xfrm>
            <a:off x="5723558" y="3084368"/>
            <a:ext cx="2643206" cy="2286016"/>
            <a:chOff x="3857620" y="4357694"/>
            <a:chExt cx="2643206" cy="2286016"/>
          </a:xfrm>
        </p:grpSpPr>
        <p:grpSp>
          <p:nvGrpSpPr>
            <p:cNvPr id="17" name="Group 46"/>
            <p:cNvGrpSpPr/>
            <p:nvPr/>
          </p:nvGrpSpPr>
          <p:grpSpPr>
            <a:xfrm>
              <a:off x="3857620" y="4429132"/>
              <a:ext cx="2071702" cy="2214578"/>
              <a:chOff x="1071538" y="4429926"/>
              <a:chExt cx="2071702" cy="221457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66" name="Object 18"/>
            <p:cNvGraphicFramePr>
              <a:graphicFrameLocks noChangeAspect="1"/>
            </p:cNvGraphicFramePr>
            <p:nvPr/>
          </p:nvGraphicFramePr>
          <p:xfrm>
            <a:off x="5026031" y="4357694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Equation" r:id="rId18" imgW="241200" imgH="203040" progId="Equation.3">
                    <p:embed/>
                  </p:oleObj>
                </mc:Choice>
                <mc:Fallback>
                  <p:oleObj name="Equation" r:id="rId18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031" y="4357694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5975363" y="5313379"/>
            <a:ext cx="5254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name="Equation" r:id="rId20" imgW="266400" imgH="203040" progId="Equation.3">
                    <p:embed/>
                  </p:oleObj>
                </mc:Choice>
                <mc:Fallback>
                  <p:oleObj name="Equation" r:id="rId20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5363" y="5313379"/>
                          <a:ext cx="5254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Box 49"/>
          <p:cNvSpPr txBox="1"/>
          <p:nvPr/>
        </p:nvSpPr>
        <p:spPr>
          <a:xfrm>
            <a:off x="1403648" y="5370384"/>
            <a:ext cx="293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08104" y="5370384"/>
            <a:ext cx="237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v-i 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 flipH="1" flipV="1">
            <a:off x="1428728" y="3698222"/>
            <a:ext cx="2286016" cy="11430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652120" y="3727310"/>
            <a:ext cx="2286016" cy="9286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9512" y="5794735"/>
            <a:ext cx="516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Instantaneous power of a linear resistor: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5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28919"/>
              </p:ext>
            </p:extLst>
          </p:nvPr>
        </p:nvGraphicFramePr>
        <p:xfrm>
          <a:off x="5320802" y="5768571"/>
          <a:ext cx="32051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22" imgW="1625400" imgH="228600" progId="Equation.3">
                  <p:embed/>
                </p:oleObj>
              </mc:Choice>
              <mc:Fallback>
                <p:oleObj name="Equation" r:id="rId22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802" y="5768571"/>
                        <a:ext cx="3205163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68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0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3671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i="1" dirty="0" smtClean="0"/>
              <a:t>If R</a:t>
            </a:r>
            <a:r>
              <a:rPr lang="tr-TR" sz="2800" dirty="0" smtClean="0"/>
              <a:t>&gt;0, then 				     , passive resistor,</a:t>
            </a:r>
          </a:p>
          <a:p>
            <a:r>
              <a:rPr lang="tr-TR" sz="2800" dirty="0"/>
              <a:t>c</a:t>
            </a:r>
            <a:r>
              <a:rPr lang="tr-TR" sz="2800" dirty="0" smtClean="0"/>
              <a:t>onsumes energy. </a:t>
            </a:r>
            <a:endParaRPr lang="tr-TR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24037"/>
              </p:ext>
            </p:extLst>
          </p:nvPr>
        </p:nvGraphicFramePr>
        <p:xfrm>
          <a:off x="2230933" y="888331"/>
          <a:ext cx="32051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1625400" imgH="228600" progId="Equation.3">
                  <p:embed/>
                </p:oleObj>
              </mc:Choice>
              <mc:Fallback>
                <p:oleObj name="Equation" r:id="rId3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933" y="888331"/>
                        <a:ext cx="32051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16820"/>
              </p:ext>
            </p:extLst>
          </p:nvPr>
        </p:nvGraphicFramePr>
        <p:xfrm>
          <a:off x="2267744" y="2184474"/>
          <a:ext cx="32051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5" imgW="1625600" imgH="228600" progId="Equation.3">
                  <p:embed/>
                </p:oleObj>
              </mc:Choice>
              <mc:Fallback>
                <p:oleObj name="Equation" r:id="rId5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84474"/>
                        <a:ext cx="32051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0"/>
          <p:cNvGrpSpPr/>
          <p:nvPr/>
        </p:nvGrpSpPr>
        <p:grpSpPr>
          <a:xfrm>
            <a:off x="1475656" y="3690031"/>
            <a:ext cx="2546375" cy="2331257"/>
            <a:chOff x="1071538" y="4313247"/>
            <a:chExt cx="2546375" cy="2331257"/>
          </a:xfrm>
        </p:grpSpPr>
        <p:grpSp>
          <p:nvGrpSpPr>
            <p:cNvPr id="11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2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2" name="Equation" r:id="rId7" imgW="266400" imgH="203040" progId="Equation.3">
                    <p:embed/>
                  </p:oleObj>
                </mc:Choice>
                <mc:Fallback>
                  <p:oleObj name="Equation" r:id="rId7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3" name="Equation" r:id="rId9" imgW="241200" imgH="203040" progId="Equation.3">
                    <p:embed/>
                  </p:oleObj>
                </mc:Choice>
                <mc:Fallback>
                  <p:oleObj name="Equation" r:id="rId9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1259632" y="6053226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1307387" y="4404411"/>
            <a:ext cx="2286016" cy="11430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50"/>
          <p:cNvGrpSpPr/>
          <p:nvPr/>
        </p:nvGrpSpPr>
        <p:grpSpPr>
          <a:xfrm>
            <a:off x="5148064" y="3673308"/>
            <a:ext cx="2546375" cy="2331257"/>
            <a:chOff x="1071538" y="4313247"/>
            <a:chExt cx="2546375" cy="2331257"/>
          </a:xfrm>
        </p:grpSpPr>
        <p:grpSp>
          <p:nvGrpSpPr>
            <p:cNvPr id="19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" name="Equation" r:id="rId11" imgW="266400" imgH="203040" progId="Equation.3">
                    <p:embed/>
                  </p:oleObj>
                </mc:Choice>
                <mc:Fallback>
                  <p:oleObj name="Equation" r:id="rId11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5" name="Equation" r:id="rId12" imgW="241200" imgH="203040" progId="Equation.3">
                    <p:embed/>
                  </p:oleObj>
                </mc:Choice>
                <mc:Fallback>
                  <p:oleObj name="Equation" r:id="rId12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4932040" y="5987842"/>
            <a:ext cx="254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51299" y="3933056"/>
            <a:ext cx="1324957" cy="2088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72" y="6387952"/>
            <a:ext cx="190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u="sng" dirty="0" smtClean="0"/>
              <a:t>passive resistor</a:t>
            </a:r>
            <a:endParaRPr lang="tr-TR" b="1" i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436096" y="6339614"/>
            <a:ext cx="192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u="sng" dirty="0"/>
              <a:t>a</a:t>
            </a:r>
            <a:r>
              <a:rPr lang="tr-TR" b="1" i="1" u="sng" dirty="0" smtClean="0"/>
              <a:t>ctive resistor</a:t>
            </a:r>
            <a:endParaRPr lang="tr-TR" b="1" i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000100" y="159023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2-Terminal Resistors 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805" y="2132856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i="1" dirty="0" smtClean="0"/>
              <a:t>If R</a:t>
            </a:r>
            <a:r>
              <a:rPr lang="tr-TR" sz="2800" dirty="0" smtClean="0"/>
              <a:t>&lt;0, then 				     , active resistor,</a:t>
            </a:r>
          </a:p>
          <a:p>
            <a:r>
              <a:rPr lang="tr-TR" sz="2800" dirty="0" smtClean="0"/>
              <a:t>produces energy.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0380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8" grpId="0"/>
      <p:bldP spid="29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8455" y="285728"/>
            <a:ext cx="149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Linearity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14282" y="1130300"/>
          <a:ext cx="29575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4" imgW="1498320" imgH="215640" progId="Equation.3">
                  <p:embed/>
                </p:oleObj>
              </mc:Choice>
              <mc:Fallback>
                <p:oleObj name="Equation" r:id="rId4" imgW="14983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130300"/>
                        <a:ext cx="295751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214678" y="1357298"/>
            <a:ext cx="1500198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"/>
          <p:cNvGrpSpPr/>
          <p:nvPr/>
        </p:nvGrpSpPr>
        <p:grpSpPr>
          <a:xfrm>
            <a:off x="3214678" y="928670"/>
            <a:ext cx="1504956" cy="446145"/>
            <a:chOff x="2709854" y="2239957"/>
            <a:chExt cx="1504956" cy="446145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2709854" y="2239957"/>
            <a:ext cx="576262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Equation" r:id="rId6" imgW="291960" imgH="203040" progId="Equation.3">
                    <p:embed/>
                  </p:oleObj>
                </mc:Choice>
                <mc:Fallback>
                  <p:oleObj name="Equation" r:id="rId6" imgW="29196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854" y="2239957"/>
                          <a:ext cx="576262" cy="40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3214678" y="228599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linear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835553" y="1095365"/>
          <a:ext cx="430844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8" imgW="1930320" imgH="457200" progId="Equation.3">
                  <p:embed/>
                </p:oleObj>
              </mc:Choice>
              <mc:Fallback>
                <p:oleObj name="Equation" r:id="rId8" imgW="19303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53" y="1095365"/>
                        <a:ext cx="430844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2844" y="1928802"/>
            <a:ext cx="320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Special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 Linear Resistors: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45282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Open circuit element: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928926" y="2443163"/>
          <a:ext cx="16795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10" imgW="850680" imgH="203040" progId="Equation.3">
                  <p:embed/>
                </p:oleObj>
              </mc:Choice>
              <mc:Fallback>
                <p:oleObj name="Equation" r:id="rId10" imgW="8506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443163"/>
                        <a:ext cx="16795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/>
          <p:nvPr/>
        </p:nvGrpSpPr>
        <p:grpSpPr>
          <a:xfrm>
            <a:off x="1142976" y="3000372"/>
            <a:ext cx="2546375" cy="2331257"/>
            <a:chOff x="1071538" y="4313247"/>
            <a:chExt cx="2546375" cy="2331257"/>
          </a:xfrm>
        </p:grpSpPr>
        <p:grpSp>
          <p:nvGrpSpPr>
            <p:cNvPr id="6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Equation" r:id="rId12" imgW="266400" imgH="203040" progId="Equation.3">
                    <p:embed/>
                  </p:oleObj>
                </mc:Choice>
                <mc:Fallback>
                  <p:oleObj name="Equation" r:id="rId12" imgW="26640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Equation" r:id="rId14" imgW="241200" imgH="203040" progId="Equation.3">
                    <p:embed/>
                  </p:oleObj>
                </mc:Choice>
                <mc:Fallback>
                  <p:oleObj name="Equation" r:id="rId14" imgW="24120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9"/>
          <p:cNvGrpSpPr/>
          <p:nvPr/>
        </p:nvGrpSpPr>
        <p:grpSpPr>
          <a:xfrm>
            <a:off x="4714876" y="3071810"/>
            <a:ext cx="2643206" cy="2286016"/>
            <a:chOff x="3857620" y="4357694"/>
            <a:chExt cx="2643206" cy="2286016"/>
          </a:xfrm>
        </p:grpSpPr>
        <p:grpSp>
          <p:nvGrpSpPr>
            <p:cNvPr id="9" name="Group 46"/>
            <p:cNvGrpSpPr/>
            <p:nvPr/>
          </p:nvGrpSpPr>
          <p:grpSpPr>
            <a:xfrm>
              <a:off x="3857620" y="4429132"/>
              <a:ext cx="2071702" cy="2214578"/>
              <a:chOff x="1071538" y="4429926"/>
              <a:chExt cx="2071702" cy="221457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2" name="Object 18"/>
            <p:cNvGraphicFramePr>
              <a:graphicFrameLocks noChangeAspect="1"/>
            </p:cNvGraphicFramePr>
            <p:nvPr/>
          </p:nvGraphicFramePr>
          <p:xfrm>
            <a:off x="5026031" y="4357694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Equation" r:id="rId16" imgW="241200" imgH="203040" progId="Equation.3">
                    <p:embed/>
                  </p:oleObj>
                </mc:Choice>
                <mc:Fallback>
                  <p:oleObj name="Equation" r:id="rId16" imgW="241200" imgH="203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031" y="4357694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5975363" y="5313379"/>
            <a:ext cx="5254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Equation" r:id="rId18" imgW="266400" imgH="203040" progId="Equation.3">
                    <p:embed/>
                  </p:oleObj>
                </mc:Choice>
                <mc:Fallback>
                  <p:oleObj name="Equation" r:id="rId18" imgW="266400" imgH="2030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5363" y="5313379"/>
                          <a:ext cx="5254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9" name="Straight Connector 28"/>
          <p:cNvCxnSpPr/>
          <p:nvPr/>
        </p:nvCxnSpPr>
        <p:spPr>
          <a:xfrm rot="5400000">
            <a:off x="1142579" y="4285859"/>
            <a:ext cx="2000264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214546" y="3563938"/>
          <a:ext cx="8016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20" imgW="406080" imgH="164880" progId="Equation.3">
                  <p:embed/>
                </p:oleObj>
              </mc:Choice>
              <mc:Fallback>
                <p:oleObj name="Equation" r:id="rId20" imgW="40608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563938"/>
                        <a:ext cx="80168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867400" y="3702050"/>
          <a:ext cx="7508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22" imgW="380880" imgH="177480" progId="Equation.3">
                  <p:embed/>
                </p:oleObj>
              </mc:Choice>
              <mc:Fallback>
                <p:oleObj name="Equation" r:id="rId22" imgW="38088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02050"/>
                        <a:ext cx="75088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Connector 33"/>
          <p:cNvCxnSpPr/>
          <p:nvPr/>
        </p:nvCxnSpPr>
        <p:spPr>
          <a:xfrm rot="10800000">
            <a:off x="4714876" y="4214818"/>
            <a:ext cx="192882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1600" y="5517232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4897" y="5517232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v-i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4624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Short circuit element:</a:t>
            </a:r>
            <a:endParaRPr lang="en-GB" sz="2000" i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91930"/>
              </p:ext>
            </p:extLst>
          </p:nvPr>
        </p:nvGraphicFramePr>
        <p:xfrm>
          <a:off x="3057649" y="75034"/>
          <a:ext cx="17303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4" imgW="876240" imgH="203040" progId="Equation.3">
                  <p:embed/>
                </p:oleObj>
              </mc:Choice>
              <mc:Fallback>
                <p:oleObj name="Equation" r:id="rId4" imgW="8762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649" y="75034"/>
                        <a:ext cx="173037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1142976" y="332656"/>
            <a:ext cx="2546375" cy="2331257"/>
            <a:chOff x="1071538" y="4313247"/>
            <a:chExt cx="2546375" cy="2331257"/>
          </a:xfrm>
        </p:grpSpPr>
        <p:grpSp>
          <p:nvGrpSpPr>
            <p:cNvPr id="4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7" name="Equation" r:id="rId6" imgW="266400" imgH="203040" progId="Equation.3">
                    <p:embed/>
                  </p:oleObj>
                </mc:Choice>
                <mc:Fallback>
                  <p:oleObj name="Equation" r:id="rId6" imgW="26640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8" name="Equation" r:id="rId8" imgW="241200" imgH="203040" progId="Equation.3">
                    <p:embed/>
                  </p:oleObj>
                </mc:Choice>
                <mc:Fallback>
                  <p:oleObj name="Equation" r:id="rId8" imgW="24120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"/>
          <p:cNvGrpSpPr/>
          <p:nvPr/>
        </p:nvGrpSpPr>
        <p:grpSpPr>
          <a:xfrm>
            <a:off x="4714876" y="377897"/>
            <a:ext cx="2643206" cy="2286016"/>
            <a:chOff x="3857620" y="4357694"/>
            <a:chExt cx="2643206" cy="2286016"/>
          </a:xfrm>
        </p:grpSpPr>
        <p:grpSp>
          <p:nvGrpSpPr>
            <p:cNvPr id="11" name="Group 46"/>
            <p:cNvGrpSpPr/>
            <p:nvPr/>
          </p:nvGrpSpPr>
          <p:grpSpPr>
            <a:xfrm>
              <a:off x="3857620" y="4429132"/>
              <a:ext cx="2071702" cy="2214578"/>
              <a:chOff x="1071538" y="4429926"/>
              <a:chExt cx="2071702" cy="2214578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5026031" y="4357694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" name="Equation" r:id="rId10" imgW="241200" imgH="203040" progId="Equation.3">
                    <p:embed/>
                  </p:oleObj>
                </mc:Choice>
                <mc:Fallback>
                  <p:oleObj name="Equation" r:id="rId10" imgW="24120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031" y="4357694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0"/>
            <p:cNvGraphicFramePr>
              <a:graphicFrameLocks noChangeAspect="1"/>
            </p:cNvGraphicFramePr>
            <p:nvPr/>
          </p:nvGraphicFramePr>
          <p:xfrm>
            <a:off x="5975363" y="5313379"/>
            <a:ext cx="5254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" name="Equation" r:id="rId12" imgW="266400" imgH="203040" progId="Equation.3">
                    <p:embed/>
                  </p:oleObj>
                </mc:Choice>
                <mc:Fallback>
                  <p:oleObj name="Equation" r:id="rId12" imgW="26640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5363" y="5313379"/>
                          <a:ext cx="5254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Straight Connector 17"/>
          <p:cNvCxnSpPr/>
          <p:nvPr/>
        </p:nvCxnSpPr>
        <p:spPr>
          <a:xfrm rot="10800000">
            <a:off x="1214414" y="1519316"/>
            <a:ext cx="192882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669614"/>
              </p:ext>
            </p:extLst>
          </p:nvPr>
        </p:nvGraphicFramePr>
        <p:xfrm>
          <a:off x="2239963" y="1168480"/>
          <a:ext cx="7508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14" imgW="380880" imgH="177480" progId="Equation.3">
                  <p:embed/>
                </p:oleObj>
              </mc:Choice>
              <mc:Fallback>
                <p:oleObj name="Equation" r:id="rId14" imgW="38088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1168480"/>
                        <a:ext cx="75088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 rot="5400000">
            <a:off x="4714479" y="1663384"/>
            <a:ext cx="2000264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64503"/>
              </p:ext>
            </p:extLst>
          </p:nvPr>
        </p:nvGraphicFramePr>
        <p:xfrm>
          <a:off x="5749925" y="949414"/>
          <a:ext cx="825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16" imgW="419040" imgH="177480" progId="Equation.3">
                  <p:embed/>
                </p:oleObj>
              </mc:Choice>
              <mc:Fallback>
                <p:oleObj name="Equation" r:id="rId16" imgW="41904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949414"/>
                        <a:ext cx="8255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496" y="3028890"/>
            <a:ext cx="90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Is there any relation between the characteristics of these two elements? 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1600" y="2564904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4897" y="2564904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v-i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7726" y="3532946"/>
            <a:ext cx="7250578" cy="3280430"/>
            <a:chOff x="57726" y="3532946"/>
            <a:chExt cx="7250578" cy="3280430"/>
          </a:xfrm>
        </p:grpSpPr>
        <p:sp>
          <p:nvSpPr>
            <p:cNvPr id="44" name="TextBox 43"/>
            <p:cNvSpPr txBox="1"/>
            <p:nvPr/>
          </p:nvSpPr>
          <p:spPr>
            <a:xfrm>
              <a:off x="57726" y="3542609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i="1" dirty="0" smtClean="0">
                  <a:solidFill>
                    <a:srgbClr val="0033CC"/>
                  </a:solidFill>
                  <a:latin typeface="Comic Sans MS" pitchFamily="66" charset="0"/>
                </a:rPr>
                <a:t>Open circuit element: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023724"/>
                </p:ext>
              </p:extLst>
            </p:nvPr>
          </p:nvGraphicFramePr>
          <p:xfrm>
            <a:off x="2879148" y="3532946"/>
            <a:ext cx="1679575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" name="Equation" r:id="rId18" imgW="850680" imgH="203040" progId="Equation.3">
                    <p:embed/>
                  </p:oleObj>
                </mc:Choice>
                <mc:Fallback>
                  <p:oleObj name="Equation" r:id="rId18" imgW="850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148" y="3532946"/>
                          <a:ext cx="1679575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" name="Group 13"/>
            <p:cNvGrpSpPr/>
            <p:nvPr/>
          </p:nvGrpSpPr>
          <p:grpSpPr>
            <a:xfrm>
              <a:off x="1093198" y="4090155"/>
              <a:ext cx="2546375" cy="2331257"/>
              <a:chOff x="1071538" y="4313247"/>
              <a:chExt cx="2546375" cy="2331257"/>
            </a:xfrm>
          </p:grpSpPr>
          <p:grpSp>
            <p:nvGrpSpPr>
              <p:cNvPr id="47" name="Group 45"/>
              <p:cNvGrpSpPr/>
              <p:nvPr/>
            </p:nvGrpSpPr>
            <p:grpSpPr>
              <a:xfrm>
                <a:off x="1071538" y="4429926"/>
                <a:ext cx="2071702" cy="2214578"/>
                <a:chOff x="1071538" y="4429926"/>
                <a:chExt cx="2071702" cy="2214578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964381" y="5536421"/>
                  <a:ext cx="2214578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071538" y="5500702"/>
                  <a:ext cx="2071702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48" name="Object 16"/>
              <p:cNvGraphicFramePr>
                <a:graphicFrameLocks noChangeAspect="1"/>
              </p:cNvGraphicFramePr>
              <p:nvPr/>
            </p:nvGraphicFramePr>
            <p:xfrm>
              <a:off x="2117712" y="4313247"/>
              <a:ext cx="525462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" name="Equation" r:id="rId20" imgW="266400" imgH="203040" progId="Equation.3">
                      <p:embed/>
                    </p:oleObj>
                  </mc:Choice>
                  <mc:Fallback>
                    <p:oleObj name="Equation" r:id="rId20" imgW="2664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7712" y="4313247"/>
                            <a:ext cx="525462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17"/>
              <p:cNvGraphicFramePr>
                <a:graphicFrameLocks noChangeAspect="1"/>
              </p:cNvGraphicFramePr>
              <p:nvPr/>
            </p:nvGraphicFramePr>
            <p:xfrm>
              <a:off x="3143250" y="5313363"/>
              <a:ext cx="4746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5" name="Equation" r:id="rId21" imgW="241200" imgH="203040" progId="Equation.3">
                      <p:embed/>
                    </p:oleObj>
                  </mc:Choice>
                  <mc:Fallback>
                    <p:oleObj name="Equation" r:id="rId21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3250" y="5313363"/>
                            <a:ext cx="4746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" name="Group 19"/>
            <p:cNvGrpSpPr/>
            <p:nvPr/>
          </p:nvGrpSpPr>
          <p:grpSpPr>
            <a:xfrm>
              <a:off x="4665098" y="4161593"/>
              <a:ext cx="2643206" cy="2286016"/>
              <a:chOff x="3857620" y="4357694"/>
              <a:chExt cx="2643206" cy="2286016"/>
            </a:xfrm>
          </p:grpSpPr>
          <p:grpSp>
            <p:nvGrpSpPr>
              <p:cNvPr id="53" name="Group 46"/>
              <p:cNvGrpSpPr/>
              <p:nvPr/>
            </p:nvGrpSpPr>
            <p:grpSpPr>
              <a:xfrm>
                <a:off x="3857620" y="4429132"/>
                <a:ext cx="2071702" cy="2214578"/>
                <a:chOff x="1071538" y="4429926"/>
                <a:chExt cx="2071702" cy="2214578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 rot="5400000" flipH="1" flipV="1">
                  <a:off x="964381" y="5536421"/>
                  <a:ext cx="2214578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1071538" y="5500702"/>
                  <a:ext cx="2071702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54" name="Object 18"/>
              <p:cNvGraphicFramePr>
                <a:graphicFrameLocks noChangeAspect="1"/>
              </p:cNvGraphicFramePr>
              <p:nvPr/>
            </p:nvGraphicFramePr>
            <p:xfrm>
              <a:off x="5026031" y="4357694"/>
              <a:ext cx="4746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6" name="Equation" r:id="rId22" imgW="241200" imgH="203040" progId="Equation.3">
                      <p:embed/>
                    </p:oleObj>
                  </mc:Choice>
                  <mc:Fallback>
                    <p:oleObj name="Equation" r:id="rId22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6031" y="4357694"/>
                            <a:ext cx="4746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20"/>
              <p:cNvGraphicFramePr>
                <a:graphicFrameLocks noChangeAspect="1"/>
              </p:cNvGraphicFramePr>
              <p:nvPr/>
            </p:nvGraphicFramePr>
            <p:xfrm>
              <a:off x="5975363" y="5313379"/>
              <a:ext cx="5254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7" name="Equation" r:id="rId23" imgW="266400" imgH="203040" progId="Equation.3">
                      <p:embed/>
                    </p:oleObj>
                  </mc:Choice>
                  <mc:Fallback>
                    <p:oleObj name="Equation" r:id="rId23" imgW="2664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75363" y="5313379"/>
                            <a:ext cx="5254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8" name="Straight Connector 57"/>
            <p:cNvCxnSpPr/>
            <p:nvPr/>
          </p:nvCxnSpPr>
          <p:spPr>
            <a:xfrm rot="5400000">
              <a:off x="1092801" y="5375642"/>
              <a:ext cx="2000264" cy="79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3789722"/>
                </p:ext>
              </p:extLst>
            </p:nvPr>
          </p:nvGraphicFramePr>
          <p:xfrm>
            <a:off x="2164768" y="4653721"/>
            <a:ext cx="801688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24" imgW="406080" imgH="164880" progId="Equation.3">
                    <p:embed/>
                  </p:oleObj>
                </mc:Choice>
                <mc:Fallback>
                  <p:oleObj name="Equation" r:id="rId24" imgW="4060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768" y="4653721"/>
                          <a:ext cx="801688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1760616"/>
                </p:ext>
              </p:extLst>
            </p:nvPr>
          </p:nvGraphicFramePr>
          <p:xfrm>
            <a:off x="5817622" y="4791833"/>
            <a:ext cx="75088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26" imgW="380880" imgH="177480" progId="Equation.3">
                    <p:embed/>
                  </p:oleObj>
                </mc:Choice>
                <mc:Fallback>
                  <p:oleObj name="Equation" r:id="rId26" imgW="380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7622" y="4791833"/>
                          <a:ext cx="75088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Straight Connector 60"/>
            <p:cNvCxnSpPr/>
            <p:nvPr/>
          </p:nvCxnSpPr>
          <p:spPr>
            <a:xfrm rot="10800000">
              <a:off x="4665098" y="5304601"/>
              <a:ext cx="1928826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921822" y="6413266"/>
              <a:ext cx="2619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i-v 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characteristic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95119" y="6413266"/>
              <a:ext cx="2619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v-i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characteristic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Definition: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(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Dual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Resistors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)</a:t>
            </a:r>
            <a:endParaRPr lang="en-GB" sz="2000" u="sng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571480"/>
            <a:ext cx="8715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v-i characteristics of resistor A = i-v characteristics of resistor B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071934" y="1000108"/>
            <a:ext cx="857256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68009" y="1385816"/>
            <a:ext cx="5152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Resistor A and B are dual resistors.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" y="242886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Nonlinear Resistor 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2" name="Group 98"/>
          <p:cNvGrpSpPr/>
          <p:nvPr/>
        </p:nvGrpSpPr>
        <p:grpSpPr>
          <a:xfrm>
            <a:off x="571472" y="3000372"/>
            <a:ext cx="571504" cy="2286016"/>
            <a:chOff x="571472" y="3000371"/>
            <a:chExt cx="785818" cy="2928960"/>
          </a:xfrm>
        </p:grpSpPr>
        <p:grpSp>
          <p:nvGrpSpPr>
            <p:cNvPr id="13" name="Group 84"/>
            <p:cNvGrpSpPr/>
            <p:nvPr/>
          </p:nvGrpSpPr>
          <p:grpSpPr>
            <a:xfrm>
              <a:off x="571472" y="3552830"/>
              <a:ext cx="785818" cy="1804996"/>
              <a:chOff x="571472" y="3267078"/>
              <a:chExt cx="785818" cy="1804996"/>
            </a:xfrm>
          </p:grpSpPr>
          <p:sp>
            <p:nvSpPr>
              <p:cNvPr id="21508" name="Rectangle 4"/>
              <p:cNvSpPr>
                <a:spLocks noChangeArrowheads="1"/>
              </p:cNvSpPr>
              <p:nvPr/>
            </p:nvSpPr>
            <p:spPr bwMode="auto">
              <a:xfrm>
                <a:off x="571472" y="3267078"/>
                <a:ext cx="782621" cy="180499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09" name="Line 5"/>
              <p:cNvSpPr>
                <a:spLocks noChangeShapeType="1"/>
              </p:cNvSpPr>
              <p:nvPr/>
            </p:nvSpPr>
            <p:spPr bwMode="auto">
              <a:xfrm>
                <a:off x="927962" y="3267078"/>
                <a:ext cx="0" cy="2703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0" name="Line 6"/>
              <p:cNvSpPr>
                <a:spLocks noChangeShapeType="1"/>
              </p:cNvSpPr>
              <p:nvPr/>
            </p:nvSpPr>
            <p:spPr bwMode="auto">
              <a:xfrm>
                <a:off x="927962" y="3537476"/>
                <a:ext cx="320012" cy="2036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 flipH="1">
                <a:off x="927962" y="3741153"/>
                <a:ext cx="3200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>
                <a:off x="927962" y="3741153"/>
                <a:ext cx="320012" cy="2703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 flipH="1">
                <a:off x="927962" y="4011551"/>
                <a:ext cx="3200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>
                <a:off x="927962" y="4011551"/>
                <a:ext cx="320012" cy="293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 flipH="1">
                <a:off x="927962" y="4304775"/>
                <a:ext cx="3200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927962" y="4304775"/>
                <a:ext cx="320012" cy="2493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 flipH="1">
                <a:off x="927962" y="4554103"/>
                <a:ext cx="3200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927962" y="4554103"/>
                <a:ext cx="0" cy="2475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>
                <a:off x="571472" y="4801676"/>
                <a:ext cx="78262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71472" y="4786322"/>
                <a:ext cx="785818" cy="2857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0" name="Straight Connector 89"/>
            <p:cNvCxnSpPr>
              <a:endCxn id="21508" idx="0"/>
            </p:cNvCxnSpPr>
            <p:nvPr/>
          </p:nvCxnSpPr>
          <p:spPr>
            <a:xfrm rot="16200000" flipH="1">
              <a:off x="669493" y="3259540"/>
              <a:ext cx="552458" cy="34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857225" y="3000371"/>
              <a:ext cx="107157" cy="9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rot="5400000">
              <a:off x="858018" y="3286124"/>
              <a:ext cx="142082" cy="7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4" idx="2"/>
            </p:cNvCxnSpPr>
            <p:nvPr/>
          </p:nvCxnSpPr>
          <p:spPr>
            <a:xfrm rot="5400000">
              <a:off x="660770" y="5625719"/>
              <a:ext cx="571504" cy="357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57224" y="5857892"/>
              <a:ext cx="142876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02"/>
          <p:cNvGrpSpPr/>
          <p:nvPr/>
        </p:nvGrpSpPr>
        <p:grpSpPr>
          <a:xfrm>
            <a:off x="1214414" y="2857496"/>
            <a:ext cx="338142" cy="2841143"/>
            <a:chOff x="1214414" y="2857496"/>
            <a:chExt cx="338142" cy="2841143"/>
          </a:xfrm>
        </p:grpSpPr>
        <p:sp>
          <p:nvSpPr>
            <p:cNvPr id="100" name="TextBox 99"/>
            <p:cNvSpPr txBox="1"/>
            <p:nvPr/>
          </p:nvSpPr>
          <p:spPr>
            <a:xfrm>
              <a:off x="1285852" y="2857496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4414" y="4929198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85852" y="3731129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2071670" y="3170238"/>
          <a:ext cx="13033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4" imgW="660240" imgH="203040" progId="Equation.3">
                  <p:embed/>
                </p:oleObj>
              </mc:Choice>
              <mc:Fallback>
                <p:oleObj name="Equation" r:id="rId4" imgW="6602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170238"/>
                        <a:ext cx="1303338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36"/>
          <p:cNvGrpSpPr/>
          <p:nvPr/>
        </p:nvGrpSpPr>
        <p:grpSpPr>
          <a:xfrm>
            <a:off x="4487627" y="2512888"/>
            <a:ext cx="3071833" cy="3929090"/>
            <a:chOff x="571470" y="357166"/>
            <a:chExt cx="3071833" cy="3929090"/>
          </a:xfrm>
        </p:grpSpPr>
        <p:grpSp>
          <p:nvGrpSpPr>
            <p:cNvPr id="59" name="Group 27"/>
            <p:cNvGrpSpPr/>
            <p:nvPr/>
          </p:nvGrpSpPr>
          <p:grpSpPr>
            <a:xfrm>
              <a:off x="571470" y="357166"/>
              <a:ext cx="3071833" cy="3929090"/>
              <a:chOff x="571471" y="463622"/>
              <a:chExt cx="2121026" cy="2465312"/>
            </a:xfrm>
          </p:grpSpPr>
          <p:grpSp>
            <p:nvGrpSpPr>
              <p:cNvPr id="64" name="Group 13"/>
              <p:cNvGrpSpPr/>
              <p:nvPr/>
            </p:nvGrpSpPr>
            <p:grpSpPr>
              <a:xfrm>
                <a:off x="571471" y="463622"/>
                <a:ext cx="2121026" cy="2465312"/>
                <a:chOff x="1928789" y="2249572"/>
                <a:chExt cx="2121026" cy="2465312"/>
              </a:xfrm>
            </p:grpSpPr>
            <p:grpSp>
              <p:nvGrpSpPr>
                <p:cNvPr id="69" name="Group 51"/>
                <p:cNvGrpSpPr/>
                <p:nvPr/>
              </p:nvGrpSpPr>
              <p:grpSpPr>
                <a:xfrm>
                  <a:off x="1928789" y="2249572"/>
                  <a:ext cx="2121026" cy="2465312"/>
                  <a:chOff x="3857620" y="4178398"/>
                  <a:chExt cx="2706140" cy="2465312"/>
                </a:xfrm>
              </p:grpSpPr>
              <p:grpSp>
                <p:nvGrpSpPr>
                  <p:cNvPr id="71" name="Group 46"/>
                  <p:cNvGrpSpPr/>
                  <p:nvPr/>
                </p:nvGrpSpPr>
                <p:grpSpPr>
                  <a:xfrm>
                    <a:off x="3857620" y="4429132"/>
                    <a:ext cx="2071702" cy="2214578"/>
                    <a:chOff x="1071538" y="4429926"/>
                    <a:chExt cx="2071702" cy="2214578"/>
                  </a:xfrm>
                </p:grpSpPr>
                <p:cxnSp>
                  <p:nvCxnSpPr>
                    <p:cNvPr id="74" name="Straight Arrow Connector 73"/>
                    <p:cNvCxnSpPr/>
                    <p:nvPr/>
                  </p:nvCxnSpPr>
                  <p:spPr>
                    <a:xfrm rot="5400000" flipH="1" flipV="1">
                      <a:off x="964381" y="5536421"/>
                      <a:ext cx="2214578" cy="1588"/>
                    </a:xfrm>
                    <a:prstGeom prst="straightConnector1">
                      <a:avLst/>
                    </a:prstGeom>
                    <a:ln w="254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1071538" y="5500702"/>
                      <a:ext cx="2071702" cy="1588"/>
                    </a:xfrm>
                    <a:prstGeom prst="straightConnector1">
                      <a:avLst/>
                    </a:prstGeom>
                    <a:ln w="254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aphicFrame>
                <p:nvGraphicFramePr>
                  <p:cNvPr id="72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4893362" y="4178398"/>
                  <a:ext cx="537597" cy="3483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36" name="Equation" r:id="rId6" imgW="241200" imgH="203040" progId="Equation.3">
                          <p:embed/>
                        </p:oleObj>
                      </mc:Choice>
                      <mc:Fallback>
                        <p:oleObj name="Equation" r:id="rId6" imgW="241200" imgH="2030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93362" y="4178398"/>
                                <a:ext cx="537597" cy="34838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3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5975363" y="5313379"/>
                  <a:ext cx="588397" cy="35353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37" name="Equation" r:id="rId8" imgW="266400" imgH="203040" progId="Equation.3">
                          <p:embed/>
                        </p:oleObj>
                      </mc:Choice>
                      <mc:Fallback>
                        <p:oleObj name="Equation" r:id="rId8" imgW="266400" imgH="2030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975363" y="5313379"/>
                                <a:ext cx="588397" cy="35353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70" name="Freeform 69"/>
                <p:cNvSpPr/>
                <p:nvPr/>
              </p:nvSpPr>
              <p:spPr>
                <a:xfrm>
                  <a:off x="2136206" y="2503357"/>
                  <a:ext cx="1731255" cy="1745118"/>
                </a:xfrm>
                <a:custGeom>
                  <a:avLst/>
                  <a:gdLst>
                    <a:gd name="connsiteX0" fmla="*/ 0 w 1469036"/>
                    <a:gd name="connsiteY0" fmla="*/ 2128604 h 2128604"/>
                    <a:gd name="connsiteX1" fmla="*/ 554636 w 1469036"/>
                    <a:gd name="connsiteY1" fmla="*/ 359764 h 2128604"/>
                    <a:gd name="connsiteX2" fmla="*/ 809469 w 1469036"/>
                    <a:gd name="connsiteY2" fmla="*/ 374754 h 2128604"/>
                    <a:gd name="connsiteX3" fmla="*/ 854440 w 1469036"/>
                    <a:gd name="connsiteY3" fmla="*/ 809469 h 2128604"/>
                    <a:gd name="connsiteX4" fmla="*/ 1019331 w 1469036"/>
                    <a:gd name="connsiteY4" fmla="*/ 824459 h 2128604"/>
                    <a:gd name="connsiteX5" fmla="*/ 1469036 w 1469036"/>
                    <a:gd name="connsiteY5" fmla="*/ 0 h 2128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9036" h="2128604">
                      <a:moveTo>
                        <a:pt x="0" y="2128604"/>
                      </a:moveTo>
                      <a:cubicBezTo>
                        <a:pt x="209862" y="1390338"/>
                        <a:pt x="419725" y="652072"/>
                        <a:pt x="554636" y="359764"/>
                      </a:cubicBezTo>
                      <a:cubicBezTo>
                        <a:pt x="689547" y="67456"/>
                        <a:pt x="759502" y="299803"/>
                        <a:pt x="809469" y="374754"/>
                      </a:cubicBezTo>
                      <a:cubicBezTo>
                        <a:pt x="859436" y="449705"/>
                        <a:pt x="819463" y="734518"/>
                        <a:pt x="854440" y="809469"/>
                      </a:cubicBezTo>
                      <a:cubicBezTo>
                        <a:pt x="889417" y="884420"/>
                        <a:pt x="916898" y="959371"/>
                        <a:pt x="1019331" y="824459"/>
                      </a:cubicBezTo>
                      <a:cubicBezTo>
                        <a:pt x="1121764" y="689548"/>
                        <a:pt x="1295400" y="344774"/>
                        <a:pt x="1469036" y="0"/>
                      </a:cubicBezTo>
                    </a:path>
                  </a:pathLst>
                </a:cu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65" name="Straight Connector 64"/>
              <p:cNvCxnSpPr/>
              <p:nvPr/>
            </p:nvCxnSpPr>
            <p:spPr>
              <a:xfrm>
                <a:off x="1667451" y="944417"/>
                <a:ext cx="0" cy="86392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0" idx="4"/>
              </p:cNvCxnSpPr>
              <p:nvPr/>
            </p:nvCxnSpPr>
            <p:spPr>
              <a:xfrm>
                <a:off x="1980167" y="1393333"/>
                <a:ext cx="0" cy="42831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0" idx="4"/>
              </p:cNvCxnSpPr>
              <p:nvPr/>
            </p:nvCxnSpPr>
            <p:spPr>
              <a:xfrm flipH="1">
                <a:off x="1354735" y="1393333"/>
                <a:ext cx="625432" cy="1129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357290" y="928671"/>
                <a:ext cx="287225" cy="79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1660474" y="1542049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8672" y="8857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I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68209" y="25731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1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8860" y="2573421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baseline="-25000" dirty="0" smtClean="0">
                  <a:solidFill>
                    <a:srgbClr val="0033CC"/>
                  </a:solidFill>
                  <a:latin typeface="Comic Sans MS" pitchFamily="66" charset="0"/>
                </a:rPr>
                <a:t>2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064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Some</a:t>
            </a:r>
            <a:r>
              <a:rPr lang="tr-TR" sz="2000" u="sng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Special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 Nonlinear Resistor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" name="Group 117"/>
          <p:cNvGrpSpPr/>
          <p:nvPr/>
        </p:nvGrpSpPr>
        <p:grpSpPr>
          <a:xfrm>
            <a:off x="1327080" y="1319523"/>
            <a:ext cx="338142" cy="2357454"/>
            <a:chOff x="1214414" y="2857496"/>
            <a:chExt cx="338142" cy="2841143"/>
          </a:xfrm>
        </p:grpSpPr>
        <p:sp>
          <p:nvSpPr>
            <p:cNvPr id="4" name="TextBox 3"/>
            <p:cNvSpPr txBox="1"/>
            <p:nvPr/>
          </p:nvSpPr>
          <p:spPr>
            <a:xfrm>
              <a:off x="1285852" y="2857496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4414" y="4929198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85852" y="3731129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7" name="Group 123"/>
          <p:cNvGrpSpPr/>
          <p:nvPr/>
        </p:nvGrpSpPr>
        <p:grpSpPr>
          <a:xfrm>
            <a:off x="755576" y="1533837"/>
            <a:ext cx="571504" cy="1841706"/>
            <a:chOff x="4286248" y="3071810"/>
            <a:chExt cx="571504" cy="1841706"/>
          </a:xfrm>
        </p:grpSpPr>
        <p:grpSp>
          <p:nvGrpSpPr>
            <p:cNvPr id="8" name="Group 116"/>
            <p:cNvGrpSpPr/>
            <p:nvPr/>
          </p:nvGrpSpPr>
          <p:grpSpPr>
            <a:xfrm>
              <a:off x="4286248" y="3071810"/>
              <a:ext cx="571504" cy="1841706"/>
              <a:chOff x="4286248" y="3373244"/>
              <a:chExt cx="571504" cy="1841706"/>
            </a:xfrm>
          </p:grpSpPr>
          <p:grpSp>
            <p:nvGrpSpPr>
              <p:cNvPr id="10" name="Group 110"/>
              <p:cNvGrpSpPr/>
              <p:nvPr/>
            </p:nvGrpSpPr>
            <p:grpSpPr>
              <a:xfrm>
                <a:off x="4286248" y="4071942"/>
                <a:ext cx="571504" cy="501654"/>
                <a:chOff x="4286248" y="4071942"/>
                <a:chExt cx="571504" cy="501654"/>
              </a:xfrm>
            </p:grpSpPr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4286248" y="4071942"/>
                  <a:ext cx="571504" cy="50006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357686" y="4572008"/>
                  <a:ext cx="428628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endCxn id="15" idx="3"/>
              </p:cNvCxnSpPr>
              <p:nvPr/>
            </p:nvCxnSpPr>
            <p:spPr>
              <a:xfrm rot="5400000">
                <a:off x="4250529" y="3750471"/>
                <a:ext cx="64294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4251323" y="4892685"/>
                <a:ext cx="64294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4539528" y="5143512"/>
                <a:ext cx="103910" cy="557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539528" y="3373244"/>
                <a:ext cx="103910" cy="557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rot="5400000">
              <a:off x="4500562" y="3357562"/>
              <a:ext cx="142876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51520" y="868650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deal Diodes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55790"/>
              </p:ext>
            </p:extLst>
          </p:nvPr>
        </p:nvGraphicFramePr>
        <p:xfrm>
          <a:off x="2843808" y="980728"/>
          <a:ext cx="55387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3" imgW="2806560" imgH="215640" progId="Equation.3">
                  <p:embed/>
                </p:oleObj>
              </mc:Choice>
              <mc:Fallback>
                <p:oleObj name="Equation" r:id="rId3" imgW="280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980728"/>
                        <a:ext cx="5538788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051720" y="202077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Diode is reverse biased:   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93772"/>
              </p:ext>
            </p:extLst>
          </p:nvPr>
        </p:nvGraphicFramePr>
        <p:xfrm>
          <a:off x="5292080" y="2019250"/>
          <a:ext cx="1905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5" imgW="965160" imgH="203040" progId="Equation.3">
                  <p:embed/>
                </p:oleObj>
              </mc:Choice>
              <mc:Fallback>
                <p:oleObj name="Equation" r:id="rId5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019250"/>
                        <a:ext cx="19050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72684" y="1516722"/>
            <a:ext cx="288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Diode is conductiong: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22113"/>
              </p:ext>
            </p:extLst>
          </p:nvPr>
        </p:nvGraphicFramePr>
        <p:xfrm>
          <a:off x="4860032" y="1515194"/>
          <a:ext cx="1905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7" imgW="965160" imgH="203040" progId="Equation.3">
                  <p:embed/>
                </p:oleObj>
              </mc:Choice>
              <mc:Fallback>
                <p:oleObj name="Equation" r:id="rId7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515194"/>
                        <a:ext cx="19050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5"/>
          <p:cNvGrpSpPr/>
          <p:nvPr/>
        </p:nvGrpSpPr>
        <p:grpSpPr>
          <a:xfrm>
            <a:off x="2245326" y="2636912"/>
            <a:ext cx="6215106" cy="2428892"/>
            <a:chOff x="1500166" y="500042"/>
            <a:chExt cx="6215106" cy="2428892"/>
          </a:xfrm>
        </p:grpSpPr>
        <p:grpSp>
          <p:nvGrpSpPr>
            <p:cNvPr id="24" name="Group 1"/>
            <p:cNvGrpSpPr/>
            <p:nvPr/>
          </p:nvGrpSpPr>
          <p:grpSpPr>
            <a:xfrm>
              <a:off x="1500166" y="500042"/>
              <a:ext cx="2546375" cy="2331257"/>
              <a:chOff x="1071538" y="4313247"/>
              <a:chExt cx="2546375" cy="2331257"/>
            </a:xfrm>
          </p:grpSpPr>
          <p:grpSp>
            <p:nvGrpSpPr>
              <p:cNvPr id="37" name="Group 45"/>
              <p:cNvGrpSpPr/>
              <p:nvPr/>
            </p:nvGrpSpPr>
            <p:grpSpPr>
              <a:xfrm>
                <a:off x="1071538" y="4429926"/>
                <a:ext cx="2071702" cy="2214578"/>
                <a:chOff x="1071538" y="4429926"/>
                <a:chExt cx="2071702" cy="2214578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 rot="5400000" flipH="1" flipV="1">
                  <a:off x="964381" y="5536421"/>
                  <a:ext cx="2214578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1071538" y="5500702"/>
                  <a:ext cx="2071702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8" name="Object 16"/>
              <p:cNvGraphicFramePr>
                <a:graphicFrameLocks noChangeAspect="1"/>
              </p:cNvGraphicFramePr>
              <p:nvPr/>
            </p:nvGraphicFramePr>
            <p:xfrm>
              <a:off x="2117712" y="4313247"/>
              <a:ext cx="525462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1" name="Equation" r:id="rId9" imgW="266400" imgH="203040" progId="Equation.3">
                      <p:embed/>
                    </p:oleObj>
                  </mc:Choice>
                  <mc:Fallback>
                    <p:oleObj name="Equation" r:id="rId9" imgW="2664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7712" y="4313247"/>
                            <a:ext cx="525462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17"/>
              <p:cNvGraphicFramePr>
                <a:graphicFrameLocks noChangeAspect="1"/>
              </p:cNvGraphicFramePr>
              <p:nvPr/>
            </p:nvGraphicFramePr>
            <p:xfrm>
              <a:off x="3143250" y="5313363"/>
              <a:ext cx="4746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2" name="Equation" r:id="rId11" imgW="241200" imgH="203040" progId="Equation.3">
                      <p:embed/>
                    </p:oleObj>
                  </mc:Choice>
                  <mc:Fallback>
                    <p:oleObj name="Equation" r:id="rId11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3250" y="5313363"/>
                            <a:ext cx="4746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" name="Group 7"/>
            <p:cNvGrpSpPr/>
            <p:nvPr/>
          </p:nvGrpSpPr>
          <p:grpSpPr>
            <a:xfrm>
              <a:off x="5072066" y="642918"/>
              <a:ext cx="2643206" cy="2286016"/>
              <a:chOff x="3857620" y="4357694"/>
              <a:chExt cx="2643206" cy="2286016"/>
            </a:xfrm>
          </p:grpSpPr>
          <p:grpSp>
            <p:nvGrpSpPr>
              <p:cNvPr id="32" name="Group 46"/>
              <p:cNvGrpSpPr/>
              <p:nvPr/>
            </p:nvGrpSpPr>
            <p:grpSpPr>
              <a:xfrm>
                <a:off x="3857620" y="4429132"/>
                <a:ext cx="2071702" cy="2214578"/>
                <a:chOff x="1071538" y="4429926"/>
                <a:chExt cx="2071702" cy="2214578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964381" y="5536421"/>
                  <a:ext cx="2214578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1071538" y="5500702"/>
                  <a:ext cx="2071702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3" name="Object 18"/>
              <p:cNvGraphicFramePr>
                <a:graphicFrameLocks noChangeAspect="1"/>
              </p:cNvGraphicFramePr>
              <p:nvPr/>
            </p:nvGraphicFramePr>
            <p:xfrm>
              <a:off x="5026031" y="4357694"/>
              <a:ext cx="4746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3" name="Equation" r:id="rId13" imgW="241200" imgH="203040" progId="Equation.3">
                      <p:embed/>
                    </p:oleObj>
                  </mc:Choice>
                  <mc:Fallback>
                    <p:oleObj name="Equation" r:id="rId13" imgW="2412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6031" y="4357694"/>
                            <a:ext cx="4746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20"/>
              <p:cNvGraphicFramePr>
                <a:graphicFrameLocks noChangeAspect="1"/>
              </p:cNvGraphicFramePr>
              <p:nvPr/>
            </p:nvGraphicFramePr>
            <p:xfrm>
              <a:off x="5975363" y="5313379"/>
              <a:ext cx="5254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4" name="Equation" r:id="rId15" imgW="266400" imgH="203040" progId="Equation.3">
                      <p:embed/>
                    </p:oleObj>
                  </mc:Choice>
                  <mc:Fallback>
                    <p:oleObj name="Equation" r:id="rId15" imgW="2664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75363" y="5313379"/>
                            <a:ext cx="5254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8" name="Straight Connector 27"/>
            <p:cNvCxnSpPr/>
            <p:nvPr/>
          </p:nvCxnSpPr>
          <p:spPr>
            <a:xfrm rot="5400000">
              <a:off x="1928397" y="2285595"/>
              <a:ext cx="1143008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5072066" y="1785926"/>
              <a:ext cx="1000132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2500298" y="1714489"/>
              <a:ext cx="857256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5607454" y="1321182"/>
              <a:ext cx="9286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39552" y="5882990"/>
            <a:ext cx="60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How does a diode behave when it is conducting?  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44" name="Group 30"/>
          <p:cNvGrpSpPr/>
          <p:nvPr/>
        </p:nvGrpSpPr>
        <p:grpSpPr>
          <a:xfrm>
            <a:off x="3031144" y="2886960"/>
            <a:ext cx="4000528" cy="1178712"/>
            <a:chOff x="2285984" y="750090"/>
            <a:chExt cx="4000528" cy="1178712"/>
          </a:xfrm>
        </p:grpSpPr>
        <p:sp>
          <p:nvSpPr>
            <p:cNvPr id="45" name="Oval 44"/>
            <p:cNvSpPr/>
            <p:nvPr/>
          </p:nvSpPr>
          <p:spPr>
            <a:xfrm>
              <a:off x="2285984" y="1500174"/>
              <a:ext cx="1143008" cy="4286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5554280" y="1053694"/>
              <a:ext cx="1035835" cy="4286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33"/>
          <p:cNvGrpSpPr/>
          <p:nvPr/>
        </p:nvGrpSpPr>
        <p:grpSpPr>
          <a:xfrm>
            <a:off x="3031145" y="3708482"/>
            <a:ext cx="3857651" cy="1285885"/>
            <a:chOff x="2285985" y="1571612"/>
            <a:chExt cx="3857651" cy="1285885"/>
          </a:xfrm>
        </p:grpSpPr>
        <p:sp>
          <p:nvSpPr>
            <p:cNvPr id="48" name="Oval 47"/>
            <p:cNvSpPr/>
            <p:nvPr/>
          </p:nvSpPr>
          <p:spPr>
            <a:xfrm rot="5400000">
              <a:off x="1857358" y="2000242"/>
              <a:ext cx="1285882" cy="42862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5000628" y="1571612"/>
              <a:ext cx="1143008" cy="4286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096625" y="5085184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5085184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v-i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9552" y="626925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How does a diode behave when it is reverse biased?  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  <p:bldP spid="21" grpId="0"/>
      <p:bldP spid="42" grpId="0"/>
      <p:bldP spid="70" grpId="0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1115616" y="836712"/>
            <a:ext cx="2643206" cy="1800200"/>
            <a:chOff x="5072066" y="642918"/>
            <a:chExt cx="2643206" cy="1800200"/>
          </a:xfrm>
        </p:grpSpPr>
        <p:grpSp>
          <p:nvGrpSpPr>
            <p:cNvPr id="9" name="Group 7"/>
            <p:cNvGrpSpPr/>
            <p:nvPr/>
          </p:nvGrpSpPr>
          <p:grpSpPr>
            <a:xfrm>
              <a:off x="5072066" y="642918"/>
              <a:ext cx="2643206" cy="1800200"/>
              <a:chOff x="3857620" y="4357694"/>
              <a:chExt cx="2643206" cy="1800200"/>
            </a:xfrm>
          </p:grpSpPr>
          <p:grpSp>
            <p:nvGrpSpPr>
              <p:cNvPr id="17" name="Group 46"/>
              <p:cNvGrpSpPr/>
              <p:nvPr/>
            </p:nvGrpSpPr>
            <p:grpSpPr>
              <a:xfrm>
                <a:off x="3857620" y="4429132"/>
                <a:ext cx="2071702" cy="1728762"/>
                <a:chOff x="1071538" y="4429926"/>
                <a:chExt cx="2071702" cy="1728762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2072464" y="4429926"/>
                  <a:ext cx="0" cy="1728762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071538" y="5500702"/>
                  <a:ext cx="2071702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0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0063915"/>
                  </p:ext>
                </p:extLst>
              </p:nvPr>
            </p:nvGraphicFramePr>
            <p:xfrm>
              <a:off x="4297971" y="4357694"/>
              <a:ext cx="4746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4" name="Equation" r:id="rId4" imgW="241200" imgH="203040" progId="Equation.3">
                      <p:embed/>
                    </p:oleObj>
                  </mc:Choice>
                  <mc:Fallback>
                    <p:oleObj name="Equation" r:id="rId4" imgW="241200" imgH="20304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7971" y="4357694"/>
                            <a:ext cx="4746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20"/>
              <p:cNvGraphicFramePr>
                <a:graphicFrameLocks noChangeAspect="1"/>
              </p:cNvGraphicFramePr>
              <p:nvPr/>
            </p:nvGraphicFramePr>
            <p:xfrm>
              <a:off x="5975363" y="5313379"/>
              <a:ext cx="5254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" name="Equation" r:id="rId6" imgW="266400" imgH="203040" progId="Equation.3">
                      <p:embed/>
                    </p:oleObj>
                  </mc:Choice>
                  <mc:Fallback>
                    <p:oleObj name="Equation" r:id="rId6" imgW="266400" imgH="20304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75363" y="5313379"/>
                            <a:ext cx="5254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9" name="Straight Connector 18"/>
            <p:cNvCxnSpPr/>
            <p:nvPr/>
          </p:nvCxnSpPr>
          <p:spPr>
            <a:xfrm rot="10800000">
              <a:off x="5072066" y="1785926"/>
              <a:ext cx="1000132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607454" y="1321182"/>
              <a:ext cx="9286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28596" y="3140968"/>
            <a:ext cx="788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p-n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Junction Diode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(a model that is valid for low frequencies)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22" name="Group 46"/>
          <p:cNvGrpSpPr/>
          <p:nvPr/>
        </p:nvGrpSpPr>
        <p:grpSpPr>
          <a:xfrm>
            <a:off x="895602" y="3731852"/>
            <a:ext cx="857256" cy="1841706"/>
            <a:chOff x="1214414" y="4730566"/>
            <a:chExt cx="857256" cy="1841706"/>
          </a:xfrm>
        </p:grpSpPr>
        <p:grpSp>
          <p:nvGrpSpPr>
            <p:cNvPr id="23" name="Group 34"/>
            <p:cNvGrpSpPr/>
            <p:nvPr/>
          </p:nvGrpSpPr>
          <p:grpSpPr>
            <a:xfrm>
              <a:off x="1357290" y="4730566"/>
              <a:ext cx="571504" cy="1841706"/>
              <a:chOff x="4286248" y="3071810"/>
              <a:chExt cx="571504" cy="1841706"/>
            </a:xfrm>
          </p:grpSpPr>
          <p:grpSp>
            <p:nvGrpSpPr>
              <p:cNvPr id="25" name="Group 116"/>
              <p:cNvGrpSpPr/>
              <p:nvPr/>
            </p:nvGrpSpPr>
            <p:grpSpPr>
              <a:xfrm>
                <a:off x="4286248" y="3071810"/>
                <a:ext cx="571504" cy="1841706"/>
                <a:chOff x="4286248" y="3373244"/>
                <a:chExt cx="571504" cy="1841706"/>
              </a:xfrm>
            </p:grpSpPr>
            <p:grpSp>
              <p:nvGrpSpPr>
                <p:cNvPr id="26" name="Group 110"/>
                <p:cNvGrpSpPr/>
                <p:nvPr/>
              </p:nvGrpSpPr>
              <p:grpSpPr>
                <a:xfrm>
                  <a:off x="4286248" y="4071942"/>
                  <a:ext cx="571504" cy="501654"/>
                  <a:chOff x="4286248" y="4071942"/>
                  <a:chExt cx="571504" cy="501654"/>
                </a:xfrm>
              </p:grpSpPr>
              <p:sp>
                <p:nvSpPr>
                  <p:cNvPr id="43" name="Isosceles Triangle 42"/>
                  <p:cNvSpPr/>
                  <p:nvPr/>
                </p:nvSpPr>
                <p:spPr>
                  <a:xfrm rot="10800000">
                    <a:off x="4286248" y="4071942"/>
                    <a:ext cx="571504" cy="50006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357686" y="4572008"/>
                    <a:ext cx="428628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Connector 38"/>
                <p:cNvCxnSpPr>
                  <a:endCxn id="43" idx="3"/>
                </p:cNvCxnSpPr>
                <p:nvPr/>
              </p:nvCxnSpPr>
              <p:spPr>
                <a:xfrm rot="5400000">
                  <a:off x="4250529" y="3750471"/>
                  <a:ext cx="642942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4251323" y="4892685"/>
                  <a:ext cx="642942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/>
                <p:cNvSpPr/>
                <p:nvPr/>
              </p:nvSpPr>
              <p:spPr>
                <a:xfrm>
                  <a:off x="4539528" y="5143512"/>
                  <a:ext cx="103910" cy="557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539528" y="3373244"/>
                  <a:ext cx="103910" cy="557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4500562" y="3357562"/>
                <a:ext cx="142876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/>
            <p:cNvSpPr/>
            <p:nvPr/>
          </p:nvSpPr>
          <p:spPr>
            <a:xfrm>
              <a:off x="1214414" y="5214950"/>
              <a:ext cx="857256" cy="8572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95536" y="3874728"/>
            <a:ext cx="428628" cy="1714512"/>
            <a:chOff x="1214414" y="2857496"/>
            <a:chExt cx="338142" cy="2841143"/>
          </a:xfrm>
        </p:grpSpPr>
        <p:sp>
          <p:nvSpPr>
            <p:cNvPr id="49" name="TextBox 48"/>
            <p:cNvSpPr txBox="1"/>
            <p:nvPr/>
          </p:nvSpPr>
          <p:spPr>
            <a:xfrm>
              <a:off x="1285852" y="2857496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+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4414" y="4929198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_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85852" y="3731129"/>
              <a:ext cx="266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>
                  <a:solidFill>
                    <a:srgbClr val="0033CC"/>
                  </a:solidFill>
                  <a:latin typeface="Comic Sans MS" pitchFamily="66" charset="0"/>
                </a:rPr>
                <a:t>v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9892"/>
              </p:ext>
            </p:extLst>
          </p:nvPr>
        </p:nvGraphicFramePr>
        <p:xfrm>
          <a:off x="2571736" y="3716223"/>
          <a:ext cx="52641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8" imgW="2666880" imgH="431640" progId="Equation.3">
                  <p:embed/>
                </p:oleObj>
              </mc:Choice>
              <mc:Fallback>
                <p:oleObj name="Equation" r:id="rId8" imgW="26668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716223"/>
                        <a:ext cx="526415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54"/>
          <p:cNvGrpSpPr/>
          <p:nvPr/>
        </p:nvGrpSpPr>
        <p:grpSpPr>
          <a:xfrm>
            <a:off x="4071934" y="3713042"/>
            <a:ext cx="1714512" cy="571504"/>
            <a:chOff x="4071934" y="5072074"/>
            <a:chExt cx="1714512" cy="571504"/>
          </a:xfrm>
        </p:grpSpPr>
        <p:sp>
          <p:nvSpPr>
            <p:cNvPr id="53" name="Oval 52"/>
            <p:cNvSpPr/>
            <p:nvPr/>
          </p:nvSpPr>
          <p:spPr>
            <a:xfrm>
              <a:off x="5438780" y="5072074"/>
              <a:ext cx="347666" cy="35719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4071934" y="5286388"/>
              <a:ext cx="347666" cy="35719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688445" y="3570166"/>
            <a:ext cx="3348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1400" dirty="0" smtClean="0">
                <a:solidFill>
                  <a:srgbClr val="C00000"/>
                </a:solidFill>
                <a:latin typeface="Comic Sans MS" pitchFamily="66" charset="0"/>
              </a:rPr>
              <a:t>current and voltage of the diode</a:t>
            </a:r>
            <a:endParaRPr lang="en-GB" sz="1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35" name="Group 66"/>
          <p:cNvGrpSpPr/>
          <p:nvPr/>
        </p:nvGrpSpPr>
        <p:grpSpPr>
          <a:xfrm>
            <a:off x="4876562" y="795115"/>
            <a:ext cx="2071702" cy="2345853"/>
            <a:chOff x="7072298" y="2511907"/>
            <a:chExt cx="2071702" cy="2345853"/>
          </a:xfrm>
        </p:grpSpPr>
        <p:grpSp>
          <p:nvGrpSpPr>
            <p:cNvPr id="36" name="Group 51"/>
            <p:cNvGrpSpPr/>
            <p:nvPr/>
          </p:nvGrpSpPr>
          <p:grpSpPr>
            <a:xfrm>
              <a:off x="7072298" y="2511907"/>
              <a:ext cx="2071702" cy="1841797"/>
              <a:chOff x="3857620" y="4297857"/>
              <a:chExt cx="2643206" cy="1841797"/>
            </a:xfrm>
          </p:grpSpPr>
          <p:grpSp>
            <p:nvGrpSpPr>
              <p:cNvPr id="38" name="Group 46"/>
              <p:cNvGrpSpPr/>
              <p:nvPr/>
            </p:nvGrpSpPr>
            <p:grpSpPr>
              <a:xfrm>
                <a:off x="3857620" y="4429133"/>
                <a:ext cx="2071702" cy="1710521"/>
                <a:chOff x="1071538" y="4429927"/>
                <a:chExt cx="2071702" cy="1710521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H="1" flipV="1">
                  <a:off x="2072464" y="4429927"/>
                  <a:ext cx="4" cy="1710521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1071538" y="5500702"/>
                  <a:ext cx="2071702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60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3912745"/>
                  </p:ext>
                </p:extLst>
              </p:nvPr>
            </p:nvGraphicFramePr>
            <p:xfrm>
              <a:off x="4295891" y="4297857"/>
              <a:ext cx="4746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7" name="Equation" r:id="rId10" imgW="241200" imgH="203040" progId="Equation.3">
                      <p:embed/>
                    </p:oleObj>
                  </mc:Choice>
                  <mc:Fallback>
                    <p:oleObj name="Equation" r:id="rId10" imgW="241200" imgH="20304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5891" y="4297857"/>
                            <a:ext cx="4746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20"/>
              <p:cNvGraphicFramePr>
                <a:graphicFrameLocks noChangeAspect="1"/>
              </p:cNvGraphicFramePr>
              <p:nvPr/>
            </p:nvGraphicFramePr>
            <p:xfrm>
              <a:off x="5975363" y="5313379"/>
              <a:ext cx="525463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8" name="Equation" r:id="rId11" imgW="266400" imgH="203040" progId="Equation.3">
                      <p:embed/>
                    </p:oleObj>
                  </mc:Choice>
                  <mc:Fallback>
                    <p:oleObj name="Equation" r:id="rId11" imgW="266400" imgH="20304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75363" y="5313379"/>
                            <a:ext cx="525463" cy="4016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" name="Freeform 65"/>
            <p:cNvSpPr/>
            <p:nvPr/>
          </p:nvSpPr>
          <p:spPr>
            <a:xfrm>
              <a:off x="7072330" y="2786058"/>
              <a:ext cx="1000132" cy="2071702"/>
            </a:xfrm>
            <a:custGeom>
              <a:avLst/>
              <a:gdLst>
                <a:gd name="connsiteX0" fmla="*/ 102433 w 1406577"/>
                <a:gd name="connsiteY0" fmla="*/ 3057993 h 3057993"/>
                <a:gd name="connsiteX1" fmla="*/ 102433 w 1406577"/>
                <a:gd name="connsiteY1" fmla="*/ 2368446 h 3057993"/>
                <a:gd name="connsiteX2" fmla="*/ 87442 w 1406577"/>
                <a:gd name="connsiteY2" fmla="*/ 1738859 h 3057993"/>
                <a:gd name="connsiteX3" fmla="*/ 87442 w 1406577"/>
                <a:gd name="connsiteY3" fmla="*/ 1499016 h 3057993"/>
                <a:gd name="connsiteX4" fmla="*/ 132413 w 1406577"/>
                <a:gd name="connsiteY4" fmla="*/ 1484026 h 3057993"/>
                <a:gd name="connsiteX5" fmla="*/ 881921 w 1406577"/>
                <a:gd name="connsiteY5" fmla="*/ 1499016 h 3057993"/>
                <a:gd name="connsiteX6" fmla="*/ 1226695 w 1406577"/>
                <a:gd name="connsiteY6" fmla="*/ 1154242 h 3057993"/>
                <a:gd name="connsiteX7" fmla="*/ 1406577 w 1406577"/>
                <a:gd name="connsiteY7" fmla="*/ 0 h 305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6577" h="3057993">
                  <a:moveTo>
                    <a:pt x="102433" y="3057993"/>
                  </a:moveTo>
                  <a:cubicBezTo>
                    <a:pt x="103682" y="2823147"/>
                    <a:pt x="104931" y="2588302"/>
                    <a:pt x="102433" y="2368446"/>
                  </a:cubicBezTo>
                  <a:cubicBezTo>
                    <a:pt x="99935" y="2148590"/>
                    <a:pt x="89940" y="1883764"/>
                    <a:pt x="87442" y="1738859"/>
                  </a:cubicBezTo>
                  <a:cubicBezTo>
                    <a:pt x="84944" y="1593954"/>
                    <a:pt x="79947" y="1541488"/>
                    <a:pt x="87442" y="1499016"/>
                  </a:cubicBezTo>
                  <a:cubicBezTo>
                    <a:pt x="94937" y="1456544"/>
                    <a:pt x="0" y="1484026"/>
                    <a:pt x="132413" y="1484026"/>
                  </a:cubicBezTo>
                  <a:cubicBezTo>
                    <a:pt x="264826" y="1484026"/>
                    <a:pt x="699541" y="1553980"/>
                    <a:pt x="881921" y="1499016"/>
                  </a:cubicBezTo>
                  <a:cubicBezTo>
                    <a:pt x="1064301" y="1444052"/>
                    <a:pt x="1139252" y="1404078"/>
                    <a:pt x="1226695" y="1154242"/>
                  </a:cubicBezTo>
                  <a:cubicBezTo>
                    <a:pt x="1314138" y="904406"/>
                    <a:pt x="1360357" y="452203"/>
                    <a:pt x="1406577" y="0"/>
                  </a:cubicBezTo>
                </a:path>
              </a:pathLst>
            </a:cu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64"/>
          <p:cNvGrpSpPr/>
          <p:nvPr/>
        </p:nvGrpSpPr>
        <p:grpSpPr>
          <a:xfrm>
            <a:off x="1900863" y="4786182"/>
            <a:ext cx="3463224" cy="452438"/>
            <a:chOff x="2643174" y="5930900"/>
            <a:chExt cx="2703875" cy="452438"/>
          </a:xfrm>
        </p:grpSpPr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2643174" y="5930900"/>
            <a:ext cx="32702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" name="Equation" r:id="rId12" imgW="164880" imgH="228600" progId="Equation.3">
                    <p:embed/>
                  </p:oleObj>
                </mc:Choice>
                <mc:Fallback>
                  <p:oleObj name="Equation" r:id="rId12" imgW="16488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5930900"/>
                          <a:ext cx="327025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63"/>
            <p:cNvSpPr txBox="1"/>
            <p:nvPr/>
          </p:nvSpPr>
          <p:spPr>
            <a:xfrm>
              <a:off x="2918157" y="5957848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solidFill>
                    <a:srgbClr val="0033CC"/>
                  </a:solidFill>
                  <a:latin typeface="Comic Sans MS" pitchFamily="66" charset="0"/>
                </a:rPr>
                <a:t>r</a:t>
              </a:r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everse saturation current</a:t>
              </a:r>
              <a:endParaRPr lang="en-GB" sz="1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6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178040"/>
              </p:ext>
            </p:extLst>
          </p:nvPr>
        </p:nvGraphicFramePr>
        <p:xfrm>
          <a:off x="5251462" y="4641736"/>
          <a:ext cx="953333" cy="71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14" imgW="558720" imgH="419040" progId="Equation.3">
                  <p:embed/>
                </p:oleObj>
              </mc:Choice>
              <mc:Fallback>
                <p:oleObj name="Equation" r:id="rId14" imgW="55872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62" y="4641736"/>
                        <a:ext cx="953333" cy="715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72"/>
          <p:cNvGrpSpPr/>
          <p:nvPr/>
        </p:nvGrpSpPr>
        <p:grpSpPr>
          <a:xfrm>
            <a:off x="6627813" y="4427422"/>
            <a:ext cx="2587657" cy="1224328"/>
            <a:chOff x="6627813" y="5143512"/>
            <a:chExt cx="2587657" cy="1224328"/>
          </a:xfrm>
        </p:grpSpPr>
        <p:graphicFrame>
          <p:nvGraphicFramePr>
            <p:cNvPr id="69" name="Object 11"/>
            <p:cNvGraphicFramePr>
              <a:graphicFrameLocks noChangeAspect="1"/>
            </p:cNvGraphicFramePr>
            <p:nvPr/>
          </p:nvGraphicFramePr>
          <p:xfrm>
            <a:off x="6627813" y="5202258"/>
            <a:ext cx="276225" cy="1155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" name="Equation" r:id="rId16" imgW="139680" imgH="583920" progId="Equation.3">
                    <p:embed/>
                  </p:oleObj>
                </mc:Choice>
                <mc:Fallback>
                  <p:oleObj name="Equation" r:id="rId16" imgW="139680" imgH="5839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7813" y="5202258"/>
                          <a:ext cx="276225" cy="1155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TextBox 69"/>
            <p:cNvSpPr txBox="1"/>
            <p:nvPr/>
          </p:nvSpPr>
          <p:spPr>
            <a:xfrm>
              <a:off x="6786578" y="5143512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electron charge</a:t>
              </a:r>
              <a:endParaRPr lang="en-GB" sz="1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6578" y="5572140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 Boltzman </a:t>
              </a:r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constant </a:t>
              </a:r>
              <a:endParaRPr lang="en-GB" sz="1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86578" y="6029286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Temparature</a:t>
              </a:r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1600" dirty="0" smtClean="0">
                  <a:solidFill>
                    <a:srgbClr val="0033CC"/>
                  </a:solidFill>
                  <a:latin typeface="Comic Sans MS" pitchFamily="66" charset="0"/>
                </a:rPr>
                <a:t>(Kelvin) </a:t>
              </a:r>
              <a:endParaRPr lang="en-GB" sz="1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03999"/>
              </p:ext>
            </p:extLst>
          </p:nvPr>
        </p:nvGraphicFramePr>
        <p:xfrm>
          <a:off x="5072067" y="5500582"/>
          <a:ext cx="1428262" cy="38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18" imgW="799920" imgH="215640" progId="Equation.3">
                  <p:embed/>
                </p:oleObj>
              </mc:Choice>
              <mc:Fallback>
                <p:oleObj name="Equation" r:id="rId18" imgW="79992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7" y="5500582"/>
                        <a:ext cx="1428262" cy="3849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19026"/>
              </p:ext>
            </p:extLst>
          </p:nvPr>
        </p:nvGraphicFramePr>
        <p:xfrm>
          <a:off x="5694164" y="1999550"/>
          <a:ext cx="254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20" imgW="164880" imgH="228600" progId="Equation.3">
                  <p:embed/>
                </p:oleObj>
              </mc:Choice>
              <mc:Fallback>
                <p:oleObj name="Equation" r:id="rId20" imgW="16488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164" y="1999550"/>
                        <a:ext cx="254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503410" y="159251"/>
            <a:ext cx="129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İdeal </a:t>
            </a:r>
            <a:r>
              <a:rPr lang="tr-TR" dirty="0" smtClean="0"/>
              <a:t>Diode</a:t>
            </a:r>
            <a:endParaRPr lang="tr-TR" dirty="0"/>
          </a:p>
        </p:txBody>
      </p:sp>
      <p:sp>
        <p:nvSpPr>
          <p:cNvPr id="73" name="TextBox 72"/>
          <p:cNvSpPr txBox="1"/>
          <p:nvPr/>
        </p:nvSpPr>
        <p:spPr>
          <a:xfrm>
            <a:off x="4850188" y="126985"/>
            <a:ext cx="193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 more realistic diode</a:t>
            </a:r>
            <a:endParaRPr lang="tr-TR" dirty="0"/>
          </a:p>
        </p:txBody>
      </p:sp>
      <p:sp>
        <p:nvSpPr>
          <p:cNvPr id="58" name="TextBox 57"/>
          <p:cNvSpPr txBox="1"/>
          <p:nvPr/>
        </p:nvSpPr>
        <p:spPr>
          <a:xfrm>
            <a:off x="683568" y="6011996"/>
            <a:ext cx="764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i="1" dirty="0" smtClean="0"/>
              <a:t>Is the p-n junction diode an active or passive element?</a:t>
            </a:r>
            <a:endParaRPr lang="tr-TR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7" grpId="0"/>
      <p:bldP spid="52" grpId="0"/>
      <p:bldP spid="73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3671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i="1" dirty="0" smtClean="0"/>
              <a:t>If R</a:t>
            </a:r>
            <a:r>
              <a:rPr lang="tr-TR" sz="2800" dirty="0" smtClean="0"/>
              <a:t>&gt;0, then 				     , passive resistor,</a:t>
            </a:r>
          </a:p>
          <a:p>
            <a:r>
              <a:rPr lang="tr-TR" sz="2800" dirty="0"/>
              <a:t>c</a:t>
            </a:r>
            <a:r>
              <a:rPr lang="tr-TR" sz="2800" dirty="0" smtClean="0"/>
              <a:t>onsumes energy. </a:t>
            </a:r>
            <a:endParaRPr lang="tr-TR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61156"/>
              </p:ext>
            </p:extLst>
          </p:nvPr>
        </p:nvGraphicFramePr>
        <p:xfrm>
          <a:off x="2230933" y="888331"/>
          <a:ext cx="32051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1625400" imgH="228600" progId="Equation.3">
                  <p:embed/>
                </p:oleObj>
              </mc:Choice>
              <mc:Fallback>
                <p:oleObj name="Equation" r:id="rId3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933" y="888331"/>
                        <a:ext cx="32051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27605"/>
              </p:ext>
            </p:extLst>
          </p:nvPr>
        </p:nvGraphicFramePr>
        <p:xfrm>
          <a:off x="2267744" y="2184474"/>
          <a:ext cx="32051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1625600" imgH="228600" progId="Equation.3">
                  <p:embed/>
                </p:oleObj>
              </mc:Choice>
              <mc:Fallback>
                <p:oleObj name="Equation" r:id="rId5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84474"/>
                        <a:ext cx="32051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0"/>
          <p:cNvGrpSpPr/>
          <p:nvPr/>
        </p:nvGrpSpPr>
        <p:grpSpPr>
          <a:xfrm>
            <a:off x="1475656" y="3661747"/>
            <a:ext cx="2546375" cy="2331257"/>
            <a:chOff x="1071538" y="4313247"/>
            <a:chExt cx="2546375" cy="2331257"/>
          </a:xfrm>
        </p:grpSpPr>
        <p:grpSp>
          <p:nvGrpSpPr>
            <p:cNvPr id="11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2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Equation" r:id="rId7" imgW="266400" imgH="203040" progId="Equation.3">
                    <p:embed/>
                  </p:oleObj>
                </mc:Choice>
                <mc:Fallback>
                  <p:oleObj name="Equation" r:id="rId7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Equation" r:id="rId9" imgW="241200" imgH="203040" progId="Equation.3">
                    <p:embed/>
                  </p:oleObj>
                </mc:Choice>
                <mc:Fallback>
                  <p:oleObj name="Equation" r:id="rId9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1259632" y="6024942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1307387" y="4376127"/>
            <a:ext cx="2286016" cy="11430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50"/>
          <p:cNvGrpSpPr/>
          <p:nvPr/>
        </p:nvGrpSpPr>
        <p:grpSpPr>
          <a:xfrm>
            <a:off x="5148064" y="3645024"/>
            <a:ext cx="2546375" cy="2331257"/>
            <a:chOff x="1071538" y="4313247"/>
            <a:chExt cx="2546375" cy="2331257"/>
          </a:xfrm>
        </p:grpSpPr>
        <p:grpSp>
          <p:nvGrpSpPr>
            <p:cNvPr id="19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Equation" r:id="rId11" imgW="266400" imgH="203040" progId="Equation.3">
                    <p:embed/>
                  </p:oleObj>
                </mc:Choice>
                <mc:Fallback>
                  <p:oleObj name="Equation" r:id="rId11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name="Equation" r:id="rId12" imgW="241200" imgH="203040" progId="Equation.3">
                    <p:embed/>
                  </p:oleObj>
                </mc:Choice>
                <mc:Fallback>
                  <p:oleObj name="Equation" r:id="rId12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4932040" y="6024942"/>
            <a:ext cx="254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51299" y="3904772"/>
            <a:ext cx="1324957" cy="2088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72" y="6359668"/>
            <a:ext cx="190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u="sng" dirty="0" smtClean="0"/>
              <a:t>passive resistor</a:t>
            </a:r>
            <a:endParaRPr lang="tr-TR" b="1" i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436096" y="6311330"/>
            <a:ext cx="192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u="sng" dirty="0"/>
              <a:t>a</a:t>
            </a:r>
            <a:r>
              <a:rPr lang="tr-TR" b="1" i="1" u="sng" dirty="0" smtClean="0"/>
              <a:t>ctive resistor</a:t>
            </a:r>
            <a:endParaRPr lang="tr-TR" b="1" i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000100" y="159023"/>
            <a:ext cx="707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Active and Passive Elements</a:t>
            </a:r>
          </a:p>
          <a:p>
            <a:pPr algn="ctr"/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(definitions for linear resistors)</a:t>
            </a:r>
            <a:endParaRPr lang="en-GB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805" y="2132856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i="1" dirty="0" smtClean="0"/>
              <a:t>If R</a:t>
            </a:r>
            <a:r>
              <a:rPr lang="tr-TR" sz="2800" dirty="0" smtClean="0"/>
              <a:t>&lt;0, then 				     , active resistor,</a:t>
            </a:r>
          </a:p>
          <a:p>
            <a:r>
              <a:rPr lang="tr-TR" sz="2800" dirty="0" smtClean="0"/>
              <a:t>produces energy.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244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4" grpId="0"/>
      <p:bldP spid="28" grpId="0"/>
      <p:bldP spid="29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883</Words>
  <Application>Microsoft Office PowerPoint</Application>
  <PresentationFormat>On-screen Show (4:3)</PresentationFormat>
  <Paragraphs>259</Paragraphs>
  <Slides>19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neslihan</dc:creator>
  <cp:lastModifiedBy>1</cp:lastModifiedBy>
  <cp:revision>25</cp:revision>
  <dcterms:created xsi:type="dcterms:W3CDTF">2011-10-18T04:00:48Z</dcterms:created>
  <dcterms:modified xsi:type="dcterms:W3CDTF">2012-10-21T17:56:48Z</dcterms:modified>
</cp:coreProperties>
</file>