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7" r:id="rId3"/>
    <p:sldId id="282" r:id="rId4"/>
    <p:sldId id="284" r:id="rId5"/>
    <p:sldId id="272" r:id="rId6"/>
    <p:sldId id="273" r:id="rId7"/>
    <p:sldId id="278" r:id="rId8"/>
    <p:sldId id="259" r:id="rId9"/>
    <p:sldId id="274" r:id="rId10"/>
    <p:sldId id="260" r:id="rId11"/>
    <p:sldId id="261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8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AAC-B334-431A-85E9-BEAF669AB630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D612-EF73-4E43-A915-FF7497572A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2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E5B5-4D23-4ECA-B44A-03AC9356BAB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E5B5-4D23-4ECA-B44A-03AC9356BAB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DF9E-1D2B-4A64-A559-3E18DD72E46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E5B5-4D23-4ECA-B44A-03AC9356BAB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98FA-306F-4181-806B-36D8D862331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71A7-DB36-4BD8-944B-84DF872279EF}" type="datetimeFigureOut">
              <a:rPr lang="en-GB" smtClean="0"/>
              <a:pPr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F890-BC83-48F5-A6C2-E5D5DF4A50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40.jpeg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2.jpeg"/><Relationship Id="rId7" Type="http://schemas.openxmlformats.org/officeDocument/2006/relationships/image" Target="../media/image2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N-Terminal Resistors 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-32" y="764704"/>
            <a:ext cx="4315442" cy="2471812"/>
            <a:chOff x="306858" y="1100064"/>
            <a:chExt cx="4315442" cy="2471812"/>
          </a:xfrm>
        </p:grpSpPr>
        <p:grpSp>
          <p:nvGrpSpPr>
            <p:cNvPr id="5" name="Group 15"/>
            <p:cNvGrpSpPr/>
            <p:nvPr/>
          </p:nvGrpSpPr>
          <p:grpSpPr>
            <a:xfrm>
              <a:off x="500034" y="1357298"/>
              <a:ext cx="3929090" cy="1857388"/>
              <a:chOff x="500034" y="1357298"/>
              <a:chExt cx="3929090" cy="185738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714480" y="1357298"/>
                <a:ext cx="1500198" cy="6429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71472" y="1643050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214678" y="1643050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1852594" y="2566982"/>
                <a:ext cx="1143008" cy="952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500034" y="157161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345516" y="3052839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74342" y="157161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7158" y="1100064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3372" y="1171502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4246" y="3171766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3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858" y="1795387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28794" y="2709677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49998" y="2709677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3072" y="1785926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7224" y="2428868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2036" y="2500306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000100" y="1643050"/>
              <a:ext cx="195562" cy="15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48830" y="1179109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4912" y="1214422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>
              <a:off x="3733496" y="1643050"/>
              <a:ext cx="195562" cy="15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4282" y="40466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u="sng" dirty="0" smtClean="0">
                <a:solidFill>
                  <a:srgbClr val="0033CC"/>
                </a:solidFill>
                <a:latin typeface="Comic Sans MS" pitchFamily="66" charset="0"/>
              </a:rPr>
              <a:t>3-terminal or 2-port</a:t>
            </a:r>
            <a:r>
              <a:rPr lang="tr-TR" sz="2000" b="1" u="sng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b="1" u="sng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6" name="Group 56"/>
          <p:cNvGrpSpPr/>
          <p:nvPr/>
        </p:nvGrpSpPr>
        <p:grpSpPr>
          <a:xfrm>
            <a:off x="4627338" y="860849"/>
            <a:ext cx="4265142" cy="2064095"/>
            <a:chOff x="4471400" y="1222029"/>
            <a:chExt cx="4265142" cy="2064095"/>
          </a:xfrm>
        </p:grpSpPr>
        <p:grpSp>
          <p:nvGrpSpPr>
            <p:cNvPr id="7" name="Group 15"/>
            <p:cNvGrpSpPr/>
            <p:nvPr/>
          </p:nvGrpSpPr>
          <p:grpSpPr>
            <a:xfrm>
              <a:off x="4643438" y="1400218"/>
              <a:ext cx="3950228" cy="1885906"/>
              <a:chOff x="478896" y="1357298"/>
              <a:chExt cx="3950228" cy="1885906"/>
            </a:xfrm>
          </p:grpSpPr>
          <p:sp>
            <p:nvSpPr>
              <p:cNvPr id="47" name="Rectangle 2"/>
              <p:cNvSpPr/>
              <p:nvPr/>
            </p:nvSpPr>
            <p:spPr>
              <a:xfrm>
                <a:off x="1714480" y="1357298"/>
                <a:ext cx="1500198" cy="18859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71472" y="1643050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14678" y="1643050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500034" y="157161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8896" y="295745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74342" y="157161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471400" y="1838307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00562" y="2571744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36476" y="2566801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57614" y="1828846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0562" y="2214554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78382" y="2357430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164642" y="1685970"/>
              <a:ext cx="195562" cy="15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013372" y="1222029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99454" y="1257342"/>
              <a:ext cx="437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>
              <a:off x="7898038" y="1685970"/>
              <a:ext cx="195562" cy="15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417746" y="3000372"/>
              <a:ext cx="154782" cy="16184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714876" y="3070222"/>
              <a:ext cx="114300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358082" y="3070222"/>
              <a:ext cx="114300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374282" y="1156682"/>
            <a:ext cx="16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3-terminal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37304" y="173274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2-port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1" name="Group 85"/>
          <p:cNvGrpSpPr/>
          <p:nvPr/>
        </p:nvGrpSpPr>
        <p:grpSpPr>
          <a:xfrm>
            <a:off x="42244" y="4000504"/>
            <a:ext cx="4315442" cy="2114622"/>
            <a:chOff x="71406" y="3957584"/>
            <a:chExt cx="4315442" cy="2114622"/>
          </a:xfrm>
        </p:grpSpPr>
        <p:grpSp>
          <p:nvGrpSpPr>
            <p:cNvPr id="12" name="Group 29"/>
            <p:cNvGrpSpPr/>
            <p:nvPr/>
          </p:nvGrpSpPr>
          <p:grpSpPr>
            <a:xfrm>
              <a:off x="71406" y="3957584"/>
              <a:ext cx="4315442" cy="2043184"/>
              <a:chOff x="306858" y="1100064"/>
              <a:chExt cx="4315442" cy="204318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0034" y="1357298"/>
                <a:ext cx="3929090" cy="1785950"/>
                <a:chOff x="500034" y="1357298"/>
                <a:chExt cx="3929090" cy="1785950"/>
              </a:xfrm>
            </p:grpSpPr>
            <p:sp>
              <p:nvSpPr>
                <p:cNvPr id="73" name="Rectangle 2"/>
                <p:cNvSpPr/>
                <p:nvPr/>
              </p:nvSpPr>
              <p:spPr>
                <a:xfrm>
                  <a:off x="1714480" y="1357298"/>
                  <a:ext cx="1500198" cy="6429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1472" y="164305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214678" y="164305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 flipH="1">
                  <a:off x="1852594" y="2566982"/>
                  <a:ext cx="1143008" cy="9524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500034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4274342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57158" y="1100064"/>
                <a:ext cx="478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d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143372" y="1171502"/>
                <a:ext cx="478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d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6858" y="1795387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7996" y="2571744"/>
                <a:ext cx="478928" cy="50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042772" y="2571744"/>
                <a:ext cx="478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_  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3072" y="1785926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8296" y="2285992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84678" y="2214554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1000100" y="1643050"/>
                <a:ext cx="195562" cy="155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848830" y="1179109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34912" y="1214422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3733496" y="1643050"/>
                <a:ext cx="195562" cy="155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214282" y="6000768"/>
              <a:ext cx="40005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143372" y="5910359"/>
              <a:ext cx="154782" cy="16184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142844" y="5910359"/>
              <a:ext cx="154782" cy="16184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42376" y="4114862"/>
            <a:ext cx="2286016" cy="20717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5496" y="3214686"/>
            <a:ext cx="47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Terminal variables for a 3-terminal: 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94264" y="3236516"/>
            <a:ext cx="428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Terminal variables for a 2-port:  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786461" y="4627577"/>
          <a:ext cx="2143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4" imgW="1091880" imgH="482400" progId="Equation.3">
                  <p:embed/>
                </p:oleObj>
              </mc:Choice>
              <mc:Fallback>
                <p:oleObj name="Equation" r:id="rId4" imgW="1091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61" y="4627577"/>
                        <a:ext cx="21431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44794" y="6291285"/>
          <a:ext cx="6527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6" imgW="3327120" imgH="215640" progId="Equation.3">
                  <p:embed/>
                </p:oleObj>
              </mc:Choice>
              <mc:Fallback>
                <p:oleObj name="Equation" r:id="rId6" imgW="332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94" y="6291285"/>
                        <a:ext cx="65278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5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95490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Current controlled voltage source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714348" y="1283580"/>
            <a:ext cx="3613258" cy="2043752"/>
            <a:chOff x="714348" y="1571612"/>
            <a:chExt cx="3613258" cy="2043752"/>
          </a:xfrm>
        </p:grpSpPr>
        <p:grpSp>
          <p:nvGrpSpPr>
            <p:cNvPr id="6" name="Group 15"/>
            <p:cNvGrpSpPr/>
            <p:nvPr/>
          </p:nvGrpSpPr>
          <p:grpSpPr>
            <a:xfrm>
              <a:off x="1019209" y="1954843"/>
              <a:ext cx="3215653" cy="1660521"/>
              <a:chOff x="478896" y="1571612"/>
              <a:chExt cx="3054871" cy="1547687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71472" y="1669980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235977" y="1671569"/>
                <a:ext cx="1278740" cy="893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500034" y="157161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78896" y="295745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378985" y="1613924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38116" y="2194932"/>
              <a:ext cx="504135" cy="373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8813" y="2981840"/>
              <a:ext cx="504135" cy="54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4348" y="2598610"/>
              <a:ext cx="702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=0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567844" y="2060415"/>
              <a:ext cx="205855" cy="16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83019" y="1633678"/>
              <a:ext cx="460023" cy="42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094407" y="3516660"/>
              <a:ext cx="1203166" cy="170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46"/>
            <p:cNvGrpSpPr/>
            <p:nvPr/>
          </p:nvGrpSpPr>
          <p:grpSpPr>
            <a:xfrm>
              <a:off x="2857488" y="1571612"/>
              <a:ext cx="1470118" cy="2043752"/>
              <a:chOff x="3857621" y="1571612"/>
              <a:chExt cx="1470118" cy="204375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801354" y="2976537"/>
                <a:ext cx="504135" cy="54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23604" y="2184781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45465" y="2751902"/>
                <a:ext cx="460023" cy="42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41331" y="1571612"/>
                <a:ext cx="460023" cy="42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4445103" y="2060414"/>
                <a:ext cx="205855" cy="167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17"/>
              <p:cNvSpPr/>
              <p:nvPr/>
            </p:nvSpPr>
            <p:spPr>
              <a:xfrm>
                <a:off x="5072067" y="3441718"/>
                <a:ext cx="162928" cy="17364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19"/>
              <p:cNvCxnSpPr/>
              <p:nvPr/>
            </p:nvCxnSpPr>
            <p:spPr>
              <a:xfrm>
                <a:off x="3876729" y="3516660"/>
                <a:ext cx="1203166" cy="170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48" idx="3"/>
              </p:cNvCxnSpPr>
              <p:nvPr/>
            </p:nvCxnSpPr>
            <p:spPr>
              <a:xfrm rot="5400000" flipH="1" flipV="1">
                <a:off x="3715642" y="3356665"/>
                <a:ext cx="304530" cy="2057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48" idx="1"/>
              </p:cNvCxnSpPr>
              <p:nvPr/>
            </p:nvCxnSpPr>
            <p:spPr>
              <a:xfrm rot="16200000" flipV="1">
                <a:off x="3741420" y="2163512"/>
                <a:ext cx="254649" cy="1889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 rot="5400000" flipH="1" flipV="1">
              <a:off x="1555980" y="2801683"/>
              <a:ext cx="1460010" cy="1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 rot="5400000">
              <a:off x="2420860" y="2451162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39105" y="2337181"/>
              <a:ext cx="504135" cy="373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3174" y="2571744"/>
              <a:ext cx="504135" cy="54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54829" y="2528824"/>
              <a:ext cx="702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r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 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33859"/>
              </p:ext>
            </p:extLst>
          </p:nvPr>
        </p:nvGraphicFramePr>
        <p:xfrm>
          <a:off x="4953000" y="1982093"/>
          <a:ext cx="22923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2093"/>
                        <a:ext cx="22923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4282" y="374099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Voltage conrolled current source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8" name="Group 67"/>
          <p:cNvGrpSpPr/>
          <p:nvPr/>
        </p:nvGrpSpPr>
        <p:grpSpPr>
          <a:xfrm>
            <a:off x="672990" y="3954736"/>
            <a:ext cx="3613258" cy="2044185"/>
            <a:chOff x="672990" y="4242768"/>
            <a:chExt cx="3613258" cy="2044185"/>
          </a:xfrm>
        </p:grpSpPr>
        <p:grpSp>
          <p:nvGrpSpPr>
            <p:cNvPr id="9" name="Group 56"/>
            <p:cNvGrpSpPr/>
            <p:nvPr/>
          </p:nvGrpSpPr>
          <p:grpSpPr>
            <a:xfrm>
              <a:off x="672990" y="4242768"/>
              <a:ext cx="3613258" cy="2044185"/>
              <a:chOff x="714348" y="1571612"/>
              <a:chExt cx="3613258" cy="204418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1019209" y="1955060"/>
                <a:ext cx="3215654" cy="1660737"/>
                <a:chOff x="478896" y="1571612"/>
                <a:chExt cx="3054871" cy="1547687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1472" y="166998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2235977" y="1671569"/>
                  <a:ext cx="1278740" cy="893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500034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78896" y="295745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378985" y="1613924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838116" y="2194932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68813" y="2981840"/>
                <a:ext cx="504135" cy="54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14348" y="2598610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567844" y="2060415"/>
                <a:ext cx="205855" cy="167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094407" y="3516660"/>
                <a:ext cx="1203166" cy="170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46"/>
              <p:cNvGrpSpPr/>
              <p:nvPr/>
            </p:nvGrpSpPr>
            <p:grpSpPr>
              <a:xfrm>
                <a:off x="2857488" y="1571612"/>
                <a:ext cx="1470118" cy="2043752"/>
                <a:chOff x="3857621" y="1571612"/>
                <a:chExt cx="1470118" cy="2043752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4801354" y="2976537"/>
                  <a:ext cx="504135" cy="541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823604" y="2184781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845465" y="275190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341331" y="157161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 rot="10800000">
                  <a:off x="4445103" y="2060414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17"/>
                <p:cNvSpPr/>
                <p:nvPr/>
              </p:nvSpPr>
              <p:spPr>
                <a:xfrm>
                  <a:off x="5072067" y="3441718"/>
                  <a:ext cx="162928" cy="17364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7" name="Straight Connector 19"/>
                <p:cNvCxnSpPr/>
                <p:nvPr/>
              </p:nvCxnSpPr>
              <p:spPr>
                <a:xfrm>
                  <a:off x="3876729" y="3516660"/>
                  <a:ext cx="1203166" cy="1704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endCxn id="67" idx="3"/>
                </p:cNvCxnSpPr>
                <p:nvPr/>
              </p:nvCxnSpPr>
              <p:spPr>
                <a:xfrm rot="5400000" flipH="1" flipV="1">
                  <a:off x="3715642" y="3356665"/>
                  <a:ext cx="304530" cy="2057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67" idx="1"/>
                </p:cNvCxnSpPr>
                <p:nvPr/>
              </p:nvCxnSpPr>
              <p:spPr>
                <a:xfrm rot="16200000" flipV="1">
                  <a:off x="3741420" y="2163512"/>
                  <a:ext cx="254649" cy="1889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Decision 66"/>
              <p:cNvSpPr/>
              <p:nvPr/>
            </p:nvSpPr>
            <p:spPr>
              <a:xfrm rot="5400000">
                <a:off x="2420860" y="2451162"/>
                <a:ext cx="914400" cy="612648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54829" y="2528824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g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m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071538" y="4314774"/>
              <a:ext cx="702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=0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16200000" flipH="1">
              <a:off x="2635235" y="5421325"/>
              <a:ext cx="428628" cy="1587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26979"/>
              </p:ext>
            </p:extLst>
          </p:nvPr>
        </p:nvGraphicFramePr>
        <p:xfrm>
          <a:off x="4945063" y="4625281"/>
          <a:ext cx="23923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6" imgW="1218960" imgH="482400" progId="Equation.3">
                  <p:embed/>
                </p:oleObj>
              </mc:Choice>
              <mc:Fallback>
                <p:oleObj name="Equation" r:id="rId6" imgW="12189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625281"/>
                        <a:ext cx="2392362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9" descr="http://www.google.com.tr/url?source=imglanding&amp;ct=img&amp;q=http://www.electronicdesign.com/files/29/9018/figure_01.gif&amp;sa=X&amp;ei=Fxb7T5aLKcPf4QSS1YGKBw&amp;ved=0CAsQ8wc&amp;usg=AFQjCNH0g3oTaUowZ_AT2k3AkFv0pnNEW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4" y="1412776"/>
            <a:ext cx="3796144" cy="218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54829" y="268263"/>
            <a:ext cx="263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Some Linear 2-ports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28596" y="484639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Current controlled current source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530114" y="741873"/>
            <a:ext cx="3613258" cy="2044185"/>
            <a:chOff x="530114" y="670868"/>
            <a:chExt cx="3613258" cy="2044185"/>
          </a:xfrm>
        </p:grpSpPr>
        <p:grpSp>
          <p:nvGrpSpPr>
            <p:cNvPr id="3" name="Group 1"/>
            <p:cNvGrpSpPr/>
            <p:nvPr/>
          </p:nvGrpSpPr>
          <p:grpSpPr>
            <a:xfrm>
              <a:off x="530114" y="670868"/>
              <a:ext cx="3613258" cy="2044185"/>
              <a:chOff x="714348" y="1571612"/>
              <a:chExt cx="3613258" cy="204418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1019209" y="1955060"/>
                <a:ext cx="3215654" cy="1660737"/>
                <a:chOff x="478896" y="1571612"/>
                <a:chExt cx="3054871" cy="154768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71472" y="166998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235977" y="1671569"/>
                  <a:ext cx="1278740" cy="893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500034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78896" y="295745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378985" y="1613924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838116" y="2194932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68813" y="2981840"/>
                <a:ext cx="504135" cy="54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14348" y="2598610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=0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567844" y="2060415"/>
                <a:ext cx="205855" cy="167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183019" y="1633678"/>
                <a:ext cx="460023" cy="42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094407" y="3516660"/>
                <a:ext cx="1203166" cy="170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46"/>
              <p:cNvGrpSpPr/>
              <p:nvPr/>
            </p:nvGrpSpPr>
            <p:grpSpPr>
              <a:xfrm>
                <a:off x="2857488" y="1571612"/>
                <a:ext cx="1470118" cy="2043752"/>
                <a:chOff x="3857621" y="1571612"/>
                <a:chExt cx="1470118" cy="204375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4801354" y="2976537"/>
                  <a:ext cx="504135" cy="541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823604" y="2184781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845465" y="275190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341331" y="157161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rot="10800000">
                  <a:off x="4445103" y="2060414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17"/>
                <p:cNvSpPr/>
                <p:nvPr/>
              </p:nvSpPr>
              <p:spPr>
                <a:xfrm>
                  <a:off x="5072067" y="3441718"/>
                  <a:ext cx="162928" cy="17364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" name="Straight Connector 19"/>
                <p:cNvCxnSpPr/>
                <p:nvPr/>
              </p:nvCxnSpPr>
              <p:spPr>
                <a:xfrm>
                  <a:off x="3876729" y="3516660"/>
                  <a:ext cx="1203166" cy="1704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endCxn id="12" idx="3"/>
                </p:cNvCxnSpPr>
                <p:nvPr/>
              </p:nvCxnSpPr>
              <p:spPr>
                <a:xfrm rot="5400000" flipH="1" flipV="1">
                  <a:off x="3715642" y="3356665"/>
                  <a:ext cx="304530" cy="2057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</p:cNvCxnSpPr>
                <p:nvPr/>
              </p:nvCxnSpPr>
              <p:spPr>
                <a:xfrm rot="16200000" flipV="1">
                  <a:off x="3741420" y="2163512"/>
                  <a:ext cx="254649" cy="1889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1555980" y="2801683"/>
                <a:ext cx="1460010" cy="1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Decision 11"/>
              <p:cNvSpPr/>
              <p:nvPr/>
            </p:nvSpPr>
            <p:spPr>
              <a:xfrm rot="5400000">
                <a:off x="2420860" y="2451162"/>
                <a:ext cx="914400" cy="612648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54829" y="2528824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α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16200000" flipH="1">
              <a:off x="2492359" y="1849425"/>
              <a:ext cx="428628" cy="1587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149850" y="1599129"/>
          <a:ext cx="22669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599129"/>
                        <a:ext cx="22669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57158" y="350043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Voltage controlled voltage source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28596" y="3742269"/>
            <a:ext cx="3613258" cy="2044185"/>
            <a:chOff x="428596" y="2742137"/>
            <a:chExt cx="3613258" cy="2044185"/>
          </a:xfrm>
        </p:grpSpPr>
        <p:grpSp>
          <p:nvGrpSpPr>
            <p:cNvPr id="32" name="Group 34"/>
            <p:cNvGrpSpPr/>
            <p:nvPr/>
          </p:nvGrpSpPr>
          <p:grpSpPr>
            <a:xfrm>
              <a:off x="428596" y="2742137"/>
              <a:ext cx="3613258" cy="2044185"/>
              <a:chOff x="714348" y="1571612"/>
              <a:chExt cx="3613258" cy="2044185"/>
            </a:xfrm>
          </p:grpSpPr>
          <p:grpSp>
            <p:nvGrpSpPr>
              <p:cNvPr id="33" name="Group 15"/>
              <p:cNvGrpSpPr/>
              <p:nvPr/>
            </p:nvGrpSpPr>
            <p:grpSpPr>
              <a:xfrm>
                <a:off x="1019209" y="1955060"/>
                <a:ext cx="3215654" cy="1660737"/>
                <a:chOff x="478896" y="1571612"/>
                <a:chExt cx="3054871" cy="1547687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71472" y="166998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235977" y="1671569"/>
                  <a:ext cx="1278740" cy="893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500034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78896" y="295745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378985" y="1613924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838116" y="2194932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8813" y="2981840"/>
                <a:ext cx="504135" cy="54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4348" y="2598610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1567844" y="2060415"/>
                <a:ext cx="205855" cy="167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094407" y="3516660"/>
                <a:ext cx="1203166" cy="170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46"/>
              <p:cNvGrpSpPr/>
              <p:nvPr/>
            </p:nvGrpSpPr>
            <p:grpSpPr>
              <a:xfrm>
                <a:off x="2857488" y="1571612"/>
                <a:ext cx="1470118" cy="2043752"/>
                <a:chOff x="3857621" y="1571612"/>
                <a:chExt cx="1470118" cy="2043752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4801354" y="2976537"/>
                  <a:ext cx="504135" cy="541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823604" y="2184781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845465" y="275190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341331" y="1571612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 rot="10800000">
                  <a:off x="4445103" y="2060414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17"/>
                <p:cNvSpPr/>
                <p:nvPr/>
              </p:nvSpPr>
              <p:spPr>
                <a:xfrm>
                  <a:off x="5072067" y="3441718"/>
                  <a:ext cx="162928" cy="17364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19"/>
                <p:cNvCxnSpPr/>
                <p:nvPr/>
              </p:nvCxnSpPr>
              <p:spPr>
                <a:xfrm>
                  <a:off x="3876729" y="3516660"/>
                  <a:ext cx="1203166" cy="1704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endCxn id="45" idx="3"/>
                </p:cNvCxnSpPr>
                <p:nvPr/>
              </p:nvCxnSpPr>
              <p:spPr>
                <a:xfrm rot="5400000" flipH="1" flipV="1">
                  <a:off x="3715642" y="3356665"/>
                  <a:ext cx="304530" cy="2057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5" idx="1"/>
                </p:cNvCxnSpPr>
                <p:nvPr/>
              </p:nvCxnSpPr>
              <p:spPr>
                <a:xfrm rot="16200000" flipV="1">
                  <a:off x="3741420" y="2163512"/>
                  <a:ext cx="254649" cy="18899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Flowchart: Decision 44"/>
              <p:cNvSpPr/>
              <p:nvPr/>
            </p:nvSpPr>
            <p:spPr>
              <a:xfrm rot="5400000">
                <a:off x="2420860" y="2451162"/>
                <a:ext cx="914400" cy="612648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39105" y="2337181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43174" y="2571744"/>
                <a:ext cx="504135" cy="54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54829" y="2528824"/>
                <a:ext cx="702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µv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 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28662" y="2786058"/>
              <a:ext cx="702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=0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143504" y="4214818"/>
          <a:ext cx="22669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6" imgW="1155600" imgH="482400" progId="Equation.3">
                  <p:embed/>
                </p:oleObj>
              </mc:Choice>
              <mc:Fallback>
                <p:oleObj name="Equation" r:id="rId6" imgW="1155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214818"/>
                        <a:ext cx="22669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558" y="24280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Ideal transformator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6267" y="908720"/>
            <a:ext cx="3286146" cy="2232247"/>
            <a:chOff x="5214942" y="4729180"/>
            <a:chExt cx="1966915" cy="1700216"/>
          </a:xfrm>
        </p:grpSpPr>
        <p:pic>
          <p:nvPicPr>
            <p:cNvPr id="5" name="Picture 4" descr="http://www.ece.uci.edu/docs/hspice/hspice_2001_2-2497.jpg"/>
            <p:cNvPicPr/>
            <p:nvPr/>
          </p:nvPicPr>
          <p:blipFill>
            <a:blip r:embed="rId4" cstate="print"/>
            <a:srcRect l="33196" t="22464" r="31959" b="31884"/>
            <a:stretch>
              <a:fillRect/>
            </a:stretch>
          </p:blipFill>
          <p:spPr bwMode="auto">
            <a:xfrm>
              <a:off x="5214942" y="4729180"/>
              <a:ext cx="1966915" cy="1700216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859908" y="4782312"/>
              <a:ext cx="745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n:1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45135" y="698468"/>
          <a:ext cx="24415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5" imgW="1244520" imgH="482400" progId="Equation.3">
                  <p:embed/>
                </p:oleObj>
              </mc:Choice>
              <mc:Fallback>
                <p:oleObj name="Equation" r:id="rId5" imgW="12445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35" y="698468"/>
                        <a:ext cx="244157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86248" y="1785926"/>
          <a:ext cx="414770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7" imgW="1625400" imgH="215640" progId="Equation.3">
                  <p:embed/>
                </p:oleObj>
              </mc:Choice>
              <mc:Fallback>
                <p:oleObj name="Equation" r:id="rId7" imgW="1625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785926"/>
                        <a:ext cx="414770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033992" y="2127249"/>
          <a:ext cx="38242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9" imgW="1498320" imgH="583920" progId="Equation.3">
                  <p:embed/>
                </p:oleObj>
              </mc:Choice>
              <mc:Fallback>
                <p:oleObj name="Equation" r:id="rId9" imgW="149832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92" y="2127249"/>
                        <a:ext cx="3824288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0306" y="371475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Gyrator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870450" y="4913313"/>
          <a:ext cx="25415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1" imgW="1295280" imgH="482400" progId="Equation.3">
                  <p:embed/>
                </p:oleObj>
              </mc:Choice>
              <mc:Fallback>
                <p:oleObj name="Equation" r:id="rId11" imgW="12952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913313"/>
                        <a:ext cx="25415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8"/>
          <p:cNvGrpSpPr/>
          <p:nvPr/>
        </p:nvGrpSpPr>
        <p:grpSpPr>
          <a:xfrm>
            <a:off x="71406" y="4071942"/>
            <a:ext cx="3613258" cy="2044185"/>
            <a:chOff x="71406" y="4071942"/>
            <a:chExt cx="3613258" cy="2044185"/>
          </a:xfrm>
        </p:grpSpPr>
        <p:grpSp>
          <p:nvGrpSpPr>
            <p:cNvPr id="11" name="Group 60"/>
            <p:cNvGrpSpPr/>
            <p:nvPr/>
          </p:nvGrpSpPr>
          <p:grpSpPr>
            <a:xfrm>
              <a:off x="71406" y="4071942"/>
              <a:ext cx="3613258" cy="2044185"/>
              <a:chOff x="214282" y="4028454"/>
              <a:chExt cx="3613258" cy="2044185"/>
            </a:xfrm>
          </p:grpSpPr>
          <p:grpSp>
            <p:nvGrpSpPr>
              <p:cNvPr id="12" name="Group 20"/>
              <p:cNvGrpSpPr/>
              <p:nvPr/>
            </p:nvGrpSpPr>
            <p:grpSpPr>
              <a:xfrm>
                <a:off x="214282" y="4028454"/>
                <a:ext cx="3613258" cy="2044185"/>
                <a:chOff x="714348" y="1571612"/>
                <a:chExt cx="3613258" cy="2044185"/>
              </a:xfrm>
            </p:grpSpPr>
            <p:grpSp>
              <p:nvGrpSpPr>
                <p:cNvPr id="13" name="Group 15"/>
                <p:cNvGrpSpPr/>
                <p:nvPr/>
              </p:nvGrpSpPr>
              <p:grpSpPr>
                <a:xfrm>
                  <a:off x="1019209" y="1955060"/>
                  <a:ext cx="3215654" cy="1660737"/>
                  <a:chOff x="478896" y="1571612"/>
                  <a:chExt cx="3054871" cy="1547687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571472" y="1654244"/>
                    <a:ext cx="839396" cy="15736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564591" y="1654244"/>
                    <a:ext cx="950125" cy="17325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Oval 45"/>
                  <p:cNvSpPr/>
                  <p:nvPr/>
                </p:nvSpPr>
                <p:spPr>
                  <a:xfrm>
                    <a:off x="500034" y="157161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478896" y="295745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378985" y="1613924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838116" y="2194932"/>
                  <a:ext cx="504135" cy="37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68813" y="2981840"/>
                  <a:ext cx="504135" cy="541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14348" y="2598610"/>
                  <a:ext cx="702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 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1567844" y="2060415"/>
                  <a:ext cx="205855" cy="167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1183019" y="1633678"/>
                  <a:ext cx="460023" cy="429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grpSp>
              <p:nvGrpSpPr>
                <p:cNvPr id="14" name="Group 46"/>
                <p:cNvGrpSpPr/>
                <p:nvPr/>
              </p:nvGrpSpPr>
              <p:grpSpPr>
                <a:xfrm>
                  <a:off x="1071538" y="1571612"/>
                  <a:ext cx="3256068" cy="2043752"/>
                  <a:chOff x="2071671" y="1571612"/>
                  <a:chExt cx="3256068" cy="204375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801354" y="2976537"/>
                    <a:ext cx="504135" cy="541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23604" y="2184781"/>
                    <a:ext cx="504135" cy="3730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845465" y="2584854"/>
                    <a:ext cx="460023" cy="4292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r>
                      <a:rPr lang="tr-TR" sz="2000" baseline="-25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2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1331" y="1571612"/>
                    <a:ext cx="460023" cy="4292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r>
                      <a:rPr lang="tr-TR" sz="2000" baseline="-25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2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rot="10800000">
                    <a:off x="4445103" y="2060414"/>
                    <a:ext cx="205855" cy="1672"/>
                  </a:xfrm>
                  <a:prstGeom prst="straightConnector1">
                    <a:avLst/>
                  </a:prstGeom>
                  <a:ln w="38100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17"/>
                  <p:cNvSpPr/>
                  <p:nvPr/>
                </p:nvSpPr>
                <p:spPr>
                  <a:xfrm>
                    <a:off x="5072067" y="3441718"/>
                    <a:ext cx="162928" cy="17364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1" name="Straight Connector 19"/>
                  <p:cNvCxnSpPr/>
                  <p:nvPr/>
                </p:nvCxnSpPr>
                <p:spPr>
                  <a:xfrm>
                    <a:off x="2071671" y="3542222"/>
                    <a:ext cx="928694" cy="1704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Connector 29"/>
                <p:cNvCxnSpPr/>
                <p:nvPr/>
              </p:nvCxnSpPr>
              <p:spPr>
                <a:xfrm rot="5400000" flipH="1" flipV="1">
                  <a:off x="1270228" y="2801683"/>
                  <a:ext cx="1460010" cy="1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19"/>
              <p:cNvCxnSpPr/>
              <p:nvPr/>
            </p:nvCxnSpPr>
            <p:spPr>
              <a:xfrm>
                <a:off x="2714612" y="6000768"/>
                <a:ext cx="928694" cy="1704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1984606" y="5270762"/>
                <a:ext cx="1460010" cy="1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763688" y="4325034"/>
              <a:ext cx="46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G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4859334"/>
            <a:ext cx="914400" cy="945930"/>
            <a:chOff x="899592" y="4908670"/>
            <a:chExt cx="914400" cy="945930"/>
          </a:xfrm>
        </p:grpSpPr>
        <p:sp>
          <p:nvSpPr>
            <p:cNvPr id="15" name="Arc 14"/>
            <p:cNvSpPr/>
            <p:nvPr/>
          </p:nvSpPr>
          <p:spPr>
            <a:xfrm>
              <a:off x="899592" y="4940200"/>
              <a:ext cx="914400" cy="914400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899592" y="4908670"/>
              <a:ext cx="914400" cy="914400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2078739" y="4850223"/>
            <a:ext cx="981093" cy="955041"/>
            <a:chOff x="899592" y="4908670"/>
            <a:chExt cx="914400" cy="945930"/>
          </a:xfrm>
        </p:grpSpPr>
        <p:sp>
          <p:nvSpPr>
            <p:cNvPr id="50" name="Arc 49"/>
            <p:cNvSpPr/>
            <p:nvPr/>
          </p:nvSpPr>
          <p:spPr>
            <a:xfrm>
              <a:off x="899592" y="4940200"/>
              <a:ext cx="914400" cy="914400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 rot="5400000">
              <a:off x="899592" y="4908670"/>
              <a:ext cx="914400" cy="914400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6386" y="664670"/>
            <a:ext cx="464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1554634" y="2956301"/>
            <a:ext cx="464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2048705" y="2996952"/>
            <a:ext cx="464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554304" y="1241134"/>
            <a:ext cx="224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1320217" y="1241134"/>
            <a:ext cx="224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4624"/>
            <a:ext cx="6655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Obtain the element equations for the following 2-port!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81328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lum bright="-17000" contrast="59000"/>
          </a:blip>
          <a:srcRect l="61715" t="53505" r="7573" b="27595"/>
          <a:stretch>
            <a:fillRect/>
          </a:stretch>
        </p:blipFill>
        <p:spPr bwMode="auto">
          <a:xfrm>
            <a:off x="179512" y="404664"/>
            <a:ext cx="542940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5536" y="107340"/>
            <a:ext cx="4071396" cy="3368416"/>
            <a:chOff x="4357686" y="2158399"/>
            <a:chExt cx="4143404" cy="4056683"/>
          </a:xfrm>
        </p:grpSpPr>
        <p:grpSp>
          <p:nvGrpSpPr>
            <p:cNvPr id="3" name="Group 39"/>
            <p:cNvGrpSpPr/>
            <p:nvPr/>
          </p:nvGrpSpPr>
          <p:grpSpPr>
            <a:xfrm>
              <a:off x="4357686" y="2500306"/>
              <a:ext cx="4143404" cy="3714776"/>
              <a:chOff x="4214810" y="2571744"/>
              <a:chExt cx="4143404" cy="371477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14810" y="2571744"/>
                <a:ext cx="357190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en-GB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01024" y="2571744"/>
                <a:ext cx="357190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en-GB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000760" y="6000768"/>
                <a:ext cx="357190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3</a:t>
                </a:r>
                <a:endParaRPr lang="en-GB" dirty="0"/>
              </a:p>
            </p:txBody>
          </p:sp>
        </p:grpSp>
        <p:grpSp>
          <p:nvGrpSpPr>
            <p:cNvPr id="4" name="Group 46"/>
            <p:cNvGrpSpPr/>
            <p:nvPr/>
          </p:nvGrpSpPr>
          <p:grpSpPr>
            <a:xfrm>
              <a:off x="4786314" y="2158399"/>
              <a:ext cx="3280878" cy="3670356"/>
              <a:chOff x="4733512" y="2229837"/>
              <a:chExt cx="3280878" cy="367035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733512" y="271462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+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17855" y="222983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+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675836" y="257672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+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76520" y="539622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_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309428" y="222983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_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03331" y="543852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70C0"/>
                    </a:solidFill>
                  </a:rPr>
                  <a:t>_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" name="Group 84"/>
            <p:cNvGrpSpPr/>
            <p:nvPr/>
          </p:nvGrpSpPr>
          <p:grpSpPr>
            <a:xfrm>
              <a:off x="5489599" y="2899616"/>
              <a:ext cx="1825445" cy="2172458"/>
              <a:chOff x="5555048" y="2890861"/>
              <a:chExt cx="1825445" cy="2172458"/>
            </a:xfrm>
          </p:grpSpPr>
          <p:cxnSp>
            <p:nvCxnSpPr>
              <p:cNvPr id="33" name="Straight Arrow Connector 32"/>
              <p:cNvCxnSpPr>
                <a:stCxn id="28" idx="6"/>
                <a:endCxn id="28" idx="8"/>
              </p:cNvCxnSpPr>
              <p:nvPr/>
            </p:nvCxnSpPr>
            <p:spPr>
              <a:xfrm>
                <a:off x="5555048" y="2890861"/>
                <a:ext cx="191069" cy="109325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29" idx="10"/>
              </p:cNvCxnSpPr>
              <p:nvPr/>
            </p:nvCxnSpPr>
            <p:spPr>
              <a:xfrm flipH="1">
                <a:off x="7110375" y="2890861"/>
                <a:ext cx="270118" cy="283562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352607" y="4763069"/>
                <a:ext cx="40944" cy="30025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5"/>
            <p:cNvGrpSpPr/>
            <p:nvPr/>
          </p:nvGrpSpPr>
          <p:grpSpPr>
            <a:xfrm>
              <a:off x="4929190" y="2638363"/>
              <a:ext cx="2857520" cy="3219529"/>
              <a:chOff x="4857752" y="2638363"/>
              <a:chExt cx="2857520" cy="321952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857752" y="2714620"/>
                <a:ext cx="142876" cy="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85471" y="3286124"/>
                <a:ext cx="1737816" cy="13018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>
                    <a:solidFill>
                      <a:srgbClr val="0070C0"/>
                    </a:solidFill>
                  </a:rPr>
                  <a:t>3-</a:t>
                </a:r>
                <a:r>
                  <a:rPr lang="tr-TR" dirty="0" smtClean="0">
                    <a:solidFill>
                      <a:srgbClr val="0070C0"/>
                    </a:solidFill>
                  </a:rPr>
                  <a:t>terminal</a:t>
                </a:r>
                <a:r>
                  <a:rPr lang="tr-TR" dirty="0" smtClean="0">
                    <a:solidFill>
                      <a:srgbClr val="0070C0"/>
                    </a:solidFill>
                  </a:rPr>
                  <a:t> element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954137" y="2729554"/>
                <a:ext cx="903630" cy="631659"/>
              </a:xfrm>
              <a:custGeom>
                <a:avLst/>
                <a:gdLst>
                  <a:gd name="connsiteX0" fmla="*/ 0 w 903630"/>
                  <a:gd name="connsiteY0" fmla="*/ 0 h 709684"/>
                  <a:gd name="connsiteX1" fmla="*/ 204717 w 903630"/>
                  <a:gd name="connsiteY1" fmla="*/ 13648 h 709684"/>
                  <a:gd name="connsiteX2" fmla="*/ 245660 w 903630"/>
                  <a:gd name="connsiteY2" fmla="*/ 40944 h 709684"/>
                  <a:gd name="connsiteX3" fmla="*/ 341194 w 903630"/>
                  <a:gd name="connsiteY3" fmla="*/ 95535 h 709684"/>
                  <a:gd name="connsiteX4" fmla="*/ 368490 w 903630"/>
                  <a:gd name="connsiteY4" fmla="*/ 136478 h 709684"/>
                  <a:gd name="connsiteX5" fmla="*/ 423081 w 903630"/>
                  <a:gd name="connsiteY5" fmla="*/ 163773 h 709684"/>
                  <a:gd name="connsiteX6" fmla="*/ 464024 w 903630"/>
                  <a:gd name="connsiteY6" fmla="*/ 191069 h 709684"/>
                  <a:gd name="connsiteX7" fmla="*/ 573206 w 903630"/>
                  <a:gd name="connsiteY7" fmla="*/ 259308 h 709684"/>
                  <a:gd name="connsiteX8" fmla="*/ 655093 w 903630"/>
                  <a:gd name="connsiteY8" fmla="*/ 313899 h 709684"/>
                  <a:gd name="connsiteX9" fmla="*/ 750627 w 903630"/>
                  <a:gd name="connsiteY9" fmla="*/ 436729 h 709684"/>
                  <a:gd name="connsiteX10" fmla="*/ 764275 w 903630"/>
                  <a:gd name="connsiteY10" fmla="*/ 477672 h 709684"/>
                  <a:gd name="connsiteX11" fmla="*/ 832514 w 903630"/>
                  <a:gd name="connsiteY11" fmla="*/ 573206 h 709684"/>
                  <a:gd name="connsiteX12" fmla="*/ 873457 w 903630"/>
                  <a:gd name="connsiteY12" fmla="*/ 600502 h 709684"/>
                  <a:gd name="connsiteX13" fmla="*/ 900753 w 903630"/>
                  <a:gd name="connsiteY13" fmla="*/ 709684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3630" h="709684">
                    <a:moveTo>
                      <a:pt x="0" y="0"/>
                    </a:moveTo>
                    <a:cubicBezTo>
                      <a:pt x="68239" y="4549"/>
                      <a:pt x="137257" y="2404"/>
                      <a:pt x="204717" y="13648"/>
                    </a:cubicBezTo>
                    <a:cubicBezTo>
                      <a:pt x="220896" y="16345"/>
                      <a:pt x="231419" y="32806"/>
                      <a:pt x="245660" y="40944"/>
                    </a:cubicBezTo>
                    <a:cubicBezTo>
                      <a:pt x="366868" y="110206"/>
                      <a:pt x="241443" y="29033"/>
                      <a:pt x="341194" y="95535"/>
                    </a:cubicBezTo>
                    <a:cubicBezTo>
                      <a:pt x="350293" y="109183"/>
                      <a:pt x="355889" y="125977"/>
                      <a:pt x="368490" y="136478"/>
                    </a:cubicBezTo>
                    <a:cubicBezTo>
                      <a:pt x="384119" y="149502"/>
                      <a:pt x="405417" y="153679"/>
                      <a:pt x="423081" y="163773"/>
                    </a:cubicBezTo>
                    <a:cubicBezTo>
                      <a:pt x="437322" y="171911"/>
                      <a:pt x="450376" y="181970"/>
                      <a:pt x="464024" y="191069"/>
                    </a:cubicBezTo>
                    <a:cubicBezTo>
                      <a:pt x="529501" y="289283"/>
                      <a:pt x="436780" y="168358"/>
                      <a:pt x="573206" y="259308"/>
                    </a:cubicBezTo>
                    <a:lnTo>
                      <a:pt x="655093" y="313899"/>
                    </a:lnTo>
                    <a:cubicBezTo>
                      <a:pt x="720390" y="411844"/>
                      <a:pt x="686488" y="372588"/>
                      <a:pt x="750627" y="436729"/>
                    </a:cubicBezTo>
                    <a:cubicBezTo>
                      <a:pt x="755176" y="450377"/>
                      <a:pt x="757841" y="464805"/>
                      <a:pt x="764275" y="477672"/>
                    </a:cubicBezTo>
                    <a:cubicBezTo>
                      <a:pt x="772026" y="493173"/>
                      <a:pt x="826329" y="567021"/>
                      <a:pt x="832514" y="573206"/>
                    </a:cubicBezTo>
                    <a:cubicBezTo>
                      <a:pt x="844112" y="584804"/>
                      <a:pt x="859809" y="591403"/>
                      <a:pt x="873457" y="600502"/>
                    </a:cubicBezTo>
                    <a:cubicBezTo>
                      <a:pt x="903630" y="691020"/>
                      <a:pt x="900753" y="653616"/>
                      <a:pt x="900753" y="709684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23251" y="2638363"/>
                <a:ext cx="840711" cy="800873"/>
              </a:xfrm>
              <a:custGeom>
                <a:avLst/>
                <a:gdLst>
                  <a:gd name="connsiteX0" fmla="*/ 832513 w 840079"/>
                  <a:gd name="connsiteY0" fmla="*/ 9303 h 896407"/>
                  <a:gd name="connsiteX1" fmla="*/ 750626 w 840079"/>
                  <a:gd name="connsiteY1" fmla="*/ 63894 h 896407"/>
                  <a:gd name="connsiteX2" fmla="*/ 696035 w 840079"/>
                  <a:gd name="connsiteY2" fmla="*/ 91189 h 896407"/>
                  <a:gd name="connsiteX3" fmla="*/ 627797 w 840079"/>
                  <a:gd name="connsiteY3" fmla="*/ 145780 h 896407"/>
                  <a:gd name="connsiteX4" fmla="*/ 586853 w 840079"/>
                  <a:gd name="connsiteY4" fmla="*/ 173076 h 896407"/>
                  <a:gd name="connsiteX5" fmla="*/ 504967 w 840079"/>
                  <a:gd name="connsiteY5" fmla="*/ 200371 h 896407"/>
                  <a:gd name="connsiteX6" fmla="*/ 464023 w 840079"/>
                  <a:gd name="connsiteY6" fmla="*/ 227667 h 896407"/>
                  <a:gd name="connsiteX7" fmla="*/ 395785 w 840079"/>
                  <a:gd name="connsiteY7" fmla="*/ 323201 h 896407"/>
                  <a:gd name="connsiteX8" fmla="*/ 313898 w 840079"/>
                  <a:gd name="connsiteY8" fmla="*/ 377792 h 896407"/>
                  <a:gd name="connsiteX9" fmla="*/ 245659 w 840079"/>
                  <a:gd name="connsiteY9" fmla="*/ 486974 h 896407"/>
                  <a:gd name="connsiteX10" fmla="*/ 150125 w 840079"/>
                  <a:gd name="connsiteY10" fmla="*/ 609804 h 896407"/>
                  <a:gd name="connsiteX11" fmla="*/ 109182 w 840079"/>
                  <a:gd name="connsiteY11" fmla="*/ 637100 h 896407"/>
                  <a:gd name="connsiteX12" fmla="*/ 54591 w 840079"/>
                  <a:gd name="connsiteY12" fmla="*/ 718986 h 896407"/>
                  <a:gd name="connsiteX13" fmla="*/ 27295 w 840079"/>
                  <a:gd name="connsiteY13" fmla="*/ 759930 h 896407"/>
                  <a:gd name="connsiteX14" fmla="*/ 0 w 840079"/>
                  <a:gd name="connsiteY14" fmla="*/ 896407 h 896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0079" h="896407">
                    <a:moveTo>
                      <a:pt x="832513" y="9303"/>
                    </a:moveTo>
                    <a:cubicBezTo>
                      <a:pt x="744686" y="38577"/>
                      <a:pt x="840079" y="0"/>
                      <a:pt x="750626" y="63894"/>
                    </a:cubicBezTo>
                    <a:cubicBezTo>
                      <a:pt x="734071" y="75719"/>
                      <a:pt x="714232" y="82091"/>
                      <a:pt x="696035" y="91189"/>
                    </a:cubicBezTo>
                    <a:cubicBezTo>
                      <a:pt x="650023" y="160210"/>
                      <a:pt x="693718" y="112820"/>
                      <a:pt x="627797" y="145780"/>
                    </a:cubicBezTo>
                    <a:cubicBezTo>
                      <a:pt x="613126" y="153116"/>
                      <a:pt x="601842" y="166414"/>
                      <a:pt x="586853" y="173076"/>
                    </a:cubicBezTo>
                    <a:cubicBezTo>
                      <a:pt x="560561" y="184761"/>
                      <a:pt x="504967" y="200371"/>
                      <a:pt x="504967" y="200371"/>
                    </a:cubicBezTo>
                    <a:cubicBezTo>
                      <a:pt x="491319" y="209470"/>
                      <a:pt x="475622" y="216068"/>
                      <a:pt x="464023" y="227667"/>
                    </a:cubicBezTo>
                    <a:cubicBezTo>
                      <a:pt x="390987" y="300703"/>
                      <a:pt x="492505" y="237228"/>
                      <a:pt x="395785" y="323201"/>
                    </a:cubicBezTo>
                    <a:cubicBezTo>
                      <a:pt x="371266" y="344996"/>
                      <a:pt x="313898" y="377792"/>
                      <a:pt x="313898" y="377792"/>
                    </a:cubicBezTo>
                    <a:cubicBezTo>
                      <a:pt x="268507" y="468577"/>
                      <a:pt x="307670" y="398388"/>
                      <a:pt x="245659" y="486974"/>
                    </a:cubicBezTo>
                    <a:cubicBezTo>
                      <a:pt x="203049" y="547846"/>
                      <a:pt x="200917" y="567477"/>
                      <a:pt x="150125" y="609804"/>
                    </a:cubicBezTo>
                    <a:cubicBezTo>
                      <a:pt x="137524" y="620305"/>
                      <a:pt x="122830" y="628001"/>
                      <a:pt x="109182" y="637100"/>
                    </a:cubicBezTo>
                    <a:lnTo>
                      <a:pt x="54591" y="718986"/>
                    </a:lnTo>
                    <a:lnTo>
                      <a:pt x="27295" y="759930"/>
                    </a:lnTo>
                    <a:cubicBezTo>
                      <a:pt x="12937" y="889153"/>
                      <a:pt x="42775" y="853629"/>
                      <a:pt x="0" y="896407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572396" y="2643182"/>
                <a:ext cx="142876" cy="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196439" y="4587970"/>
                <a:ext cx="60225" cy="1234203"/>
              </a:xfrm>
              <a:custGeom>
                <a:avLst/>
                <a:gdLst>
                  <a:gd name="connsiteX0" fmla="*/ 127373 w 127373"/>
                  <a:gd name="connsiteY0" fmla="*/ 0 h 1392072"/>
                  <a:gd name="connsiteX1" fmla="*/ 72782 w 127373"/>
                  <a:gd name="connsiteY1" fmla="*/ 313899 h 1392072"/>
                  <a:gd name="connsiteX2" fmla="*/ 31838 w 127373"/>
                  <a:gd name="connsiteY2" fmla="*/ 614149 h 1392072"/>
                  <a:gd name="connsiteX3" fmla="*/ 4543 w 127373"/>
                  <a:gd name="connsiteY3" fmla="*/ 1392072 h 139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373" h="1392072">
                    <a:moveTo>
                      <a:pt x="127373" y="0"/>
                    </a:moveTo>
                    <a:cubicBezTo>
                      <a:pt x="50343" y="115542"/>
                      <a:pt x="96200" y="32885"/>
                      <a:pt x="72782" y="313899"/>
                    </a:cubicBezTo>
                    <a:cubicBezTo>
                      <a:pt x="55281" y="523905"/>
                      <a:pt x="69878" y="423956"/>
                      <a:pt x="31838" y="614149"/>
                    </a:cubicBezTo>
                    <a:cubicBezTo>
                      <a:pt x="0" y="1219081"/>
                      <a:pt x="4543" y="959653"/>
                      <a:pt x="4543" y="1392072"/>
                    </a:cubicBezTo>
                  </a:path>
                </a:pathLst>
              </a:cu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43636" y="5786454"/>
                <a:ext cx="142876" cy="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108"/>
            <p:cNvGrpSpPr/>
            <p:nvPr/>
          </p:nvGrpSpPr>
          <p:grpSpPr>
            <a:xfrm>
              <a:off x="4985879" y="2285992"/>
              <a:ext cx="2631974" cy="3826809"/>
              <a:chOff x="4985879" y="2285992"/>
              <a:chExt cx="2631974" cy="3826809"/>
            </a:xfrm>
          </p:grpSpPr>
          <p:grpSp>
            <p:nvGrpSpPr>
              <p:cNvPr id="11" name="Group 97"/>
              <p:cNvGrpSpPr/>
              <p:nvPr/>
            </p:nvGrpSpPr>
            <p:grpSpPr>
              <a:xfrm>
                <a:off x="5227093" y="2285992"/>
                <a:ext cx="2197289" cy="444798"/>
                <a:chOff x="5227093" y="2285992"/>
                <a:chExt cx="2197289" cy="444798"/>
              </a:xfrm>
            </p:grpSpPr>
            <p:grpSp>
              <p:nvGrpSpPr>
                <p:cNvPr id="12" name="Group 95"/>
                <p:cNvGrpSpPr/>
                <p:nvPr/>
              </p:nvGrpSpPr>
              <p:grpSpPr>
                <a:xfrm>
                  <a:off x="5227093" y="2435006"/>
                  <a:ext cx="2197289" cy="196719"/>
                  <a:chOff x="5227093" y="2435006"/>
                  <a:chExt cx="2197289" cy="196719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227093" y="2435006"/>
                    <a:ext cx="902965" cy="103478"/>
                  </a:xfrm>
                  <a:custGeom>
                    <a:avLst/>
                    <a:gdLst>
                      <a:gd name="connsiteX0" fmla="*/ 0 w 902965"/>
                      <a:gd name="connsiteY0" fmla="*/ 103478 h 103478"/>
                      <a:gd name="connsiteX1" fmla="*/ 40943 w 902965"/>
                      <a:gd name="connsiteY1" fmla="*/ 76182 h 103478"/>
                      <a:gd name="connsiteX2" fmla="*/ 81886 w 902965"/>
                      <a:gd name="connsiteY2" fmla="*/ 62534 h 103478"/>
                      <a:gd name="connsiteX3" fmla="*/ 259307 w 902965"/>
                      <a:gd name="connsiteY3" fmla="*/ 35239 h 103478"/>
                      <a:gd name="connsiteX4" fmla="*/ 464023 w 902965"/>
                      <a:gd name="connsiteY4" fmla="*/ 48887 h 103478"/>
                      <a:gd name="connsiteX5" fmla="*/ 791570 w 902965"/>
                      <a:gd name="connsiteY5" fmla="*/ 35239 h 103478"/>
                      <a:gd name="connsiteX6" fmla="*/ 832513 w 902965"/>
                      <a:gd name="connsiteY6" fmla="*/ 48887 h 10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2965" h="103478">
                        <a:moveTo>
                          <a:pt x="0" y="103478"/>
                        </a:moveTo>
                        <a:cubicBezTo>
                          <a:pt x="13648" y="94379"/>
                          <a:pt x="26272" y="83518"/>
                          <a:pt x="40943" y="76182"/>
                        </a:cubicBezTo>
                        <a:cubicBezTo>
                          <a:pt x="53810" y="69748"/>
                          <a:pt x="68054" y="66486"/>
                          <a:pt x="81886" y="62534"/>
                        </a:cubicBezTo>
                        <a:cubicBezTo>
                          <a:pt x="157096" y="41046"/>
                          <a:pt x="160325" y="46237"/>
                          <a:pt x="259307" y="35239"/>
                        </a:cubicBezTo>
                        <a:cubicBezTo>
                          <a:pt x="327546" y="39788"/>
                          <a:pt x="395676" y="51328"/>
                          <a:pt x="464023" y="48887"/>
                        </a:cubicBezTo>
                        <a:cubicBezTo>
                          <a:pt x="902965" y="33210"/>
                          <a:pt x="403943" y="0"/>
                          <a:pt x="791570" y="35239"/>
                        </a:cubicBezTo>
                        <a:lnTo>
                          <a:pt x="832513" y="48887"/>
                        </a:ln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6741994" y="2483893"/>
                    <a:ext cx="682388" cy="147832"/>
                  </a:xfrm>
                  <a:custGeom>
                    <a:avLst/>
                    <a:gdLst>
                      <a:gd name="connsiteX0" fmla="*/ 0 w 682388"/>
                      <a:gd name="connsiteY0" fmla="*/ 0 h 147832"/>
                      <a:gd name="connsiteX1" fmla="*/ 313899 w 682388"/>
                      <a:gd name="connsiteY1" fmla="*/ 13647 h 147832"/>
                      <a:gd name="connsiteX2" fmla="*/ 409433 w 682388"/>
                      <a:gd name="connsiteY2" fmla="*/ 40943 h 147832"/>
                      <a:gd name="connsiteX3" fmla="*/ 518615 w 682388"/>
                      <a:gd name="connsiteY3" fmla="*/ 68238 h 147832"/>
                      <a:gd name="connsiteX4" fmla="*/ 573206 w 682388"/>
                      <a:gd name="connsiteY4" fmla="*/ 81886 h 147832"/>
                      <a:gd name="connsiteX5" fmla="*/ 614149 w 682388"/>
                      <a:gd name="connsiteY5" fmla="*/ 95534 h 147832"/>
                      <a:gd name="connsiteX6" fmla="*/ 682388 w 682388"/>
                      <a:gd name="connsiteY6" fmla="*/ 136477 h 14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82388" h="147832">
                        <a:moveTo>
                          <a:pt x="0" y="0"/>
                        </a:moveTo>
                        <a:cubicBezTo>
                          <a:pt x="104633" y="4549"/>
                          <a:pt x="209453" y="5910"/>
                          <a:pt x="313899" y="13647"/>
                        </a:cubicBezTo>
                        <a:cubicBezTo>
                          <a:pt x="345108" y="15959"/>
                          <a:pt x="379333" y="32734"/>
                          <a:pt x="409433" y="40943"/>
                        </a:cubicBezTo>
                        <a:cubicBezTo>
                          <a:pt x="445625" y="50814"/>
                          <a:pt x="482221" y="59140"/>
                          <a:pt x="518615" y="68238"/>
                        </a:cubicBezTo>
                        <a:cubicBezTo>
                          <a:pt x="536812" y="72787"/>
                          <a:pt x="555412" y="75954"/>
                          <a:pt x="573206" y="81886"/>
                        </a:cubicBezTo>
                        <a:lnTo>
                          <a:pt x="614149" y="95534"/>
                        </a:lnTo>
                        <a:cubicBezTo>
                          <a:pt x="649015" y="147832"/>
                          <a:pt x="625042" y="136477"/>
                          <a:pt x="682388" y="136477"/>
                        </a:cubicBez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6215074" y="2285992"/>
                  <a:ext cx="481575" cy="444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>
                      <a:solidFill>
                        <a:srgbClr val="0070C0"/>
                      </a:solidFill>
                    </a:rPr>
                    <a:t>V</a:t>
                  </a:r>
                  <a:r>
                    <a:rPr lang="tr-TR" baseline="-25000" dirty="0" smtClean="0">
                      <a:solidFill>
                        <a:srgbClr val="0070C0"/>
                      </a:solidFill>
                    </a:rPr>
                    <a:t>12</a:t>
                  </a:r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13" name="Group 98"/>
              <p:cNvGrpSpPr/>
              <p:nvPr/>
            </p:nvGrpSpPr>
            <p:grpSpPr>
              <a:xfrm rot="6427557">
                <a:off x="5905952" y="4353011"/>
                <a:ext cx="3006708" cy="417095"/>
                <a:chOff x="5252321" y="2411060"/>
                <a:chExt cx="2164677" cy="417095"/>
              </a:xfrm>
            </p:grpSpPr>
            <p:grpSp>
              <p:nvGrpSpPr>
                <p:cNvPr id="14" name="Group 95"/>
                <p:cNvGrpSpPr/>
                <p:nvPr/>
              </p:nvGrpSpPr>
              <p:grpSpPr>
                <a:xfrm>
                  <a:off x="5252321" y="2554188"/>
                  <a:ext cx="2164677" cy="273967"/>
                  <a:chOff x="5252321" y="2554188"/>
                  <a:chExt cx="2164677" cy="273967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5252321" y="2554188"/>
                    <a:ext cx="902965" cy="103478"/>
                  </a:xfrm>
                  <a:custGeom>
                    <a:avLst/>
                    <a:gdLst>
                      <a:gd name="connsiteX0" fmla="*/ 0 w 902965"/>
                      <a:gd name="connsiteY0" fmla="*/ 103478 h 103478"/>
                      <a:gd name="connsiteX1" fmla="*/ 40943 w 902965"/>
                      <a:gd name="connsiteY1" fmla="*/ 76182 h 103478"/>
                      <a:gd name="connsiteX2" fmla="*/ 81886 w 902965"/>
                      <a:gd name="connsiteY2" fmla="*/ 62534 h 103478"/>
                      <a:gd name="connsiteX3" fmla="*/ 259307 w 902965"/>
                      <a:gd name="connsiteY3" fmla="*/ 35239 h 103478"/>
                      <a:gd name="connsiteX4" fmla="*/ 464023 w 902965"/>
                      <a:gd name="connsiteY4" fmla="*/ 48887 h 103478"/>
                      <a:gd name="connsiteX5" fmla="*/ 791570 w 902965"/>
                      <a:gd name="connsiteY5" fmla="*/ 35239 h 103478"/>
                      <a:gd name="connsiteX6" fmla="*/ 832513 w 902965"/>
                      <a:gd name="connsiteY6" fmla="*/ 48887 h 10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2965" h="103478">
                        <a:moveTo>
                          <a:pt x="0" y="103478"/>
                        </a:moveTo>
                        <a:cubicBezTo>
                          <a:pt x="13648" y="94379"/>
                          <a:pt x="26272" y="83518"/>
                          <a:pt x="40943" y="76182"/>
                        </a:cubicBezTo>
                        <a:cubicBezTo>
                          <a:pt x="53810" y="69748"/>
                          <a:pt x="68054" y="66486"/>
                          <a:pt x="81886" y="62534"/>
                        </a:cubicBezTo>
                        <a:cubicBezTo>
                          <a:pt x="157096" y="41046"/>
                          <a:pt x="160325" y="46237"/>
                          <a:pt x="259307" y="35239"/>
                        </a:cubicBezTo>
                        <a:cubicBezTo>
                          <a:pt x="327546" y="39788"/>
                          <a:pt x="395676" y="51328"/>
                          <a:pt x="464023" y="48887"/>
                        </a:cubicBezTo>
                        <a:cubicBezTo>
                          <a:pt x="902965" y="33210"/>
                          <a:pt x="403943" y="0"/>
                          <a:pt x="791570" y="35239"/>
                        </a:cubicBezTo>
                        <a:lnTo>
                          <a:pt x="832513" y="48887"/>
                        </a:ln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>
                    <a:off x="6734610" y="2680323"/>
                    <a:ext cx="682388" cy="147832"/>
                  </a:xfrm>
                  <a:custGeom>
                    <a:avLst/>
                    <a:gdLst>
                      <a:gd name="connsiteX0" fmla="*/ 0 w 682388"/>
                      <a:gd name="connsiteY0" fmla="*/ 0 h 147832"/>
                      <a:gd name="connsiteX1" fmla="*/ 313899 w 682388"/>
                      <a:gd name="connsiteY1" fmla="*/ 13647 h 147832"/>
                      <a:gd name="connsiteX2" fmla="*/ 409433 w 682388"/>
                      <a:gd name="connsiteY2" fmla="*/ 40943 h 147832"/>
                      <a:gd name="connsiteX3" fmla="*/ 518615 w 682388"/>
                      <a:gd name="connsiteY3" fmla="*/ 68238 h 147832"/>
                      <a:gd name="connsiteX4" fmla="*/ 573206 w 682388"/>
                      <a:gd name="connsiteY4" fmla="*/ 81886 h 147832"/>
                      <a:gd name="connsiteX5" fmla="*/ 614149 w 682388"/>
                      <a:gd name="connsiteY5" fmla="*/ 95534 h 147832"/>
                      <a:gd name="connsiteX6" fmla="*/ 682388 w 682388"/>
                      <a:gd name="connsiteY6" fmla="*/ 136477 h 14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82388" h="147832">
                        <a:moveTo>
                          <a:pt x="0" y="0"/>
                        </a:moveTo>
                        <a:cubicBezTo>
                          <a:pt x="104633" y="4549"/>
                          <a:pt x="209453" y="5910"/>
                          <a:pt x="313899" y="13647"/>
                        </a:cubicBezTo>
                        <a:cubicBezTo>
                          <a:pt x="345108" y="15959"/>
                          <a:pt x="379333" y="32734"/>
                          <a:pt x="409433" y="40943"/>
                        </a:cubicBezTo>
                        <a:cubicBezTo>
                          <a:pt x="445625" y="50814"/>
                          <a:pt x="482221" y="59140"/>
                          <a:pt x="518615" y="68238"/>
                        </a:cubicBezTo>
                        <a:cubicBezTo>
                          <a:pt x="536812" y="72787"/>
                          <a:pt x="555412" y="75954"/>
                          <a:pt x="573206" y="81886"/>
                        </a:cubicBezTo>
                        <a:lnTo>
                          <a:pt x="614149" y="95534"/>
                        </a:lnTo>
                        <a:cubicBezTo>
                          <a:pt x="649015" y="147832"/>
                          <a:pt x="625042" y="136477"/>
                          <a:pt x="682388" y="136477"/>
                        </a:cubicBez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236318" y="2411060"/>
                  <a:ext cx="410296" cy="3758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>
                      <a:solidFill>
                        <a:srgbClr val="0070C0"/>
                      </a:solidFill>
                    </a:rPr>
                    <a:t>V</a:t>
                  </a:r>
                  <a:r>
                    <a:rPr lang="tr-TR" baseline="-25000" dirty="0" smtClean="0">
                      <a:solidFill>
                        <a:srgbClr val="0070C0"/>
                      </a:solidFill>
                    </a:rPr>
                    <a:t>2</a:t>
                  </a:r>
                  <a:r>
                    <a:rPr lang="tr-TR" baseline="-25000" dirty="0">
                      <a:solidFill>
                        <a:srgbClr val="0070C0"/>
                      </a:solidFill>
                    </a:rPr>
                    <a:t>3</a:t>
                  </a:r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18" name="Group 103"/>
              <p:cNvGrpSpPr/>
              <p:nvPr/>
            </p:nvGrpSpPr>
            <p:grpSpPr>
              <a:xfrm rot="15361553">
                <a:off x="3707978" y="4362455"/>
                <a:ext cx="3028247" cy="472446"/>
                <a:chOff x="5227093" y="2367302"/>
                <a:chExt cx="2197289" cy="264423"/>
              </a:xfrm>
            </p:grpSpPr>
            <p:grpSp>
              <p:nvGrpSpPr>
                <p:cNvPr id="22" name="Group 95"/>
                <p:cNvGrpSpPr/>
                <p:nvPr/>
              </p:nvGrpSpPr>
              <p:grpSpPr>
                <a:xfrm>
                  <a:off x="5227093" y="2435006"/>
                  <a:ext cx="2197289" cy="196719"/>
                  <a:chOff x="5227093" y="2435006"/>
                  <a:chExt cx="2197289" cy="196719"/>
                </a:xfrm>
              </p:grpSpPr>
              <p:sp>
                <p:nvSpPr>
                  <p:cNvPr id="16" name="Freeform 15"/>
                  <p:cNvSpPr/>
                  <p:nvPr/>
                </p:nvSpPr>
                <p:spPr>
                  <a:xfrm>
                    <a:off x="5227093" y="2435006"/>
                    <a:ext cx="902965" cy="103478"/>
                  </a:xfrm>
                  <a:custGeom>
                    <a:avLst/>
                    <a:gdLst>
                      <a:gd name="connsiteX0" fmla="*/ 0 w 902965"/>
                      <a:gd name="connsiteY0" fmla="*/ 103478 h 103478"/>
                      <a:gd name="connsiteX1" fmla="*/ 40943 w 902965"/>
                      <a:gd name="connsiteY1" fmla="*/ 76182 h 103478"/>
                      <a:gd name="connsiteX2" fmla="*/ 81886 w 902965"/>
                      <a:gd name="connsiteY2" fmla="*/ 62534 h 103478"/>
                      <a:gd name="connsiteX3" fmla="*/ 259307 w 902965"/>
                      <a:gd name="connsiteY3" fmla="*/ 35239 h 103478"/>
                      <a:gd name="connsiteX4" fmla="*/ 464023 w 902965"/>
                      <a:gd name="connsiteY4" fmla="*/ 48887 h 103478"/>
                      <a:gd name="connsiteX5" fmla="*/ 791570 w 902965"/>
                      <a:gd name="connsiteY5" fmla="*/ 35239 h 103478"/>
                      <a:gd name="connsiteX6" fmla="*/ 832513 w 902965"/>
                      <a:gd name="connsiteY6" fmla="*/ 48887 h 10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2965" h="103478">
                        <a:moveTo>
                          <a:pt x="0" y="103478"/>
                        </a:moveTo>
                        <a:cubicBezTo>
                          <a:pt x="13648" y="94379"/>
                          <a:pt x="26272" y="83518"/>
                          <a:pt x="40943" y="76182"/>
                        </a:cubicBezTo>
                        <a:cubicBezTo>
                          <a:pt x="53810" y="69748"/>
                          <a:pt x="68054" y="66486"/>
                          <a:pt x="81886" y="62534"/>
                        </a:cubicBezTo>
                        <a:cubicBezTo>
                          <a:pt x="157096" y="41046"/>
                          <a:pt x="160325" y="46237"/>
                          <a:pt x="259307" y="35239"/>
                        </a:cubicBezTo>
                        <a:cubicBezTo>
                          <a:pt x="327546" y="39788"/>
                          <a:pt x="395676" y="51328"/>
                          <a:pt x="464023" y="48887"/>
                        </a:cubicBezTo>
                        <a:cubicBezTo>
                          <a:pt x="902965" y="33210"/>
                          <a:pt x="403943" y="0"/>
                          <a:pt x="791570" y="35239"/>
                        </a:cubicBezTo>
                        <a:lnTo>
                          <a:pt x="832513" y="48887"/>
                        </a:ln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6741994" y="2483893"/>
                    <a:ext cx="682388" cy="147832"/>
                  </a:xfrm>
                  <a:custGeom>
                    <a:avLst/>
                    <a:gdLst>
                      <a:gd name="connsiteX0" fmla="*/ 0 w 682388"/>
                      <a:gd name="connsiteY0" fmla="*/ 0 h 147832"/>
                      <a:gd name="connsiteX1" fmla="*/ 313899 w 682388"/>
                      <a:gd name="connsiteY1" fmla="*/ 13647 h 147832"/>
                      <a:gd name="connsiteX2" fmla="*/ 409433 w 682388"/>
                      <a:gd name="connsiteY2" fmla="*/ 40943 h 147832"/>
                      <a:gd name="connsiteX3" fmla="*/ 518615 w 682388"/>
                      <a:gd name="connsiteY3" fmla="*/ 68238 h 147832"/>
                      <a:gd name="connsiteX4" fmla="*/ 573206 w 682388"/>
                      <a:gd name="connsiteY4" fmla="*/ 81886 h 147832"/>
                      <a:gd name="connsiteX5" fmla="*/ 614149 w 682388"/>
                      <a:gd name="connsiteY5" fmla="*/ 95534 h 147832"/>
                      <a:gd name="connsiteX6" fmla="*/ 682388 w 682388"/>
                      <a:gd name="connsiteY6" fmla="*/ 136477 h 14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82388" h="147832">
                        <a:moveTo>
                          <a:pt x="0" y="0"/>
                        </a:moveTo>
                        <a:cubicBezTo>
                          <a:pt x="104633" y="4549"/>
                          <a:pt x="209453" y="5910"/>
                          <a:pt x="313899" y="13647"/>
                        </a:cubicBezTo>
                        <a:cubicBezTo>
                          <a:pt x="345108" y="15959"/>
                          <a:pt x="379333" y="32734"/>
                          <a:pt x="409433" y="40943"/>
                        </a:cubicBezTo>
                        <a:cubicBezTo>
                          <a:pt x="445625" y="50814"/>
                          <a:pt x="482221" y="59140"/>
                          <a:pt x="518615" y="68238"/>
                        </a:cubicBezTo>
                        <a:cubicBezTo>
                          <a:pt x="536812" y="72787"/>
                          <a:pt x="555412" y="75954"/>
                          <a:pt x="573206" y="81886"/>
                        </a:cubicBezTo>
                        <a:lnTo>
                          <a:pt x="614149" y="95534"/>
                        </a:lnTo>
                        <a:cubicBezTo>
                          <a:pt x="649015" y="147832"/>
                          <a:pt x="625042" y="136477"/>
                          <a:pt x="682388" y="136477"/>
                        </a:cubicBezTo>
                      </a:path>
                    </a:pathLst>
                  </a:cu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6240725" y="2367302"/>
                  <a:ext cx="343357" cy="206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>
                      <a:solidFill>
                        <a:srgbClr val="0070C0"/>
                      </a:solidFill>
                    </a:rPr>
                    <a:t>V</a:t>
                  </a:r>
                  <a:r>
                    <a:rPr lang="tr-TR" baseline="-25000" dirty="0" smtClean="0">
                      <a:solidFill>
                        <a:srgbClr val="0070C0"/>
                      </a:solidFill>
                    </a:rPr>
                    <a:t>13</a:t>
                  </a:r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5310346" y="2500306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70C0"/>
                  </a:solidFill>
                </a:rPr>
                <a:t>İ</a:t>
              </a:r>
              <a:r>
                <a:rPr lang="tr-TR" baseline="-25000" dirty="0" smtClean="0">
                  <a:solidFill>
                    <a:srgbClr val="0070C0"/>
                  </a:solidFill>
                </a:rPr>
                <a:t>1</a:t>
              </a:r>
              <a:r>
                <a:rPr lang="tr-TR" dirty="0" smtClean="0">
                  <a:solidFill>
                    <a:srgbClr val="0070C0"/>
                  </a:solidFill>
                </a:rPr>
                <a:t> (t)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7691" y="2571744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70C0"/>
                  </a:solidFill>
                </a:rPr>
                <a:t>İ</a:t>
              </a:r>
              <a:r>
                <a:rPr lang="tr-TR" baseline="-25000" dirty="0" smtClean="0">
                  <a:solidFill>
                    <a:srgbClr val="0070C0"/>
                  </a:solidFill>
                </a:rPr>
                <a:t>2</a:t>
              </a:r>
              <a:r>
                <a:rPr lang="tr-TR" dirty="0" smtClean="0">
                  <a:solidFill>
                    <a:srgbClr val="0070C0"/>
                  </a:solidFill>
                </a:rPr>
                <a:t> (t)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4683" y="505993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70C0"/>
                  </a:solidFill>
                </a:rPr>
                <a:t>İ</a:t>
              </a:r>
              <a:r>
                <a:rPr lang="tr-TR" baseline="-25000" dirty="0" smtClean="0">
                  <a:solidFill>
                    <a:srgbClr val="0070C0"/>
                  </a:solidFill>
                </a:rPr>
                <a:t>3</a:t>
              </a:r>
              <a:r>
                <a:rPr lang="tr-TR" dirty="0" smtClean="0">
                  <a:solidFill>
                    <a:srgbClr val="0070C0"/>
                  </a:solidFill>
                </a:rPr>
                <a:t> (t)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63688" y="363573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Figure 1</a:t>
            </a:r>
            <a:endParaRPr lang="en-GB" dirty="0">
              <a:latin typeface="Comic Sans MS" pitchFamily="66" charset="0"/>
            </a:endParaRPr>
          </a:p>
        </p:txBody>
      </p:sp>
      <p:grpSp>
        <p:nvGrpSpPr>
          <p:cNvPr id="46" name="Group 64"/>
          <p:cNvGrpSpPr/>
          <p:nvPr/>
        </p:nvGrpSpPr>
        <p:grpSpPr>
          <a:xfrm>
            <a:off x="5652120" y="484802"/>
            <a:ext cx="2000264" cy="1782778"/>
            <a:chOff x="6143636" y="512738"/>
            <a:chExt cx="2000264" cy="1782778"/>
          </a:xfrm>
        </p:grpSpPr>
        <p:grpSp>
          <p:nvGrpSpPr>
            <p:cNvPr id="50" name="Group 59"/>
            <p:cNvGrpSpPr/>
            <p:nvPr/>
          </p:nvGrpSpPr>
          <p:grpSpPr>
            <a:xfrm>
              <a:off x="6143636" y="642918"/>
              <a:ext cx="2000264" cy="1652598"/>
              <a:chOff x="6143636" y="642918"/>
              <a:chExt cx="2000264" cy="1652598"/>
            </a:xfrm>
          </p:grpSpPr>
          <p:grpSp>
            <p:nvGrpSpPr>
              <p:cNvPr id="51" name="Group 45"/>
              <p:cNvGrpSpPr/>
              <p:nvPr/>
            </p:nvGrpSpPr>
            <p:grpSpPr>
              <a:xfrm>
                <a:off x="6143636" y="642918"/>
                <a:ext cx="2000264" cy="1652598"/>
                <a:chOff x="6215074" y="642918"/>
                <a:chExt cx="2000264" cy="165259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215074" y="642918"/>
                  <a:ext cx="357190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858148" y="642918"/>
                  <a:ext cx="357190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/>
                    <a:t>2</a:t>
                  </a:r>
                  <a:endParaRPr lang="en-GB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000892" y="2009764"/>
                  <a:ext cx="357190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/>
                    <a:t>3</a:t>
                  </a:r>
                  <a:endParaRPr lang="en-GB" dirty="0"/>
                </a:p>
              </p:txBody>
            </p:sp>
          </p:grpSp>
          <p:grpSp>
            <p:nvGrpSpPr>
              <p:cNvPr id="54" name="Group 49"/>
              <p:cNvGrpSpPr/>
              <p:nvPr/>
            </p:nvGrpSpPr>
            <p:grpSpPr>
              <a:xfrm>
                <a:off x="6572264" y="832091"/>
                <a:ext cx="1117289" cy="999554"/>
                <a:chOff x="6572264" y="832091"/>
                <a:chExt cx="1117289" cy="999554"/>
              </a:xfrm>
            </p:grpSpPr>
            <p:grpSp>
              <p:nvGrpSpPr>
                <p:cNvPr id="60" name="Group 63"/>
                <p:cNvGrpSpPr/>
                <p:nvPr/>
              </p:nvGrpSpPr>
              <p:grpSpPr>
                <a:xfrm>
                  <a:off x="6572264" y="857232"/>
                  <a:ext cx="1117289" cy="974413"/>
                  <a:chOff x="6572264" y="857232"/>
                  <a:chExt cx="1117289" cy="974413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572264" y="85723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7643834" y="85723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7072330" y="178592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Freeform 51"/>
                <p:cNvSpPr/>
                <p:nvPr/>
              </p:nvSpPr>
              <p:spPr>
                <a:xfrm>
                  <a:off x="6591516" y="832091"/>
                  <a:ext cx="518968" cy="983061"/>
                </a:xfrm>
                <a:custGeom>
                  <a:avLst/>
                  <a:gdLst>
                    <a:gd name="connsiteX0" fmla="*/ 14000 w 518968"/>
                    <a:gd name="connsiteY0" fmla="*/ 14070 h 983061"/>
                    <a:gd name="connsiteX1" fmla="*/ 68591 w 518968"/>
                    <a:gd name="connsiteY1" fmla="*/ 82309 h 983061"/>
                    <a:gd name="connsiteX2" fmla="*/ 95887 w 518968"/>
                    <a:gd name="connsiteY2" fmla="*/ 136900 h 983061"/>
                    <a:gd name="connsiteX3" fmla="*/ 164126 w 518968"/>
                    <a:gd name="connsiteY3" fmla="*/ 218787 h 983061"/>
                    <a:gd name="connsiteX4" fmla="*/ 205069 w 518968"/>
                    <a:gd name="connsiteY4" fmla="*/ 300673 h 983061"/>
                    <a:gd name="connsiteX5" fmla="*/ 246012 w 518968"/>
                    <a:gd name="connsiteY5" fmla="*/ 396208 h 983061"/>
                    <a:gd name="connsiteX6" fmla="*/ 314251 w 518968"/>
                    <a:gd name="connsiteY6" fmla="*/ 491742 h 983061"/>
                    <a:gd name="connsiteX7" fmla="*/ 327899 w 518968"/>
                    <a:gd name="connsiteY7" fmla="*/ 532685 h 983061"/>
                    <a:gd name="connsiteX8" fmla="*/ 382490 w 518968"/>
                    <a:gd name="connsiteY8" fmla="*/ 614572 h 983061"/>
                    <a:gd name="connsiteX9" fmla="*/ 396138 w 518968"/>
                    <a:gd name="connsiteY9" fmla="*/ 669163 h 983061"/>
                    <a:gd name="connsiteX10" fmla="*/ 409785 w 518968"/>
                    <a:gd name="connsiteY10" fmla="*/ 710106 h 983061"/>
                    <a:gd name="connsiteX11" fmla="*/ 437081 w 518968"/>
                    <a:gd name="connsiteY11" fmla="*/ 846584 h 983061"/>
                    <a:gd name="connsiteX12" fmla="*/ 450729 w 518968"/>
                    <a:gd name="connsiteY12" fmla="*/ 901175 h 983061"/>
                    <a:gd name="connsiteX13" fmla="*/ 491672 w 518968"/>
                    <a:gd name="connsiteY13" fmla="*/ 942118 h 983061"/>
                    <a:gd name="connsiteX14" fmla="*/ 518968 w 518968"/>
                    <a:gd name="connsiteY14" fmla="*/ 983061 h 983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18968" h="983061">
                      <a:moveTo>
                        <a:pt x="14000" y="14070"/>
                      </a:moveTo>
                      <a:cubicBezTo>
                        <a:pt x="46586" y="111824"/>
                        <a:pt x="0" y="0"/>
                        <a:pt x="68591" y="82309"/>
                      </a:cubicBezTo>
                      <a:cubicBezTo>
                        <a:pt x="81615" y="97938"/>
                        <a:pt x="84062" y="120345"/>
                        <a:pt x="95887" y="136900"/>
                      </a:cubicBezTo>
                      <a:cubicBezTo>
                        <a:pt x="146194" y="207329"/>
                        <a:pt x="128023" y="146582"/>
                        <a:pt x="164126" y="218787"/>
                      </a:cubicBezTo>
                      <a:cubicBezTo>
                        <a:pt x="220632" y="331798"/>
                        <a:pt x="126842" y="183332"/>
                        <a:pt x="205069" y="300673"/>
                      </a:cubicBezTo>
                      <a:cubicBezTo>
                        <a:pt x="241171" y="445078"/>
                        <a:pt x="192156" y="275032"/>
                        <a:pt x="246012" y="396208"/>
                      </a:cubicBezTo>
                      <a:cubicBezTo>
                        <a:pt x="290317" y="495895"/>
                        <a:pt x="239783" y="466919"/>
                        <a:pt x="314251" y="491742"/>
                      </a:cubicBezTo>
                      <a:cubicBezTo>
                        <a:pt x="318800" y="505390"/>
                        <a:pt x="320913" y="520109"/>
                        <a:pt x="327899" y="532685"/>
                      </a:cubicBezTo>
                      <a:cubicBezTo>
                        <a:pt x="343831" y="561362"/>
                        <a:pt x="382490" y="614572"/>
                        <a:pt x="382490" y="614572"/>
                      </a:cubicBezTo>
                      <a:cubicBezTo>
                        <a:pt x="387039" y="632769"/>
                        <a:pt x="390985" y="651128"/>
                        <a:pt x="396138" y="669163"/>
                      </a:cubicBezTo>
                      <a:cubicBezTo>
                        <a:pt x="400090" y="682995"/>
                        <a:pt x="406550" y="696089"/>
                        <a:pt x="409785" y="710106"/>
                      </a:cubicBezTo>
                      <a:cubicBezTo>
                        <a:pt x="420217" y="755312"/>
                        <a:pt x="425829" y="801576"/>
                        <a:pt x="437081" y="846584"/>
                      </a:cubicBezTo>
                      <a:cubicBezTo>
                        <a:pt x="441630" y="864781"/>
                        <a:pt x="441423" y="884889"/>
                        <a:pt x="450729" y="901175"/>
                      </a:cubicBezTo>
                      <a:cubicBezTo>
                        <a:pt x="460305" y="917933"/>
                        <a:pt x="479316" y="927291"/>
                        <a:pt x="491672" y="942118"/>
                      </a:cubicBezTo>
                      <a:cubicBezTo>
                        <a:pt x="502173" y="954719"/>
                        <a:pt x="518968" y="983061"/>
                        <a:pt x="518968" y="983061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7072330" y="857232"/>
                  <a:ext cx="575121" cy="959172"/>
                </a:xfrm>
                <a:custGeom>
                  <a:avLst/>
                  <a:gdLst>
                    <a:gd name="connsiteX0" fmla="*/ 559558 w 575121"/>
                    <a:gd name="connsiteY0" fmla="*/ 31125 h 959172"/>
                    <a:gd name="connsiteX1" fmla="*/ 518615 w 575121"/>
                    <a:gd name="connsiteY1" fmla="*/ 113011 h 959172"/>
                    <a:gd name="connsiteX2" fmla="*/ 491319 w 575121"/>
                    <a:gd name="connsiteY2" fmla="*/ 153955 h 959172"/>
                    <a:gd name="connsiteX3" fmla="*/ 477671 w 575121"/>
                    <a:gd name="connsiteY3" fmla="*/ 194898 h 959172"/>
                    <a:gd name="connsiteX4" fmla="*/ 423080 w 575121"/>
                    <a:gd name="connsiteY4" fmla="*/ 276784 h 959172"/>
                    <a:gd name="connsiteX5" fmla="*/ 395785 w 575121"/>
                    <a:gd name="connsiteY5" fmla="*/ 317728 h 959172"/>
                    <a:gd name="connsiteX6" fmla="*/ 368489 w 575121"/>
                    <a:gd name="connsiteY6" fmla="*/ 413262 h 959172"/>
                    <a:gd name="connsiteX7" fmla="*/ 341194 w 575121"/>
                    <a:gd name="connsiteY7" fmla="*/ 454205 h 959172"/>
                    <a:gd name="connsiteX8" fmla="*/ 327546 w 575121"/>
                    <a:gd name="connsiteY8" fmla="*/ 495149 h 959172"/>
                    <a:gd name="connsiteX9" fmla="*/ 245660 w 575121"/>
                    <a:gd name="connsiteY9" fmla="*/ 577035 h 959172"/>
                    <a:gd name="connsiteX10" fmla="*/ 204716 w 575121"/>
                    <a:gd name="connsiteY10" fmla="*/ 658922 h 959172"/>
                    <a:gd name="connsiteX11" fmla="*/ 163773 w 575121"/>
                    <a:gd name="connsiteY11" fmla="*/ 740808 h 959172"/>
                    <a:gd name="connsiteX12" fmla="*/ 122830 w 575121"/>
                    <a:gd name="connsiteY12" fmla="*/ 768104 h 959172"/>
                    <a:gd name="connsiteX13" fmla="*/ 68239 w 575121"/>
                    <a:gd name="connsiteY13" fmla="*/ 890934 h 959172"/>
                    <a:gd name="connsiteX14" fmla="*/ 54591 w 575121"/>
                    <a:gd name="connsiteY14" fmla="*/ 931877 h 959172"/>
                    <a:gd name="connsiteX15" fmla="*/ 0 w 575121"/>
                    <a:gd name="connsiteY15" fmla="*/ 959172 h 959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5121" h="959172">
                      <a:moveTo>
                        <a:pt x="559558" y="31125"/>
                      </a:moveTo>
                      <a:cubicBezTo>
                        <a:pt x="481331" y="148466"/>
                        <a:pt x="575121" y="0"/>
                        <a:pt x="518615" y="113011"/>
                      </a:cubicBezTo>
                      <a:cubicBezTo>
                        <a:pt x="511279" y="127682"/>
                        <a:pt x="498655" y="139284"/>
                        <a:pt x="491319" y="153955"/>
                      </a:cubicBezTo>
                      <a:cubicBezTo>
                        <a:pt x="484885" y="166822"/>
                        <a:pt x="484657" y="182322"/>
                        <a:pt x="477671" y="194898"/>
                      </a:cubicBezTo>
                      <a:cubicBezTo>
                        <a:pt x="461739" y="223575"/>
                        <a:pt x="441277" y="249489"/>
                        <a:pt x="423080" y="276784"/>
                      </a:cubicBezTo>
                      <a:lnTo>
                        <a:pt x="395785" y="317728"/>
                      </a:lnTo>
                      <a:cubicBezTo>
                        <a:pt x="391412" y="335221"/>
                        <a:pt x="378279" y="393682"/>
                        <a:pt x="368489" y="413262"/>
                      </a:cubicBezTo>
                      <a:cubicBezTo>
                        <a:pt x="361154" y="427933"/>
                        <a:pt x="348529" y="439534"/>
                        <a:pt x="341194" y="454205"/>
                      </a:cubicBezTo>
                      <a:cubicBezTo>
                        <a:pt x="334760" y="467072"/>
                        <a:pt x="336378" y="483793"/>
                        <a:pt x="327546" y="495149"/>
                      </a:cubicBezTo>
                      <a:cubicBezTo>
                        <a:pt x="303847" y="525619"/>
                        <a:pt x="245660" y="577035"/>
                        <a:pt x="245660" y="577035"/>
                      </a:cubicBezTo>
                      <a:cubicBezTo>
                        <a:pt x="211356" y="679945"/>
                        <a:pt x="257630" y="553096"/>
                        <a:pt x="204716" y="658922"/>
                      </a:cubicBezTo>
                      <a:cubicBezTo>
                        <a:pt x="182516" y="703321"/>
                        <a:pt x="202884" y="701696"/>
                        <a:pt x="163773" y="740808"/>
                      </a:cubicBezTo>
                      <a:cubicBezTo>
                        <a:pt x="152175" y="752406"/>
                        <a:pt x="136478" y="759005"/>
                        <a:pt x="122830" y="768104"/>
                      </a:cubicBezTo>
                      <a:cubicBezTo>
                        <a:pt x="79573" y="832988"/>
                        <a:pt x="100722" y="793485"/>
                        <a:pt x="68239" y="890934"/>
                      </a:cubicBezTo>
                      <a:cubicBezTo>
                        <a:pt x="63690" y="904582"/>
                        <a:pt x="68239" y="927328"/>
                        <a:pt x="54591" y="931877"/>
                      </a:cubicBezTo>
                      <a:cubicBezTo>
                        <a:pt x="7545" y="947559"/>
                        <a:pt x="23821" y="935353"/>
                        <a:pt x="0" y="959172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2" name="Group 88"/>
                <p:cNvGrpSpPr/>
                <p:nvPr/>
              </p:nvGrpSpPr>
              <p:grpSpPr>
                <a:xfrm>
                  <a:off x="6796585" y="1132764"/>
                  <a:ext cx="698825" cy="232012"/>
                  <a:chOff x="6796585" y="1132764"/>
                  <a:chExt cx="698825" cy="232012"/>
                </a:xfrm>
              </p:grpSpPr>
              <p:cxnSp>
                <p:nvCxnSpPr>
                  <p:cNvPr id="55" name="Straight Arrow Connector 54"/>
                  <p:cNvCxnSpPr>
                    <a:stCxn id="52" idx="4"/>
                    <a:endCxn id="52" idx="7"/>
                  </p:cNvCxnSpPr>
                  <p:nvPr/>
                </p:nvCxnSpPr>
                <p:spPr>
                  <a:xfrm>
                    <a:off x="6796585" y="1132764"/>
                    <a:ext cx="122830" cy="232012"/>
                  </a:xfrm>
                  <a:prstGeom prst="straightConnector1">
                    <a:avLst/>
                  </a:prstGeom>
                  <a:ln w="349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3" idx="4"/>
                    <a:endCxn id="53" idx="8"/>
                  </p:cNvCxnSpPr>
                  <p:nvPr/>
                </p:nvCxnSpPr>
                <p:spPr>
                  <a:xfrm flipH="1">
                    <a:off x="7399876" y="1134016"/>
                    <a:ext cx="95534" cy="218365"/>
                  </a:xfrm>
                  <a:prstGeom prst="straightConnector1">
                    <a:avLst/>
                  </a:prstGeom>
                  <a:ln w="349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61" name="Object 60"/>
            <p:cNvGraphicFramePr>
              <a:graphicFrameLocks noChangeAspect="1"/>
            </p:cNvGraphicFramePr>
            <p:nvPr/>
          </p:nvGraphicFramePr>
          <p:xfrm>
            <a:off x="6681440" y="512738"/>
            <a:ext cx="266824" cy="46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Equation" r:id="rId4" imgW="101520" imgH="215640" progId="Equation.3">
                    <p:embed/>
                  </p:oleObj>
                </mc:Choice>
                <mc:Fallback>
                  <p:oleObj name="Equation" r:id="rId4" imgW="10152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1440" y="512738"/>
                          <a:ext cx="266824" cy="467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7219950" y="549275"/>
            <a:ext cx="30003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" name="Equation" r:id="rId6" imgW="114120" imgH="215640" progId="Equation.3">
                    <p:embed/>
                  </p:oleObj>
                </mc:Choice>
                <mc:Fallback>
                  <p:oleObj name="Equation" r:id="rId6" imgW="1141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9950" y="549275"/>
                          <a:ext cx="300038" cy="468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6410325" y="1223963"/>
            <a:ext cx="33337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name="Equation" r:id="rId8" imgW="126720" imgH="190440" progId="Equation.3">
                    <p:embed/>
                  </p:oleObj>
                </mc:Choice>
                <mc:Fallback>
                  <p:oleObj name="Equation" r:id="rId8" imgW="126720" imgH="1904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0325" y="1223963"/>
                          <a:ext cx="333375" cy="414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7546975" y="1295400"/>
            <a:ext cx="36671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10" imgW="139680" imgH="190440" progId="Equation.3">
                    <p:embed/>
                  </p:oleObj>
                </mc:Choice>
                <mc:Fallback>
                  <p:oleObj name="Equation" r:id="rId10" imgW="139680" imgH="1904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6975" y="1295400"/>
                          <a:ext cx="366713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TextBox 65"/>
          <p:cNvSpPr txBox="1"/>
          <p:nvPr/>
        </p:nvSpPr>
        <p:spPr>
          <a:xfrm>
            <a:off x="6084168" y="24836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Figure 2</a:t>
            </a:r>
            <a:endParaRPr lang="en-GB" dirty="0">
              <a:latin typeface="Comic Sans MS" pitchFamily="66" charset="0"/>
            </a:endParaRPr>
          </a:p>
        </p:txBody>
      </p:sp>
      <p:grpSp>
        <p:nvGrpSpPr>
          <p:cNvPr id="63" name="Group 68"/>
          <p:cNvGrpSpPr/>
          <p:nvPr/>
        </p:nvGrpSpPr>
        <p:grpSpPr>
          <a:xfrm>
            <a:off x="611560" y="4077072"/>
            <a:ext cx="8208912" cy="2554545"/>
            <a:chOff x="611560" y="4221088"/>
            <a:chExt cx="8208912" cy="2554545"/>
          </a:xfrm>
        </p:grpSpPr>
        <p:sp>
          <p:nvSpPr>
            <p:cNvPr id="67" name="TextBox 66"/>
            <p:cNvSpPr txBox="1"/>
            <p:nvPr/>
          </p:nvSpPr>
          <p:spPr>
            <a:xfrm>
              <a:off x="611560" y="4221088"/>
              <a:ext cx="82089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The element equation for the element in Figure</a:t>
              </a:r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 is given below:</a:t>
              </a:r>
              <a:endParaRPr lang="tr-TR" sz="2000" dirty="0" smtClean="0">
                <a:solidFill>
                  <a:schemeClr val="tx2"/>
                </a:solidFill>
                <a:latin typeface="Comic Sans MS" pitchFamily="66" charset="0"/>
              </a:endParaRPr>
            </a:p>
            <a:p>
              <a:endParaRPr lang="tr-TR" sz="2000" dirty="0">
                <a:solidFill>
                  <a:schemeClr val="tx2"/>
                </a:solidFill>
                <a:latin typeface="Comic Sans MS" pitchFamily="66" charset="0"/>
              </a:endParaRPr>
            </a:p>
            <a:p>
              <a:endParaRPr lang="tr-TR" sz="2000" dirty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457200" indent="-457200">
                <a:buAutoNum type="alphaLcParenR"/>
              </a:pPr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Find the element equation in terms of the quantities given in the element graph in Figure 2.</a:t>
              </a:r>
              <a:endParaRPr lang="tr-TR" sz="2000" dirty="0" smtClean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457200" indent="-457200"/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b) </a:t>
              </a:r>
              <a:r>
                <a:rPr lang="tr-TR" sz="2000" dirty="0" smtClean="0">
                  <a:solidFill>
                    <a:schemeClr val="tx2"/>
                  </a:solidFill>
                  <a:latin typeface="Comic Sans MS" pitchFamily="66" charset="0"/>
                </a:rPr>
                <a:t>	Construct a 3-terminal element that has this element equation using only  2-terminal linear resistors and some dependent sources.</a:t>
              </a:r>
              <a:endParaRPr lang="en-GB" sz="20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13291"/>
                </p:ext>
              </p:extLst>
            </p:nvPr>
          </p:nvGraphicFramePr>
          <p:xfrm>
            <a:off x="2219325" y="4653136"/>
            <a:ext cx="43815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12" imgW="2184120" imgH="228600" progId="Equation.3">
                    <p:embed/>
                  </p:oleObj>
                </mc:Choice>
                <mc:Fallback>
                  <p:oleObj name="Equation" r:id="rId12" imgW="218412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325" y="4653136"/>
                          <a:ext cx="4381500" cy="4587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Different Representations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92696"/>
            <a:ext cx="8136904" cy="723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For a 1-port(2-terminal) there are two representations</a:t>
            </a:r>
          </a:p>
          <a:p>
            <a:pPr>
              <a:buFont typeface="Arial" pitchFamily="34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 2-port(3-terminal) there are ........... representations</a:t>
            </a:r>
          </a:p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Why?</a:t>
            </a:r>
          </a:p>
          <a:p>
            <a:pPr>
              <a:buFont typeface="Arial" pitchFamily="34" charset="0"/>
              <a:buChar char="•"/>
            </a:pP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Current-controlled:</a:t>
            </a: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Voltage-controlled:</a:t>
            </a: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Hybrid-1:</a:t>
            </a: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Hybrid-2:</a:t>
            </a: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Transmission-1:</a:t>
            </a: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ts val="3100"/>
              </a:lnSpc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Transmission-2:</a:t>
            </a:r>
          </a:p>
          <a:p>
            <a:pPr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66671"/>
              </p:ext>
            </p:extLst>
          </p:nvPr>
        </p:nvGraphicFramePr>
        <p:xfrm>
          <a:off x="3203848" y="1918700"/>
          <a:ext cx="559988" cy="71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3" imgW="291960" imgH="457200" progId="Equation.3">
                  <p:embed/>
                </p:oleObj>
              </mc:Choice>
              <mc:Fallback>
                <p:oleObj name="Equation" r:id="rId3" imgW="2919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18700"/>
                        <a:ext cx="559988" cy="71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466051"/>
              </p:ext>
            </p:extLst>
          </p:nvPr>
        </p:nvGraphicFramePr>
        <p:xfrm>
          <a:off x="2051720" y="3557588"/>
          <a:ext cx="5492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5" imgW="279360" imgH="457200" progId="Equation.3">
                  <p:embed/>
                </p:oleObj>
              </mc:Choice>
              <mc:Fallback>
                <p:oleObj name="Equation" r:id="rId5" imgW="2793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57588"/>
                        <a:ext cx="5492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96200"/>
              </p:ext>
            </p:extLst>
          </p:nvPr>
        </p:nvGraphicFramePr>
        <p:xfrm>
          <a:off x="3256037" y="2765995"/>
          <a:ext cx="5238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037" y="2765995"/>
                        <a:ext cx="5238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50297"/>
              </p:ext>
            </p:extLst>
          </p:nvPr>
        </p:nvGraphicFramePr>
        <p:xfrm>
          <a:off x="2123728" y="4350172"/>
          <a:ext cx="5730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9" imgW="291960" imgH="457200" progId="Equation.3">
                  <p:embed/>
                </p:oleObj>
              </mc:Choice>
              <mc:Fallback>
                <p:oleObj name="Equation" r:id="rId9" imgW="291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350172"/>
                        <a:ext cx="57308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69400"/>
              </p:ext>
            </p:extLst>
          </p:nvPr>
        </p:nvGraphicFramePr>
        <p:xfrm>
          <a:off x="2843808" y="5141913"/>
          <a:ext cx="5492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11" imgW="279360" imgH="457200" progId="Equation.3">
                  <p:embed/>
                </p:oleObj>
              </mc:Choice>
              <mc:Fallback>
                <p:oleObj name="Equation" r:id="rId11" imgW="279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41913"/>
                        <a:ext cx="5492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73510"/>
              </p:ext>
            </p:extLst>
          </p:nvPr>
        </p:nvGraphicFramePr>
        <p:xfrm>
          <a:off x="2771800" y="5949950"/>
          <a:ext cx="7223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13" imgW="368280" imgH="457200" progId="Equation.3">
                  <p:embed/>
                </p:oleObj>
              </mc:Choice>
              <mc:Fallback>
                <p:oleObj name="Equation" r:id="rId13" imgW="36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949950"/>
                        <a:ext cx="7223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neslihan\Documents\tasinacaklar\dersler\DevSis\EDT_09_10\dokumanlar\f3.1c.jpg"/>
          <p:cNvPicPr>
            <a:picLocks noChangeAspect="1" noChangeArrowheads="1"/>
          </p:cNvPicPr>
          <p:nvPr/>
        </p:nvPicPr>
        <p:blipFill rotWithShape="1">
          <a:blip r:embed="rId3" cstate="print"/>
          <a:srcRect b="5250"/>
          <a:stretch/>
        </p:blipFill>
        <p:spPr bwMode="auto">
          <a:xfrm>
            <a:off x="205782" y="4221088"/>
            <a:ext cx="5662362" cy="259439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0100" y="71414"/>
            <a:ext cx="707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34820"/>
              </p:ext>
            </p:extLst>
          </p:nvPr>
        </p:nvGraphicFramePr>
        <p:xfrm>
          <a:off x="1688414" y="980728"/>
          <a:ext cx="5187842" cy="101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4" imgW="3124080" imgH="609480" progId="Equation.3">
                  <p:embed/>
                </p:oleObj>
              </mc:Choice>
              <mc:Fallback>
                <p:oleObj name="Equation" r:id="rId4" imgW="312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14" y="980728"/>
                        <a:ext cx="5187842" cy="10120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7322"/>
              </p:ext>
            </p:extLst>
          </p:nvPr>
        </p:nvGraphicFramePr>
        <p:xfrm>
          <a:off x="1331640" y="548680"/>
          <a:ext cx="6527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6" imgW="3327400" imgH="215900" progId="Equation.3">
                  <p:embed/>
                </p:oleObj>
              </mc:Choice>
              <mc:Fallback>
                <p:oleObj name="Equation" r:id="rId6" imgW="3327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8680"/>
                        <a:ext cx="6527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" descr="C:\Users\neslihan\Documents\tasinacaklar\dersler\DevSis\EDT_09_10\dokumanlar\f3.1b.jpg"/>
          <p:cNvPicPr>
            <a:picLocks noChangeAspect="1" noChangeArrowheads="1"/>
          </p:cNvPicPr>
          <p:nvPr/>
        </p:nvPicPr>
        <p:blipFill rotWithShape="1">
          <a:blip r:embed="rId8" cstate="print"/>
          <a:srcRect b="12636"/>
          <a:stretch/>
        </p:blipFill>
        <p:spPr bwMode="auto">
          <a:xfrm>
            <a:off x="124084" y="1988840"/>
            <a:ext cx="5662362" cy="230781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286512" y="227687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Voltage-controlled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01563"/>
              </p:ext>
            </p:extLst>
          </p:nvPr>
        </p:nvGraphicFramePr>
        <p:xfrm>
          <a:off x="6310313" y="2767483"/>
          <a:ext cx="1690711" cy="93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9" imgW="799920" imgH="507960" progId="Equation.3">
                  <p:embed/>
                </p:oleObj>
              </mc:Choice>
              <mc:Fallback>
                <p:oleObj name="Equation" r:id="rId9" imgW="799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767483"/>
                        <a:ext cx="1690711" cy="932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2720" y="465313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Hybrid-1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0606"/>
              </p:ext>
            </p:extLst>
          </p:nvPr>
        </p:nvGraphicFramePr>
        <p:xfrm>
          <a:off x="6372200" y="5218195"/>
          <a:ext cx="1643074" cy="87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11" imgW="787320" imgH="482400" progId="Equation.3">
                  <p:embed/>
                </p:oleObj>
              </mc:Choice>
              <mc:Fallback>
                <p:oleObj name="Equation" r:id="rId11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218195"/>
                        <a:ext cx="1643074" cy="87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8210" y="7476285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</p:spTree>
    <p:extLst>
      <p:ext uri="{BB962C8B-B14F-4D97-AF65-F5344CB8AC3E}">
        <p14:creationId xmlns:p14="http://schemas.microsoft.com/office/powerpoint/2010/main" val="24619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neslihan\Documents\tasinacaklar\dersler\DevSis\EDT_09_10\dokumanlar\f3.1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3143248"/>
            <a:ext cx="4643470" cy="2404200"/>
          </a:xfrm>
          <a:prstGeom prst="rect">
            <a:avLst/>
          </a:prstGeom>
          <a:noFill/>
        </p:spPr>
      </p:pic>
      <p:pic>
        <p:nvPicPr>
          <p:cNvPr id="7" name="Picture 5" descr="C:\Users\neslihan\Documents\tasinacaklar\dersler\DevSis\EDT_09_10\dokumanlar\f3.1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42852"/>
            <a:ext cx="5206308" cy="30003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929322" y="428604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Hybrid-2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600076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smtClean="0">
                <a:solidFill>
                  <a:srgbClr val="0033CC"/>
                </a:solidFill>
                <a:latin typeface="Comic Sans MS" pitchFamily="66" charset="0"/>
              </a:rPr>
              <a:t>Transmission-1   </a:t>
            </a:r>
            <a:r>
              <a:rPr lang="tr-TR" sz="200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2055" name="Picture 7" descr="C:\Users\neslihan\Documents\tasinacaklar\dersler\DevSis\EDT_09_10\dokumanlar\f3.1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1" y="3071810"/>
            <a:ext cx="4214843" cy="278608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43570" y="602928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Transmission-2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042025" y="1027113"/>
          <a:ext cx="1673247" cy="84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7" imgW="825480" imgH="482400" progId="Equation.3">
                  <p:embed/>
                </p:oleObj>
              </mc:Choice>
              <mc:Fallback>
                <p:oleObj name="Equation" r:id="rId7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1027113"/>
                        <a:ext cx="1673247" cy="848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6438149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Mc.Graw Hill, 1987, New York</a:t>
            </a:r>
          </a:p>
        </p:txBody>
      </p:sp>
    </p:spTree>
    <p:extLst>
      <p:ext uri="{BB962C8B-B14F-4D97-AF65-F5344CB8AC3E}">
        <p14:creationId xmlns:p14="http://schemas.microsoft.com/office/powerpoint/2010/main" val="8250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874" y="836712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If functions are linear then they act like matrices: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6603" y="268263"/>
            <a:ext cx="490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Six Representations for Linear 2-ports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214282" y="1635891"/>
            <a:ext cx="5715040" cy="2176690"/>
            <a:chOff x="142844" y="2971854"/>
            <a:chExt cx="5429288" cy="2028782"/>
          </a:xfrm>
        </p:grpSpPr>
        <p:grpSp>
          <p:nvGrpSpPr>
            <p:cNvPr id="6" name="Group 27"/>
            <p:cNvGrpSpPr/>
            <p:nvPr/>
          </p:nvGrpSpPr>
          <p:grpSpPr>
            <a:xfrm>
              <a:off x="735486" y="2971854"/>
              <a:ext cx="4265142" cy="2028782"/>
              <a:chOff x="521172" y="2971854"/>
              <a:chExt cx="4265142" cy="2028782"/>
            </a:xfrm>
          </p:grpSpPr>
          <p:grpSp>
            <p:nvGrpSpPr>
              <p:cNvPr id="7" name="Group 56"/>
              <p:cNvGrpSpPr/>
              <p:nvPr/>
            </p:nvGrpSpPr>
            <p:grpSpPr>
              <a:xfrm>
                <a:off x="521172" y="2971854"/>
                <a:ext cx="4265142" cy="2028782"/>
                <a:chOff x="4471400" y="1257342"/>
                <a:chExt cx="4265142" cy="2028782"/>
              </a:xfrm>
            </p:grpSpPr>
            <p:grpSp>
              <p:nvGrpSpPr>
                <p:cNvPr id="28" name="Group 15"/>
                <p:cNvGrpSpPr/>
                <p:nvPr/>
              </p:nvGrpSpPr>
              <p:grpSpPr>
                <a:xfrm>
                  <a:off x="4643438" y="1400218"/>
                  <a:ext cx="3950228" cy="1885906"/>
                  <a:chOff x="478896" y="1357298"/>
                  <a:chExt cx="3950228" cy="1885906"/>
                </a:xfrm>
              </p:grpSpPr>
              <p:sp>
                <p:nvSpPr>
                  <p:cNvPr id="21" name="Rectangle 2"/>
                  <p:cNvSpPr/>
                  <p:nvPr/>
                </p:nvSpPr>
                <p:spPr>
                  <a:xfrm>
                    <a:off x="1714480" y="1357298"/>
                    <a:ext cx="1500198" cy="18859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571472" y="1669980"/>
                    <a:ext cx="114300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3214678" y="1669980"/>
                    <a:ext cx="114300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/>
                  <p:cNvSpPr/>
                  <p:nvPr/>
                </p:nvSpPr>
                <p:spPr>
                  <a:xfrm>
                    <a:off x="500034" y="157161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478896" y="295745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74342" y="157161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4471400" y="1838307"/>
                  <a:ext cx="478928" cy="347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00562" y="2571744"/>
                  <a:ext cx="478928" cy="50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236476" y="2566801"/>
                  <a:ext cx="478928" cy="50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257614" y="1828846"/>
                  <a:ext cx="478928" cy="347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500562" y="2214554"/>
                  <a:ext cx="437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1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278382" y="2357430"/>
                  <a:ext cx="437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5164642" y="1712930"/>
                  <a:ext cx="195562" cy="1558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799058" y="1315191"/>
                  <a:ext cx="437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99454" y="1257342"/>
                  <a:ext cx="437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rot="10800000">
                  <a:off x="7898038" y="1712929"/>
                  <a:ext cx="195562" cy="1558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8417746" y="300037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714876" y="3070222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358082" y="3070222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2714612" y="442913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rgbClr val="0070C0"/>
                    </a:solidFill>
                    <a:latin typeface="Comic Sans MS" pitchFamily="66" charset="0"/>
                  </a:rPr>
                  <a:t>N</a:t>
                </a:r>
                <a:endParaRPr lang="en-GB" dirty="0">
                  <a:solidFill>
                    <a:srgbClr val="0070C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0" name="Group 31"/>
            <p:cNvGrpSpPr/>
            <p:nvPr/>
          </p:nvGrpSpPr>
          <p:grpSpPr>
            <a:xfrm>
              <a:off x="142844" y="3786190"/>
              <a:ext cx="571504" cy="571504"/>
              <a:chOff x="5715008" y="3786190"/>
              <a:chExt cx="571504" cy="57150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715008" y="3786190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5857884" y="4071942"/>
                <a:ext cx="28575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2"/>
            <p:cNvGrpSpPr/>
            <p:nvPr/>
          </p:nvGrpSpPr>
          <p:grpSpPr>
            <a:xfrm>
              <a:off x="5000628" y="3786190"/>
              <a:ext cx="571504" cy="571504"/>
              <a:chOff x="5715008" y="3786190"/>
              <a:chExt cx="571504" cy="5715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715008" y="3786190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5857884" y="4071942"/>
                <a:ext cx="28575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4786314" y="4786322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6314" y="3427412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4" idx="4"/>
            </p:cNvCxnSpPr>
            <p:nvPr/>
          </p:nvCxnSpPr>
          <p:spPr>
            <a:xfrm rot="5400000" flipH="1" flipV="1">
              <a:off x="5072066" y="4572008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107785" y="3607595"/>
              <a:ext cx="357190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8596" y="3429000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596" y="4786322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213488" y="4571214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250795" y="3606801"/>
              <a:ext cx="357190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42844" y="134076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Current-controlled: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51605"/>
              </p:ext>
            </p:extLst>
          </p:nvPr>
        </p:nvGraphicFramePr>
        <p:xfrm>
          <a:off x="6342092" y="2169506"/>
          <a:ext cx="25161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4" imgW="1282680" imgH="482400" progId="Equation.3">
                  <p:embed/>
                </p:oleObj>
              </mc:Choice>
              <mc:Fallback>
                <p:oleObj name="Equation" r:id="rId4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92" y="2169506"/>
                        <a:ext cx="25161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922037"/>
              </p:ext>
            </p:extLst>
          </p:nvPr>
        </p:nvGraphicFramePr>
        <p:xfrm>
          <a:off x="7135813" y="3383952"/>
          <a:ext cx="8715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6" imgW="444240" imgH="177480" progId="Equation.3">
                  <p:embed/>
                </p:oleObj>
              </mc:Choice>
              <mc:Fallback>
                <p:oleObj name="Equation" r:id="rId6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3383952"/>
                        <a:ext cx="871537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98"/>
          <p:cNvGrpSpPr/>
          <p:nvPr/>
        </p:nvGrpSpPr>
        <p:grpSpPr>
          <a:xfrm>
            <a:off x="142844" y="4149080"/>
            <a:ext cx="8802719" cy="2357454"/>
            <a:chOff x="142844" y="4357694"/>
            <a:chExt cx="8802719" cy="2357454"/>
          </a:xfrm>
        </p:grpSpPr>
        <p:grpSp>
          <p:nvGrpSpPr>
            <p:cNvPr id="37" name="Group 53"/>
            <p:cNvGrpSpPr/>
            <p:nvPr/>
          </p:nvGrpSpPr>
          <p:grpSpPr>
            <a:xfrm>
              <a:off x="214282" y="4538458"/>
              <a:ext cx="5715040" cy="2176690"/>
              <a:chOff x="142844" y="2971854"/>
              <a:chExt cx="5429288" cy="2028782"/>
            </a:xfrm>
          </p:grpSpPr>
          <p:grpSp>
            <p:nvGrpSpPr>
              <p:cNvPr id="39" name="Group 27"/>
              <p:cNvGrpSpPr/>
              <p:nvPr/>
            </p:nvGrpSpPr>
            <p:grpSpPr>
              <a:xfrm>
                <a:off x="735486" y="2971854"/>
                <a:ext cx="4265142" cy="2028782"/>
                <a:chOff x="521172" y="2971854"/>
                <a:chExt cx="4265142" cy="2028782"/>
              </a:xfrm>
            </p:grpSpPr>
            <p:grpSp>
              <p:nvGrpSpPr>
                <p:cNvPr id="41" name="Group 56"/>
                <p:cNvGrpSpPr/>
                <p:nvPr/>
              </p:nvGrpSpPr>
              <p:grpSpPr>
                <a:xfrm>
                  <a:off x="521172" y="2971854"/>
                  <a:ext cx="4265142" cy="2028782"/>
                  <a:chOff x="4471400" y="1257342"/>
                  <a:chExt cx="4265142" cy="2028782"/>
                </a:xfrm>
              </p:grpSpPr>
              <p:grpSp>
                <p:nvGrpSpPr>
                  <p:cNvPr id="42" name="Group 15"/>
                  <p:cNvGrpSpPr/>
                  <p:nvPr/>
                </p:nvGrpSpPr>
                <p:grpSpPr>
                  <a:xfrm>
                    <a:off x="4643438" y="1400218"/>
                    <a:ext cx="3950228" cy="1885906"/>
                    <a:chOff x="478896" y="1357298"/>
                    <a:chExt cx="3950228" cy="1885906"/>
                  </a:xfrm>
                </p:grpSpPr>
                <p:sp>
                  <p:nvSpPr>
                    <p:cNvPr id="86" name="Rectangle 2"/>
                    <p:cNvSpPr/>
                    <p:nvPr/>
                  </p:nvSpPr>
                  <p:spPr>
                    <a:xfrm>
                      <a:off x="1714480" y="1357298"/>
                      <a:ext cx="1500198" cy="188590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571472" y="166998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3214678" y="1669980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500034" y="1571612"/>
                      <a:ext cx="154782" cy="16184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78896" y="2957452"/>
                      <a:ext cx="154782" cy="16184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274342" y="1571612"/>
                      <a:ext cx="154782" cy="16184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71400" y="1838307"/>
                    <a:ext cx="478928" cy="3477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4500562" y="2571744"/>
                    <a:ext cx="478928" cy="5050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236476" y="2566801"/>
                    <a:ext cx="478928" cy="5050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4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_</a:t>
                    </a:r>
                    <a:endParaRPr lang="en-GB" sz="24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8257614" y="1828846"/>
                    <a:ext cx="478928" cy="3477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+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500562" y="2214554"/>
                    <a:ext cx="4370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r>
                      <a:rPr lang="tr-TR" sz="2000" baseline="-25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1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278382" y="2357430"/>
                    <a:ext cx="4370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v</a:t>
                    </a:r>
                    <a:r>
                      <a:rPr lang="tr-TR" sz="2000" baseline="-25000" dirty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2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5164642" y="1712930"/>
                    <a:ext cx="195562" cy="1558"/>
                  </a:xfrm>
                  <a:prstGeom prst="straightConnector1">
                    <a:avLst/>
                  </a:prstGeom>
                  <a:ln w="38100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828883" y="1354588"/>
                    <a:ext cx="4370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r>
                      <a:rPr lang="tr-TR" sz="2000" baseline="-25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1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799454" y="1257342"/>
                    <a:ext cx="4370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2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i</a:t>
                    </a:r>
                    <a:r>
                      <a:rPr lang="tr-TR" sz="2000" baseline="-25000" dirty="0" smtClean="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2</a:t>
                    </a:r>
                    <a:endParaRPr lang="en-GB" sz="2000" dirty="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rot="10800000">
                    <a:off x="7898038" y="1712929"/>
                    <a:ext cx="195562" cy="1558"/>
                  </a:xfrm>
                  <a:prstGeom prst="straightConnector1">
                    <a:avLst/>
                  </a:prstGeom>
                  <a:ln w="38100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17"/>
                  <p:cNvSpPr/>
                  <p:nvPr/>
                </p:nvSpPr>
                <p:spPr>
                  <a:xfrm>
                    <a:off x="8417746" y="3000372"/>
                    <a:ext cx="154782" cy="161847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714876" y="3070222"/>
                    <a:ext cx="114300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19"/>
                  <p:cNvCxnSpPr/>
                  <p:nvPr/>
                </p:nvCxnSpPr>
                <p:spPr>
                  <a:xfrm>
                    <a:off x="7358082" y="3070222"/>
                    <a:ext cx="1143008" cy="158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2714612" y="4429132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>
                      <a:solidFill>
                        <a:srgbClr val="0070C0"/>
                      </a:solidFill>
                      <a:latin typeface="Comic Sans MS" pitchFamily="66" charset="0"/>
                    </a:rPr>
                    <a:t>N</a:t>
                  </a:r>
                  <a:endParaRPr lang="en-GB" dirty="0">
                    <a:solidFill>
                      <a:srgbClr val="0070C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68" name="Oval 67"/>
              <p:cNvSpPr/>
              <p:nvPr/>
            </p:nvSpPr>
            <p:spPr>
              <a:xfrm>
                <a:off x="142844" y="3786190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000628" y="3786190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786314" y="4786322"/>
                <a:ext cx="50006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786314" y="3427412"/>
                <a:ext cx="50006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66" idx="4"/>
              </p:cNvCxnSpPr>
              <p:nvPr/>
            </p:nvCxnSpPr>
            <p:spPr>
              <a:xfrm rot="5400000" flipH="1" flipV="1">
                <a:off x="5072066" y="4572008"/>
                <a:ext cx="42862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5107785" y="3607595"/>
                <a:ext cx="35719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28596" y="3429000"/>
                <a:ext cx="50006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28596" y="4786322"/>
                <a:ext cx="500066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213488" y="4571214"/>
                <a:ext cx="42862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 flipH="1" flipV="1">
                <a:off x="250795" y="3606801"/>
                <a:ext cx="35719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" name="Object 3"/>
            <p:cNvGraphicFramePr>
              <a:graphicFrameLocks noChangeAspect="1"/>
            </p:cNvGraphicFramePr>
            <p:nvPr/>
          </p:nvGraphicFramePr>
          <p:xfrm>
            <a:off x="6254750" y="5143500"/>
            <a:ext cx="2690813" cy="94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Equation" r:id="rId8" imgW="1371600" imgH="482400" progId="Equation.3">
                    <p:embed/>
                  </p:oleObj>
                </mc:Choice>
                <mc:Fallback>
                  <p:oleObj name="Equation" r:id="rId8" imgW="13716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4750" y="5143500"/>
                          <a:ext cx="2690813" cy="944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4"/>
            <p:cNvGraphicFramePr>
              <a:graphicFrameLocks noChangeAspect="1"/>
            </p:cNvGraphicFramePr>
            <p:nvPr/>
          </p:nvGraphicFramePr>
          <p:xfrm>
            <a:off x="7123113" y="6357938"/>
            <a:ext cx="896937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Equation" r:id="rId10" imgW="457200" imgH="177480" progId="Equation.3">
                    <p:embed/>
                  </p:oleObj>
                </mc:Choice>
                <mc:Fallback>
                  <p:oleObj name="Equation" r:id="rId10" imgW="457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3113" y="6357938"/>
                          <a:ext cx="896937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142844" y="4357694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u="sng" dirty="0" smtClean="0">
                  <a:solidFill>
                    <a:srgbClr val="0033CC"/>
                  </a:solidFill>
                  <a:latin typeface="Comic Sans MS" pitchFamily="66" charset="0"/>
                </a:rPr>
                <a:t>Voltage-controlled: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57818" y="5357826"/>
              <a:ext cx="504135" cy="373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25187" y="5530380"/>
              <a:ext cx="504135" cy="54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5720" y="5341936"/>
              <a:ext cx="504135" cy="373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1651" y="5500702"/>
              <a:ext cx="504135" cy="54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5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142844" y="71414"/>
            <a:ext cx="8764619" cy="2646385"/>
            <a:chOff x="142844" y="425425"/>
            <a:chExt cx="8764619" cy="2646385"/>
          </a:xfrm>
        </p:grpSpPr>
        <p:grpSp>
          <p:nvGrpSpPr>
            <p:cNvPr id="3" name="Group 1"/>
            <p:cNvGrpSpPr/>
            <p:nvPr/>
          </p:nvGrpSpPr>
          <p:grpSpPr>
            <a:xfrm>
              <a:off x="142844" y="425425"/>
              <a:ext cx="8764619" cy="2646385"/>
              <a:chOff x="142844" y="4357694"/>
              <a:chExt cx="8764619" cy="2646385"/>
            </a:xfrm>
          </p:grpSpPr>
          <p:grpSp>
            <p:nvGrpSpPr>
              <p:cNvPr id="9" name="Group 53"/>
              <p:cNvGrpSpPr/>
              <p:nvPr/>
            </p:nvGrpSpPr>
            <p:grpSpPr>
              <a:xfrm>
                <a:off x="214282" y="4538462"/>
                <a:ext cx="5715040" cy="2176692"/>
                <a:chOff x="142844" y="2971854"/>
                <a:chExt cx="5429288" cy="2028782"/>
              </a:xfrm>
            </p:grpSpPr>
            <p:grpSp>
              <p:nvGrpSpPr>
                <p:cNvPr id="10" name="Group 27"/>
                <p:cNvGrpSpPr/>
                <p:nvPr/>
              </p:nvGrpSpPr>
              <p:grpSpPr>
                <a:xfrm>
                  <a:off x="735486" y="2971854"/>
                  <a:ext cx="4265142" cy="2028782"/>
                  <a:chOff x="521172" y="2971854"/>
                  <a:chExt cx="4265142" cy="2028782"/>
                </a:xfrm>
              </p:grpSpPr>
              <p:grpSp>
                <p:nvGrpSpPr>
                  <p:cNvPr id="11" name="Group 56"/>
                  <p:cNvGrpSpPr/>
                  <p:nvPr/>
                </p:nvGrpSpPr>
                <p:grpSpPr>
                  <a:xfrm>
                    <a:off x="521172" y="2971854"/>
                    <a:ext cx="4265142" cy="2028782"/>
                    <a:chOff x="4471400" y="1257342"/>
                    <a:chExt cx="4265142" cy="2028782"/>
                  </a:xfrm>
                </p:grpSpPr>
                <p:grpSp>
                  <p:nvGrpSpPr>
                    <p:cNvPr id="22" name="Group 15"/>
                    <p:cNvGrpSpPr/>
                    <p:nvPr/>
                  </p:nvGrpSpPr>
                  <p:grpSpPr>
                    <a:xfrm>
                      <a:off x="4643438" y="1400218"/>
                      <a:ext cx="3950228" cy="1885906"/>
                      <a:chOff x="478896" y="1357298"/>
                      <a:chExt cx="3950228" cy="1885906"/>
                    </a:xfrm>
                  </p:grpSpPr>
                  <p:sp>
                    <p:nvSpPr>
                      <p:cNvPr id="38" name="Rectangle 2"/>
                      <p:cNvSpPr/>
                      <p:nvPr/>
                    </p:nvSpPr>
                    <p:spPr>
                      <a:xfrm>
                        <a:off x="1714480" y="1357298"/>
                        <a:ext cx="1500198" cy="188590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571472" y="1669980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>
                        <a:off x="3214678" y="1669980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/>
                      <p:cNvSpPr/>
                      <p:nvPr/>
                    </p:nvSpPr>
                    <p:spPr>
                      <a:xfrm>
                        <a:off x="500034" y="157161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478896" y="295745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4274342" y="157161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471400" y="1838307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500562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8236476" y="2566801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8257614" y="1828846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500562" y="2214554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r>
                        <a:rPr lang="tr-TR" sz="2000" baseline="-250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278382" y="2357430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r>
                        <a:rPr lang="tr-TR" sz="2000" baseline="-250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5164642" y="1712930"/>
                      <a:ext cx="195562" cy="1558"/>
                    </a:xfrm>
                    <a:prstGeom prst="straightConnector1">
                      <a:avLst/>
                    </a:prstGeom>
                    <a:ln w="381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8883" y="1354588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tr-TR" sz="2000" baseline="-25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799454" y="1257342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tr-TR" sz="2000" baseline="-25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rot="10800000">
                      <a:off x="7898038" y="1712929"/>
                      <a:ext cx="195562" cy="1558"/>
                    </a:xfrm>
                    <a:prstGeom prst="straightConnector1">
                      <a:avLst/>
                    </a:prstGeom>
                    <a:ln w="381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Oval 17"/>
                    <p:cNvSpPr/>
                    <p:nvPr/>
                  </p:nvSpPr>
                  <p:spPr>
                    <a:xfrm>
                      <a:off x="8417746" y="3000372"/>
                      <a:ext cx="154782" cy="16184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4714876" y="3070222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19"/>
                    <p:cNvCxnSpPr/>
                    <p:nvPr/>
                  </p:nvCxnSpPr>
                  <p:spPr>
                    <a:xfrm>
                      <a:off x="7358082" y="3070222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714612" y="4429132"/>
                    <a:ext cx="369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rgbClr val="0070C0"/>
                        </a:solidFill>
                        <a:latin typeface="Comic Sans MS" pitchFamily="66" charset="0"/>
                      </a:rPr>
                      <a:t>N</a:t>
                    </a:r>
                    <a:endParaRPr lang="en-GB" dirty="0">
                      <a:solidFill>
                        <a:srgbClr val="0070C0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2" name="Oval 11"/>
                <p:cNvSpPr/>
                <p:nvPr/>
              </p:nvSpPr>
              <p:spPr>
                <a:xfrm>
                  <a:off x="142844" y="3786190"/>
                  <a:ext cx="571504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000628" y="3786190"/>
                  <a:ext cx="571504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786314" y="478632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86314" y="342741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4"/>
                </p:cNvCxnSpPr>
                <p:nvPr/>
              </p:nvCxnSpPr>
              <p:spPr>
                <a:xfrm rot="5400000" flipH="1" flipV="1">
                  <a:off x="5072066" y="4572008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5400000" flipH="1" flipV="1">
                  <a:off x="5107785" y="3607595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28596" y="3429000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8596" y="478632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 flipH="1" flipV="1">
                  <a:off x="213488" y="4571214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 flipH="1" flipV="1">
                  <a:off x="250795" y="3606801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" name="Object 3"/>
              <p:cNvGraphicFramePr>
                <a:graphicFrameLocks noChangeAspect="1"/>
              </p:cNvGraphicFramePr>
              <p:nvPr/>
            </p:nvGraphicFramePr>
            <p:xfrm>
              <a:off x="6292850" y="4929198"/>
              <a:ext cx="2614613" cy="944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0" name="Equation" r:id="rId4" imgW="1333440" imgH="482400" progId="Equation.3">
                      <p:embed/>
                    </p:oleObj>
                  </mc:Choice>
                  <mc:Fallback>
                    <p:oleObj name="Equation" r:id="rId4" imgW="133344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92850" y="4929198"/>
                            <a:ext cx="2614613" cy="9445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4"/>
              <p:cNvGraphicFramePr>
                <a:graphicFrameLocks noChangeAspect="1"/>
              </p:cNvGraphicFramePr>
              <p:nvPr/>
            </p:nvGraphicFramePr>
            <p:xfrm>
              <a:off x="6724650" y="6059517"/>
              <a:ext cx="1695450" cy="944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1" name="Equation" r:id="rId6" imgW="863280" imgH="482400" progId="Equation.3">
                      <p:embed/>
                    </p:oleObj>
                  </mc:Choice>
                  <mc:Fallback>
                    <p:oleObj name="Equation" r:id="rId6" imgW="86328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6059517"/>
                            <a:ext cx="1695450" cy="9445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142844" y="4357694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u="sng" dirty="0" smtClean="0">
                    <a:solidFill>
                      <a:srgbClr val="0033CC"/>
                    </a:solidFill>
                    <a:latin typeface="Comic Sans MS" pitchFamily="66" charset="0"/>
                  </a:rPr>
                  <a:t>Hybrid-1:</a:t>
                </a:r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57818" y="5357826"/>
                <a:ext cx="504135" cy="37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5187" y="5503881"/>
                <a:ext cx="504135" cy="54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361781" y="1795507"/>
              <a:ext cx="306585" cy="16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88"/>
          <p:cNvGrpSpPr/>
          <p:nvPr/>
        </p:nvGrpSpPr>
        <p:grpSpPr>
          <a:xfrm>
            <a:off x="0" y="2500306"/>
            <a:ext cx="8764588" cy="2714644"/>
            <a:chOff x="0" y="3357562"/>
            <a:chExt cx="8764588" cy="2714644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3357562"/>
              <a:ext cx="8764588" cy="2714644"/>
              <a:chOff x="142844" y="4357694"/>
              <a:chExt cx="8764588" cy="2714644"/>
            </a:xfrm>
          </p:grpSpPr>
          <p:grpSp>
            <p:nvGrpSpPr>
              <p:cNvPr id="46" name="Group 53"/>
              <p:cNvGrpSpPr/>
              <p:nvPr/>
            </p:nvGrpSpPr>
            <p:grpSpPr>
              <a:xfrm>
                <a:off x="214282" y="4538463"/>
                <a:ext cx="5715040" cy="2176693"/>
                <a:chOff x="142844" y="2971854"/>
                <a:chExt cx="5429288" cy="2028782"/>
              </a:xfrm>
            </p:grpSpPr>
            <p:grpSp>
              <p:nvGrpSpPr>
                <p:cNvPr id="50" name="Group 27"/>
                <p:cNvGrpSpPr/>
                <p:nvPr/>
              </p:nvGrpSpPr>
              <p:grpSpPr>
                <a:xfrm>
                  <a:off x="735486" y="2971854"/>
                  <a:ext cx="4265142" cy="2028782"/>
                  <a:chOff x="521172" y="2971854"/>
                  <a:chExt cx="4265142" cy="2028782"/>
                </a:xfrm>
              </p:grpSpPr>
              <p:grpSp>
                <p:nvGrpSpPr>
                  <p:cNvPr id="51" name="Group 56"/>
                  <p:cNvGrpSpPr/>
                  <p:nvPr/>
                </p:nvGrpSpPr>
                <p:grpSpPr>
                  <a:xfrm>
                    <a:off x="521172" y="2971854"/>
                    <a:ext cx="4265142" cy="2028782"/>
                    <a:chOff x="4471400" y="1257342"/>
                    <a:chExt cx="4265142" cy="2028782"/>
                  </a:xfrm>
                </p:grpSpPr>
                <p:grpSp>
                  <p:nvGrpSpPr>
                    <p:cNvPr id="52" name="Group 15"/>
                    <p:cNvGrpSpPr/>
                    <p:nvPr/>
                  </p:nvGrpSpPr>
                  <p:grpSpPr>
                    <a:xfrm>
                      <a:off x="4643438" y="1400218"/>
                      <a:ext cx="3950228" cy="1885906"/>
                      <a:chOff x="478896" y="1357298"/>
                      <a:chExt cx="3950228" cy="1885906"/>
                    </a:xfrm>
                  </p:grpSpPr>
                  <p:sp>
                    <p:nvSpPr>
                      <p:cNvPr id="79" name="Rectangle 2"/>
                      <p:cNvSpPr/>
                      <p:nvPr/>
                    </p:nvSpPr>
                    <p:spPr>
                      <a:xfrm>
                        <a:off x="1714480" y="1357298"/>
                        <a:ext cx="1500198" cy="188590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571472" y="1669980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3214678" y="1669980"/>
                        <a:ext cx="1143008" cy="1588"/>
                      </a:xfrm>
                      <a:prstGeom prst="line">
                        <a:avLst/>
                      </a:prstGeom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Oval 81"/>
                      <p:cNvSpPr/>
                      <p:nvPr/>
                    </p:nvSpPr>
                    <p:spPr>
                      <a:xfrm>
                        <a:off x="500034" y="157161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478896" y="295745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4274342" y="1571612"/>
                        <a:ext cx="154782" cy="161847"/>
                      </a:xfrm>
                      <a:prstGeom prst="ellipse">
                        <a:avLst/>
                      </a:prstGeom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471400" y="1838307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500562" y="2571744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8236476" y="2566801"/>
                      <a:ext cx="478928" cy="5050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4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_</a:t>
                      </a:r>
                      <a:endParaRPr lang="en-GB" sz="24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8257614" y="1828846"/>
                      <a:ext cx="478928" cy="3477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+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4500562" y="2214554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r>
                        <a:rPr lang="tr-TR" sz="2000" baseline="-250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8278382" y="2357430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v</a:t>
                      </a:r>
                      <a:r>
                        <a:rPr lang="tr-TR" sz="2000" baseline="-25000" dirty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5164642" y="1712930"/>
                      <a:ext cx="195562" cy="1558"/>
                    </a:xfrm>
                    <a:prstGeom prst="straightConnector1">
                      <a:avLst/>
                    </a:prstGeom>
                    <a:ln w="381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4828883" y="1354588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tr-TR" sz="2000" baseline="-25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7799454" y="1257342"/>
                      <a:ext cx="4370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tr-TR" sz="2000" baseline="-25000" dirty="0" smtClean="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2</a:t>
                      </a:r>
                      <a:endParaRPr lang="en-GB" sz="2000" dirty="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rot="10800000">
                      <a:off x="7898038" y="1712929"/>
                      <a:ext cx="195562" cy="1558"/>
                    </a:xfrm>
                    <a:prstGeom prst="straightConnector1">
                      <a:avLst/>
                    </a:prstGeom>
                    <a:ln w="381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Oval 17"/>
                    <p:cNvSpPr/>
                    <p:nvPr/>
                  </p:nvSpPr>
                  <p:spPr>
                    <a:xfrm>
                      <a:off x="8417746" y="3000372"/>
                      <a:ext cx="154782" cy="161847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4714876" y="3070222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19"/>
                    <p:cNvCxnSpPr/>
                    <p:nvPr/>
                  </p:nvCxnSpPr>
                  <p:spPr>
                    <a:xfrm>
                      <a:off x="7358082" y="3070222"/>
                      <a:ext cx="1143008" cy="1588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714612" y="4429132"/>
                    <a:ext cx="369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rgbClr val="0070C0"/>
                        </a:solidFill>
                        <a:latin typeface="Comic Sans MS" pitchFamily="66" charset="0"/>
                      </a:rPr>
                      <a:t>N</a:t>
                    </a:r>
                    <a:endParaRPr lang="en-GB" dirty="0">
                      <a:solidFill>
                        <a:srgbClr val="0070C0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142844" y="3786190"/>
                  <a:ext cx="571504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000628" y="3786190"/>
                  <a:ext cx="571504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786314" y="478632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786314" y="342741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54" idx="4"/>
                </p:cNvCxnSpPr>
                <p:nvPr/>
              </p:nvCxnSpPr>
              <p:spPr>
                <a:xfrm rot="5400000" flipH="1" flipV="1">
                  <a:off x="5072066" y="4572008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 flipH="1" flipV="1">
                  <a:off x="5107785" y="3607595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28596" y="3429000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28596" y="4786322"/>
                  <a:ext cx="50006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5400000" flipH="1" flipV="1">
                  <a:off x="213488" y="4571214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 flipH="1" flipV="1">
                  <a:off x="250795" y="3606801"/>
                  <a:ext cx="357190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7" name="Object 46"/>
              <p:cNvGraphicFramePr>
                <a:graphicFrameLocks noChangeAspect="1"/>
              </p:cNvGraphicFramePr>
              <p:nvPr/>
            </p:nvGraphicFramePr>
            <p:xfrm>
              <a:off x="6292819" y="4903795"/>
              <a:ext cx="2614613" cy="995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2" name="Equation" r:id="rId8" imgW="1333440" imgH="507960" progId="Equation.3">
                      <p:embed/>
                    </p:oleObj>
                  </mc:Choice>
                  <mc:Fallback>
                    <p:oleObj name="Equation" r:id="rId8" imgW="1333440" imgH="507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92819" y="4903795"/>
                            <a:ext cx="2614613" cy="995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47"/>
              <p:cNvGraphicFramePr>
                <a:graphicFrameLocks noChangeAspect="1"/>
              </p:cNvGraphicFramePr>
              <p:nvPr/>
            </p:nvGraphicFramePr>
            <p:xfrm>
              <a:off x="6724650" y="6127776"/>
              <a:ext cx="1695450" cy="944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3" name="Equation" r:id="rId10" imgW="863280" imgH="482400" progId="Equation.3">
                      <p:embed/>
                    </p:oleObj>
                  </mc:Choice>
                  <mc:Fallback>
                    <p:oleObj name="Equation" r:id="rId10" imgW="86328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6127776"/>
                            <a:ext cx="1695450" cy="9445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/>
              <p:cNvSpPr txBox="1"/>
              <p:nvPr/>
            </p:nvSpPr>
            <p:spPr>
              <a:xfrm>
                <a:off x="142844" y="4357694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u="sng" dirty="0" smtClean="0">
                    <a:solidFill>
                      <a:srgbClr val="0033CC"/>
                    </a:solidFill>
                    <a:latin typeface="Comic Sans MS" pitchFamily="66" charset="0"/>
                  </a:rPr>
                  <a:t>Hybrid-2</a:t>
                </a:r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42876" y="4533427"/>
              <a:ext cx="504135" cy="54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2876" y="4360873"/>
              <a:ext cx="504135" cy="373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rot="5400000" flipH="1" flipV="1">
              <a:off x="5348270" y="4727644"/>
              <a:ext cx="306585" cy="16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91"/>
          <p:cNvGrpSpPr/>
          <p:nvPr/>
        </p:nvGrpSpPr>
        <p:grpSpPr>
          <a:xfrm>
            <a:off x="214282" y="5143512"/>
            <a:ext cx="3286148" cy="1403338"/>
            <a:chOff x="214282" y="5143512"/>
            <a:chExt cx="3286148" cy="1403338"/>
          </a:xfrm>
        </p:grpSpPr>
        <p:graphicFrame>
          <p:nvGraphicFramePr>
            <p:cNvPr id="90" name="Object 89"/>
            <p:cNvGraphicFramePr>
              <a:graphicFrameLocks noChangeAspect="1"/>
            </p:cNvGraphicFramePr>
            <p:nvPr/>
          </p:nvGraphicFramePr>
          <p:xfrm>
            <a:off x="331788" y="5600700"/>
            <a:ext cx="2665412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4" name="Equation" r:id="rId12" imgW="1358640" imgH="482400" progId="Equation.3">
                    <p:embed/>
                  </p:oleObj>
                </mc:Choice>
                <mc:Fallback>
                  <p:oleObj name="Equation" r:id="rId12" imgW="13586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88" y="5600700"/>
                          <a:ext cx="2665412" cy="946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/>
            <p:cNvSpPr txBox="1"/>
            <p:nvPr/>
          </p:nvSpPr>
          <p:spPr>
            <a:xfrm>
              <a:off x="214282" y="5143512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u="sng" dirty="0" smtClean="0">
                  <a:solidFill>
                    <a:srgbClr val="0033CC"/>
                  </a:solidFill>
                  <a:latin typeface="Comic Sans MS" pitchFamily="66" charset="0"/>
                </a:rPr>
                <a:t>Transmission-1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5" name="Group 92"/>
          <p:cNvGrpSpPr/>
          <p:nvPr/>
        </p:nvGrpSpPr>
        <p:grpSpPr>
          <a:xfrm>
            <a:off x="3929058" y="5143512"/>
            <a:ext cx="3286148" cy="1403338"/>
            <a:chOff x="214282" y="5143512"/>
            <a:chExt cx="3286148" cy="1403338"/>
          </a:xfrm>
        </p:grpSpPr>
        <p:graphicFrame>
          <p:nvGraphicFramePr>
            <p:cNvPr id="94" name="Object 93"/>
            <p:cNvGraphicFramePr>
              <a:graphicFrameLocks noChangeAspect="1"/>
            </p:cNvGraphicFramePr>
            <p:nvPr/>
          </p:nvGraphicFramePr>
          <p:xfrm>
            <a:off x="331788" y="5600700"/>
            <a:ext cx="2665412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5" name="Equation" r:id="rId14" imgW="1358640" imgH="482400" progId="Equation.3">
                    <p:embed/>
                  </p:oleObj>
                </mc:Choice>
                <mc:Fallback>
                  <p:oleObj name="Equation" r:id="rId14" imgW="13586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88" y="5600700"/>
                          <a:ext cx="2665412" cy="946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214282" y="5143512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u="sng" dirty="0" smtClean="0">
                  <a:solidFill>
                    <a:srgbClr val="0033CC"/>
                  </a:solidFill>
                  <a:latin typeface="Comic Sans MS" pitchFamily="66" charset="0"/>
                </a:rPr>
                <a:t>Transmission-2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5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8263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To Obtain A Representation For Linear 2-ports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96642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There are two ways:   1) All in one go   2) Each parameter seperately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92" y="1372706"/>
            <a:ext cx="885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1) All in one go: Connect appropriate sources to the ports according to the type of the representation. Write KCL and KVL equations and element equations for the elements in 2-port. Use these to find the representation.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1807" t="35245" r="31061" b="40185"/>
          <a:stretch/>
        </p:blipFill>
        <p:spPr bwMode="auto">
          <a:xfrm>
            <a:off x="251520" y="3429000"/>
            <a:ext cx="419858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3337" y="2780928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EXAMPLE: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current-controlled representation for the following 2-port:</a:t>
            </a:r>
          </a:p>
        </p:txBody>
      </p:sp>
    </p:spTree>
    <p:extLst>
      <p:ext uri="{BB962C8B-B14F-4D97-AF65-F5344CB8AC3E}">
        <p14:creationId xmlns:p14="http://schemas.microsoft.com/office/powerpoint/2010/main" val="2334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610229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instance, for finding r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11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</a:t>
            </a:r>
          </a:p>
        </p:txBody>
      </p:sp>
      <p:grpSp>
        <p:nvGrpSpPr>
          <p:cNvPr id="3" name="Group 1"/>
          <p:cNvGrpSpPr/>
          <p:nvPr/>
        </p:nvGrpSpPr>
        <p:grpSpPr>
          <a:xfrm>
            <a:off x="3202960" y="2060848"/>
            <a:ext cx="5113456" cy="2176690"/>
            <a:chOff x="142844" y="2971854"/>
            <a:chExt cx="4857784" cy="2028782"/>
          </a:xfrm>
        </p:grpSpPr>
        <p:grpSp>
          <p:nvGrpSpPr>
            <p:cNvPr id="5" name="Group 56"/>
            <p:cNvGrpSpPr/>
            <p:nvPr/>
          </p:nvGrpSpPr>
          <p:grpSpPr>
            <a:xfrm>
              <a:off x="735486" y="2971854"/>
              <a:ext cx="4265142" cy="2028782"/>
              <a:chOff x="4471400" y="1257342"/>
              <a:chExt cx="4265142" cy="2028782"/>
            </a:xfrm>
          </p:grpSpPr>
          <p:grpSp>
            <p:nvGrpSpPr>
              <p:cNvPr id="6" name="Group 15"/>
              <p:cNvGrpSpPr/>
              <p:nvPr/>
            </p:nvGrpSpPr>
            <p:grpSpPr>
              <a:xfrm>
                <a:off x="4643438" y="1400218"/>
                <a:ext cx="3950228" cy="1885906"/>
                <a:chOff x="478896" y="1357298"/>
                <a:chExt cx="3950228" cy="1885906"/>
              </a:xfrm>
            </p:grpSpPr>
            <p:sp>
              <p:nvSpPr>
                <p:cNvPr id="39" name="Rectangle 2"/>
                <p:cNvSpPr/>
                <p:nvPr/>
              </p:nvSpPr>
              <p:spPr>
                <a:xfrm>
                  <a:off x="1714480" y="1357298"/>
                  <a:ext cx="1500198" cy="18859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1472" y="166998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214678" y="1669980"/>
                  <a:ext cx="1143008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500034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78896" y="295745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274342" y="1571612"/>
                  <a:ext cx="154782" cy="161847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471400" y="1838307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4500562" y="2571744"/>
                <a:ext cx="478928" cy="50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236476" y="2566801"/>
                <a:ext cx="478928" cy="50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8257614" y="1828846"/>
                <a:ext cx="478928" cy="34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00562" y="2214554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78382" y="2357430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baseline="-25000" dirty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164642" y="1712930"/>
                <a:ext cx="195562" cy="155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799058" y="1315191"/>
                <a:ext cx="437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799455" y="1257342"/>
                <a:ext cx="762065" cy="37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r>
                  <a:rPr lang="tr-TR" sz="2000" baseline="-25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2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=0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0800000">
                <a:off x="7898038" y="1712929"/>
                <a:ext cx="195562" cy="155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7"/>
              <p:cNvSpPr/>
              <p:nvPr/>
            </p:nvSpPr>
            <p:spPr>
              <a:xfrm>
                <a:off x="8417746" y="3000372"/>
                <a:ext cx="154782" cy="161847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714876" y="3070222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/>
              <p:cNvCxnSpPr/>
              <p:nvPr/>
            </p:nvCxnSpPr>
            <p:spPr>
              <a:xfrm>
                <a:off x="7358082" y="3070222"/>
                <a:ext cx="1143008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1"/>
            <p:cNvGrpSpPr/>
            <p:nvPr/>
          </p:nvGrpSpPr>
          <p:grpSpPr>
            <a:xfrm>
              <a:off x="142844" y="3786190"/>
              <a:ext cx="571504" cy="571504"/>
              <a:chOff x="5715008" y="3786190"/>
              <a:chExt cx="571504" cy="57150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15008" y="3786190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5857884" y="4071942"/>
                <a:ext cx="28575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428596" y="3429000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8596" y="4786322"/>
              <a:ext cx="500066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13488" y="4571214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50795" y="3606801"/>
              <a:ext cx="357190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14523"/>
              </p:ext>
            </p:extLst>
          </p:nvPr>
        </p:nvGraphicFramePr>
        <p:xfrm>
          <a:off x="323528" y="2924944"/>
          <a:ext cx="223518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4" imgW="888840" imgH="215640" progId="Equation.3">
                  <p:embed/>
                </p:oleObj>
              </mc:Choice>
              <mc:Fallback>
                <p:oleObj name="Equation" r:id="rId4" imgW="888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24944"/>
                        <a:ext cx="223518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30616"/>
              </p:ext>
            </p:extLst>
          </p:nvPr>
        </p:nvGraphicFramePr>
        <p:xfrm>
          <a:off x="323528" y="1988840"/>
          <a:ext cx="2268028" cy="85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6" imgW="1282680" imgH="482400" progId="Equation.3">
                  <p:embed/>
                </p:oleObj>
              </mc:Choice>
              <mc:Fallback>
                <p:oleObj name="Equation" r:id="rId6" imgW="1282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2268028" cy="8514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59877"/>
              </p:ext>
            </p:extLst>
          </p:nvPr>
        </p:nvGraphicFramePr>
        <p:xfrm>
          <a:off x="323528" y="3429000"/>
          <a:ext cx="17240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8" imgW="685800" imgH="520560" progId="Equation.3">
                  <p:embed/>
                </p:oleObj>
              </mc:Choice>
              <mc:Fallback>
                <p:oleObj name="Equation" r:id="rId8" imgW="685800" imgH="520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17240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73541" y="116631"/>
            <a:ext cx="8827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33CC"/>
                </a:solidFill>
                <a:latin typeface="Comic Sans MS" pitchFamily="66" charset="0"/>
              </a:rPr>
              <a:t>2) Each parameter 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seperately:  Check the representation and express the parameter in terms of port variables. From this you will see that you need to connect a voltage or current source to one of the ports and the other port needs to be left either as a short-circuit or as an open circuit.  Use this circuit to find the parameter, again using KVL,KCL and element equations.</a:t>
            </a:r>
            <a:endParaRPr lang="tr-TR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0192" y="4437112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finding g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21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381328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41807" t="35245" r="31061" b="40185"/>
          <a:stretch/>
        </p:blipFill>
        <p:spPr bwMode="auto">
          <a:xfrm>
            <a:off x="107504" y="548680"/>
            <a:ext cx="419858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9321" y="44624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EXAMPLE: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hybrid-2 representation for the following 2-port:</a:t>
            </a:r>
          </a:p>
        </p:txBody>
      </p:sp>
    </p:spTree>
    <p:extLst>
      <p:ext uri="{BB962C8B-B14F-4D97-AF65-F5344CB8AC3E}">
        <p14:creationId xmlns:p14="http://schemas.microsoft.com/office/powerpoint/2010/main" val="9363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629</Words>
  <Application>Microsoft Office PowerPoint</Application>
  <PresentationFormat>On-screen Show (4:3)</PresentationFormat>
  <Paragraphs>234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32</cp:revision>
  <dcterms:created xsi:type="dcterms:W3CDTF">2011-10-31T16:50:58Z</dcterms:created>
  <dcterms:modified xsi:type="dcterms:W3CDTF">2012-11-11T10:43:13Z</dcterms:modified>
</cp:coreProperties>
</file>