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73" r:id="rId3"/>
    <p:sldId id="272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3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3829E-183B-44DA-8B5D-05C149AEFC4E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C911-F5D3-4E90-B7F4-0E3CE6DD4F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93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DF9E-1D2B-4A64-A559-3E18DD72E46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DF9E-1D2B-4A64-A559-3E18DD72E46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DF9E-1D2B-4A64-A559-3E18DD72E46E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DF9E-1D2B-4A64-A559-3E18DD72E46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DF9E-1D2B-4A64-A559-3E18DD72E46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00E2-C975-4A21-AFDB-D8F96F75B21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00E2-C975-4A21-AFDB-D8F96F75B21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00E2-C975-4A21-AFDB-D8F96F75B21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00E2-C975-4A21-AFDB-D8F96F75B21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00E2-C975-4A21-AFDB-D8F96F75B21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DF9E-1D2B-4A64-A559-3E18DD72E46E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B1F5-242D-4C1C-8858-DAD139F53207}" type="datetimeFigureOut">
              <a:rPr lang="en-GB" smtClean="0"/>
              <a:pPr/>
              <a:t>18/11/2012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14C3-849C-41DA-AB77-5CF392D94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7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44.bin"/><Relationship Id="rId7" Type="http://schemas.openxmlformats.org/officeDocument/2006/relationships/image" Target="../media/image43.wmf"/><Relationship Id="rId12" Type="http://schemas.openxmlformats.org/officeDocument/2006/relationships/image" Target="../media/image17.jpeg"/><Relationship Id="rId17" Type="http://schemas.openxmlformats.org/officeDocument/2006/relationships/oleObject" Target="../embeddings/oleObject42.bin"/><Relationship Id="rId25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3.jpeg"/><Relationship Id="rId24" Type="http://schemas.openxmlformats.org/officeDocument/2006/relationships/image" Target="../media/image55.png"/><Relationship Id="rId5" Type="http://schemas.openxmlformats.org/officeDocument/2006/relationships/image" Target="../media/image51.jpeg"/><Relationship Id="rId15" Type="http://schemas.openxmlformats.org/officeDocument/2006/relationships/oleObject" Target="../embeddings/oleObject41.bin"/><Relationship Id="rId23" Type="http://schemas.openxmlformats.org/officeDocument/2006/relationships/image" Target="../media/image54.png"/><Relationship Id="rId10" Type="http://schemas.openxmlformats.org/officeDocument/2006/relationships/image" Target="../media/image52.jpeg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50.jpeg"/><Relationship Id="rId9" Type="http://schemas.openxmlformats.org/officeDocument/2006/relationships/image" Target="../media/image44.wmf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0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4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18.wmf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eslihan\Documents\tasinacaklar\dersler\DevSis\EDT_09_10\dokumanlar\f4.1.jpg"/>
          <p:cNvPicPr>
            <a:picLocks noChangeAspect="1" noChangeArrowheads="1"/>
          </p:cNvPicPr>
          <p:nvPr/>
        </p:nvPicPr>
        <p:blipFill>
          <a:blip r:embed="rId4" cstate="print"/>
          <a:srcRect r="54094"/>
          <a:stretch>
            <a:fillRect/>
          </a:stretch>
        </p:blipFill>
        <p:spPr bwMode="auto">
          <a:xfrm>
            <a:off x="71407" y="238075"/>
            <a:ext cx="3786213" cy="297661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8" y="6500834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Mc.Graw Hill, 1987, New York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71414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pn  Bipolar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Transistor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5894" y="528560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Low Frequency Characterization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407799"/>
              </p:ext>
            </p:extLst>
          </p:nvPr>
        </p:nvGraphicFramePr>
        <p:xfrm>
          <a:off x="4786314" y="928670"/>
          <a:ext cx="4204915" cy="123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5" imgW="2184120" imgH="736560" progId="Equation.3">
                  <p:embed/>
                </p:oleObj>
              </mc:Choice>
              <mc:Fallback>
                <p:oleObj name="Equation" r:id="rId5" imgW="218412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928670"/>
                        <a:ext cx="4204915" cy="1230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/>
          <p:cNvSpPr/>
          <p:nvPr/>
        </p:nvSpPr>
        <p:spPr>
          <a:xfrm>
            <a:off x="4500562" y="1071546"/>
            <a:ext cx="285752" cy="1143008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20168" y="1350662"/>
            <a:ext cx="14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Ebers-Moll</a:t>
            </a:r>
            <a:endParaRPr lang="tr-TR" sz="16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Equations</a:t>
            </a:r>
            <a:endParaRPr lang="tr-TR" sz="16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8992" y="2390325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Parameters: 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76504"/>
              </p:ext>
            </p:extLst>
          </p:nvPr>
        </p:nvGraphicFramePr>
        <p:xfrm>
          <a:off x="5076056" y="2399525"/>
          <a:ext cx="2091082" cy="40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7" imgW="1168200" imgH="228600" progId="Equation.3">
                  <p:embed/>
                </p:oleObj>
              </mc:Choice>
              <mc:Fallback>
                <p:oleObj name="Equation" r:id="rId7" imgW="1168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399525"/>
                        <a:ext cx="2091082" cy="40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64166"/>
              </p:ext>
            </p:extLst>
          </p:nvPr>
        </p:nvGraphicFramePr>
        <p:xfrm>
          <a:off x="755576" y="2924944"/>
          <a:ext cx="7430151" cy="418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9" imgW="4279680" imgH="241200" progId="Equation.3">
                  <p:embed/>
                </p:oleObj>
              </mc:Choice>
              <mc:Fallback>
                <p:oleObj name="Equation" r:id="rId9" imgW="42796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24944"/>
                        <a:ext cx="7430151" cy="4187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2910" y="3429000"/>
            <a:ext cx="771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Behaviour of the model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4102" name="Picture 6" descr="C:\Users\neslihan\Documents\tasinacaklar\dersler\DevSis\EDT_09_10\dokumanlar\f4.2.jpg"/>
          <p:cNvPicPr>
            <a:picLocks noChangeAspect="1" noChangeArrowheads="1"/>
          </p:cNvPicPr>
          <p:nvPr/>
        </p:nvPicPr>
        <p:blipFill>
          <a:blip r:embed="rId11" cstate="print"/>
          <a:srcRect b="15625"/>
          <a:stretch>
            <a:fillRect/>
          </a:stretch>
        </p:blipFill>
        <p:spPr bwMode="auto">
          <a:xfrm>
            <a:off x="-32" y="4143380"/>
            <a:ext cx="4714908" cy="2428881"/>
          </a:xfrm>
          <a:prstGeom prst="rect">
            <a:avLst/>
          </a:prstGeom>
          <a:noFill/>
        </p:spPr>
      </p:pic>
      <p:pic>
        <p:nvPicPr>
          <p:cNvPr id="4103" name="Picture 7" descr="C:\Users\neslihan\Documents\tasinacaklar\dersler\DevSis\EDT_09_10\dokumanlar\f4.3.jpg"/>
          <p:cNvPicPr>
            <a:picLocks noChangeAspect="1" noChangeArrowheads="1"/>
          </p:cNvPicPr>
          <p:nvPr/>
        </p:nvPicPr>
        <p:blipFill>
          <a:blip r:embed="rId12" cstate="print"/>
          <a:srcRect b="10740"/>
          <a:stretch>
            <a:fillRect/>
          </a:stretch>
        </p:blipFill>
        <p:spPr bwMode="auto">
          <a:xfrm>
            <a:off x="4786314" y="4291033"/>
            <a:ext cx="4225926" cy="228123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14810" y="3743270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3-terminal element, voltage-controlled, reference?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64469" y="428604"/>
            <a:ext cx="3643184" cy="2500330"/>
            <a:chOff x="473993" y="500042"/>
            <a:chExt cx="3643184" cy="2500330"/>
          </a:xfrm>
        </p:grpSpPr>
        <p:sp>
          <p:nvSpPr>
            <p:cNvPr id="18" name="TextBox 17"/>
            <p:cNvSpPr txBox="1"/>
            <p:nvPr/>
          </p:nvSpPr>
          <p:spPr>
            <a:xfrm>
              <a:off x="3055131" y="500042"/>
              <a:ext cx="106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tr-TR" sz="1600" dirty="0">
                  <a:solidFill>
                    <a:srgbClr val="C00000"/>
                  </a:solidFill>
                  <a:latin typeface="Comic Sans MS" pitchFamily="66" charset="0"/>
                </a:rPr>
                <a:t>c</a:t>
              </a:r>
              <a:r>
                <a:rPr lang="tr-TR" sz="1600" dirty="0" smtClean="0">
                  <a:solidFill>
                    <a:srgbClr val="C00000"/>
                  </a:solidFill>
                  <a:latin typeface="Comic Sans MS" pitchFamily="66" charset="0"/>
                </a:rPr>
                <a:t>ollector</a:t>
              </a:r>
              <a:endParaRPr lang="tr-TR" sz="1600" dirty="0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28794" y="2661818"/>
              <a:ext cx="141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tr-TR" sz="1600" dirty="0" smtClean="0">
                  <a:solidFill>
                    <a:srgbClr val="C00000"/>
                  </a:solidFill>
                  <a:latin typeface="Comic Sans MS" pitchFamily="66" charset="0"/>
                </a:rPr>
                <a:t>base</a:t>
              </a:r>
              <a:endParaRPr lang="tr-TR" sz="1600" dirty="0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993" y="504576"/>
              <a:ext cx="141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tr-TR" sz="1600" dirty="0">
                  <a:solidFill>
                    <a:srgbClr val="C00000"/>
                  </a:solidFill>
                  <a:latin typeface="Comic Sans MS" pitchFamily="66" charset="0"/>
                </a:rPr>
                <a:t>e</a:t>
              </a:r>
              <a:r>
                <a:rPr lang="tr-TR" sz="1600" dirty="0" smtClean="0">
                  <a:solidFill>
                    <a:srgbClr val="C00000"/>
                  </a:solidFill>
                  <a:latin typeface="Comic Sans MS" pitchFamily="66" charset="0"/>
                </a:rPr>
                <a:t>mittor</a:t>
              </a:r>
              <a:endParaRPr lang="tr-TR" sz="1600" dirty="0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/>
      <p:bldP spid="7" grpId="0"/>
      <p:bldP spid="9" grpId="0" animBg="1"/>
      <p:bldP spid="10" grpId="0"/>
      <p:bldP spid="11" grpId="0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6790"/>
            <a:ext cx="66008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8864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Find the DC operating points for v</a:t>
            </a:r>
            <a:r>
              <a:rPr lang="tr-TR" sz="2000" baseline="-25000" dirty="0" smtClean="0">
                <a:solidFill>
                  <a:schemeClr val="tx2"/>
                </a:solidFill>
                <a:latin typeface="Comic Sans MS" pitchFamily="66" charset="0"/>
              </a:rPr>
              <a:t>R</a:t>
            </a:r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 and using the linearization of the nonlinear resistor find an approximate value </a:t>
            </a:r>
            <a:r>
              <a:rPr lang="tr-TR" sz="2000" dirty="0">
                <a:solidFill>
                  <a:schemeClr val="tx2"/>
                </a:solidFill>
                <a:latin typeface="Comic Sans MS" pitchFamily="66" charset="0"/>
              </a:rPr>
              <a:t>for v</a:t>
            </a:r>
            <a:r>
              <a:rPr lang="tr-TR" sz="2000" baseline="-25000" dirty="0">
                <a:solidFill>
                  <a:schemeClr val="tx2"/>
                </a:solidFill>
                <a:latin typeface="Comic Sans MS" pitchFamily="66" charset="0"/>
              </a:rPr>
              <a:t>R</a:t>
            </a:r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3356992"/>
            <a:ext cx="172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 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254574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0.02sin(wt))</a:t>
            </a:r>
          </a:p>
          <a:p>
            <a:r>
              <a:rPr lang="tr-TR" sz="1400" dirty="0" smtClean="0"/>
              <a:t>V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2257127"/>
            <a:ext cx="4320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(3+</a:t>
            </a:r>
          </a:p>
        </p:txBody>
      </p:sp>
    </p:spTree>
    <p:extLst>
      <p:ext uri="{BB962C8B-B14F-4D97-AF65-F5344CB8AC3E}">
        <p14:creationId xmlns:p14="http://schemas.microsoft.com/office/powerpoint/2010/main" val="12693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171370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DC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Operating Points for a Transistor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6581025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Mc.Graw Hill, 1987, New York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06" y="500042"/>
            <a:ext cx="3527545" cy="2286016"/>
            <a:chOff x="142844" y="642918"/>
            <a:chExt cx="3527545" cy="2428892"/>
          </a:xfrm>
        </p:grpSpPr>
        <p:pic>
          <p:nvPicPr>
            <p:cNvPr id="23554" name="Picture 2" descr="C:\Users\neslihan\Documents\tasinacaklar\dersler\DevSis\EDT_09_10\dokumanlar\f4.10.jpg"/>
            <p:cNvPicPr>
              <a:picLocks noChangeAspect="1" noChangeArrowheads="1"/>
            </p:cNvPicPr>
            <p:nvPr/>
          </p:nvPicPr>
          <p:blipFill>
            <a:blip r:embed="rId4" cstate="print"/>
            <a:srcRect r="53228" b="6438"/>
            <a:stretch>
              <a:fillRect/>
            </a:stretch>
          </p:blipFill>
          <p:spPr bwMode="auto">
            <a:xfrm>
              <a:off x="142844" y="781036"/>
              <a:ext cx="3527545" cy="207646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1643042" y="642918"/>
              <a:ext cx="714380" cy="242889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 descr="C:\Users\neslihan\Documents\tasinacaklar\dersler\DevSis\EDT_09_10\dokumanlar\f4.11.jpg"/>
          <p:cNvPicPr>
            <a:picLocks noChangeAspect="1" noChangeArrowheads="1"/>
          </p:cNvPicPr>
          <p:nvPr/>
        </p:nvPicPr>
        <p:blipFill>
          <a:blip r:embed="rId5" cstate="print"/>
          <a:srcRect t="2697" r="11025" b="17058"/>
          <a:stretch>
            <a:fillRect/>
          </a:stretch>
        </p:blipFill>
        <p:spPr bwMode="auto">
          <a:xfrm>
            <a:off x="71406" y="3312560"/>
            <a:ext cx="5292682" cy="261284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55776" y="30003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KVL+ KCL+EE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--&gt;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43824"/>
              </p:ext>
            </p:extLst>
          </p:nvPr>
        </p:nvGraphicFramePr>
        <p:xfrm>
          <a:off x="5250609" y="3033811"/>
          <a:ext cx="3713879" cy="403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6" imgW="1828800" imgH="228600" progId="Equation.3">
                  <p:embed/>
                </p:oleObj>
              </mc:Choice>
              <mc:Fallback>
                <p:oleObj name="Equation" r:id="rId6" imgW="1828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609" y="3033811"/>
                        <a:ext cx="3713879" cy="403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0"/>
          <p:cNvGrpSpPr/>
          <p:nvPr/>
        </p:nvGrpSpPr>
        <p:grpSpPr>
          <a:xfrm>
            <a:off x="5448092" y="3600813"/>
            <a:ext cx="3400602" cy="400110"/>
            <a:chOff x="6286512" y="4500570"/>
            <a:chExt cx="3537583" cy="450117"/>
          </a:xfrm>
        </p:grpSpPr>
        <p:sp>
          <p:nvSpPr>
            <p:cNvPr id="16" name="TextBox 15"/>
            <p:cNvSpPr txBox="1"/>
            <p:nvPr/>
          </p:nvSpPr>
          <p:spPr>
            <a:xfrm>
              <a:off x="6286512" y="4500570"/>
              <a:ext cx="2428892" cy="450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Assumption: 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 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235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4887765"/>
                </p:ext>
              </p:extLst>
            </p:nvPr>
          </p:nvGraphicFramePr>
          <p:xfrm>
            <a:off x="7954186" y="4524782"/>
            <a:ext cx="1869909" cy="39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8" imgW="952200" imgH="228600" progId="Equation.3">
                    <p:embed/>
                  </p:oleObj>
                </mc:Choice>
                <mc:Fallback>
                  <p:oleObj name="Equation" r:id="rId8" imgW="95220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4186" y="4524782"/>
                          <a:ext cx="1869909" cy="3901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9"/>
          <p:cNvGrpSpPr/>
          <p:nvPr/>
        </p:nvGrpSpPr>
        <p:grpSpPr>
          <a:xfrm>
            <a:off x="4034854" y="500042"/>
            <a:ext cx="4751988" cy="2514101"/>
            <a:chOff x="4034854" y="571480"/>
            <a:chExt cx="4751988" cy="2514101"/>
          </a:xfrm>
        </p:grpSpPr>
        <p:grpSp>
          <p:nvGrpSpPr>
            <p:cNvPr id="15" name="Group 14"/>
            <p:cNvGrpSpPr/>
            <p:nvPr/>
          </p:nvGrpSpPr>
          <p:grpSpPr>
            <a:xfrm>
              <a:off x="4034854" y="592124"/>
              <a:ext cx="4751988" cy="2493457"/>
              <a:chOff x="511029" y="3592521"/>
              <a:chExt cx="5389024" cy="2637127"/>
            </a:xfrm>
          </p:grpSpPr>
          <p:pic>
            <p:nvPicPr>
              <p:cNvPr id="23555" name="Picture 3" descr="C:\Users\neslihan\Documents\tasinacaklar\dersler\DevSis\EDT_09_10\dokumanlar\f4.10.jp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 t="12195" r="80172"/>
              <a:stretch>
                <a:fillRect/>
              </a:stretch>
            </p:blipFill>
            <p:spPr bwMode="auto">
              <a:xfrm>
                <a:off x="511029" y="3627716"/>
                <a:ext cx="1662346" cy="2601932"/>
              </a:xfrm>
              <a:prstGeom prst="rect">
                <a:avLst/>
              </a:prstGeom>
              <a:noFill/>
            </p:spPr>
          </p:pic>
          <p:pic>
            <p:nvPicPr>
              <p:cNvPr id="8" name="Picture 3" descr="C:\Users\neslihan\Documents\tasinacaklar\dersler\DevSis\EDT_09_10\dokumanlar\f4.10.jp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29312" r="51605"/>
              <a:stretch>
                <a:fillRect/>
              </a:stretch>
            </p:blipFill>
            <p:spPr bwMode="auto">
              <a:xfrm>
                <a:off x="4318722" y="3786190"/>
                <a:ext cx="1581331" cy="2428892"/>
              </a:xfrm>
              <a:prstGeom prst="rect">
                <a:avLst/>
              </a:prstGeom>
              <a:noFill/>
            </p:spPr>
          </p:pic>
          <p:pic>
            <p:nvPicPr>
              <p:cNvPr id="9" name="Picture 6" descr="C:\Users\neslihan\Documents\tasinacaklar\dersler\DevSis\EDT_09_10\dokumanlar\f4.8.jp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 l="12247" r="53238" b="28381"/>
              <a:stretch>
                <a:fillRect/>
              </a:stretch>
            </p:blipFill>
            <p:spPr bwMode="auto">
              <a:xfrm>
                <a:off x="2152803" y="3592521"/>
                <a:ext cx="2214578" cy="1622429"/>
              </a:xfrm>
              <a:prstGeom prst="rect">
                <a:avLst/>
              </a:prstGeom>
              <a:noFill/>
            </p:spPr>
          </p:pic>
          <p:cxnSp>
            <p:nvCxnSpPr>
              <p:cNvPr id="11" name="Straight Connector 10"/>
              <p:cNvCxnSpPr/>
              <p:nvPr/>
            </p:nvCxnSpPr>
            <p:spPr>
              <a:xfrm>
                <a:off x="2113721" y="5988419"/>
                <a:ext cx="2286016" cy="158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2486756" y="5572140"/>
                <a:ext cx="85725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5736146" y="571480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64" y="1928802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04048" y="4043337"/>
            <a:ext cx="404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D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short circuit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D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open circuit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357818" y="4572008"/>
          <a:ext cx="10858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3" imgW="520560" imgH="228600" progId="Equation.3">
                  <p:embed/>
                </p:oleObj>
              </mc:Choice>
              <mc:Fallback>
                <p:oleObj name="Equation" r:id="rId13" imgW="5205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4572008"/>
                        <a:ext cx="108585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1"/>
          <p:cNvGrpSpPr/>
          <p:nvPr/>
        </p:nvGrpSpPr>
        <p:grpSpPr>
          <a:xfrm>
            <a:off x="6429388" y="4432313"/>
            <a:ext cx="2660637" cy="782637"/>
            <a:chOff x="6429388" y="4432313"/>
            <a:chExt cx="2660637" cy="78263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429388" y="4786322"/>
              <a:ext cx="428628" cy="158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6970713" y="4432313"/>
            <a:ext cx="2119312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15" imgW="1015920" imgH="431640" progId="Equation.3">
                    <p:embed/>
                  </p:oleObj>
                </mc:Choice>
                <mc:Fallback>
                  <p:oleObj name="Equation" r:id="rId15" imgW="1015920" imgH="431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0713" y="4432313"/>
                          <a:ext cx="2119312" cy="782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11447"/>
              </p:ext>
            </p:extLst>
          </p:nvPr>
        </p:nvGraphicFramePr>
        <p:xfrm>
          <a:off x="5577925" y="5387077"/>
          <a:ext cx="1008056" cy="36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17" imgW="545760" imgH="228600" progId="Equation.3">
                  <p:embed/>
                </p:oleObj>
              </mc:Choice>
              <mc:Fallback>
                <p:oleObj name="Equation" r:id="rId17" imgW="5457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925" y="5387077"/>
                        <a:ext cx="1008056" cy="366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32"/>
          <p:cNvGrpSpPr/>
          <p:nvPr/>
        </p:nvGrpSpPr>
        <p:grpSpPr>
          <a:xfrm>
            <a:off x="6572264" y="5222369"/>
            <a:ext cx="2505257" cy="699542"/>
            <a:chOff x="6572264" y="5222369"/>
            <a:chExt cx="2505257" cy="69954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572264" y="5570552"/>
              <a:ext cx="428628" cy="158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6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729081"/>
                </p:ext>
              </p:extLst>
            </p:nvPr>
          </p:nvGraphicFramePr>
          <p:xfrm>
            <a:off x="7112275" y="5222369"/>
            <a:ext cx="1965246" cy="699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19" imgW="1054080" imgH="431640" progId="Equation.3">
                    <p:embed/>
                  </p:oleObj>
                </mc:Choice>
                <mc:Fallback>
                  <p:oleObj name="Equation" r:id="rId19" imgW="1054080" imgH="431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2275" y="5222369"/>
                          <a:ext cx="1965246" cy="6995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33"/>
          <p:cNvGrpSpPr/>
          <p:nvPr/>
        </p:nvGrpSpPr>
        <p:grpSpPr>
          <a:xfrm>
            <a:off x="5500694" y="5945202"/>
            <a:ext cx="3759194" cy="769923"/>
            <a:chOff x="5500694" y="5945202"/>
            <a:chExt cx="3759194" cy="769923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5500694" y="6284932"/>
              <a:ext cx="428628" cy="158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589186"/>
                </p:ext>
              </p:extLst>
            </p:nvPr>
          </p:nvGraphicFramePr>
          <p:xfrm>
            <a:off x="5975610" y="5945202"/>
            <a:ext cx="3284278" cy="769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21" imgW="1600200" imgH="431640" progId="Equation.3">
                    <p:embed/>
                  </p:oleObj>
                </mc:Choice>
                <mc:Fallback>
                  <p:oleObj name="Equation" r:id="rId21" imgW="1600200" imgH="4316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5610" y="5945202"/>
                          <a:ext cx="3284278" cy="76992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3" y="6093014"/>
            <a:ext cx="676275" cy="4191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78" y="6062015"/>
            <a:ext cx="2657475" cy="4286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0" y="6093014"/>
            <a:ext cx="685800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857356" y="71414"/>
          <a:ext cx="6131483" cy="16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2793960" imgH="863280" progId="Equation.3">
                  <p:embed/>
                </p:oleObj>
              </mc:Choice>
              <mc:Fallback>
                <p:oleObj name="Equation" r:id="rId4" imgW="279396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71414"/>
                        <a:ext cx="6131483" cy="16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910" y="1714488"/>
            <a:ext cx="771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Small-Signal Analysis for 2-port nonlinear resistors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071678"/>
            <a:ext cx="378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Find the operating points.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500306"/>
            <a:ext cx="878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Find the linearization of the 2-port.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52486" y="3214686"/>
          <a:ext cx="16192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799920" imgH="457200" progId="Equation.3">
                  <p:embed/>
                </p:oleObj>
              </mc:Choice>
              <mc:Fallback>
                <p:oleObj name="Equation" r:id="rId6" imgW="7999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486" y="3214686"/>
                        <a:ext cx="1619250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2500298" y="3214686"/>
            <a:ext cx="2000248" cy="857256"/>
            <a:chOff x="2571736" y="3786190"/>
            <a:chExt cx="2000248" cy="857256"/>
          </a:xfrm>
        </p:grpSpPr>
        <p:sp>
          <p:nvSpPr>
            <p:cNvPr id="7" name="Left Brace 6"/>
            <p:cNvSpPr/>
            <p:nvPr/>
          </p:nvSpPr>
          <p:spPr>
            <a:xfrm flipH="1">
              <a:off x="2571736" y="3786190"/>
              <a:ext cx="142876" cy="857256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3856488"/>
              <a:ext cx="2000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1600" dirty="0" smtClean="0">
                  <a:solidFill>
                    <a:srgbClr val="C00000"/>
                  </a:solidFill>
                  <a:latin typeface="Comic Sans MS" pitchFamily="66" charset="0"/>
                </a:rPr>
                <a:t>Current-conrolled</a:t>
              </a:r>
            </a:p>
            <a:p>
              <a:pPr algn="ctr"/>
              <a:r>
                <a:rPr lang="tr-TR" sz="1600" dirty="0" smtClean="0">
                  <a:solidFill>
                    <a:srgbClr val="C00000"/>
                  </a:solidFill>
                  <a:latin typeface="Comic Sans MS" pitchFamily="66" charset="0"/>
                </a:rPr>
                <a:t>element equations</a:t>
              </a:r>
              <a:endParaRPr lang="tr-TR" sz="1600" dirty="0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81369"/>
              </p:ext>
            </p:extLst>
          </p:nvPr>
        </p:nvGraphicFramePr>
        <p:xfrm>
          <a:off x="4718221" y="3209280"/>
          <a:ext cx="21066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8" imgW="1041120" imgH="533160" progId="Equation.3">
                  <p:embed/>
                </p:oleObj>
              </mc:Choice>
              <mc:Fallback>
                <p:oleObj name="Equation" r:id="rId8" imgW="1041120" imgH="533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221" y="3209280"/>
                        <a:ext cx="21066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"/>
          <p:cNvGrpSpPr/>
          <p:nvPr/>
        </p:nvGrpSpPr>
        <p:grpSpPr>
          <a:xfrm>
            <a:off x="6818497" y="3220386"/>
            <a:ext cx="1785951" cy="857256"/>
            <a:chOff x="2571736" y="3786190"/>
            <a:chExt cx="1785951" cy="857256"/>
          </a:xfrm>
        </p:grpSpPr>
        <p:sp>
          <p:nvSpPr>
            <p:cNvPr id="12" name="Left Brace 11"/>
            <p:cNvSpPr/>
            <p:nvPr/>
          </p:nvSpPr>
          <p:spPr>
            <a:xfrm flipH="1">
              <a:off x="2571736" y="3786190"/>
              <a:ext cx="142876" cy="857256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736" y="3965208"/>
              <a:ext cx="1785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1600" dirty="0" smtClean="0">
                  <a:solidFill>
                    <a:srgbClr val="C00000"/>
                  </a:solidFill>
                  <a:latin typeface="Comic Sans MS" pitchFamily="66" charset="0"/>
                </a:rPr>
                <a:t>Operating point </a:t>
              </a:r>
              <a:endParaRPr lang="tr-TR" sz="1600" dirty="0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841402" y="4291032"/>
          <a:ext cx="7659688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0" imgW="3784320" imgH="1091880" progId="Equation.3">
                  <p:embed/>
                </p:oleObj>
              </mc:Choice>
              <mc:Fallback>
                <p:oleObj name="Equation" r:id="rId10" imgW="3784320" imgH="1091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402" y="4291032"/>
                        <a:ext cx="7659688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59098"/>
              </p:ext>
            </p:extLst>
          </p:nvPr>
        </p:nvGraphicFramePr>
        <p:xfrm>
          <a:off x="2036763" y="214313"/>
          <a:ext cx="5268912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2603160" imgH="939600" progId="Equation.3">
                  <p:embed/>
                </p:oleObj>
              </mc:Choice>
              <mc:Fallback>
                <p:oleObj name="Equation" r:id="rId4" imgW="260316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14313"/>
                        <a:ext cx="5268912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>
          <a:xfrm rot="5400000" flipH="1">
            <a:off x="4321967" y="1321579"/>
            <a:ext cx="500066" cy="1428760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00430" y="2214554"/>
            <a:ext cx="2143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Jakobian matrix </a:t>
            </a:r>
            <a:endParaRPr lang="tr-TR" sz="16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43411"/>
              </p:ext>
            </p:extLst>
          </p:nvPr>
        </p:nvGraphicFramePr>
        <p:xfrm>
          <a:off x="1927225" y="2786063"/>
          <a:ext cx="501173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2476440" imgH="939600" progId="Equation.3">
                  <p:embed/>
                </p:oleObj>
              </mc:Choice>
              <mc:Fallback>
                <p:oleObj name="Equation" r:id="rId6" imgW="247644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2786063"/>
                        <a:ext cx="5011738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82265"/>
              </p:ext>
            </p:extLst>
          </p:nvPr>
        </p:nvGraphicFramePr>
        <p:xfrm>
          <a:off x="2811463" y="4714875"/>
          <a:ext cx="3675062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8" imgW="1815840" imgH="939600" progId="Equation.3">
                  <p:embed/>
                </p:oleObj>
              </mc:Choice>
              <mc:Fallback>
                <p:oleObj name="Equation" r:id="rId8" imgW="181584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4714875"/>
                        <a:ext cx="3675062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771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If the reference is chosen as the emittor..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.      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21506" name="Picture 2" descr="C:\Users\neslihan\Documents\tasinacaklar\dersler\DevSis\EDT_09_10\dokumanlar\f4.4.jpg"/>
          <p:cNvPicPr>
            <a:picLocks noChangeAspect="1" noChangeArrowheads="1"/>
          </p:cNvPicPr>
          <p:nvPr/>
        </p:nvPicPr>
        <p:blipFill>
          <a:blip r:embed="rId4" cstate="print"/>
          <a:srcRect r="56265"/>
          <a:stretch>
            <a:fillRect/>
          </a:stretch>
        </p:blipFill>
        <p:spPr bwMode="auto">
          <a:xfrm>
            <a:off x="357158" y="714356"/>
            <a:ext cx="3468849" cy="26051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57158" y="6500834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Mc.Graw Hill, 1987, New York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00562" y="879475"/>
          <a:ext cx="17748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5" imgW="850680" imgH="685800" progId="Equation.3">
                  <p:embed/>
                </p:oleObj>
              </mc:Choice>
              <mc:Fallback>
                <p:oleObj name="Equation" r:id="rId5" imgW="8506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879475"/>
                        <a:ext cx="1774825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38982"/>
              </p:ext>
            </p:extLst>
          </p:nvPr>
        </p:nvGraphicFramePr>
        <p:xfrm>
          <a:off x="3119494" y="2492896"/>
          <a:ext cx="523868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7" imgW="2908080" imgH="736560" progId="Equation.3">
                  <p:embed/>
                </p:oleObj>
              </mc:Choice>
              <mc:Fallback>
                <p:oleObj name="Equation" r:id="rId7" imgW="29080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94" y="2492896"/>
                        <a:ext cx="523868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Brace 6"/>
          <p:cNvSpPr/>
          <p:nvPr/>
        </p:nvSpPr>
        <p:spPr>
          <a:xfrm flipH="1">
            <a:off x="6143636" y="1000108"/>
            <a:ext cx="214314" cy="1143008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429388" y="1142984"/>
            <a:ext cx="178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Substitute in Ebers-Moll equations     </a:t>
            </a:r>
            <a:endParaRPr lang="tr-TR" sz="16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21509" name="Picture 5" descr="C:\Users\neslihan\Documents\tasinacaklar\dersler\DevSis\EDT_09_10\dokumanlar\f4.5.jpg"/>
          <p:cNvPicPr>
            <a:picLocks noChangeAspect="1" noChangeArrowheads="1"/>
          </p:cNvPicPr>
          <p:nvPr/>
        </p:nvPicPr>
        <p:blipFill>
          <a:blip r:embed="rId9" cstate="print"/>
          <a:srcRect b="8450"/>
          <a:stretch>
            <a:fillRect/>
          </a:stretch>
        </p:blipFill>
        <p:spPr bwMode="auto">
          <a:xfrm>
            <a:off x="142844" y="3857628"/>
            <a:ext cx="5134708" cy="2286016"/>
          </a:xfrm>
          <a:prstGeom prst="rect">
            <a:avLst/>
          </a:prstGeom>
          <a:noFill/>
        </p:spPr>
      </p:pic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018212" y="4298950"/>
          <a:ext cx="2199107" cy="100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0" imgW="799920" imgH="419040" progId="Equation.3">
                  <p:embed/>
                </p:oleObj>
              </mc:Choice>
              <mc:Fallback>
                <p:oleObj name="Equation" r:id="rId10" imgW="799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2" y="4298950"/>
                        <a:ext cx="2199107" cy="10022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00192" y="5301208"/>
            <a:ext cx="178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Which representation is this? </a:t>
            </a:r>
            <a:endParaRPr lang="tr-TR" sz="16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1600" y="548680"/>
            <a:ext cx="7632848" cy="5328592"/>
            <a:chOff x="971600" y="188640"/>
            <a:chExt cx="7128792" cy="4248472"/>
          </a:xfrm>
        </p:grpSpPr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6910" t="40275" r="6391" b="15311"/>
            <a:stretch>
              <a:fillRect/>
            </a:stretch>
          </p:blipFill>
          <p:spPr bwMode="auto">
            <a:xfrm>
              <a:off x="1043608" y="188640"/>
              <a:ext cx="6912768" cy="3384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5825" t="41495" r="5704" b="45275"/>
            <a:stretch>
              <a:fillRect/>
            </a:stretch>
          </p:blipFill>
          <p:spPr bwMode="auto">
            <a:xfrm>
              <a:off x="971600" y="3429000"/>
              <a:ext cx="712879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357158" y="6453336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Mc.Graw Hill, 1987, New York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91680" y="692696"/>
            <a:ext cx="6408712" cy="7200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03648" y="1052736"/>
            <a:ext cx="5832648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91680" y="2636912"/>
            <a:ext cx="6408712" cy="7200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03648" y="2924944"/>
            <a:ext cx="6624736" cy="7200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403648" y="3212976"/>
            <a:ext cx="6624736" cy="7200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3648" y="3429000"/>
            <a:ext cx="6624736" cy="7200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75656" y="3717032"/>
            <a:ext cx="6624736" cy="7200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475656" y="4005064"/>
            <a:ext cx="6624736" cy="7200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03648" y="4365104"/>
            <a:ext cx="2592288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771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C00000"/>
                </a:solidFill>
                <a:latin typeface="Comic Sans MS" pitchFamily="66" charset="0"/>
              </a:rPr>
              <a:t>P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iecewise-linear model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22531" name="Picture 3" descr="C:\Users\neslihan\Documents\tasinacaklar\dersler\DevSis\EDT_09_10\dokumanlar\f4.6.jpg"/>
          <p:cNvPicPr>
            <a:picLocks noChangeAspect="1" noChangeArrowheads="1"/>
          </p:cNvPicPr>
          <p:nvPr/>
        </p:nvPicPr>
        <p:blipFill rotWithShape="1">
          <a:blip r:embed="rId3" cstate="print"/>
          <a:srcRect r="5822" b="8163"/>
          <a:stretch/>
        </p:blipFill>
        <p:spPr bwMode="auto">
          <a:xfrm>
            <a:off x="71406" y="714355"/>
            <a:ext cx="4857784" cy="28083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8" y="6500834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Mc.Graw Hill, 1987, New York</a:t>
            </a:r>
          </a:p>
        </p:txBody>
      </p:sp>
      <p:pic>
        <p:nvPicPr>
          <p:cNvPr id="22532" name="Picture 4" descr="C:\Users\neslihan\Documents\tasinacaklar\dersler\DevSis\EDT_09_10\dokumanlar\f4.7.jpg"/>
          <p:cNvPicPr>
            <a:picLocks noChangeAspect="1" noChangeArrowheads="1"/>
          </p:cNvPicPr>
          <p:nvPr/>
        </p:nvPicPr>
        <p:blipFill>
          <a:blip r:embed="rId4" cstate="print"/>
          <a:srcRect r="13173" b="8615"/>
          <a:stretch>
            <a:fillRect/>
          </a:stretch>
        </p:blipFill>
        <p:spPr bwMode="auto">
          <a:xfrm>
            <a:off x="4929190" y="571480"/>
            <a:ext cx="4000528" cy="25717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5818" y="3500438"/>
            <a:ext cx="771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Ideal Model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22533" name="Picture 5" descr="C:\Users\neslihan\Documents\tasinacaklar\dersler\DevSis\EDT_09_10\dokumanlar\f4.9.jpg"/>
          <p:cNvPicPr>
            <a:picLocks noChangeAspect="1" noChangeArrowheads="1"/>
          </p:cNvPicPr>
          <p:nvPr/>
        </p:nvPicPr>
        <p:blipFill>
          <a:blip r:embed="rId5" cstate="print"/>
          <a:srcRect r="5639" b="21841"/>
          <a:stretch>
            <a:fillRect/>
          </a:stretch>
        </p:blipFill>
        <p:spPr bwMode="auto">
          <a:xfrm>
            <a:off x="71406" y="4071942"/>
            <a:ext cx="4857784" cy="1928826"/>
          </a:xfrm>
          <a:prstGeom prst="rect">
            <a:avLst/>
          </a:prstGeom>
          <a:noFill/>
        </p:spPr>
      </p:pic>
      <p:pic>
        <p:nvPicPr>
          <p:cNvPr id="22534" name="Picture 6" descr="C:\Users\neslihan\Documents\tasinacaklar\dersler\DevSis\EDT_09_10\dokumanlar\f4.8.jpg"/>
          <p:cNvPicPr>
            <a:picLocks noChangeAspect="1" noChangeArrowheads="1"/>
          </p:cNvPicPr>
          <p:nvPr/>
        </p:nvPicPr>
        <p:blipFill>
          <a:blip r:embed="rId6" cstate="print"/>
          <a:srcRect r="40343"/>
          <a:stretch>
            <a:fillRect/>
          </a:stretch>
        </p:blipFill>
        <p:spPr bwMode="auto">
          <a:xfrm>
            <a:off x="5072066" y="3929066"/>
            <a:ext cx="3827742" cy="1979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DC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Operating Points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71406" y="332656"/>
            <a:ext cx="3071834" cy="1900308"/>
            <a:chOff x="214282" y="814312"/>
            <a:chExt cx="3071834" cy="1900308"/>
          </a:xfrm>
        </p:grpSpPr>
        <p:grpSp>
          <p:nvGrpSpPr>
            <p:cNvPr id="4" name="Group 57"/>
            <p:cNvGrpSpPr/>
            <p:nvPr/>
          </p:nvGrpSpPr>
          <p:grpSpPr>
            <a:xfrm>
              <a:off x="989894" y="814312"/>
              <a:ext cx="2296222" cy="1900308"/>
              <a:chOff x="1132770" y="1385816"/>
              <a:chExt cx="2296222" cy="1900308"/>
            </a:xfrm>
          </p:grpSpPr>
          <p:grpSp>
            <p:nvGrpSpPr>
              <p:cNvPr id="6" name="Group 6"/>
              <p:cNvGrpSpPr/>
              <p:nvPr/>
            </p:nvGrpSpPr>
            <p:grpSpPr>
              <a:xfrm>
                <a:off x="2000232" y="1626808"/>
                <a:ext cx="1428760" cy="1659316"/>
                <a:chOff x="928662" y="1626808"/>
                <a:chExt cx="1428760" cy="165931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928662" y="1643050"/>
                  <a:ext cx="1428760" cy="164307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00100" y="1626808"/>
                  <a:ext cx="1285884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N </a:t>
                  </a:r>
                </a:p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1-port</a:t>
                  </a:r>
                  <a:endParaRPr lang="tr-TR" sz="2000" dirty="0" smtClean="0">
                    <a:solidFill>
                      <a:srgbClr val="0033CC"/>
                    </a:solidFill>
                    <a:latin typeface="Comic Sans MS" pitchFamily="66" charset="0"/>
                  </a:endParaRPr>
                </a:p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2-terminal resistor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132772" y="3142454"/>
                <a:ext cx="879865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1565707" y="1352990"/>
                <a:ext cx="1588" cy="8674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714480" y="1784338"/>
                <a:ext cx="214314" cy="1588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571604" y="1714488"/>
                <a:ext cx="142876" cy="142876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71604" y="3071810"/>
                <a:ext cx="142876" cy="142876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10357" y="1753794"/>
                <a:ext cx="446999" cy="317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10357" y="2643182"/>
                <a:ext cx="446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10357" y="2325298"/>
                <a:ext cx="446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24671" y="1385816"/>
                <a:ext cx="446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893737" y="1750207"/>
              <a:ext cx="213520" cy="7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42910" y="1500174"/>
              <a:ext cx="642942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856430" y="1356504"/>
              <a:ext cx="285752" cy="158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2" idx="4"/>
            </p:cNvCxnSpPr>
            <p:nvPr/>
          </p:nvCxnSpPr>
          <p:spPr>
            <a:xfrm>
              <a:off x="964381" y="2000240"/>
              <a:ext cx="1" cy="570712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14282" y="1571612"/>
              <a:ext cx="446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s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57553" y="548680"/>
            <a:ext cx="1836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How many solutions: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3907" y="583127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one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more than one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no solution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7" name="Group 190"/>
          <p:cNvGrpSpPr/>
          <p:nvPr/>
        </p:nvGrpSpPr>
        <p:grpSpPr>
          <a:xfrm>
            <a:off x="250951" y="2276872"/>
            <a:ext cx="2071702" cy="1748042"/>
            <a:chOff x="857224" y="2966842"/>
            <a:chExt cx="2071702" cy="1748042"/>
          </a:xfrm>
        </p:grpSpPr>
        <p:grpSp>
          <p:nvGrpSpPr>
            <p:cNvPr id="17" name="Group 186"/>
            <p:cNvGrpSpPr/>
            <p:nvPr/>
          </p:nvGrpSpPr>
          <p:grpSpPr>
            <a:xfrm>
              <a:off x="857224" y="2966842"/>
              <a:ext cx="2071702" cy="1748042"/>
              <a:chOff x="928662" y="3895536"/>
              <a:chExt cx="2071702" cy="1748042"/>
            </a:xfrm>
          </p:grpSpPr>
          <p:grpSp>
            <p:nvGrpSpPr>
              <p:cNvPr id="18" name="Group 150"/>
              <p:cNvGrpSpPr/>
              <p:nvPr/>
            </p:nvGrpSpPr>
            <p:grpSpPr>
              <a:xfrm>
                <a:off x="2714612" y="4262080"/>
                <a:ext cx="285752" cy="1310060"/>
                <a:chOff x="1142976" y="3410792"/>
                <a:chExt cx="155850" cy="1475486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 rot="5400000">
                  <a:off x="929456" y="4671170"/>
                  <a:ext cx="428628" cy="158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Line 5"/>
                <p:cNvSpPr>
                  <a:spLocks noChangeShapeType="1"/>
                </p:cNvSpPr>
                <p:nvPr/>
              </p:nvSpPr>
              <p:spPr bwMode="auto">
                <a:xfrm>
                  <a:off x="1142976" y="3722647"/>
                  <a:ext cx="0" cy="13707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5" name="Line 6"/>
                <p:cNvSpPr>
                  <a:spLocks noChangeShapeType="1"/>
                </p:cNvSpPr>
                <p:nvPr/>
              </p:nvSpPr>
              <p:spPr bwMode="auto">
                <a:xfrm>
                  <a:off x="1142976" y="3859718"/>
                  <a:ext cx="155850" cy="103249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6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142976" y="3962967"/>
                  <a:ext cx="15585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7" name="Line 8"/>
                <p:cNvSpPr>
                  <a:spLocks noChangeShapeType="1"/>
                </p:cNvSpPr>
                <p:nvPr/>
              </p:nvSpPr>
              <p:spPr bwMode="auto">
                <a:xfrm>
                  <a:off x="1142976" y="3962967"/>
                  <a:ext cx="155850" cy="13707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142976" y="4100038"/>
                  <a:ext cx="15585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9" name="Line 10"/>
                <p:cNvSpPr>
                  <a:spLocks noChangeShapeType="1"/>
                </p:cNvSpPr>
                <p:nvPr/>
              </p:nvSpPr>
              <p:spPr bwMode="auto">
                <a:xfrm>
                  <a:off x="1142976" y="4100038"/>
                  <a:ext cx="155850" cy="14864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42976" y="4248680"/>
                  <a:ext cx="15585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1" name="Line 12"/>
                <p:cNvSpPr>
                  <a:spLocks noChangeShapeType="1"/>
                </p:cNvSpPr>
                <p:nvPr/>
              </p:nvSpPr>
              <p:spPr bwMode="auto">
                <a:xfrm>
                  <a:off x="1142976" y="4248680"/>
                  <a:ext cx="155850" cy="12639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42976" y="4375070"/>
                  <a:ext cx="15585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3" name="Line 14"/>
                <p:cNvSpPr>
                  <a:spLocks noChangeShapeType="1"/>
                </p:cNvSpPr>
                <p:nvPr/>
              </p:nvSpPr>
              <p:spPr bwMode="auto">
                <a:xfrm>
                  <a:off x="1142976" y="4375070"/>
                  <a:ext cx="0" cy="12550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968661" y="3585107"/>
                  <a:ext cx="349064" cy="433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51"/>
              <p:cNvGrpSpPr/>
              <p:nvPr/>
            </p:nvGrpSpPr>
            <p:grpSpPr>
              <a:xfrm>
                <a:off x="928662" y="3895536"/>
                <a:ext cx="1807383" cy="1748042"/>
                <a:chOff x="336747" y="853131"/>
                <a:chExt cx="1549185" cy="1790051"/>
              </a:xfrm>
            </p:grpSpPr>
            <p:grpSp>
              <p:nvGrpSpPr>
                <p:cNvPr id="23" name="Group 57"/>
                <p:cNvGrpSpPr/>
                <p:nvPr/>
              </p:nvGrpSpPr>
              <p:grpSpPr>
                <a:xfrm>
                  <a:off x="989894" y="853131"/>
                  <a:ext cx="896038" cy="1790051"/>
                  <a:chOff x="1132770" y="1424635"/>
                  <a:chExt cx="896038" cy="1790051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 rot="5400000" flipH="1" flipV="1">
                    <a:off x="1578113" y="2709518"/>
                    <a:ext cx="1588" cy="867461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8"/>
                  <p:cNvCxnSpPr/>
                  <p:nvPr/>
                </p:nvCxnSpPr>
                <p:spPr>
                  <a:xfrm rot="5400000" flipH="1" flipV="1">
                    <a:off x="1565707" y="1352990"/>
                    <a:ext cx="1588" cy="867461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Oval 162"/>
                  <p:cNvSpPr/>
                  <p:nvPr/>
                </p:nvSpPr>
                <p:spPr>
                  <a:xfrm>
                    <a:off x="1571604" y="1714488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1571604" y="307181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1379740" y="1824745"/>
                    <a:ext cx="446999" cy="317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1410357" y="2643182"/>
                    <a:ext cx="44699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4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24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410357" y="2325298"/>
                    <a:ext cx="44699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581809" y="1424635"/>
                    <a:ext cx="44699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/>
                <p:nvPr/>
              </p:nvCxnSpPr>
              <p:spPr>
                <a:xfrm rot="5400000" flipH="1" flipV="1">
                  <a:off x="903148" y="1804476"/>
                  <a:ext cx="213520" cy="79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/>
                <p:cNvSpPr/>
                <p:nvPr/>
              </p:nvSpPr>
              <p:spPr>
                <a:xfrm>
                  <a:off x="711959" y="1500174"/>
                  <a:ext cx="551093" cy="5577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6" name="Straight Connector 155"/>
                <p:cNvCxnSpPr>
                  <a:endCxn id="155" idx="0"/>
                </p:cNvCxnSpPr>
                <p:nvPr/>
              </p:nvCxnSpPr>
              <p:spPr>
                <a:xfrm rot="16200000" flipH="1">
                  <a:off x="839527" y="1352195"/>
                  <a:ext cx="285752" cy="10205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>
                  <a:stCxn id="155" idx="4"/>
                </p:cNvCxnSpPr>
                <p:nvPr/>
              </p:nvCxnSpPr>
              <p:spPr>
                <a:xfrm rot="5400000">
                  <a:off x="724714" y="2309744"/>
                  <a:ext cx="514594" cy="10993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/>
                <p:cNvSpPr txBox="1"/>
                <p:nvPr/>
              </p:nvSpPr>
              <p:spPr>
                <a:xfrm>
                  <a:off x="336747" y="1571612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s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</p:grpSp>
        </p:grpSp>
        <p:cxnSp>
          <p:nvCxnSpPr>
            <p:cNvPr id="190" name="Straight Arrow Connector 189"/>
            <p:cNvCxnSpPr/>
            <p:nvPr/>
          </p:nvCxnSpPr>
          <p:spPr>
            <a:xfrm rot="5400000">
              <a:off x="2572530" y="3571082"/>
              <a:ext cx="142876" cy="15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01"/>
          <p:cNvGrpSpPr/>
          <p:nvPr/>
        </p:nvGrpSpPr>
        <p:grpSpPr>
          <a:xfrm>
            <a:off x="3643306" y="2357430"/>
            <a:ext cx="3000396" cy="2214578"/>
            <a:chOff x="3857620" y="2587623"/>
            <a:chExt cx="2882916" cy="2386816"/>
          </a:xfrm>
        </p:grpSpPr>
        <p:grpSp>
          <p:nvGrpSpPr>
            <p:cNvPr id="25" name="Group 191"/>
            <p:cNvGrpSpPr/>
            <p:nvPr/>
          </p:nvGrpSpPr>
          <p:grpSpPr>
            <a:xfrm>
              <a:off x="4143372" y="2587623"/>
              <a:ext cx="2597164" cy="2386816"/>
              <a:chOff x="1071538" y="4257688"/>
              <a:chExt cx="2597164" cy="2386816"/>
            </a:xfrm>
          </p:grpSpPr>
          <p:grpSp>
            <p:nvGrpSpPr>
              <p:cNvPr id="26" name="Group 45"/>
              <p:cNvGrpSpPr/>
              <p:nvPr/>
            </p:nvGrpSpPr>
            <p:grpSpPr>
              <a:xfrm>
                <a:off x="1071538" y="4429926"/>
                <a:ext cx="2071702" cy="2214578"/>
                <a:chOff x="1071538" y="4429926"/>
                <a:chExt cx="2071702" cy="2214578"/>
              </a:xfrm>
            </p:grpSpPr>
            <p:cxnSp>
              <p:nvCxnSpPr>
                <p:cNvPr id="196" name="Straight Arrow Connector 195"/>
                <p:cNvCxnSpPr/>
                <p:nvPr/>
              </p:nvCxnSpPr>
              <p:spPr>
                <a:xfrm rot="5400000" flipH="1" flipV="1">
                  <a:off x="465109" y="5536421"/>
                  <a:ext cx="2214578" cy="158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1071538" y="5811857"/>
                  <a:ext cx="2071702" cy="158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94" name="Object 16"/>
              <p:cNvGraphicFramePr>
                <a:graphicFrameLocks noChangeAspect="1"/>
              </p:cNvGraphicFramePr>
              <p:nvPr/>
            </p:nvGraphicFramePr>
            <p:xfrm>
              <a:off x="3143240" y="5626122"/>
              <a:ext cx="525462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4" name="Equation" r:id="rId4" imgW="266400" imgH="203040" progId="Equation.3">
                      <p:embed/>
                    </p:oleObj>
                  </mc:Choice>
                  <mc:Fallback>
                    <p:oleObj name="Equation" r:id="rId4" imgW="2664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3240" y="5626122"/>
                            <a:ext cx="525462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" name="Object 17"/>
              <p:cNvGraphicFramePr>
                <a:graphicFrameLocks noChangeAspect="1"/>
              </p:cNvGraphicFramePr>
              <p:nvPr/>
            </p:nvGraphicFramePr>
            <p:xfrm>
              <a:off x="1678117" y="4257688"/>
              <a:ext cx="4746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5" name="Equation" r:id="rId6" imgW="241200" imgH="203040" progId="Equation.3">
                      <p:embed/>
                    </p:oleObj>
                  </mc:Choice>
                  <mc:Fallback>
                    <p:oleObj name="Equation" r:id="rId6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8117" y="4257688"/>
                            <a:ext cx="4746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99" name="Straight Connector 198"/>
            <p:cNvCxnSpPr/>
            <p:nvPr/>
          </p:nvCxnSpPr>
          <p:spPr>
            <a:xfrm>
              <a:off x="4000496" y="3286124"/>
              <a:ext cx="2357454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3857620" y="2857496"/>
              <a:ext cx="2286016" cy="192882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45"/>
          <p:cNvGrpSpPr/>
          <p:nvPr/>
        </p:nvGrpSpPr>
        <p:grpSpPr>
          <a:xfrm>
            <a:off x="198321" y="4561277"/>
            <a:ext cx="2357455" cy="1748043"/>
            <a:chOff x="-33" y="4714884"/>
            <a:chExt cx="2357455" cy="1748043"/>
          </a:xfrm>
        </p:grpSpPr>
        <p:grpSp>
          <p:nvGrpSpPr>
            <p:cNvPr id="28" name="Group 233"/>
            <p:cNvGrpSpPr/>
            <p:nvPr/>
          </p:nvGrpSpPr>
          <p:grpSpPr>
            <a:xfrm>
              <a:off x="-33" y="4714884"/>
              <a:ext cx="2143141" cy="1748043"/>
              <a:chOff x="-33" y="4714884"/>
              <a:chExt cx="2143141" cy="1748043"/>
            </a:xfrm>
          </p:grpSpPr>
          <p:grpSp>
            <p:nvGrpSpPr>
              <p:cNvPr id="29" name="Group 59"/>
              <p:cNvGrpSpPr/>
              <p:nvPr/>
            </p:nvGrpSpPr>
            <p:grpSpPr>
              <a:xfrm>
                <a:off x="1500166" y="5072074"/>
                <a:ext cx="642942" cy="1357322"/>
                <a:chOff x="4286248" y="3128360"/>
                <a:chExt cx="571504" cy="1785156"/>
              </a:xfrm>
            </p:grpSpPr>
            <p:grpSp>
              <p:nvGrpSpPr>
                <p:cNvPr id="30" name="Group 116"/>
                <p:cNvGrpSpPr/>
                <p:nvPr/>
              </p:nvGrpSpPr>
              <p:grpSpPr>
                <a:xfrm>
                  <a:off x="4286248" y="3128360"/>
                  <a:ext cx="571504" cy="1785156"/>
                  <a:chOff x="4286248" y="3429794"/>
                  <a:chExt cx="571504" cy="1785156"/>
                </a:xfrm>
              </p:grpSpPr>
              <p:grpSp>
                <p:nvGrpSpPr>
                  <p:cNvPr id="31" name="Group 110"/>
                  <p:cNvGrpSpPr/>
                  <p:nvPr/>
                </p:nvGrpSpPr>
                <p:grpSpPr>
                  <a:xfrm>
                    <a:off x="4286248" y="4071942"/>
                    <a:ext cx="571504" cy="501654"/>
                    <a:chOff x="4286248" y="4071942"/>
                    <a:chExt cx="571504" cy="501654"/>
                  </a:xfrm>
                </p:grpSpPr>
                <p:sp>
                  <p:nvSpPr>
                    <p:cNvPr id="68" name="Isosceles Triangle 67"/>
                    <p:cNvSpPr/>
                    <p:nvPr/>
                  </p:nvSpPr>
                  <p:spPr>
                    <a:xfrm rot="10800000">
                      <a:off x="4286248" y="4071942"/>
                      <a:ext cx="571504" cy="500066"/>
                    </a:xfrm>
                    <a:prstGeom prst="triangl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4357686" y="4572008"/>
                      <a:ext cx="428628" cy="1588"/>
                    </a:xfrm>
                    <a:prstGeom prst="line">
                      <a:avLst/>
                    </a:prstGeom>
                    <a:ln w="254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4" name="Straight Connector 63"/>
                  <p:cNvCxnSpPr>
                    <a:endCxn id="68" idx="3"/>
                  </p:cNvCxnSpPr>
                  <p:nvPr/>
                </p:nvCxnSpPr>
                <p:spPr>
                  <a:xfrm rot="5400000">
                    <a:off x="4250529" y="3750471"/>
                    <a:ext cx="642942" cy="1588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rot="5400000">
                    <a:off x="4251323" y="4892685"/>
                    <a:ext cx="642942" cy="1588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Arrow Connector 61"/>
                <p:cNvCxnSpPr/>
                <p:nvPr/>
              </p:nvCxnSpPr>
              <p:spPr>
                <a:xfrm rot="5400000">
                  <a:off x="4500562" y="3525905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151"/>
              <p:cNvGrpSpPr/>
              <p:nvPr/>
            </p:nvGrpSpPr>
            <p:grpSpPr>
              <a:xfrm>
                <a:off x="-33" y="4714884"/>
                <a:ext cx="1857389" cy="1748043"/>
                <a:chOff x="336747" y="853131"/>
                <a:chExt cx="1592047" cy="1790051"/>
              </a:xfrm>
            </p:grpSpPr>
            <p:grpSp>
              <p:nvGrpSpPr>
                <p:cNvPr id="225" name="Group 57"/>
                <p:cNvGrpSpPr/>
                <p:nvPr/>
              </p:nvGrpSpPr>
              <p:grpSpPr>
                <a:xfrm>
                  <a:off x="989894" y="853131"/>
                  <a:ext cx="938900" cy="1790051"/>
                  <a:chOff x="1132770" y="1424635"/>
                  <a:chExt cx="938900" cy="1790051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rot="5400000" flipH="1" flipV="1">
                    <a:off x="1578113" y="2709518"/>
                    <a:ext cx="1588" cy="867461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8"/>
                  <p:cNvCxnSpPr/>
                  <p:nvPr/>
                </p:nvCxnSpPr>
                <p:spPr>
                  <a:xfrm rot="5400000" flipH="1" flipV="1">
                    <a:off x="1565707" y="1352990"/>
                    <a:ext cx="1588" cy="867461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Oval 215"/>
                  <p:cNvSpPr/>
                  <p:nvPr/>
                </p:nvSpPr>
                <p:spPr>
                  <a:xfrm>
                    <a:off x="1571604" y="1714488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1571604" y="3071810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1318508" y="1753792"/>
                    <a:ext cx="446999" cy="317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1410357" y="2643182"/>
                    <a:ext cx="44699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4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24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1275647" y="2325298"/>
                    <a:ext cx="44699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1624671" y="1424635"/>
                    <a:ext cx="44699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</p:grpSp>
            <p:cxnSp>
              <p:nvCxnSpPr>
                <p:cNvPr id="209" name="Straight Arrow Connector 208"/>
                <p:cNvCxnSpPr/>
                <p:nvPr/>
              </p:nvCxnSpPr>
              <p:spPr>
                <a:xfrm rot="5400000" flipH="1" flipV="1">
                  <a:off x="903148" y="1804476"/>
                  <a:ext cx="213520" cy="79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Oval 209"/>
                <p:cNvSpPr/>
                <p:nvPr/>
              </p:nvSpPr>
              <p:spPr>
                <a:xfrm>
                  <a:off x="704143" y="1500174"/>
                  <a:ext cx="551093" cy="5577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11" name="Straight Connector 210"/>
                <p:cNvCxnSpPr>
                  <a:endCxn id="210" idx="0"/>
                </p:cNvCxnSpPr>
                <p:nvPr/>
              </p:nvCxnSpPr>
              <p:spPr>
                <a:xfrm rot="16200000" flipH="1">
                  <a:off x="831711" y="1352195"/>
                  <a:ext cx="285752" cy="10205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>
                  <a:stCxn id="210" idx="4"/>
                </p:cNvCxnSpPr>
                <p:nvPr/>
              </p:nvCxnSpPr>
              <p:spPr>
                <a:xfrm rot="5400000">
                  <a:off x="716898" y="2309744"/>
                  <a:ext cx="514593" cy="10993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336747" y="1571612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s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235" name="Oval 234"/>
            <p:cNvSpPr/>
            <p:nvPr/>
          </p:nvSpPr>
          <p:spPr>
            <a:xfrm>
              <a:off x="1357290" y="5429264"/>
              <a:ext cx="1000132" cy="714380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7" name="Straight Connector 236"/>
            <p:cNvCxnSpPr/>
            <p:nvPr/>
          </p:nvCxnSpPr>
          <p:spPr>
            <a:xfrm rot="5400000" flipH="1" flipV="1">
              <a:off x="2071670" y="5786454"/>
              <a:ext cx="142876" cy="14287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1571603" y="5857893"/>
              <a:ext cx="2" cy="1588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16200000" flipV="1">
              <a:off x="1477798" y="5798106"/>
              <a:ext cx="176895" cy="153592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62"/>
          <p:cNvGrpSpPr/>
          <p:nvPr/>
        </p:nvGrpSpPr>
        <p:grpSpPr>
          <a:xfrm>
            <a:off x="3780911" y="4500570"/>
            <a:ext cx="3005667" cy="2285992"/>
            <a:chOff x="3780911" y="4500570"/>
            <a:chExt cx="3005667" cy="2285992"/>
          </a:xfrm>
        </p:grpSpPr>
        <p:grpSp>
          <p:nvGrpSpPr>
            <p:cNvPr id="227" name="Group 246"/>
            <p:cNvGrpSpPr/>
            <p:nvPr/>
          </p:nvGrpSpPr>
          <p:grpSpPr>
            <a:xfrm>
              <a:off x="3780911" y="4500570"/>
              <a:ext cx="3005667" cy="2285992"/>
              <a:chOff x="4000496" y="2593251"/>
              <a:chExt cx="2740040" cy="2381188"/>
            </a:xfrm>
          </p:grpSpPr>
          <p:grpSp>
            <p:nvGrpSpPr>
              <p:cNvPr id="228" name="Group 191"/>
              <p:cNvGrpSpPr/>
              <p:nvPr/>
            </p:nvGrpSpPr>
            <p:grpSpPr>
              <a:xfrm>
                <a:off x="4143372" y="2593251"/>
                <a:ext cx="2597164" cy="2381188"/>
                <a:chOff x="1071538" y="4263316"/>
                <a:chExt cx="2597164" cy="2381188"/>
              </a:xfrm>
            </p:grpSpPr>
            <p:grpSp>
              <p:nvGrpSpPr>
                <p:cNvPr id="229" name="Group 45"/>
                <p:cNvGrpSpPr/>
                <p:nvPr/>
              </p:nvGrpSpPr>
              <p:grpSpPr>
                <a:xfrm>
                  <a:off x="1071538" y="4429926"/>
                  <a:ext cx="2071702" cy="2214578"/>
                  <a:chOff x="1071538" y="4429926"/>
                  <a:chExt cx="2071702" cy="2214578"/>
                </a:xfrm>
              </p:grpSpPr>
              <p:cxnSp>
                <p:nvCxnSpPr>
                  <p:cNvPr id="254" name="Straight Arrow Connector 253"/>
                  <p:cNvCxnSpPr/>
                  <p:nvPr/>
                </p:nvCxnSpPr>
                <p:spPr>
                  <a:xfrm rot="5400000" flipH="1" flipV="1">
                    <a:off x="465109" y="5536421"/>
                    <a:ext cx="2214578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Arrow Connector 254"/>
                  <p:cNvCxnSpPr/>
                  <p:nvPr/>
                </p:nvCxnSpPr>
                <p:spPr>
                  <a:xfrm>
                    <a:off x="1071538" y="5811857"/>
                    <a:ext cx="2071702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252" name="Object 16"/>
                <p:cNvGraphicFramePr>
                  <a:graphicFrameLocks noChangeAspect="1"/>
                </p:cNvGraphicFramePr>
                <p:nvPr/>
              </p:nvGraphicFramePr>
              <p:xfrm>
                <a:off x="3143240" y="5626122"/>
                <a:ext cx="525462" cy="4016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36" name="Equation" r:id="rId8" imgW="266400" imgH="203040" progId="Equation.3">
                        <p:embed/>
                      </p:oleObj>
                    </mc:Choice>
                    <mc:Fallback>
                      <p:oleObj name="Equation" r:id="rId8" imgW="2664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3240" y="5626122"/>
                              <a:ext cx="525462" cy="4016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3" name="Object 17"/>
                <p:cNvGraphicFramePr>
                  <a:graphicFrameLocks noChangeAspect="1"/>
                </p:cNvGraphicFramePr>
                <p:nvPr/>
              </p:nvGraphicFramePr>
              <p:xfrm>
                <a:off x="1675880" y="4263316"/>
                <a:ext cx="474663" cy="4016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37" name="Equation" r:id="rId9" imgW="241200" imgH="203040" progId="Equation.3">
                        <p:embed/>
                      </p:oleObj>
                    </mc:Choice>
                    <mc:Fallback>
                      <p:oleObj name="Equation" r:id="rId9" imgW="2412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5880" y="4263316"/>
                              <a:ext cx="474663" cy="4016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49" name="Straight Connector 248"/>
              <p:cNvCxnSpPr/>
              <p:nvPr/>
            </p:nvCxnSpPr>
            <p:spPr>
              <a:xfrm>
                <a:off x="4000496" y="3286124"/>
                <a:ext cx="2357454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Freeform 255"/>
            <p:cNvSpPr/>
            <p:nvPr/>
          </p:nvSpPr>
          <p:spPr>
            <a:xfrm>
              <a:off x="3902927" y="4549698"/>
              <a:ext cx="2252546" cy="1962614"/>
            </a:xfrm>
            <a:custGeom>
              <a:avLst/>
              <a:gdLst>
                <a:gd name="connsiteX0" fmla="*/ 0 w 2252546"/>
                <a:gd name="connsiteY0" fmla="*/ 1962614 h 1962614"/>
                <a:gd name="connsiteX1" fmla="*/ 780585 w 2252546"/>
                <a:gd name="connsiteY1" fmla="*/ 1048214 h 1962614"/>
                <a:gd name="connsiteX2" fmla="*/ 1115122 w 2252546"/>
                <a:gd name="connsiteY2" fmla="*/ 356839 h 1962614"/>
                <a:gd name="connsiteX3" fmla="*/ 1360449 w 2252546"/>
                <a:gd name="connsiteY3" fmla="*/ 490653 h 1962614"/>
                <a:gd name="connsiteX4" fmla="*/ 1583473 w 2252546"/>
                <a:gd name="connsiteY4" fmla="*/ 1025912 h 1962614"/>
                <a:gd name="connsiteX5" fmla="*/ 1828800 w 2252546"/>
                <a:gd name="connsiteY5" fmla="*/ 914400 h 1962614"/>
                <a:gd name="connsiteX6" fmla="*/ 2252546 w 2252546"/>
                <a:gd name="connsiteY6" fmla="*/ 0 h 1962614"/>
                <a:gd name="connsiteX7" fmla="*/ 2252546 w 2252546"/>
                <a:gd name="connsiteY7" fmla="*/ 0 h 196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2546" h="1962614">
                  <a:moveTo>
                    <a:pt x="0" y="1962614"/>
                  </a:moveTo>
                  <a:cubicBezTo>
                    <a:pt x="297365" y="1639228"/>
                    <a:pt x="594731" y="1315843"/>
                    <a:pt x="780585" y="1048214"/>
                  </a:cubicBezTo>
                  <a:cubicBezTo>
                    <a:pt x="966439" y="780585"/>
                    <a:pt x="1018478" y="449766"/>
                    <a:pt x="1115122" y="356839"/>
                  </a:cubicBezTo>
                  <a:cubicBezTo>
                    <a:pt x="1211766" y="263912"/>
                    <a:pt x="1282391" y="379141"/>
                    <a:pt x="1360449" y="490653"/>
                  </a:cubicBezTo>
                  <a:cubicBezTo>
                    <a:pt x="1438507" y="602165"/>
                    <a:pt x="1505415" y="955288"/>
                    <a:pt x="1583473" y="1025912"/>
                  </a:cubicBezTo>
                  <a:cubicBezTo>
                    <a:pt x="1661532" y="1096537"/>
                    <a:pt x="1717288" y="1085385"/>
                    <a:pt x="1828800" y="914400"/>
                  </a:cubicBezTo>
                  <a:cubicBezTo>
                    <a:pt x="1940312" y="743415"/>
                    <a:pt x="2252546" y="0"/>
                    <a:pt x="2252546" y="0"/>
                  </a:cubicBezTo>
                  <a:lnTo>
                    <a:pt x="2252546" y="0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7" name="Oval 256"/>
          <p:cNvSpPr/>
          <p:nvPr/>
        </p:nvSpPr>
        <p:spPr>
          <a:xfrm>
            <a:off x="5405443" y="2928934"/>
            <a:ext cx="166689" cy="139523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61"/>
          <p:cNvGrpSpPr/>
          <p:nvPr/>
        </p:nvGrpSpPr>
        <p:grpSpPr>
          <a:xfrm>
            <a:off x="4816933" y="5072074"/>
            <a:ext cx="1112389" cy="142844"/>
            <a:chOff x="4919931" y="5026365"/>
            <a:chExt cx="1009391" cy="49061"/>
          </a:xfrm>
        </p:grpSpPr>
        <p:sp>
          <p:nvSpPr>
            <p:cNvPr id="258" name="Oval 257"/>
            <p:cNvSpPr/>
            <p:nvPr/>
          </p:nvSpPr>
          <p:spPr>
            <a:xfrm flipV="1">
              <a:off x="4919931" y="5026365"/>
              <a:ext cx="16668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 flipV="1">
              <a:off x="5262567" y="5029707"/>
              <a:ext cx="16668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Oval 259"/>
            <p:cNvSpPr/>
            <p:nvPr/>
          </p:nvSpPr>
          <p:spPr>
            <a:xfrm flipV="1">
              <a:off x="5762633" y="5029707"/>
              <a:ext cx="16668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6858016" y="2841965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unique solution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86578" y="5029154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more than one solution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71406" y="71414"/>
            <a:ext cx="2143140" cy="2071702"/>
            <a:chOff x="71406" y="642918"/>
            <a:chExt cx="2143140" cy="2071702"/>
          </a:xfrm>
        </p:grpSpPr>
        <p:grpSp>
          <p:nvGrpSpPr>
            <p:cNvPr id="3" name="Group 1"/>
            <p:cNvGrpSpPr/>
            <p:nvPr/>
          </p:nvGrpSpPr>
          <p:grpSpPr>
            <a:xfrm>
              <a:off x="71406" y="642918"/>
              <a:ext cx="1857388" cy="2071702"/>
              <a:chOff x="214282" y="814312"/>
              <a:chExt cx="1714512" cy="1828870"/>
            </a:xfrm>
          </p:grpSpPr>
          <p:grpSp>
            <p:nvGrpSpPr>
              <p:cNvPr id="9" name="Group 57"/>
              <p:cNvGrpSpPr/>
              <p:nvPr/>
            </p:nvGrpSpPr>
            <p:grpSpPr>
              <a:xfrm>
                <a:off x="989894" y="814312"/>
                <a:ext cx="938900" cy="1828870"/>
                <a:chOff x="1132770" y="1385816"/>
                <a:chExt cx="938900" cy="182887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578113" y="2709518"/>
                  <a:ext cx="1588" cy="86746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8"/>
                <p:cNvCxnSpPr/>
                <p:nvPr/>
              </p:nvCxnSpPr>
              <p:spPr>
                <a:xfrm rot="5400000" flipH="1" flipV="1">
                  <a:off x="1565707" y="1352990"/>
                  <a:ext cx="1588" cy="86746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714480" y="1784338"/>
                  <a:ext cx="214314" cy="1588"/>
                </a:xfrm>
                <a:prstGeom prst="straightConnector1">
                  <a:avLst/>
                </a:prstGeom>
                <a:ln w="317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1571604" y="1714488"/>
                  <a:ext cx="142876" cy="142876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571604" y="3071810"/>
                  <a:ext cx="142876" cy="142876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410357" y="1753794"/>
                  <a:ext cx="446999" cy="31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410357" y="2643182"/>
                  <a:ext cx="446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360900" y="2205654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624671" y="1385816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</p:grpSp>
          <p:cxnSp>
            <p:nvCxnSpPr>
              <p:cNvPr id="4" name="Straight Arrow Connector 3"/>
              <p:cNvCxnSpPr/>
              <p:nvPr/>
            </p:nvCxnSpPr>
            <p:spPr>
              <a:xfrm rot="5400000" flipH="1" flipV="1">
                <a:off x="898438" y="1750207"/>
                <a:ext cx="213520" cy="79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741824" y="1500174"/>
                <a:ext cx="593485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856430" y="1356504"/>
                <a:ext cx="285752" cy="1588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5" idx="4"/>
              </p:cNvCxnSpPr>
              <p:nvPr/>
            </p:nvCxnSpPr>
            <p:spPr>
              <a:xfrm rot="5400000">
                <a:off x="749273" y="2283244"/>
                <a:ext cx="572299" cy="629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14282" y="1571612"/>
                <a:ext cx="446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s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9" name="Group 20"/>
            <p:cNvGrpSpPr/>
            <p:nvPr/>
          </p:nvGrpSpPr>
          <p:grpSpPr>
            <a:xfrm rot="10800000">
              <a:off x="1500166" y="1071547"/>
              <a:ext cx="714380" cy="1571636"/>
              <a:chOff x="1214414" y="4787116"/>
              <a:chExt cx="857256" cy="1870164"/>
            </a:xfrm>
          </p:grpSpPr>
          <p:grpSp>
            <p:nvGrpSpPr>
              <p:cNvPr id="20" name="Group 34"/>
              <p:cNvGrpSpPr/>
              <p:nvPr/>
            </p:nvGrpSpPr>
            <p:grpSpPr>
              <a:xfrm>
                <a:off x="1357290" y="4787116"/>
                <a:ext cx="571504" cy="1870164"/>
                <a:chOff x="4286248" y="3128360"/>
                <a:chExt cx="571504" cy="1870164"/>
              </a:xfrm>
            </p:grpSpPr>
            <p:grpSp>
              <p:nvGrpSpPr>
                <p:cNvPr id="21" name="Group 116"/>
                <p:cNvGrpSpPr/>
                <p:nvPr/>
              </p:nvGrpSpPr>
              <p:grpSpPr>
                <a:xfrm>
                  <a:off x="4286248" y="3128360"/>
                  <a:ext cx="571504" cy="1870164"/>
                  <a:chOff x="4286248" y="3429794"/>
                  <a:chExt cx="571504" cy="1870164"/>
                </a:xfrm>
              </p:grpSpPr>
              <p:grpSp>
                <p:nvGrpSpPr>
                  <p:cNvPr id="22" name="Group 110"/>
                  <p:cNvGrpSpPr/>
                  <p:nvPr/>
                </p:nvGrpSpPr>
                <p:grpSpPr>
                  <a:xfrm>
                    <a:off x="4286248" y="4071942"/>
                    <a:ext cx="571504" cy="501654"/>
                    <a:chOff x="4286248" y="4071942"/>
                    <a:chExt cx="571504" cy="501654"/>
                  </a:xfrm>
                </p:grpSpPr>
                <p:sp>
                  <p:nvSpPr>
                    <p:cNvPr id="31" name="Isosceles Triangle 30"/>
                    <p:cNvSpPr/>
                    <p:nvPr/>
                  </p:nvSpPr>
                  <p:spPr>
                    <a:xfrm rot="10800000">
                      <a:off x="4286248" y="4071942"/>
                      <a:ext cx="571504" cy="500066"/>
                    </a:xfrm>
                    <a:prstGeom prst="triangl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4357686" y="4572008"/>
                      <a:ext cx="42862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" name="Straight Connector 26"/>
                  <p:cNvCxnSpPr>
                    <a:endCxn id="31" idx="3"/>
                  </p:cNvCxnSpPr>
                  <p:nvPr/>
                </p:nvCxnSpPr>
                <p:spPr>
                  <a:xfrm rot="5400000">
                    <a:off x="4250529" y="3750471"/>
                    <a:ext cx="642942" cy="158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rot="16200000" flipH="1" flipV="1">
                    <a:off x="4208819" y="4935188"/>
                    <a:ext cx="727950" cy="1589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Arrow Connector 24"/>
                <p:cNvCxnSpPr/>
                <p:nvPr/>
              </p:nvCxnSpPr>
              <p:spPr>
                <a:xfrm rot="5400000">
                  <a:off x="4500562" y="3357562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Oval 22"/>
              <p:cNvSpPr/>
              <p:nvPr/>
            </p:nvSpPr>
            <p:spPr>
              <a:xfrm>
                <a:off x="1214414" y="5214950"/>
                <a:ext cx="857256" cy="857256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4" name="Group 43"/>
          <p:cNvGrpSpPr/>
          <p:nvPr/>
        </p:nvGrpSpPr>
        <p:grpSpPr>
          <a:xfrm>
            <a:off x="3577691" y="-71462"/>
            <a:ext cx="2851698" cy="2214578"/>
            <a:chOff x="3577691" y="571480"/>
            <a:chExt cx="2851698" cy="2214578"/>
          </a:xfrm>
        </p:grpSpPr>
        <p:grpSp>
          <p:nvGrpSpPr>
            <p:cNvPr id="26" name="Group 33"/>
            <p:cNvGrpSpPr/>
            <p:nvPr/>
          </p:nvGrpSpPr>
          <p:grpSpPr>
            <a:xfrm>
              <a:off x="3577691" y="571480"/>
              <a:ext cx="2851698" cy="2214578"/>
              <a:chOff x="4000496" y="2587623"/>
              <a:chExt cx="2740040" cy="2386816"/>
            </a:xfrm>
          </p:grpSpPr>
          <p:grpSp>
            <p:nvGrpSpPr>
              <p:cNvPr id="29" name="Group 191"/>
              <p:cNvGrpSpPr/>
              <p:nvPr/>
            </p:nvGrpSpPr>
            <p:grpSpPr>
              <a:xfrm>
                <a:off x="4143372" y="2587623"/>
                <a:ext cx="2597164" cy="2386816"/>
                <a:chOff x="1071538" y="4257688"/>
                <a:chExt cx="2597164" cy="2386816"/>
              </a:xfrm>
            </p:grpSpPr>
            <p:grpSp>
              <p:nvGrpSpPr>
                <p:cNvPr id="30" name="Group 45"/>
                <p:cNvGrpSpPr/>
                <p:nvPr/>
              </p:nvGrpSpPr>
              <p:grpSpPr>
                <a:xfrm>
                  <a:off x="1071538" y="4429926"/>
                  <a:ext cx="2071702" cy="2214578"/>
                  <a:chOff x="1071538" y="4429926"/>
                  <a:chExt cx="2071702" cy="2214578"/>
                </a:xfrm>
              </p:grpSpPr>
              <p:cxnSp>
                <p:nvCxnSpPr>
                  <p:cNvPr id="41" name="Straight Arrow Connector 40"/>
                  <p:cNvCxnSpPr/>
                  <p:nvPr/>
                </p:nvCxnSpPr>
                <p:spPr>
                  <a:xfrm rot="5400000" flipH="1" flipV="1">
                    <a:off x="465109" y="5536421"/>
                    <a:ext cx="2214578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1071538" y="5811857"/>
                    <a:ext cx="2071702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39" name="Object 16"/>
                <p:cNvGraphicFramePr>
                  <a:graphicFrameLocks noChangeAspect="1"/>
                </p:cNvGraphicFramePr>
                <p:nvPr/>
              </p:nvGraphicFramePr>
              <p:xfrm>
                <a:off x="3143240" y="5626122"/>
                <a:ext cx="525462" cy="4016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78" name="Equation" r:id="rId4" imgW="266400" imgH="203040" progId="Equation.3">
                        <p:embed/>
                      </p:oleObj>
                    </mc:Choice>
                    <mc:Fallback>
                      <p:oleObj name="Equation" r:id="rId4" imgW="2664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3240" y="5626122"/>
                              <a:ext cx="525462" cy="4016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17"/>
                <p:cNvGraphicFramePr>
                  <a:graphicFrameLocks noChangeAspect="1"/>
                </p:cNvGraphicFramePr>
                <p:nvPr/>
              </p:nvGraphicFramePr>
              <p:xfrm>
                <a:off x="1678117" y="4257688"/>
                <a:ext cx="474663" cy="4016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79" name="Equation" r:id="rId6" imgW="241200" imgH="203040" progId="Equation.3">
                        <p:embed/>
                      </p:oleObj>
                    </mc:Choice>
                    <mc:Fallback>
                      <p:oleObj name="Equation" r:id="rId6" imgW="2412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8117" y="4257688"/>
                              <a:ext cx="474663" cy="4016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4000496" y="3286124"/>
                <a:ext cx="2357454" cy="1588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Freeform 42"/>
            <p:cNvSpPr/>
            <p:nvPr/>
          </p:nvSpPr>
          <p:spPr>
            <a:xfrm>
              <a:off x="4071934" y="1714488"/>
              <a:ext cx="1765610" cy="1010230"/>
            </a:xfrm>
            <a:custGeom>
              <a:avLst/>
              <a:gdLst>
                <a:gd name="connsiteX0" fmla="*/ 3717 w 1765610"/>
                <a:gd name="connsiteY0" fmla="*/ 1081668 h 1081668"/>
                <a:gd name="connsiteX1" fmla="*/ 293649 w 1765610"/>
                <a:gd name="connsiteY1" fmla="*/ 167268 h 1081668"/>
                <a:gd name="connsiteX2" fmla="*/ 1765610 w 1765610"/>
                <a:gd name="connsiteY2" fmla="*/ 78058 h 1081668"/>
                <a:gd name="connsiteX3" fmla="*/ 1765610 w 1765610"/>
                <a:gd name="connsiteY3" fmla="*/ 78058 h 1081668"/>
                <a:gd name="connsiteX4" fmla="*/ 1765610 w 1765610"/>
                <a:gd name="connsiteY4" fmla="*/ 78058 h 108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610" h="1081668">
                  <a:moveTo>
                    <a:pt x="3717" y="1081668"/>
                  </a:moveTo>
                  <a:cubicBezTo>
                    <a:pt x="1858" y="708102"/>
                    <a:pt x="0" y="334536"/>
                    <a:pt x="293649" y="167268"/>
                  </a:cubicBezTo>
                  <a:cubicBezTo>
                    <a:pt x="587298" y="0"/>
                    <a:pt x="1765610" y="78058"/>
                    <a:pt x="1765610" y="78058"/>
                  </a:cubicBezTo>
                  <a:lnTo>
                    <a:pt x="1765610" y="78058"/>
                  </a:lnTo>
                  <a:lnTo>
                    <a:pt x="1765610" y="78058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00826" y="42860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no solution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406" y="2132856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nput: value of the independent source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06" y="2492896"/>
            <a:ext cx="925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Output: voltage or current value of the element under consideration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7584" y="2852936"/>
            <a:ext cx="7679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In general, input consists of DC and AC parts. By linearity, one can consider DC and AC solutions seperately.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DC operating point is the value of the output when only DC input is considered.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666" y="403700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to find DC operating points?</a:t>
            </a:r>
            <a:endParaRPr lang="tr-TR" sz="20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3" name="Group 77"/>
          <p:cNvGrpSpPr/>
          <p:nvPr/>
        </p:nvGrpSpPr>
        <p:grpSpPr>
          <a:xfrm>
            <a:off x="214282" y="4310766"/>
            <a:ext cx="5214974" cy="2214578"/>
            <a:chOff x="357158" y="4214818"/>
            <a:chExt cx="5715040" cy="2257498"/>
          </a:xfrm>
        </p:grpSpPr>
        <p:sp>
          <p:nvSpPr>
            <p:cNvPr id="69" name="TextBox 68"/>
            <p:cNvSpPr txBox="1"/>
            <p:nvPr/>
          </p:nvSpPr>
          <p:spPr>
            <a:xfrm>
              <a:off x="2571736" y="4243336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b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21568" y="4214818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a</a:t>
              </a:r>
              <a:endParaRPr lang="en-GB" sz="2000" dirty="0">
                <a:latin typeface="Comic Sans MS" pitchFamily="66" charset="0"/>
              </a:endParaRPr>
            </a:p>
          </p:txBody>
        </p:sp>
        <p:grpSp>
          <p:nvGrpSpPr>
            <p:cNvPr id="34" name="Group 76"/>
            <p:cNvGrpSpPr/>
            <p:nvPr/>
          </p:nvGrpSpPr>
          <p:grpSpPr>
            <a:xfrm>
              <a:off x="357158" y="4214818"/>
              <a:ext cx="5715040" cy="2257498"/>
              <a:chOff x="928662" y="4386212"/>
              <a:chExt cx="5715040" cy="225749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928662" y="4643446"/>
                <a:ext cx="1714512" cy="17859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929190" y="4643446"/>
                <a:ext cx="1714512" cy="17859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00100" y="5957848"/>
                <a:ext cx="571504" cy="40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N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 </a:t>
                </a:r>
                <a:r>
                  <a:rPr lang="tr-TR" sz="2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  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29190" y="6000768"/>
                <a:ext cx="571504" cy="40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N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 </a:t>
                </a:r>
                <a:r>
                  <a:rPr lang="tr-TR" sz="2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  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643174" y="4929198"/>
                <a:ext cx="2286016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643174" y="6142056"/>
                <a:ext cx="2286016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762369" y="4857760"/>
                <a:ext cx="166689" cy="139523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762369" y="6072206"/>
                <a:ext cx="166689" cy="139523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643306" y="4386212"/>
                <a:ext cx="47892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d</a:t>
                </a:r>
                <a:r>
                  <a:rPr lang="tr-TR" sz="2000" baseline="-25000" dirty="0">
                    <a:solidFill>
                      <a:srgbClr val="0033CC"/>
                    </a:solidFill>
                    <a:latin typeface="Comic Sans MS" pitchFamily="66" charset="0"/>
                  </a:rPr>
                  <a:t>1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43306" y="6243600"/>
                <a:ext cx="478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d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1’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rot="10800000">
                <a:off x="3286116" y="4929198"/>
                <a:ext cx="214314" cy="158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4286248" y="4929198"/>
                <a:ext cx="214314" cy="158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3021502" y="5348779"/>
                <a:ext cx="478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93072" y="5386344"/>
                <a:ext cx="478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000364" y="4968792"/>
                <a:ext cx="478928" cy="34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93072" y="4968792"/>
                <a:ext cx="478928" cy="34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000364" y="5643578"/>
                <a:ext cx="478928" cy="50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43372" y="5643578"/>
                <a:ext cx="478928" cy="50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35" name="Group 79"/>
          <p:cNvGrpSpPr/>
          <p:nvPr/>
        </p:nvGrpSpPr>
        <p:grpSpPr>
          <a:xfrm>
            <a:off x="71406" y="6309320"/>
            <a:ext cx="5278460" cy="576633"/>
            <a:chOff x="214282" y="6138491"/>
            <a:chExt cx="5278460" cy="576633"/>
          </a:xfrm>
        </p:grpSpPr>
        <p:graphicFrame>
          <p:nvGraphicFramePr>
            <p:cNvPr id="79" name="Object 78"/>
            <p:cNvGraphicFramePr>
              <a:graphicFrameLocks noChangeAspect="1"/>
            </p:cNvGraphicFramePr>
            <p:nvPr/>
          </p:nvGraphicFramePr>
          <p:xfrm>
            <a:off x="214282" y="6143644"/>
            <a:ext cx="2031929" cy="57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Equation" r:id="rId8" imgW="812520" imgH="228600" progId="Equation.3">
                    <p:embed/>
                  </p:oleObj>
                </mc:Choice>
                <mc:Fallback>
                  <p:oleObj name="Equation" r:id="rId8" imgW="8125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282" y="6143644"/>
                          <a:ext cx="2031929" cy="571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765548"/>
                </p:ext>
              </p:extLst>
            </p:nvPr>
          </p:nvGraphicFramePr>
          <p:xfrm>
            <a:off x="3428992" y="6138491"/>
            <a:ext cx="20637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Equation" r:id="rId10" imgW="825480" imgH="228600" progId="Equation.3">
                    <p:embed/>
                  </p:oleObj>
                </mc:Choice>
                <mc:Fallback>
                  <p:oleObj name="Equation" r:id="rId10" imgW="825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6138491"/>
                          <a:ext cx="206375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TextBox 80"/>
          <p:cNvSpPr txBox="1"/>
          <p:nvPr/>
        </p:nvSpPr>
        <p:spPr>
          <a:xfrm>
            <a:off x="5286380" y="4248701"/>
            <a:ext cx="1071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KCL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+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KVL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 +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EE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6143636" y="4200525"/>
          <a:ext cx="11191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12" imgW="482400" imgH="228600" progId="Equation.3">
                  <p:embed/>
                </p:oleObj>
              </mc:Choice>
              <mc:Fallback>
                <p:oleObj name="Equation" r:id="rId1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4200525"/>
                        <a:ext cx="11191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7369205" y="4214813"/>
          <a:ext cx="15605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14" imgW="672840" imgH="228600" progId="Equation.3">
                  <p:embed/>
                </p:oleObj>
              </mc:Choice>
              <mc:Fallback>
                <p:oleObj name="Equation" r:id="rId14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205" y="4214813"/>
                        <a:ext cx="15605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6215074" y="4786322"/>
          <a:ext cx="10604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16" imgW="457200" imgH="228600" progId="Equation.3">
                  <p:embed/>
                </p:oleObj>
              </mc:Choice>
              <mc:Fallback>
                <p:oleObj name="Equation" r:id="rId16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4786322"/>
                        <a:ext cx="10604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7358082" y="4786322"/>
          <a:ext cx="15605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18" imgW="672840" imgH="228600" progId="Equation.3">
                  <p:embed/>
                </p:oleObj>
              </mc:Choice>
              <mc:Fallback>
                <p:oleObj name="Equation" r:id="rId18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4786322"/>
                        <a:ext cx="15605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6143636" y="5399088"/>
          <a:ext cx="2868604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20" imgW="1523880" imgH="228600" progId="Equation.3">
                  <p:embed/>
                </p:oleObj>
              </mc:Choice>
              <mc:Fallback>
                <p:oleObj name="Equation" r:id="rId20" imgW="152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5399088"/>
                        <a:ext cx="2868604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5464026" y="6033482"/>
            <a:ext cx="367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Solutions of these equations give the DC operating points.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1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 l="49073" t="28995" r="26472" b="48385"/>
          <a:stretch>
            <a:fillRect/>
          </a:stretch>
        </p:blipFill>
        <p:spPr bwMode="auto">
          <a:xfrm>
            <a:off x="251520" y="764704"/>
            <a:ext cx="4176464" cy="241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6381328"/>
            <a:ext cx="83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1560" y="148570"/>
                <a:ext cx="5985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000" dirty="0" smtClean="0">
                    <a:solidFill>
                      <a:schemeClr val="tx2"/>
                    </a:solidFill>
                    <a:latin typeface="Comic Sans MS" pitchFamily="66" charset="0"/>
                  </a:rPr>
                  <a:t>Find the DC operating points: </a:t>
                </a:r>
                <a:r>
                  <a:rPr lang="tr-TR" sz="2000" dirty="0" smtClean="0">
                    <a:solidFill>
                      <a:schemeClr val="tx2"/>
                    </a:solidFill>
                    <a:latin typeface="Comic Sans MS" pitchFamily="66" charset="0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tr-T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tr-T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=2, </m:t>
                    </m:r>
                    <m:sSub>
                      <m:sSubPr>
                        <m:ctrlPr>
                          <a:rPr lang="tr-T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tr-T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tr-T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=1/4</m:t>
                    </m:r>
                  </m:oMath>
                </a14:m>
                <a:r>
                  <a:rPr lang="tr-TR" sz="2000" dirty="0" smtClean="0">
                    <a:solidFill>
                      <a:schemeClr val="tx2"/>
                    </a:solidFill>
                    <a:latin typeface="Comic Sans MS" pitchFamily="66" charset="0"/>
                    <a:sym typeface="Wingdings" pitchFamily="2" charset="2"/>
                  </a:rPr>
                  <a:t> )</a:t>
                </a:r>
                <a:endParaRPr lang="en-GB" sz="2000" dirty="0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570"/>
                <a:ext cx="598535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018" t="-7576" r="-102" b="-257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"/>
          <p:cNvGrpSpPr/>
          <p:nvPr/>
        </p:nvGrpSpPr>
        <p:grpSpPr>
          <a:xfrm>
            <a:off x="179512" y="692696"/>
            <a:ext cx="3816424" cy="2558467"/>
            <a:chOff x="179512" y="692696"/>
            <a:chExt cx="5832648" cy="3384376"/>
          </a:xfrm>
        </p:grpSpPr>
        <p:sp>
          <p:nvSpPr>
            <p:cNvPr id="5" name="Rectangle 4"/>
            <p:cNvSpPr/>
            <p:nvPr/>
          </p:nvSpPr>
          <p:spPr>
            <a:xfrm>
              <a:off x="179512" y="692696"/>
              <a:ext cx="1584176" cy="331236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5936" y="764704"/>
              <a:ext cx="2016224" cy="331236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282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Small Signal Analysis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" name="Group 57"/>
          <p:cNvGrpSpPr/>
          <p:nvPr/>
        </p:nvGrpSpPr>
        <p:grpSpPr>
          <a:xfrm>
            <a:off x="323528" y="3068960"/>
            <a:ext cx="1313089" cy="1328082"/>
            <a:chOff x="285720" y="657533"/>
            <a:chExt cx="2428892" cy="1985649"/>
          </a:xfrm>
        </p:grpSpPr>
        <p:grpSp>
          <p:nvGrpSpPr>
            <p:cNvPr id="4" name="Group 32"/>
            <p:cNvGrpSpPr/>
            <p:nvPr/>
          </p:nvGrpSpPr>
          <p:grpSpPr>
            <a:xfrm>
              <a:off x="285720" y="657533"/>
              <a:ext cx="2428892" cy="1985649"/>
              <a:chOff x="285720" y="657533"/>
              <a:chExt cx="2428892" cy="1985649"/>
            </a:xfrm>
          </p:grpSpPr>
          <p:grpSp>
            <p:nvGrpSpPr>
              <p:cNvPr id="9" name="Group 59"/>
              <p:cNvGrpSpPr/>
              <p:nvPr/>
            </p:nvGrpSpPr>
            <p:grpSpPr>
              <a:xfrm>
                <a:off x="1857356" y="1180891"/>
                <a:ext cx="642942" cy="1357322"/>
                <a:chOff x="4286248" y="3128360"/>
                <a:chExt cx="571504" cy="1785156"/>
              </a:xfrm>
            </p:grpSpPr>
            <p:grpSp>
              <p:nvGrpSpPr>
                <p:cNvPr id="10" name="Group 116"/>
                <p:cNvGrpSpPr/>
                <p:nvPr/>
              </p:nvGrpSpPr>
              <p:grpSpPr>
                <a:xfrm>
                  <a:off x="4286248" y="3128360"/>
                  <a:ext cx="571504" cy="1785156"/>
                  <a:chOff x="4286248" y="3429794"/>
                  <a:chExt cx="571504" cy="1785156"/>
                </a:xfrm>
              </p:grpSpPr>
              <p:grpSp>
                <p:nvGrpSpPr>
                  <p:cNvPr id="11" name="Group 110"/>
                  <p:cNvGrpSpPr/>
                  <p:nvPr/>
                </p:nvGrpSpPr>
                <p:grpSpPr>
                  <a:xfrm>
                    <a:off x="4286248" y="4071942"/>
                    <a:ext cx="571504" cy="501654"/>
                    <a:chOff x="4286248" y="4071942"/>
                    <a:chExt cx="571504" cy="501654"/>
                  </a:xfrm>
                </p:grpSpPr>
                <p:sp>
                  <p:nvSpPr>
                    <p:cNvPr id="30" name="Isosceles Triangle 29"/>
                    <p:cNvSpPr/>
                    <p:nvPr/>
                  </p:nvSpPr>
                  <p:spPr>
                    <a:xfrm rot="10800000">
                      <a:off x="4286248" y="4071942"/>
                      <a:ext cx="571504" cy="500066"/>
                    </a:xfrm>
                    <a:prstGeom prst="triangl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4357686" y="4572008"/>
                      <a:ext cx="428628" cy="1588"/>
                    </a:xfrm>
                    <a:prstGeom prst="line">
                      <a:avLst/>
                    </a:prstGeom>
                    <a:ln w="254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/>
                  <p:cNvCxnSpPr>
                    <a:endCxn id="30" idx="3"/>
                  </p:cNvCxnSpPr>
                  <p:nvPr/>
                </p:nvCxnSpPr>
                <p:spPr>
                  <a:xfrm rot="5400000">
                    <a:off x="4250529" y="3750471"/>
                    <a:ext cx="642942" cy="1588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rot="5400000">
                    <a:off x="4251323" y="4892685"/>
                    <a:ext cx="642942" cy="1588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4500562" y="3525905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57"/>
              <p:cNvGrpSpPr/>
              <p:nvPr/>
            </p:nvGrpSpPr>
            <p:grpSpPr>
              <a:xfrm>
                <a:off x="1179363" y="657533"/>
                <a:ext cx="1223783" cy="1962120"/>
                <a:chOff x="1184371" y="1254474"/>
                <a:chExt cx="1048956" cy="2009272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 flipH="1" flipV="1">
                  <a:off x="1617309" y="2786167"/>
                  <a:ext cx="1588" cy="86746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8"/>
                <p:cNvCxnSpPr/>
                <p:nvPr/>
              </p:nvCxnSpPr>
              <p:spPr>
                <a:xfrm rot="5400000" flipH="1" flipV="1">
                  <a:off x="1617308" y="1352990"/>
                  <a:ext cx="1588" cy="86746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1571604" y="1714488"/>
                  <a:ext cx="142876" cy="142876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545971" y="3120871"/>
                  <a:ext cx="142876" cy="142875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318508" y="1753792"/>
                  <a:ext cx="446999" cy="31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325858" y="2433250"/>
                  <a:ext cx="446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275647" y="2236788"/>
                  <a:ext cx="446999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786329" y="1254474"/>
                  <a:ext cx="446998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5" name="Oval 4"/>
              <p:cNvSpPr/>
              <p:nvPr/>
            </p:nvSpPr>
            <p:spPr>
              <a:xfrm>
                <a:off x="1714480" y="1538081"/>
                <a:ext cx="1000132" cy="714380"/>
              </a:xfrm>
              <a:prstGeom prst="ellipse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 flipH="1" flipV="1">
                <a:off x="2357422" y="1895271"/>
                <a:ext cx="142876" cy="142876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1928793" y="1966710"/>
                <a:ext cx="2" cy="1588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6200000" flipV="1">
                <a:off x="1834989" y="1906923"/>
                <a:ext cx="176895" cy="153592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85720" y="1000108"/>
                <a:ext cx="857256" cy="16430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46394" y="1600389"/>
              <a:ext cx="4745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N </a:t>
              </a:r>
            </a:p>
          </p:txBody>
        </p:sp>
      </p:grpSp>
      <p:grpSp>
        <p:nvGrpSpPr>
          <p:cNvPr id="13" name="Group 34"/>
          <p:cNvGrpSpPr/>
          <p:nvPr/>
        </p:nvGrpSpPr>
        <p:grpSpPr>
          <a:xfrm>
            <a:off x="1835696" y="3140968"/>
            <a:ext cx="3857652" cy="2500306"/>
            <a:chOff x="3857620" y="4286256"/>
            <a:chExt cx="3714774" cy="2500306"/>
          </a:xfrm>
        </p:grpSpPr>
        <p:grpSp>
          <p:nvGrpSpPr>
            <p:cNvPr id="14" name="Group 246"/>
            <p:cNvGrpSpPr/>
            <p:nvPr/>
          </p:nvGrpSpPr>
          <p:grpSpPr>
            <a:xfrm>
              <a:off x="3937633" y="4286256"/>
              <a:ext cx="3634761" cy="2500306"/>
              <a:chOff x="4143371" y="2370012"/>
              <a:chExt cx="3313539" cy="2604427"/>
            </a:xfrm>
          </p:grpSpPr>
          <p:grpSp>
            <p:nvGrpSpPr>
              <p:cNvPr id="15" name="Group 191"/>
              <p:cNvGrpSpPr/>
              <p:nvPr/>
            </p:nvGrpSpPr>
            <p:grpSpPr>
              <a:xfrm>
                <a:off x="4143371" y="2370012"/>
                <a:ext cx="3313539" cy="2604427"/>
                <a:chOff x="1071537" y="4040077"/>
                <a:chExt cx="3313539" cy="2604427"/>
              </a:xfrm>
            </p:grpSpPr>
            <p:grpSp>
              <p:nvGrpSpPr>
                <p:cNvPr id="16" name="Group 45"/>
                <p:cNvGrpSpPr/>
                <p:nvPr/>
              </p:nvGrpSpPr>
              <p:grpSpPr>
                <a:xfrm>
                  <a:off x="1071537" y="4429926"/>
                  <a:ext cx="2727412" cy="2214578"/>
                  <a:chOff x="1071537" y="4429926"/>
                  <a:chExt cx="2727412" cy="2214578"/>
                </a:xfrm>
              </p:grpSpPr>
              <p:cxnSp>
                <p:nvCxnSpPr>
                  <p:cNvPr id="43" name="Straight Arrow Connector 42"/>
                  <p:cNvCxnSpPr/>
                  <p:nvPr/>
                </p:nvCxnSpPr>
                <p:spPr>
                  <a:xfrm rot="5400000" flipH="1" flipV="1">
                    <a:off x="465109" y="5536421"/>
                    <a:ext cx="2214578" cy="1588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1071537" y="5811857"/>
                    <a:ext cx="2727412" cy="1413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41" name="Object 16"/>
                <p:cNvGraphicFramePr>
                  <a:graphicFrameLocks noChangeAspect="1"/>
                </p:cNvGraphicFramePr>
                <p:nvPr/>
              </p:nvGraphicFramePr>
              <p:xfrm>
                <a:off x="3859614" y="5626122"/>
                <a:ext cx="525462" cy="4016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33" name="Equation" r:id="rId4" imgW="266400" imgH="203040" progId="Equation.3">
                        <p:embed/>
                      </p:oleObj>
                    </mc:Choice>
                    <mc:Fallback>
                      <p:oleObj name="Equation" r:id="rId4" imgW="2664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9614" y="5626122"/>
                              <a:ext cx="525462" cy="4016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Object 17"/>
                <p:cNvGraphicFramePr>
                  <a:graphicFrameLocks noChangeAspect="1"/>
                </p:cNvGraphicFramePr>
                <p:nvPr/>
              </p:nvGraphicFramePr>
              <p:xfrm>
                <a:off x="1324218" y="4040077"/>
                <a:ext cx="474663" cy="4016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34" name="Equation" r:id="rId6" imgW="241200" imgH="203040" progId="Equation.3">
                        <p:embed/>
                      </p:oleObj>
                    </mc:Choice>
                    <mc:Fallback>
                      <p:oleObj name="Equation" r:id="rId6" imgW="2412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24218" y="4040077"/>
                              <a:ext cx="474663" cy="4016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4735823" y="2914017"/>
                <a:ext cx="1860321" cy="136761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Freeform 36"/>
            <p:cNvSpPr/>
            <p:nvPr/>
          </p:nvSpPr>
          <p:spPr>
            <a:xfrm>
              <a:off x="3857620" y="4357694"/>
              <a:ext cx="2312147" cy="2154618"/>
            </a:xfrm>
            <a:custGeom>
              <a:avLst/>
              <a:gdLst>
                <a:gd name="connsiteX0" fmla="*/ 0 w 2252546"/>
                <a:gd name="connsiteY0" fmla="*/ 1962614 h 1962614"/>
                <a:gd name="connsiteX1" fmla="*/ 780585 w 2252546"/>
                <a:gd name="connsiteY1" fmla="*/ 1048214 h 1962614"/>
                <a:gd name="connsiteX2" fmla="*/ 1115122 w 2252546"/>
                <a:gd name="connsiteY2" fmla="*/ 356839 h 1962614"/>
                <a:gd name="connsiteX3" fmla="*/ 1360449 w 2252546"/>
                <a:gd name="connsiteY3" fmla="*/ 490653 h 1962614"/>
                <a:gd name="connsiteX4" fmla="*/ 1583473 w 2252546"/>
                <a:gd name="connsiteY4" fmla="*/ 1025912 h 1962614"/>
                <a:gd name="connsiteX5" fmla="*/ 1828800 w 2252546"/>
                <a:gd name="connsiteY5" fmla="*/ 914400 h 1962614"/>
                <a:gd name="connsiteX6" fmla="*/ 2252546 w 2252546"/>
                <a:gd name="connsiteY6" fmla="*/ 0 h 1962614"/>
                <a:gd name="connsiteX7" fmla="*/ 2252546 w 2252546"/>
                <a:gd name="connsiteY7" fmla="*/ 0 h 196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2546" h="1962614">
                  <a:moveTo>
                    <a:pt x="0" y="1962614"/>
                  </a:moveTo>
                  <a:cubicBezTo>
                    <a:pt x="297365" y="1639228"/>
                    <a:pt x="594731" y="1315843"/>
                    <a:pt x="780585" y="1048214"/>
                  </a:cubicBezTo>
                  <a:cubicBezTo>
                    <a:pt x="966439" y="780585"/>
                    <a:pt x="1018478" y="449766"/>
                    <a:pt x="1115122" y="356839"/>
                  </a:cubicBezTo>
                  <a:cubicBezTo>
                    <a:pt x="1211766" y="263912"/>
                    <a:pt x="1282391" y="379141"/>
                    <a:pt x="1360449" y="490653"/>
                  </a:cubicBezTo>
                  <a:cubicBezTo>
                    <a:pt x="1438507" y="602165"/>
                    <a:pt x="1505415" y="955288"/>
                    <a:pt x="1583473" y="1025912"/>
                  </a:cubicBezTo>
                  <a:cubicBezTo>
                    <a:pt x="1661532" y="1096537"/>
                    <a:pt x="1717288" y="1085385"/>
                    <a:pt x="1828800" y="914400"/>
                  </a:cubicBezTo>
                  <a:cubicBezTo>
                    <a:pt x="1940312" y="743415"/>
                    <a:pt x="2252546" y="0"/>
                    <a:pt x="2252546" y="0"/>
                  </a:cubicBezTo>
                  <a:lnTo>
                    <a:pt x="2252546" y="0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5-Point Star 54"/>
          <p:cNvSpPr/>
          <p:nvPr/>
        </p:nvSpPr>
        <p:spPr>
          <a:xfrm>
            <a:off x="3275628" y="3926786"/>
            <a:ext cx="285752" cy="2857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 rot="16200000" flipH="1">
            <a:off x="2661538" y="3520795"/>
            <a:ext cx="1785948" cy="1557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875852" y="3535046"/>
            <a:ext cx="1785948" cy="155789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025595" y="4462571"/>
            <a:ext cx="785818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2489810" y="4069662"/>
            <a:ext cx="928694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2752" y="4998356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39444" y="3846301"/>
            <a:ext cx="47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endParaRPr lang="en-GB" sz="2000" dirty="0">
              <a:latin typeface="Comic Sans MS" pitchFamily="66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784285"/>
              </p:ext>
            </p:extLst>
          </p:nvPr>
        </p:nvGraphicFramePr>
        <p:xfrm>
          <a:off x="147638" y="4652963"/>
          <a:ext cx="1503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8" imgW="952200" imgH="228600" progId="Equation.3">
                  <p:embed/>
                </p:oleObj>
              </mc:Choice>
              <mc:Fallback>
                <p:oleObj name="Equation" r:id="rId8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4652963"/>
                        <a:ext cx="1503362" cy="360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204322" y="5141232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E</a:t>
            </a:r>
            <a:r>
              <a:rPr lang="tr-TR" sz="2000" baseline="-25000" dirty="0" smtClean="0">
                <a:solidFill>
                  <a:srgbClr val="C00000"/>
                </a:solidFill>
                <a:latin typeface="Comic Sans MS" pitchFamily="66" charset="0"/>
              </a:rPr>
              <a:t>DC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3918570" y="5426984"/>
            <a:ext cx="500066" cy="21431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19872" y="5733256"/>
            <a:ext cx="1178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solidFill>
                  <a:srgbClr val="FFC000"/>
                </a:solidFill>
                <a:latin typeface="Comic Sans MS" pitchFamily="66" charset="0"/>
              </a:rPr>
              <a:t>E</a:t>
            </a:r>
            <a:r>
              <a:rPr lang="tr-TR" sz="1600" baseline="-25000" dirty="0" smtClean="0">
                <a:solidFill>
                  <a:srgbClr val="FFC000"/>
                </a:solidFill>
                <a:latin typeface="Comic Sans MS" pitchFamily="66" charset="0"/>
              </a:rPr>
              <a:t>DC</a:t>
            </a:r>
            <a:r>
              <a:rPr lang="tr-TR" sz="16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rgbClr val="FFC000"/>
                </a:solidFill>
                <a:latin typeface="Comic Sans MS" pitchFamily="66" charset="0"/>
              </a:rPr>
              <a:t>-v</a:t>
            </a:r>
            <a:r>
              <a:rPr lang="tr-TR" sz="1600" baseline="-25000" dirty="0" smtClean="0">
                <a:solidFill>
                  <a:srgbClr val="FFC000"/>
                </a:solidFill>
                <a:latin typeface="Comic Sans MS" pitchFamily="66" charset="0"/>
              </a:rPr>
              <a:t>m</a:t>
            </a:r>
            <a:endParaRPr lang="en-GB" sz="16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rot="16200000" flipH="1">
            <a:off x="4632950" y="5284108"/>
            <a:ext cx="357190" cy="35719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55976" y="5538718"/>
            <a:ext cx="12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solidFill>
                  <a:srgbClr val="92D050"/>
                </a:solidFill>
                <a:latin typeface="Comic Sans MS" pitchFamily="66" charset="0"/>
              </a:rPr>
              <a:t>E</a:t>
            </a:r>
            <a:r>
              <a:rPr lang="tr-TR" sz="1600" baseline="-25000" dirty="0" smtClean="0">
                <a:solidFill>
                  <a:srgbClr val="92D050"/>
                </a:solidFill>
                <a:latin typeface="Comic Sans MS" pitchFamily="66" charset="0"/>
              </a:rPr>
              <a:t>DC</a:t>
            </a:r>
            <a:r>
              <a:rPr lang="tr-TR" sz="1600" dirty="0" smtClean="0">
                <a:solidFill>
                  <a:srgbClr val="92D050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rgbClr val="92D050"/>
                </a:solidFill>
                <a:latin typeface="Comic Sans MS" pitchFamily="66" charset="0"/>
              </a:rPr>
              <a:t>+v</a:t>
            </a:r>
            <a:r>
              <a:rPr lang="tr-TR" sz="1600" baseline="-25000" dirty="0" smtClean="0">
                <a:solidFill>
                  <a:srgbClr val="92D050"/>
                </a:solidFill>
                <a:latin typeface="Comic Sans MS" pitchFamily="66" charset="0"/>
              </a:rPr>
              <a:t>m</a:t>
            </a:r>
            <a:endParaRPr lang="en-GB" sz="16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grpSp>
        <p:nvGrpSpPr>
          <p:cNvPr id="25" name="Group 97"/>
          <p:cNvGrpSpPr/>
          <p:nvPr/>
        </p:nvGrpSpPr>
        <p:grpSpPr>
          <a:xfrm>
            <a:off x="5322856" y="3663702"/>
            <a:ext cx="3857656" cy="2500306"/>
            <a:chOff x="428596" y="3571876"/>
            <a:chExt cx="3857656" cy="2500306"/>
          </a:xfrm>
        </p:grpSpPr>
        <p:grpSp>
          <p:nvGrpSpPr>
            <p:cNvPr id="27" name="Group 94"/>
            <p:cNvGrpSpPr/>
            <p:nvPr/>
          </p:nvGrpSpPr>
          <p:grpSpPr>
            <a:xfrm>
              <a:off x="428596" y="3571876"/>
              <a:ext cx="3857656" cy="2500306"/>
              <a:chOff x="428596" y="3571876"/>
              <a:chExt cx="3857656" cy="2500306"/>
            </a:xfrm>
          </p:grpSpPr>
          <p:grpSp>
            <p:nvGrpSpPr>
              <p:cNvPr id="33" name="Group 73"/>
              <p:cNvGrpSpPr/>
              <p:nvPr/>
            </p:nvGrpSpPr>
            <p:grpSpPr>
              <a:xfrm>
                <a:off x="428596" y="3571876"/>
                <a:ext cx="3857656" cy="2500306"/>
                <a:chOff x="3857620" y="4286256"/>
                <a:chExt cx="3714777" cy="2500306"/>
              </a:xfrm>
            </p:grpSpPr>
            <p:grpSp>
              <p:nvGrpSpPr>
                <p:cNvPr id="35" name="Group 246"/>
                <p:cNvGrpSpPr/>
                <p:nvPr/>
              </p:nvGrpSpPr>
              <p:grpSpPr>
                <a:xfrm>
                  <a:off x="3937635" y="4286256"/>
                  <a:ext cx="3634762" cy="2500306"/>
                  <a:chOff x="4143371" y="2370012"/>
                  <a:chExt cx="3313539" cy="2604427"/>
                </a:xfrm>
              </p:grpSpPr>
              <p:grpSp>
                <p:nvGrpSpPr>
                  <p:cNvPr id="36" name="Group 191"/>
                  <p:cNvGrpSpPr/>
                  <p:nvPr/>
                </p:nvGrpSpPr>
                <p:grpSpPr>
                  <a:xfrm>
                    <a:off x="4143371" y="2370012"/>
                    <a:ext cx="3313539" cy="2604427"/>
                    <a:chOff x="1071537" y="4040077"/>
                    <a:chExt cx="3313539" cy="2604427"/>
                  </a:xfrm>
                </p:grpSpPr>
                <p:grpSp>
                  <p:nvGrpSpPr>
                    <p:cNvPr id="38" name="Group 45"/>
                    <p:cNvGrpSpPr/>
                    <p:nvPr/>
                  </p:nvGrpSpPr>
                  <p:grpSpPr>
                    <a:xfrm>
                      <a:off x="1071537" y="4429926"/>
                      <a:ext cx="2727412" cy="2214578"/>
                      <a:chOff x="1071537" y="4429926"/>
                      <a:chExt cx="2727412" cy="2214578"/>
                    </a:xfrm>
                  </p:grpSpPr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rot="5400000" flipH="1" flipV="1">
                        <a:off x="465109" y="5536421"/>
                        <a:ext cx="2214578" cy="1588"/>
                      </a:xfrm>
                      <a:prstGeom prst="straightConnector1">
                        <a:avLst/>
                      </a:prstGeom>
                      <a:ln w="38100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Straight Arrow Connector 82"/>
                      <p:cNvCxnSpPr/>
                      <p:nvPr/>
                    </p:nvCxnSpPr>
                    <p:spPr>
                      <a:xfrm>
                        <a:off x="1071537" y="5811857"/>
                        <a:ext cx="2727412" cy="14130"/>
                      </a:xfrm>
                      <a:prstGeom prst="straightConnector1">
                        <a:avLst/>
                      </a:prstGeom>
                      <a:ln w="38100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aphicFrame>
                  <p:nvGraphicFramePr>
                    <p:cNvPr id="80" name="Object 1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859614" y="5626122"/>
                    <a:ext cx="525462" cy="4016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1336" name="Equation" r:id="rId10" imgW="266400" imgH="203040" progId="Equation.3">
                            <p:embed/>
                          </p:oleObj>
                        </mc:Choice>
                        <mc:Fallback>
                          <p:oleObj name="Equation" r:id="rId10" imgW="266400" imgH="20304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859614" y="5626122"/>
                                  <a:ext cx="525462" cy="4016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81" name="Object 1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324218" y="4040077"/>
                    <a:ext cx="474663" cy="4016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1337" name="Equation" r:id="rId11" imgW="241200" imgH="203040" progId="Equation.3">
                            <p:embed/>
                          </p:oleObj>
                        </mc:Choice>
                        <mc:Fallback>
                          <p:oleObj name="Equation" r:id="rId11" imgW="241200" imgH="20304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324218" y="4040077"/>
                                  <a:ext cx="474663" cy="4016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78" name="Straight Connector 77"/>
                  <p:cNvCxnSpPr/>
                  <p:nvPr/>
                </p:nvCxnSpPr>
                <p:spPr>
                  <a:xfrm rot="16200000" flipH="1">
                    <a:off x="4735823" y="2914017"/>
                    <a:ext cx="1860321" cy="1367618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Freeform 75"/>
                <p:cNvSpPr/>
                <p:nvPr/>
              </p:nvSpPr>
              <p:spPr>
                <a:xfrm>
                  <a:off x="3857620" y="4357694"/>
                  <a:ext cx="2312147" cy="2154618"/>
                </a:xfrm>
                <a:custGeom>
                  <a:avLst/>
                  <a:gdLst>
                    <a:gd name="connsiteX0" fmla="*/ 0 w 2252546"/>
                    <a:gd name="connsiteY0" fmla="*/ 1962614 h 1962614"/>
                    <a:gd name="connsiteX1" fmla="*/ 780585 w 2252546"/>
                    <a:gd name="connsiteY1" fmla="*/ 1048214 h 1962614"/>
                    <a:gd name="connsiteX2" fmla="*/ 1115122 w 2252546"/>
                    <a:gd name="connsiteY2" fmla="*/ 356839 h 1962614"/>
                    <a:gd name="connsiteX3" fmla="*/ 1360449 w 2252546"/>
                    <a:gd name="connsiteY3" fmla="*/ 490653 h 1962614"/>
                    <a:gd name="connsiteX4" fmla="*/ 1583473 w 2252546"/>
                    <a:gd name="connsiteY4" fmla="*/ 1025912 h 1962614"/>
                    <a:gd name="connsiteX5" fmla="*/ 1828800 w 2252546"/>
                    <a:gd name="connsiteY5" fmla="*/ 914400 h 1962614"/>
                    <a:gd name="connsiteX6" fmla="*/ 2252546 w 2252546"/>
                    <a:gd name="connsiteY6" fmla="*/ 0 h 1962614"/>
                    <a:gd name="connsiteX7" fmla="*/ 2252546 w 2252546"/>
                    <a:gd name="connsiteY7" fmla="*/ 0 h 196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2546" h="1962614">
                      <a:moveTo>
                        <a:pt x="0" y="1962614"/>
                      </a:moveTo>
                      <a:cubicBezTo>
                        <a:pt x="297365" y="1639228"/>
                        <a:pt x="594731" y="1315843"/>
                        <a:pt x="780585" y="1048214"/>
                      </a:cubicBezTo>
                      <a:cubicBezTo>
                        <a:pt x="966439" y="780585"/>
                        <a:pt x="1018478" y="449766"/>
                        <a:pt x="1115122" y="356839"/>
                      </a:cubicBezTo>
                      <a:cubicBezTo>
                        <a:pt x="1211766" y="263912"/>
                        <a:pt x="1282391" y="379141"/>
                        <a:pt x="1360449" y="490653"/>
                      </a:cubicBezTo>
                      <a:cubicBezTo>
                        <a:pt x="1438507" y="602165"/>
                        <a:pt x="1505415" y="955288"/>
                        <a:pt x="1583473" y="1025912"/>
                      </a:cubicBezTo>
                      <a:cubicBezTo>
                        <a:pt x="1661532" y="1096537"/>
                        <a:pt x="1717288" y="1085385"/>
                        <a:pt x="1828800" y="914400"/>
                      </a:cubicBezTo>
                      <a:cubicBezTo>
                        <a:pt x="1940312" y="743415"/>
                        <a:pt x="2252546" y="0"/>
                        <a:pt x="2252546" y="0"/>
                      </a:cubicBezTo>
                      <a:lnTo>
                        <a:pt x="2252546" y="0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5" name="5-Point Star 84"/>
              <p:cNvSpPr/>
              <p:nvPr/>
            </p:nvSpPr>
            <p:spPr>
              <a:xfrm>
                <a:off x="1857356" y="4286256"/>
                <a:ext cx="214314" cy="2143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rot="5400000">
                <a:off x="1551139" y="4878224"/>
                <a:ext cx="785819" cy="3050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5" idx="4"/>
              </p:cNvCxnSpPr>
              <p:nvPr/>
            </p:nvCxnSpPr>
            <p:spPr>
              <a:xfrm flipH="1" flipV="1">
                <a:off x="1071538" y="4357694"/>
                <a:ext cx="1000132" cy="1042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643042" y="5357826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Q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1472" y="4171898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Q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grpSp>
        <p:nvGrpSpPr>
          <p:cNvPr id="40" name="Group 191"/>
          <p:cNvGrpSpPr/>
          <p:nvPr/>
        </p:nvGrpSpPr>
        <p:grpSpPr>
          <a:xfrm>
            <a:off x="6302353" y="2996952"/>
            <a:ext cx="2878159" cy="2309801"/>
            <a:chOff x="1071538" y="4238516"/>
            <a:chExt cx="2623801" cy="2405988"/>
          </a:xfrm>
        </p:grpSpPr>
        <p:grpSp>
          <p:nvGrpSpPr>
            <p:cNvPr id="45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rot="5400000" flipH="1" flipV="1">
                <a:off x="465109" y="5536421"/>
                <a:ext cx="2214578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071538" y="5811857"/>
                <a:ext cx="2071702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22" name="Object 16"/>
            <p:cNvGraphicFramePr>
              <a:graphicFrameLocks noChangeAspect="1"/>
            </p:cNvGraphicFramePr>
            <p:nvPr/>
          </p:nvGraphicFramePr>
          <p:xfrm>
            <a:off x="3119352" y="5625894"/>
            <a:ext cx="575987" cy="401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name="Equation" r:id="rId12" imgW="291960" imgH="203040" progId="Equation.3">
                    <p:embed/>
                  </p:oleObj>
                </mc:Choice>
                <mc:Fallback>
                  <p:oleObj name="Equation" r:id="rId12" imgW="291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352" y="5625894"/>
                          <a:ext cx="575987" cy="4018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17"/>
            <p:cNvGraphicFramePr>
              <a:graphicFrameLocks noChangeAspect="1"/>
            </p:cNvGraphicFramePr>
            <p:nvPr/>
          </p:nvGraphicFramePr>
          <p:xfrm>
            <a:off x="1625838" y="4238516"/>
            <a:ext cx="575987" cy="451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name="Equation" r:id="rId14" imgW="291960" imgH="228600" progId="Equation.3">
                    <p:embed/>
                  </p:oleObj>
                </mc:Choice>
                <mc:Fallback>
                  <p:oleObj name="Equation" r:id="rId14" imgW="291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838" y="4238516"/>
                          <a:ext cx="575987" cy="451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6" name="Straight Connector 125"/>
          <p:cNvCxnSpPr/>
          <p:nvPr/>
        </p:nvCxnSpPr>
        <p:spPr>
          <a:xfrm rot="16200000" flipH="1">
            <a:off x="5862005" y="4223483"/>
            <a:ext cx="2143139" cy="8807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7503" y="5517232"/>
            <a:ext cx="4018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Find the DC operating point.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7504" y="5961474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Find the linearization of the nonlinear element.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43573"/>
              </p:ext>
            </p:extLst>
          </p:nvPr>
        </p:nvGraphicFramePr>
        <p:xfrm>
          <a:off x="2771800" y="1065485"/>
          <a:ext cx="18938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16" imgW="965160" imgH="507960" progId="Equation.3">
                  <p:embed/>
                </p:oleObj>
              </mc:Choice>
              <mc:Fallback>
                <p:oleObj name="Equation" r:id="rId16" imgW="965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065485"/>
                        <a:ext cx="1893887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727856"/>
              </p:ext>
            </p:extLst>
          </p:nvPr>
        </p:nvGraphicFramePr>
        <p:xfrm>
          <a:off x="6084168" y="1916832"/>
          <a:ext cx="2376264" cy="34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18" imgW="1574640" imgH="228600" progId="Equation.3">
                  <p:embed/>
                </p:oleObj>
              </mc:Choice>
              <mc:Fallback>
                <p:oleObj name="Equation" r:id="rId18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916832"/>
                        <a:ext cx="2376264" cy="3445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424386"/>
              </p:ext>
            </p:extLst>
          </p:nvPr>
        </p:nvGraphicFramePr>
        <p:xfrm>
          <a:off x="6084168" y="1556792"/>
          <a:ext cx="2437053" cy="36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20" imgW="1587240" imgH="241200" progId="Equation.3">
                  <p:embed/>
                </p:oleObj>
              </mc:Choice>
              <mc:Fallback>
                <p:oleObj name="Equation" r:id="rId20" imgW="1587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556792"/>
                        <a:ext cx="2437053" cy="36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79512" y="508610"/>
            <a:ext cx="789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Assume that the input consists of a DC part and a small AC part: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98108"/>
              </p:ext>
            </p:extLst>
          </p:nvPr>
        </p:nvGraphicFramePr>
        <p:xfrm>
          <a:off x="6751959" y="821085"/>
          <a:ext cx="2068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22" imgW="1054080" imgH="228600" progId="Equation.3">
                  <p:embed/>
                </p:oleObj>
              </mc:Choice>
              <mc:Fallback>
                <p:oleObj name="Equation" r:id="rId22" imgW="10540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959" y="821085"/>
                        <a:ext cx="20685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79512" y="980728"/>
            <a:ext cx="789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Then the output is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5076056" y="1546815"/>
            <a:ext cx="864096" cy="528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TextBox 86"/>
          <p:cNvSpPr txBox="1"/>
          <p:nvPr/>
        </p:nvSpPr>
        <p:spPr>
          <a:xfrm>
            <a:off x="183975" y="2341095"/>
            <a:ext cx="789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the AC part is small enough we can apply Taylor expansion and consider the linear term only: </a:t>
            </a:r>
            <a:r>
              <a:rPr lang="tr-TR" sz="2000" dirty="0" smtClean="0">
                <a:solidFill>
                  <a:srgbClr val="00B050"/>
                </a:solidFill>
                <a:latin typeface="Comic Sans MS" pitchFamily="66" charset="0"/>
              </a:rPr>
              <a:t>Linearization</a:t>
            </a:r>
            <a:r>
              <a:rPr lang="tr-TR" sz="2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4" grpId="0"/>
      <p:bldP spid="65" grpId="0"/>
      <p:bldP spid="67" grpId="0"/>
      <p:bldP spid="70" grpId="0"/>
      <p:bldP spid="73" grpId="0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Linearization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64291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Assumption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432782"/>
              </p:ext>
            </p:extLst>
          </p:nvPr>
        </p:nvGraphicFramePr>
        <p:xfrm>
          <a:off x="1885950" y="620713"/>
          <a:ext cx="29638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4" imgW="1511280" imgH="241200" progId="Equation.3">
                  <p:embed/>
                </p:oleObj>
              </mc:Choice>
              <mc:Fallback>
                <p:oleObj name="Equation" r:id="rId4" imgW="1511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620713"/>
                        <a:ext cx="296386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282" y="124294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Taylor expansion: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22296"/>
              </p:ext>
            </p:extLst>
          </p:nvPr>
        </p:nvGraphicFramePr>
        <p:xfrm>
          <a:off x="379435" y="1700808"/>
          <a:ext cx="7550151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6" imgW="3848040" imgH="393480" progId="Equation.3">
                  <p:embed/>
                </p:oleObj>
              </mc:Choice>
              <mc:Fallback>
                <p:oleObj name="Equation" r:id="rId6" imgW="3848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35" y="1700808"/>
                        <a:ext cx="7550151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1142984"/>
            <a:ext cx="91440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2" y="2641594"/>
            <a:ext cx="91440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166938" y="2736850"/>
          <a:ext cx="37877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8" imgW="1930320" imgH="533160" progId="Equation.3">
                  <p:embed/>
                </p:oleObj>
              </mc:Choice>
              <mc:Fallback>
                <p:oleObj name="Equation" r:id="rId8" imgW="19303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736850"/>
                        <a:ext cx="3787775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143108" y="3743334"/>
          <a:ext cx="37877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0" imgW="1930320" imgH="533160" progId="Equation.3">
                  <p:embed/>
                </p:oleObj>
              </mc:Choice>
              <mc:Fallback>
                <p:oleObj name="Equation" r:id="rId10" imgW="19303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743334"/>
                        <a:ext cx="3787775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500298" y="4649811"/>
          <a:ext cx="3438525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12" imgW="1752480" imgH="1091880" progId="Equation.3">
                  <p:embed/>
                </p:oleObj>
              </mc:Choice>
              <mc:Fallback>
                <p:oleObj name="Equation" r:id="rId12" imgW="175248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649811"/>
                        <a:ext cx="3438525" cy="213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072066" y="6213494"/>
            <a:ext cx="642942" cy="1588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072198" y="5981721"/>
          <a:ext cx="15700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4" imgW="799920" imgH="228600" progId="Equation.3">
                  <p:embed/>
                </p:oleObj>
              </mc:Choice>
              <mc:Fallback>
                <p:oleObj name="Equation" r:id="rId14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5981721"/>
                        <a:ext cx="15700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96136" y="522920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Small-signal conductivity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6858016" y="5629310"/>
            <a:ext cx="509756" cy="728648"/>
            <a:chOff x="6858016" y="5629310"/>
            <a:chExt cx="509756" cy="728648"/>
          </a:xfrm>
        </p:grpSpPr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rot="5400000">
              <a:off x="6996323" y="5643569"/>
              <a:ext cx="385708" cy="35719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858016" y="6072206"/>
              <a:ext cx="285752" cy="28575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72876"/>
              </p:ext>
            </p:extLst>
          </p:nvPr>
        </p:nvGraphicFramePr>
        <p:xfrm>
          <a:off x="6858016" y="3573016"/>
          <a:ext cx="18938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16" imgW="965200" imgH="508000" progId="Equation.3">
                  <p:embed/>
                </p:oleObj>
              </mc:Choice>
              <mc:Fallback>
                <p:oleObj name="Equation" r:id="rId16" imgW="965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3573016"/>
                        <a:ext cx="189388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2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552</Words>
  <Application>Microsoft Office PowerPoint</Application>
  <PresentationFormat>On-screen Show (4:3)</PresentationFormat>
  <Paragraphs>128</Paragraphs>
  <Slides>13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neslihan</dc:creator>
  <cp:lastModifiedBy>wi7</cp:lastModifiedBy>
  <cp:revision>28</cp:revision>
  <dcterms:created xsi:type="dcterms:W3CDTF">2011-11-14T17:36:06Z</dcterms:created>
  <dcterms:modified xsi:type="dcterms:W3CDTF">2012-11-18T12:55:50Z</dcterms:modified>
</cp:coreProperties>
</file>