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70" r:id="rId11"/>
    <p:sldId id="276" r:id="rId12"/>
    <p:sldId id="272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662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3787D-F290-46AF-9EB3-7B27318324D5}" type="datetimeFigureOut">
              <a:rPr lang="en-GB" smtClean="0"/>
              <a:t>24/11/2012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8C025-450F-47D9-896A-C660AD4E3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51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1DF9E-1D2B-4A64-A559-3E18DD72E46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9F842-EC30-4C83-9F2A-0F45BF678792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9F842-EC30-4C83-9F2A-0F45BF67879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9F842-EC30-4C83-9F2A-0F45BF67879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9F842-EC30-4C83-9F2A-0F45BF678792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9F842-EC30-4C83-9F2A-0F45BF678792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İşlemsel kuvvetlendirici tanım bağıntısı ve ornek devreler eksik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1DF9E-1D2B-4A64-A559-3E18DD72E46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9F842-EC30-4C83-9F2A-0F45BF67879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9F842-EC30-4C83-9F2A-0F45BF67879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9F842-EC30-4C83-9F2A-0F45BF67879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679FE-C0D7-420B-93D4-4E63025B136F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679FE-C0D7-420B-93D4-4E63025B136F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679FE-C0D7-420B-93D4-4E63025B136F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679FE-C0D7-420B-93D4-4E63025B136F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207-8BE4-4D07-9533-2110D100C715}" type="datetimeFigureOut">
              <a:rPr lang="en-GB" smtClean="0"/>
              <a:t>24/11/2012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F6C3-FC20-49A8-A1C4-367305E0CA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207-8BE4-4D07-9533-2110D100C715}" type="datetimeFigureOut">
              <a:rPr lang="en-GB" smtClean="0"/>
              <a:t>24/11/2012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F6C3-FC20-49A8-A1C4-367305E0CA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207-8BE4-4D07-9533-2110D100C715}" type="datetimeFigureOut">
              <a:rPr lang="en-GB" smtClean="0"/>
              <a:t>24/11/2012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F6C3-FC20-49A8-A1C4-367305E0CA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207-8BE4-4D07-9533-2110D100C715}" type="datetimeFigureOut">
              <a:rPr lang="en-GB" smtClean="0"/>
              <a:t>24/11/2012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F6C3-FC20-49A8-A1C4-367305E0CA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207-8BE4-4D07-9533-2110D100C715}" type="datetimeFigureOut">
              <a:rPr lang="en-GB" smtClean="0"/>
              <a:t>24/11/2012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F6C3-FC20-49A8-A1C4-367305E0CA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207-8BE4-4D07-9533-2110D100C715}" type="datetimeFigureOut">
              <a:rPr lang="en-GB" smtClean="0"/>
              <a:t>24/11/2012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F6C3-FC20-49A8-A1C4-367305E0CA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207-8BE4-4D07-9533-2110D100C715}" type="datetimeFigureOut">
              <a:rPr lang="en-GB" smtClean="0"/>
              <a:t>24/11/2012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F6C3-FC20-49A8-A1C4-367305E0CA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207-8BE4-4D07-9533-2110D100C715}" type="datetimeFigureOut">
              <a:rPr lang="en-GB" smtClean="0"/>
              <a:t>24/11/2012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F6C3-FC20-49A8-A1C4-367305E0CA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207-8BE4-4D07-9533-2110D100C715}" type="datetimeFigureOut">
              <a:rPr lang="en-GB" smtClean="0"/>
              <a:t>24/11/2012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F6C3-FC20-49A8-A1C4-367305E0CA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207-8BE4-4D07-9533-2110D100C715}" type="datetimeFigureOut">
              <a:rPr lang="en-GB" smtClean="0"/>
              <a:t>24/11/2012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F6C3-FC20-49A8-A1C4-367305E0CA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207-8BE4-4D07-9533-2110D100C715}" type="datetimeFigureOut">
              <a:rPr lang="en-GB" smtClean="0"/>
              <a:t>24/11/2012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F6C3-FC20-49A8-A1C4-367305E0CA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B207-8BE4-4D07-9533-2110D100C715}" type="datetimeFigureOut">
              <a:rPr lang="en-GB" smtClean="0"/>
              <a:t>24/11/2012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F6C3-FC20-49A8-A1C4-367305E0CA6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8.wmf"/><Relationship Id="rId4" Type="http://schemas.openxmlformats.org/officeDocument/2006/relationships/image" Target="../media/image49.png"/><Relationship Id="rId9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png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4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22.wmf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4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108" y="99932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Operational Amplifier  (Op-Amp)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   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4" name="Group 8"/>
          <p:cNvGrpSpPr/>
          <p:nvPr/>
        </p:nvGrpSpPr>
        <p:grpSpPr>
          <a:xfrm>
            <a:off x="571472" y="5000636"/>
            <a:ext cx="4714908" cy="1214446"/>
            <a:chOff x="285720" y="785794"/>
            <a:chExt cx="4929222" cy="1357322"/>
          </a:xfrm>
        </p:grpSpPr>
        <p:pic>
          <p:nvPicPr>
            <p:cNvPr id="31746" name="Picture 2" descr="C:\Users\neslihan\Documents\tasinacaklar\dersler\DevSis\EDT_09_10\dokumanlar\f1.1.jpg"/>
            <p:cNvPicPr>
              <a:picLocks noChangeAspect="1" noChangeArrowheads="1"/>
            </p:cNvPicPr>
            <p:nvPr/>
          </p:nvPicPr>
          <p:blipFill>
            <a:blip r:embed="rId3" cstate="print"/>
            <a:srcRect t="23077" r="90226" b="35384"/>
            <a:stretch>
              <a:fillRect/>
            </a:stretch>
          </p:blipFill>
          <p:spPr bwMode="auto">
            <a:xfrm>
              <a:off x="285720" y="857232"/>
              <a:ext cx="857256" cy="1285884"/>
            </a:xfrm>
            <a:prstGeom prst="rect">
              <a:avLst/>
            </a:prstGeom>
            <a:noFill/>
          </p:spPr>
        </p:pic>
        <p:pic>
          <p:nvPicPr>
            <p:cNvPr id="8" name="Picture 4" descr="C:\Users\neslihan\Documents\tasinacaklar\dersler\DevSis\EDT_09_10\dokumanlar\f1.2.jpg"/>
            <p:cNvPicPr>
              <a:picLocks noChangeAspect="1" noChangeArrowheads="1"/>
            </p:cNvPicPr>
            <p:nvPr/>
          </p:nvPicPr>
          <p:blipFill>
            <a:blip r:embed="rId4" cstate="print"/>
            <a:srcRect t="14737" r="78317" b="47368"/>
            <a:stretch>
              <a:fillRect/>
            </a:stretch>
          </p:blipFill>
          <p:spPr bwMode="auto">
            <a:xfrm>
              <a:off x="4045380" y="785794"/>
              <a:ext cx="1169562" cy="1143008"/>
            </a:xfrm>
            <a:prstGeom prst="rect">
              <a:avLst/>
            </a:prstGeom>
            <a:noFill/>
          </p:spPr>
        </p:pic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7" y="500042"/>
            <a:ext cx="7679643" cy="469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9"/>
          <p:cNvGrpSpPr/>
          <p:nvPr/>
        </p:nvGrpSpPr>
        <p:grpSpPr>
          <a:xfrm>
            <a:off x="1357290" y="4857760"/>
            <a:ext cx="7072362" cy="1857388"/>
            <a:chOff x="928662" y="571480"/>
            <a:chExt cx="7929618" cy="2786082"/>
          </a:xfrm>
        </p:grpSpPr>
        <p:pic>
          <p:nvPicPr>
            <p:cNvPr id="31748" name="Picture 4" descr="C:\Users\neslihan\Documents\tasinacaklar\dersler\DevSis\EDT_09_10\dokumanlar\f1.2.jpg"/>
            <p:cNvPicPr>
              <a:picLocks noChangeAspect="1" noChangeArrowheads="1"/>
            </p:cNvPicPr>
            <p:nvPr/>
          </p:nvPicPr>
          <p:blipFill>
            <a:blip r:embed="rId6" cstate="print"/>
            <a:srcRect l="32455" b="17105"/>
            <a:stretch>
              <a:fillRect/>
            </a:stretch>
          </p:blipFill>
          <p:spPr bwMode="auto">
            <a:xfrm>
              <a:off x="5214942" y="571480"/>
              <a:ext cx="3643338" cy="2500330"/>
            </a:xfrm>
            <a:prstGeom prst="rect">
              <a:avLst/>
            </a:prstGeom>
            <a:noFill/>
          </p:spPr>
        </p:pic>
        <p:pic>
          <p:nvPicPr>
            <p:cNvPr id="7" name="Picture 2" descr="C:\Users\neslihan\Documents\tasinacaklar\dersler\DevSis\EDT_09_10\dokumanlar\f1.1.jpg"/>
            <p:cNvPicPr>
              <a:picLocks noChangeAspect="1" noChangeArrowheads="1"/>
            </p:cNvPicPr>
            <p:nvPr/>
          </p:nvPicPr>
          <p:blipFill>
            <a:blip r:embed="rId7" cstate="print"/>
            <a:srcRect l="17810" r="46886" b="11538"/>
            <a:stretch>
              <a:fillRect/>
            </a:stretch>
          </p:blipFill>
          <p:spPr bwMode="auto">
            <a:xfrm>
              <a:off x="928662" y="619111"/>
              <a:ext cx="3096525" cy="2738451"/>
            </a:xfrm>
            <a:prstGeom prst="rect">
              <a:avLst/>
            </a:prstGeom>
            <a:noFill/>
          </p:spPr>
        </p:pic>
      </p:grpSp>
      <p:sp>
        <p:nvSpPr>
          <p:cNvPr id="10" name="TextBox 9"/>
          <p:cNvSpPr txBox="1"/>
          <p:nvPr/>
        </p:nvSpPr>
        <p:spPr>
          <a:xfrm>
            <a:off x="0" y="6536377"/>
            <a:ext cx="83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Circuits”,  Mc.Graw Hill, 1987, New York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 l="31594" t="29880" r="10526" b="39880"/>
          <a:stretch>
            <a:fillRect/>
          </a:stretch>
        </p:blipFill>
        <p:spPr bwMode="auto">
          <a:xfrm>
            <a:off x="35496" y="1628800"/>
            <a:ext cx="882098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47664" y="1628800"/>
            <a:ext cx="2736304" cy="28083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33720"/>
              </p:ext>
            </p:extLst>
          </p:nvPr>
        </p:nvGraphicFramePr>
        <p:xfrm>
          <a:off x="539552" y="4870400"/>
          <a:ext cx="5112568" cy="71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5" imgW="1625400" imgH="228600" progId="Equation.3">
                  <p:embed/>
                </p:oleObj>
              </mc:Choice>
              <mc:Fallback>
                <p:oleObj name="Equation" r:id="rId5" imgW="162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870400"/>
                        <a:ext cx="5112568" cy="7188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178375"/>
              </p:ext>
            </p:extLst>
          </p:nvPr>
        </p:nvGraphicFramePr>
        <p:xfrm>
          <a:off x="4139952" y="5877272"/>
          <a:ext cx="3087334" cy="52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7" imgW="876240" imgH="190440" progId="Equation.3">
                  <p:embed/>
                </p:oleObj>
              </mc:Choice>
              <mc:Fallback>
                <p:oleObj name="Equation" r:id="rId7" imgW="8762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877272"/>
                        <a:ext cx="3087334" cy="5211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029219"/>
              </p:ext>
            </p:extLst>
          </p:nvPr>
        </p:nvGraphicFramePr>
        <p:xfrm>
          <a:off x="6704529" y="4869160"/>
          <a:ext cx="20367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9" imgW="647640" imgH="228600" progId="Equation.3">
                  <p:embed/>
                </p:oleObj>
              </mc:Choice>
              <mc:Fallback>
                <p:oleObj name="Equation" r:id="rId9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529" y="4869160"/>
                        <a:ext cx="20367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496" y="76562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Some Applications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6459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Buffer      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96" y="692696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Aim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No matter how big is the load at the output, the output voltage is the same as the input voltage.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088" y="167203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Comic Sans MS" pitchFamily="66" charset="0"/>
              </a:rPr>
              <a:t>Voltage-controlled voltage source</a:t>
            </a:r>
            <a:endParaRPr lang="tr-TR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12281" y="594928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valid for</a:t>
            </a:r>
            <a:endParaRPr lang="tr-TR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4" grpId="0"/>
      <p:bldP spid="15" grpId="0"/>
      <p:bldP spid="16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496" y="76562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Some Applications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6459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Buffer      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96" y="692696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Aim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No matter how big is the load at the output, the output voltage is the same as the input voltage.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2580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19614" y="4292667"/>
            <a:ext cx="857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Comic Sans MS" pitchFamily="66" charset="0"/>
              </a:rPr>
              <a:t>Internal resistance is large for the input and small for the output.</a:t>
            </a:r>
            <a:endParaRPr lang="tr-TR" sz="2000" dirty="0" smtClean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Comic Sans MS" pitchFamily="66" charset="0"/>
              </a:rPr>
              <a:t>This reduces the downloading effect of N</a:t>
            </a:r>
            <a:r>
              <a:rPr lang="tr-TR" sz="2000" baseline="-25000" dirty="0" smtClean="0">
                <a:latin typeface="Comic Sans MS" pitchFamily="66" charset="0"/>
              </a:rPr>
              <a:t>2</a:t>
            </a:r>
            <a:r>
              <a:rPr lang="tr-TR" sz="2000" dirty="0" smtClean="0">
                <a:latin typeface="Comic Sans MS" pitchFamily="66" charset="0"/>
              </a:rPr>
              <a:t> onto N</a:t>
            </a:r>
            <a:r>
              <a:rPr lang="tr-TR" sz="2000" baseline="-25000" dirty="0" smtClean="0">
                <a:latin typeface="Comic Sans MS" pitchFamily="66" charset="0"/>
              </a:rPr>
              <a:t>1</a:t>
            </a:r>
            <a:r>
              <a:rPr lang="tr-TR" sz="2000" dirty="0" smtClean="0">
                <a:latin typeface="Comic Sans MS" pitchFamily="66" charset="0"/>
              </a:rPr>
              <a:t>.</a:t>
            </a:r>
            <a:endParaRPr lang="tr-TR" sz="2000" dirty="0" smtClean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Comic Sans MS" pitchFamily="66" charset="0"/>
              </a:rPr>
              <a:t>Simple analysis</a:t>
            </a:r>
            <a:r>
              <a:rPr lang="tr-TR" sz="2000" dirty="0" smtClean="0">
                <a:latin typeface="Comic Sans MS" pitchFamily="66" charset="0"/>
              </a:rPr>
              <a:t>.</a:t>
            </a:r>
            <a:endParaRPr lang="tr-TR" sz="20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9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799443"/>
              </p:ext>
            </p:extLst>
          </p:nvPr>
        </p:nvGraphicFramePr>
        <p:xfrm>
          <a:off x="4211960" y="5589240"/>
          <a:ext cx="4248472" cy="962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4" imgW="1739880" imgH="507960" progId="Equation.3">
                  <p:embed/>
                </p:oleObj>
              </mc:Choice>
              <mc:Fallback>
                <p:oleObj name="Equation" r:id="rId4" imgW="17398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589240"/>
                        <a:ext cx="4248472" cy="962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-180528" y="364594"/>
            <a:ext cx="320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Inverting Amplifier     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867" y="776898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u="sng" dirty="0" smtClean="0">
                <a:solidFill>
                  <a:srgbClr val="0033CC"/>
                </a:solidFill>
                <a:latin typeface="Comic Sans MS" pitchFamily="66" charset="0"/>
              </a:rPr>
              <a:t>Aim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A signal with small amplitude at the input is amplified at the output with a 180 degree phase shift.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1640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4" y="1484784"/>
            <a:ext cx="89058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598427"/>
              </p:ext>
            </p:extLst>
          </p:nvPr>
        </p:nvGraphicFramePr>
        <p:xfrm>
          <a:off x="6084168" y="4427839"/>
          <a:ext cx="2304256" cy="1233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7" imgW="901440" imgH="482400" progId="Equation.3">
                  <p:embed/>
                </p:oleObj>
              </mc:Choice>
              <mc:Fallback>
                <p:oleObj name="Equation" r:id="rId7" imgW="901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427839"/>
                        <a:ext cx="2304256" cy="12334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496" y="76562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Some Applications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12281" y="594928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valid for</a:t>
            </a:r>
            <a:endParaRPr lang="tr-TR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196752"/>
            <a:ext cx="89630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162668"/>
              </p:ext>
            </p:extLst>
          </p:nvPr>
        </p:nvGraphicFramePr>
        <p:xfrm>
          <a:off x="4102457" y="5661596"/>
          <a:ext cx="5039955" cy="863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5" imgW="2298600" imgH="507960" progId="Equation.3">
                  <p:embed/>
                </p:oleObj>
              </mc:Choice>
              <mc:Fallback>
                <p:oleObj name="Equation" r:id="rId5" imgW="22986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457" y="5661596"/>
                        <a:ext cx="5039955" cy="8637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171114"/>
              </p:ext>
            </p:extLst>
          </p:nvPr>
        </p:nvGraphicFramePr>
        <p:xfrm>
          <a:off x="5956300" y="4427538"/>
          <a:ext cx="256222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7" imgW="1002960" imgH="482400" progId="Equation.3">
                  <p:embed/>
                </p:oleObj>
              </mc:Choice>
              <mc:Fallback>
                <p:oleObj name="Equation" r:id="rId7" imgW="1002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4427538"/>
                        <a:ext cx="2562225" cy="1233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500" y="364594"/>
            <a:ext cx="320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>
                <a:solidFill>
                  <a:srgbClr val="C00000"/>
                </a:solidFill>
                <a:latin typeface="Comic Sans MS" pitchFamily="66" charset="0"/>
              </a:rPr>
              <a:t>N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on-inverting Amplifier     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867" y="776898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u="sng" dirty="0" smtClean="0">
                <a:solidFill>
                  <a:srgbClr val="0033CC"/>
                </a:solidFill>
                <a:latin typeface="Comic Sans MS" pitchFamily="66" charset="0"/>
              </a:rPr>
              <a:t>Aim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A signal with small amplitude at the input is amplified at the output without any phase shift.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76562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Some Applications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12281" y="594928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valid for</a:t>
            </a:r>
            <a:endParaRPr lang="tr-TR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1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244" y="1144705"/>
            <a:ext cx="70485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113744"/>
              </p:ext>
            </p:extLst>
          </p:nvPr>
        </p:nvGraphicFramePr>
        <p:xfrm>
          <a:off x="4283968" y="5733256"/>
          <a:ext cx="456723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5" imgW="2082600" imgH="431640" progId="Equation.3">
                  <p:embed/>
                </p:oleObj>
              </mc:Choice>
              <mc:Fallback>
                <p:oleObj name="Equation" r:id="rId5" imgW="2082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5733256"/>
                        <a:ext cx="4567237" cy="735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084160"/>
              </p:ext>
            </p:extLst>
          </p:nvPr>
        </p:nvGraphicFramePr>
        <p:xfrm>
          <a:off x="179512" y="4793765"/>
          <a:ext cx="4632663" cy="93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7" imgW="2133360" imgH="431640" progId="Equation.3">
                  <p:embed/>
                </p:oleObj>
              </mc:Choice>
              <mc:Fallback>
                <p:oleObj name="Equation" r:id="rId7" imgW="2133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93765"/>
                        <a:ext cx="4632663" cy="939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500" y="364594"/>
            <a:ext cx="320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Differential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Amplifier     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867" y="776898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u="sng" dirty="0" smtClean="0">
                <a:solidFill>
                  <a:srgbClr val="0033CC"/>
                </a:solidFill>
                <a:latin typeface="Comic Sans MS" pitchFamily="66" charset="0"/>
              </a:rPr>
              <a:t>Aim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Difference between two signals at the input is amplified at the output.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76562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Some Applications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12281" y="594928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valid for</a:t>
            </a:r>
            <a:endParaRPr lang="tr-TR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3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eslihan\Documents\tasinacaklar\dersler\DevSis\EDT_09_10\dokumanlar\f1.4.jpg"/>
          <p:cNvPicPr>
            <a:picLocks noChangeAspect="1" noChangeArrowheads="1"/>
          </p:cNvPicPr>
          <p:nvPr/>
        </p:nvPicPr>
        <p:blipFill>
          <a:blip r:embed="rId4" cstate="print"/>
          <a:srcRect r="16155" b="23076"/>
          <a:stretch>
            <a:fillRect/>
          </a:stretch>
        </p:blipFill>
        <p:spPr bwMode="auto">
          <a:xfrm>
            <a:off x="1684119" y="-24"/>
            <a:ext cx="6388343" cy="3500462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4307386" y="714356"/>
            <a:ext cx="3458186" cy="1685994"/>
            <a:chOff x="4307386" y="928670"/>
            <a:chExt cx="3458186" cy="1685994"/>
          </a:xfrm>
        </p:grpSpPr>
        <p:sp>
          <p:nvSpPr>
            <p:cNvPr id="3" name="TextBox 2"/>
            <p:cNvSpPr txBox="1"/>
            <p:nvPr/>
          </p:nvSpPr>
          <p:spPr>
            <a:xfrm>
              <a:off x="7286644" y="1500174"/>
              <a:ext cx="4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o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07386" y="928670"/>
              <a:ext cx="4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n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7686" y="2214554"/>
              <a:ext cx="4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p</a:t>
              </a:r>
              <a:endParaRPr lang="en-GB" sz="2000" dirty="0">
                <a:latin typeface="Comic Sans MS" pitchFamily="66" charset="0"/>
              </a:endParaRPr>
            </a:p>
          </p:txBody>
        </p:sp>
      </p:grpSp>
      <p:pic>
        <p:nvPicPr>
          <p:cNvPr id="32770" name="Picture 2" descr="C:\Users\neslihan\Documents\tasinacaklar\dersler\DevSis\EDT_09_10\dokumanlar\f1.5.jpg"/>
          <p:cNvPicPr>
            <a:picLocks noChangeAspect="1" noChangeArrowheads="1"/>
          </p:cNvPicPr>
          <p:nvPr/>
        </p:nvPicPr>
        <p:blipFill>
          <a:blip r:embed="rId5" cstate="print"/>
          <a:srcRect r="57610" b="21395"/>
          <a:stretch>
            <a:fillRect/>
          </a:stretch>
        </p:blipFill>
        <p:spPr bwMode="auto">
          <a:xfrm>
            <a:off x="71406" y="4000504"/>
            <a:ext cx="3357586" cy="2786034"/>
          </a:xfrm>
          <a:prstGeom prst="rect">
            <a:avLst/>
          </a:prstGeom>
          <a:noFill/>
        </p:spPr>
      </p:pic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428992" y="3683011"/>
          <a:ext cx="1389062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6" imgW="685800" imgH="749160" progId="Equation.3">
                  <p:embed/>
                </p:oleObj>
              </mc:Choice>
              <mc:Fallback>
                <p:oleObj name="Equation" r:id="rId6" imgW="685800" imgH="749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3683011"/>
                        <a:ext cx="1389062" cy="131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2"/>
          <p:cNvGrpSpPr/>
          <p:nvPr/>
        </p:nvGrpSpPr>
        <p:grpSpPr>
          <a:xfrm>
            <a:off x="428596" y="3916924"/>
            <a:ext cx="2714644" cy="369332"/>
            <a:chOff x="71406" y="3916924"/>
            <a:chExt cx="2714644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1406" y="3916924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>
                  <a:solidFill>
                    <a:srgbClr val="C00000"/>
                  </a:solidFill>
                </a:rPr>
                <a:t>Bipolar (</a:t>
              </a:r>
              <a:r>
                <a:rPr lang="en-GB" sz="1600" dirty="0" smtClean="0">
                  <a:solidFill>
                    <a:srgbClr val="C00000"/>
                  </a:solidFill>
                </a:rPr>
                <a:t>µ</a:t>
              </a:r>
              <a:r>
                <a:rPr lang="tr-TR" sz="1600" dirty="0" smtClean="0">
                  <a:solidFill>
                    <a:srgbClr val="C00000"/>
                  </a:solidFill>
                </a:rPr>
                <a:t>A741)</a:t>
              </a:r>
              <a:r>
                <a:rPr lang="tr-TR" dirty="0" smtClean="0"/>
                <a:t> 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38593" y="3916924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>
                  <a:solidFill>
                    <a:srgbClr val="C00000"/>
                  </a:solidFill>
                </a:rPr>
                <a:t>FET (</a:t>
              </a:r>
              <a:r>
                <a:rPr lang="en-GB" sz="1600" dirty="0" smtClean="0">
                  <a:solidFill>
                    <a:srgbClr val="C00000"/>
                  </a:solidFill>
                </a:rPr>
                <a:t>µ</a:t>
              </a:r>
              <a:r>
                <a:rPr lang="tr-TR" sz="1600" dirty="0" smtClean="0">
                  <a:solidFill>
                    <a:srgbClr val="C00000"/>
                  </a:solidFill>
                </a:rPr>
                <a:t>A740)</a:t>
              </a:r>
              <a:r>
                <a:rPr lang="tr-TR" dirty="0" smtClean="0"/>
                <a:t> </a:t>
              </a:r>
              <a:endParaRPr lang="en-GB" dirty="0"/>
            </a:p>
          </p:txBody>
        </p:sp>
      </p:grpSp>
      <p:grpSp>
        <p:nvGrpSpPr>
          <p:cNvPr id="9" name="Group 17"/>
          <p:cNvGrpSpPr/>
          <p:nvPr/>
        </p:nvGrpSpPr>
        <p:grpSpPr>
          <a:xfrm>
            <a:off x="571472" y="4286256"/>
            <a:ext cx="2223500" cy="369332"/>
            <a:chOff x="571472" y="4286256"/>
            <a:chExt cx="2223500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71472" y="4286256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~</a:t>
              </a:r>
              <a:r>
                <a:rPr lang="tr-TR" dirty="0" smtClean="0"/>
                <a:t>0,2mA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48265" y="4286256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~</a:t>
              </a:r>
              <a:r>
                <a:rPr lang="tr-TR" dirty="0" smtClean="0"/>
                <a:t>0,1nA</a:t>
              </a:r>
              <a:endParaRPr lang="en-GB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0" y="6536377"/>
            <a:ext cx="83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Circuits”,  Mc.Graw Hill, 1987, New York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61" y="3643314"/>
            <a:ext cx="3544649" cy="273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1406" y="2852936"/>
            <a:ext cx="4765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How many terminals does it have?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How many equations do we need?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099" y="3643314"/>
            <a:ext cx="178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1600" dirty="0" smtClean="0">
                <a:solidFill>
                  <a:srgbClr val="C00000"/>
                </a:solidFill>
                <a:latin typeface="Comic Sans MS" pitchFamily="66" charset="0"/>
              </a:rPr>
              <a:t>Base currents </a:t>
            </a:r>
            <a:endParaRPr lang="tr-TR" sz="16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 l="32184" t="20430" r="11707" b="56305"/>
          <a:stretch>
            <a:fillRect/>
          </a:stretch>
        </p:blipFill>
        <p:spPr bwMode="auto">
          <a:xfrm>
            <a:off x="8119" y="232319"/>
            <a:ext cx="8380305" cy="217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6536377"/>
            <a:ext cx="83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Circuits”,  Mc.Graw Hill, 1987, New York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696" y="99932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>
                <a:solidFill>
                  <a:srgbClr val="C00000"/>
                </a:solidFill>
                <a:latin typeface="Comic Sans MS" pitchFamily="66" charset="0"/>
              </a:rPr>
              <a:t>I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deal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Op-Amp      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836712"/>
            <a:ext cx="619573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-</a:t>
            </a:r>
          </a:p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V</a:t>
            </a:r>
            <a:r>
              <a:rPr lang="tr-TR" sz="2000" baseline="-25000" dirty="0" smtClean="0">
                <a:solidFill>
                  <a:srgbClr val="C00000"/>
                </a:solidFill>
                <a:latin typeface="Comic Sans MS" pitchFamily="66" charset="0"/>
              </a:rPr>
              <a:t>d</a:t>
            </a:r>
          </a:p>
          <a:p>
            <a:pPr algn="ctr"/>
            <a:r>
              <a:rPr lang="tr-TR" sz="3200" baseline="-25000" dirty="0" smtClean="0">
                <a:solidFill>
                  <a:srgbClr val="C00000"/>
                </a:solidFill>
                <a:latin typeface="Comic Sans MS" pitchFamily="66" charset="0"/>
              </a:rPr>
              <a:t>+</a:t>
            </a:r>
            <a:r>
              <a:rPr lang="tr-TR" sz="16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428694"/>
              </p:ext>
            </p:extLst>
          </p:nvPr>
        </p:nvGraphicFramePr>
        <p:xfrm>
          <a:off x="555625" y="2806700"/>
          <a:ext cx="3857625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5" imgW="1587240" imgH="1168200" progId="Equation.3">
                  <p:embed/>
                </p:oleObj>
              </mc:Choice>
              <mc:Fallback>
                <p:oleObj name="Equation" r:id="rId5" imgW="1587240" imgH="1168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806700"/>
                        <a:ext cx="3857625" cy="283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1977100" y="3926657"/>
            <a:ext cx="2138486" cy="11521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3"/>
          <p:cNvGrpSpPr/>
          <p:nvPr/>
        </p:nvGrpSpPr>
        <p:grpSpPr>
          <a:xfrm>
            <a:off x="3707904" y="1124744"/>
            <a:ext cx="3024336" cy="2950212"/>
            <a:chOff x="3721004" y="908720"/>
            <a:chExt cx="3227260" cy="3161425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721006" y="2060848"/>
              <a:ext cx="1715094" cy="200929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721004" y="908720"/>
              <a:ext cx="3227260" cy="3161425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/>
          <p:cNvSpPr/>
          <p:nvPr/>
        </p:nvSpPr>
        <p:spPr>
          <a:xfrm>
            <a:off x="1979712" y="5013176"/>
            <a:ext cx="2592288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15" idx="7"/>
          </p:cNvCxnSpPr>
          <p:nvPr/>
        </p:nvCxnSpPr>
        <p:spPr>
          <a:xfrm flipV="1">
            <a:off x="4192368" y="1872895"/>
            <a:ext cx="1891800" cy="32457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36043"/>
            <a:ext cx="3024336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44624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Equivalent model for positive saturation region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772234"/>
              </p:ext>
            </p:extLst>
          </p:nvPr>
        </p:nvGraphicFramePr>
        <p:xfrm>
          <a:off x="3563888" y="1197049"/>
          <a:ext cx="5323656" cy="131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5" imgW="2095200" imgH="596880" progId="Equation.3">
                  <p:embed/>
                </p:oleObj>
              </mc:Choice>
              <mc:Fallback>
                <p:oleObj name="Equation" r:id="rId5" imgW="2095200" imgH="596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197049"/>
                        <a:ext cx="5323656" cy="1315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012794"/>
              </p:ext>
            </p:extLst>
          </p:nvPr>
        </p:nvGraphicFramePr>
        <p:xfrm>
          <a:off x="5652120" y="244679"/>
          <a:ext cx="2731988" cy="520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7" imgW="825480" imgH="203040" progId="Equation.3">
                  <p:embed/>
                </p:oleObj>
              </mc:Choice>
              <mc:Fallback>
                <p:oleObj name="Equation" r:id="rId7" imgW="8254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44679"/>
                        <a:ext cx="2731988" cy="5208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454276"/>
              </p:ext>
            </p:extLst>
          </p:nvPr>
        </p:nvGraphicFramePr>
        <p:xfrm>
          <a:off x="5724128" y="3444969"/>
          <a:ext cx="27320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9" imgW="825480" imgH="203040" progId="Equation.3">
                  <p:embed/>
                </p:oleObj>
              </mc:Choice>
              <mc:Fallback>
                <p:oleObj name="Equation" r:id="rId9" imgW="8254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444969"/>
                        <a:ext cx="27320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524712"/>
              </p:ext>
            </p:extLst>
          </p:nvPr>
        </p:nvGraphicFramePr>
        <p:xfrm>
          <a:off x="3635896" y="4412655"/>
          <a:ext cx="5380148" cy="1275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11" imgW="2184120" imgH="596880" progId="Equation.3">
                  <p:embed/>
                </p:oleObj>
              </mc:Choice>
              <mc:Fallback>
                <p:oleObj name="Equation" r:id="rId11" imgW="2184120" imgH="596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412655"/>
                        <a:ext cx="5380148" cy="12750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-36512" y="3244914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Equivalent model for negative saturation region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  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6" y="3789040"/>
            <a:ext cx="2938636" cy="252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6" y="14857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Equivalent model for linear region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5003800" y="1916832"/>
          <a:ext cx="1654175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4" imgW="583920" imgH="609480" progId="Equation.3">
                  <p:embed/>
                </p:oleObj>
              </mc:Choice>
              <mc:Fallback>
                <p:oleObj name="Equation" r:id="rId4" imgW="583920" imgH="609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916832"/>
                        <a:ext cx="1654175" cy="172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722309" y="1196752"/>
          <a:ext cx="423406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6" imgW="1244520" imgH="190440" progId="Equation.3">
                  <p:embed/>
                </p:oleObj>
              </mc:Choice>
              <mc:Fallback>
                <p:oleObj name="Equation" r:id="rId6" imgW="1244520" imgH="190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309" y="1196752"/>
                        <a:ext cx="4234067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71600" y="4133782"/>
          <a:ext cx="6840760" cy="174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8" imgW="2031840" imgH="596880" progId="Equation.3">
                  <p:embed/>
                </p:oleObj>
              </mc:Choice>
              <mc:Fallback>
                <p:oleObj name="Equation" r:id="rId8" imgW="2031840" imgH="596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33782"/>
                        <a:ext cx="6840760" cy="1743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35909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32240" y="2672207"/>
            <a:ext cx="2308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Hayali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2240" y="3080052"/>
            <a:ext cx="2308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C00000"/>
                </a:solidFill>
                <a:latin typeface="Comic Sans MS" pitchFamily="66" charset="0"/>
              </a:rPr>
              <a:t>k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ısa-devre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84168" y="2672207"/>
            <a:ext cx="1224136" cy="20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31841" y="334101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/>
          <p:nvPr/>
        </p:nvGrpSpPr>
        <p:grpSpPr>
          <a:xfrm>
            <a:off x="2639207" y="3691914"/>
            <a:ext cx="3227929" cy="497311"/>
            <a:chOff x="71406" y="3408917"/>
            <a:chExt cx="3227929" cy="497311"/>
          </a:xfrm>
        </p:grpSpPr>
        <p:sp>
          <p:nvSpPr>
            <p:cNvPr id="62" name="TextBox 61"/>
            <p:cNvSpPr txBox="1"/>
            <p:nvPr/>
          </p:nvSpPr>
          <p:spPr>
            <a:xfrm>
              <a:off x="71406" y="3457518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Linear Region: </a:t>
              </a:r>
              <a:r>
                <a:rPr lang="tr-TR" sz="2000" dirty="0" smtClean="0">
                  <a:solidFill>
                    <a:srgbClr val="C00000"/>
                  </a:solidFill>
                  <a:latin typeface="Comic Sans MS" pitchFamily="66" charset="0"/>
                </a:rPr>
                <a:t> 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63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8079336"/>
                </p:ext>
              </p:extLst>
            </p:nvPr>
          </p:nvGraphicFramePr>
          <p:xfrm>
            <a:off x="2080922" y="3408917"/>
            <a:ext cx="1218413" cy="497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" name="Equation" r:id="rId4" imgW="622080" imgH="253800" progId="Equation.3">
                    <p:embed/>
                  </p:oleObj>
                </mc:Choice>
                <mc:Fallback>
                  <p:oleObj name="Equation" r:id="rId4" imgW="622080" imgH="2538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0922" y="3408917"/>
                          <a:ext cx="1218413" cy="497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0"/>
          <p:cNvGrpSpPr/>
          <p:nvPr/>
        </p:nvGrpSpPr>
        <p:grpSpPr>
          <a:xfrm>
            <a:off x="214282" y="1071546"/>
            <a:ext cx="4500594" cy="2928958"/>
            <a:chOff x="214282" y="785794"/>
            <a:chExt cx="4500594" cy="2928958"/>
          </a:xfrm>
        </p:grpSpPr>
        <p:grpSp>
          <p:nvGrpSpPr>
            <p:cNvPr id="9" name="Group 56"/>
            <p:cNvGrpSpPr/>
            <p:nvPr/>
          </p:nvGrpSpPr>
          <p:grpSpPr>
            <a:xfrm>
              <a:off x="214282" y="785794"/>
              <a:ext cx="4500594" cy="2928958"/>
              <a:chOff x="214282" y="928670"/>
              <a:chExt cx="4500594" cy="2928958"/>
            </a:xfrm>
          </p:grpSpPr>
          <p:grpSp>
            <p:nvGrpSpPr>
              <p:cNvPr id="18" name="Group 3"/>
              <p:cNvGrpSpPr/>
              <p:nvPr/>
            </p:nvGrpSpPr>
            <p:grpSpPr>
              <a:xfrm>
                <a:off x="214282" y="1428736"/>
                <a:ext cx="4500594" cy="2428892"/>
                <a:chOff x="214282" y="714356"/>
                <a:chExt cx="4500594" cy="2428892"/>
              </a:xfrm>
            </p:grpSpPr>
            <p:sp>
              <p:nvSpPr>
                <p:cNvPr id="5" name="Isosceles Triangle 4"/>
                <p:cNvSpPr/>
                <p:nvPr/>
              </p:nvSpPr>
              <p:spPr>
                <a:xfrm rot="5400000">
                  <a:off x="1321571" y="823227"/>
                  <a:ext cx="1573350" cy="1355608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57158" y="1071546"/>
                  <a:ext cx="1071570" cy="1588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57158" y="1855776"/>
                  <a:ext cx="1071570" cy="1588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/>
                <p:cNvSpPr/>
                <p:nvPr/>
              </p:nvSpPr>
              <p:spPr>
                <a:xfrm flipV="1">
                  <a:off x="285720" y="1785926"/>
                  <a:ext cx="71438" cy="14287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786050" y="1500174"/>
                  <a:ext cx="1071570" cy="1588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/>
                <p:cNvSpPr/>
                <p:nvPr/>
              </p:nvSpPr>
              <p:spPr>
                <a:xfrm flipV="1">
                  <a:off x="3857620" y="1428736"/>
                  <a:ext cx="71438" cy="14287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1607323" y="2320917"/>
                  <a:ext cx="642942" cy="1588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1785918" y="2643182"/>
                  <a:ext cx="285752" cy="1588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23"/>
                <p:cNvSpPr txBox="1"/>
                <p:nvPr/>
              </p:nvSpPr>
              <p:spPr>
                <a:xfrm rot="10800000">
                  <a:off x="785786" y="829559"/>
                  <a:ext cx="1000132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tr-TR" sz="2800" dirty="0" smtClean="0">
                      <a:solidFill>
                        <a:srgbClr val="002060"/>
                      </a:solidFill>
                    </a:rPr>
                    <a:t>+</a:t>
                  </a:r>
                </a:p>
                <a:p>
                  <a:r>
                    <a:rPr lang="tr-TR" sz="2800" dirty="0" smtClean="0">
                      <a:solidFill>
                        <a:srgbClr val="002060"/>
                      </a:solidFill>
                    </a:rPr>
                    <a:t>        </a:t>
                  </a:r>
                </a:p>
                <a:p>
                  <a:r>
                    <a:rPr lang="tr-TR" sz="2800" dirty="0" smtClean="0">
                      <a:solidFill>
                        <a:srgbClr val="002060"/>
                      </a:solidFill>
                    </a:rPr>
                    <a:t>-</a:t>
                  </a:r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  <p:pic>
              <p:nvPicPr>
                <p:cNvPr id="15" name="Object 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2071688" y="1357313"/>
                  <a:ext cx="433387" cy="328612"/>
                </a:xfrm>
                <a:prstGeom prst="rect">
                  <a:avLst/>
                </a:prstGeom>
                <a:noFill/>
              </p:spPr>
            </p:pic>
            <p:sp>
              <p:nvSpPr>
                <p:cNvPr id="16" name="TextBox 26"/>
                <p:cNvSpPr txBox="1"/>
                <p:nvPr/>
              </p:nvSpPr>
              <p:spPr>
                <a:xfrm>
                  <a:off x="2071670" y="235743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tr-TR" sz="2800" dirty="0" smtClean="0"/>
                    <a:t>-</a:t>
                  </a:r>
                  <a:endParaRPr lang="en-GB" sz="2800" dirty="0"/>
                </a:p>
              </p:txBody>
            </p:sp>
            <p:sp>
              <p:nvSpPr>
                <p:cNvPr id="17" name="TextBox 28"/>
                <p:cNvSpPr txBox="1"/>
                <p:nvPr/>
              </p:nvSpPr>
              <p:spPr>
                <a:xfrm>
                  <a:off x="214282" y="1758253"/>
                  <a:ext cx="1000132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tr-TR" sz="2800" dirty="0" smtClean="0">
                      <a:solidFill>
                        <a:srgbClr val="002060"/>
                      </a:solidFill>
                    </a:rPr>
                    <a:t>+  </a:t>
                  </a:r>
                </a:p>
                <a:p>
                  <a:r>
                    <a:rPr lang="tr-TR" sz="2000" dirty="0" smtClean="0">
                      <a:solidFill>
                        <a:srgbClr val="002060"/>
                      </a:solidFill>
                      <a:latin typeface="Comic Sans MS" pitchFamily="66" charset="0"/>
                    </a:rPr>
                    <a:t>v</a:t>
                  </a:r>
                  <a:r>
                    <a:rPr lang="tr-TR" sz="2000" baseline="-25000" dirty="0" smtClean="0">
                      <a:solidFill>
                        <a:srgbClr val="002060"/>
                      </a:solidFill>
                      <a:latin typeface="Comic Sans MS" pitchFamily="66" charset="0"/>
                    </a:rPr>
                    <a:t>in</a:t>
                  </a:r>
                  <a:r>
                    <a:rPr lang="tr-TR" sz="2800" dirty="0" smtClean="0">
                      <a:solidFill>
                        <a:srgbClr val="002060"/>
                      </a:solidFill>
                    </a:rPr>
                    <a:t>        </a:t>
                  </a:r>
                </a:p>
                <a:p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rot="10800000" flipV="1">
                  <a:off x="3286116" y="1500174"/>
                  <a:ext cx="214314" cy="11112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40"/>
                <p:cNvSpPr txBox="1"/>
                <p:nvPr/>
              </p:nvSpPr>
              <p:spPr>
                <a:xfrm>
                  <a:off x="571472" y="1214422"/>
                  <a:ext cx="4106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tr-TR" sz="2000" dirty="0" smtClean="0">
                      <a:latin typeface="Comic Sans MS" pitchFamily="66" charset="0"/>
                    </a:rPr>
                    <a:t>v</a:t>
                  </a:r>
                  <a:r>
                    <a:rPr lang="tr-TR" sz="2000" baseline="-25000" dirty="0" smtClean="0">
                      <a:latin typeface="Comic Sans MS" pitchFamily="66" charset="0"/>
                    </a:rPr>
                    <a:t>d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23" name="TextBox 42"/>
                <p:cNvSpPr txBox="1"/>
                <p:nvPr/>
              </p:nvSpPr>
              <p:spPr>
                <a:xfrm>
                  <a:off x="3368174" y="1100064"/>
                  <a:ext cx="3465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tr-TR" sz="2000" dirty="0" smtClean="0">
                      <a:latin typeface="Comic Sans MS" pitchFamily="66" charset="0"/>
                    </a:rPr>
                    <a:t>i</a:t>
                  </a:r>
                  <a:r>
                    <a:rPr lang="tr-TR" sz="2000" baseline="-25000" dirty="0" smtClean="0">
                      <a:latin typeface="Comic Sans MS" pitchFamily="66" charset="0"/>
                    </a:rPr>
                    <a:t>o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24" name="TextBox 43"/>
                <p:cNvSpPr txBox="1"/>
                <p:nvPr/>
              </p:nvSpPr>
              <p:spPr>
                <a:xfrm>
                  <a:off x="3714744" y="1428736"/>
                  <a:ext cx="1000132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tr-TR" sz="2800" dirty="0" smtClean="0">
                      <a:solidFill>
                        <a:srgbClr val="002060"/>
                      </a:solidFill>
                    </a:rPr>
                    <a:t>+  </a:t>
                  </a:r>
                </a:p>
                <a:p>
                  <a:r>
                    <a:rPr lang="tr-TR" sz="2000" dirty="0" smtClean="0">
                      <a:solidFill>
                        <a:srgbClr val="002060"/>
                      </a:solidFill>
                      <a:latin typeface="Comic Sans MS" pitchFamily="66" charset="0"/>
                    </a:rPr>
                    <a:t>v</a:t>
                  </a:r>
                  <a:r>
                    <a:rPr lang="tr-TR" sz="2000" baseline="-25000" dirty="0" smtClean="0">
                      <a:solidFill>
                        <a:srgbClr val="002060"/>
                      </a:solidFill>
                      <a:latin typeface="Comic Sans MS" pitchFamily="66" charset="0"/>
                    </a:rPr>
                    <a:t>o</a:t>
                  </a:r>
                  <a:r>
                    <a:rPr lang="tr-TR" sz="2800" dirty="0" smtClean="0">
                      <a:solidFill>
                        <a:srgbClr val="002060"/>
                      </a:solidFill>
                    </a:rPr>
                    <a:t>        </a:t>
                  </a:r>
                </a:p>
                <a:p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-71470" y="1357298"/>
                <a:ext cx="85725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57158" y="928670"/>
                <a:ext cx="271464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2428860" y="1571612"/>
                <a:ext cx="128588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23"/>
            <p:cNvSpPr txBox="1"/>
            <p:nvPr/>
          </p:nvSpPr>
          <p:spPr>
            <a:xfrm rot="10800000">
              <a:off x="285720" y="1494526"/>
              <a:ext cx="71438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+</a:t>
              </a:r>
            </a:p>
            <a:p>
              <a:endParaRPr lang="tr-TR" sz="800" dirty="0" smtClean="0">
                <a:solidFill>
                  <a:srgbClr val="002060"/>
                </a:solidFill>
              </a:endParaRPr>
            </a:p>
            <a:p>
              <a:r>
                <a:rPr lang="tr-TR" sz="2800" dirty="0" smtClean="0">
                  <a:solidFill>
                    <a:srgbClr val="002060"/>
                  </a:solidFill>
                </a:rPr>
                <a:t>-</a:t>
              </a:r>
            </a:p>
          </p:txBody>
        </p:sp>
      </p:grpSp>
      <p:grpSp>
        <p:nvGrpSpPr>
          <p:cNvPr id="19" name="Group 71"/>
          <p:cNvGrpSpPr/>
          <p:nvPr/>
        </p:nvGrpSpPr>
        <p:grpSpPr>
          <a:xfrm>
            <a:off x="4500562" y="1071546"/>
            <a:ext cx="4500594" cy="2928958"/>
            <a:chOff x="4500562" y="785794"/>
            <a:chExt cx="4500594" cy="2928958"/>
          </a:xfrm>
        </p:grpSpPr>
        <p:grpSp>
          <p:nvGrpSpPr>
            <p:cNvPr id="22" name="Group 60"/>
            <p:cNvGrpSpPr/>
            <p:nvPr/>
          </p:nvGrpSpPr>
          <p:grpSpPr>
            <a:xfrm>
              <a:off x="4500562" y="785794"/>
              <a:ext cx="4500594" cy="2928958"/>
              <a:chOff x="4500562" y="1214422"/>
              <a:chExt cx="4500594" cy="2928958"/>
            </a:xfrm>
          </p:grpSpPr>
          <p:grpSp>
            <p:nvGrpSpPr>
              <p:cNvPr id="25" name="Group 27"/>
              <p:cNvGrpSpPr/>
              <p:nvPr/>
            </p:nvGrpSpPr>
            <p:grpSpPr>
              <a:xfrm>
                <a:off x="4500562" y="1714488"/>
                <a:ext cx="4500594" cy="2428892"/>
                <a:chOff x="214282" y="714356"/>
                <a:chExt cx="4500594" cy="2428892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 rot="5400000">
                  <a:off x="1321571" y="823227"/>
                  <a:ext cx="1573350" cy="1355608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357158" y="1071546"/>
                  <a:ext cx="1071570" cy="1588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57158" y="1855776"/>
                  <a:ext cx="1071570" cy="1588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/>
                <p:cNvSpPr/>
                <p:nvPr/>
              </p:nvSpPr>
              <p:spPr>
                <a:xfrm flipV="1">
                  <a:off x="285720" y="1785926"/>
                  <a:ext cx="71438" cy="14287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786050" y="1500174"/>
                  <a:ext cx="1071570" cy="1588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/>
                <p:cNvSpPr/>
                <p:nvPr/>
              </p:nvSpPr>
              <p:spPr>
                <a:xfrm flipV="1">
                  <a:off x="3857620" y="1428736"/>
                  <a:ext cx="71438" cy="14287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/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1607323" y="2320917"/>
                  <a:ext cx="642942" cy="1588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785918" y="2643182"/>
                  <a:ext cx="285752" cy="1588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23"/>
                <p:cNvSpPr txBox="1"/>
                <p:nvPr/>
              </p:nvSpPr>
              <p:spPr>
                <a:xfrm>
                  <a:off x="1500166" y="829559"/>
                  <a:ext cx="1000132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tr-TR" sz="2800" dirty="0" smtClean="0">
                      <a:solidFill>
                        <a:srgbClr val="002060"/>
                      </a:solidFill>
                    </a:rPr>
                    <a:t>+</a:t>
                  </a:r>
                </a:p>
                <a:p>
                  <a:r>
                    <a:rPr lang="tr-TR" sz="2800" dirty="0" smtClean="0">
                      <a:solidFill>
                        <a:srgbClr val="002060"/>
                      </a:solidFill>
                    </a:rPr>
                    <a:t>        </a:t>
                  </a:r>
                </a:p>
                <a:p>
                  <a:r>
                    <a:rPr lang="tr-TR" sz="2800" dirty="0" smtClean="0">
                      <a:solidFill>
                        <a:srgbClr val="002060"/>
                      </a:solidFill>
                    </a:rPr>
                    <a:t>-</a:t>
                  </a:r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  <p:pic>
              <p:nvPicPr>
                <p:cNvPr id="39" name="Object 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2071688" y="1357313"/>
                  <a:ext cx="433387" cy="328612"/>
                </a:xfrm>
                <a:prstGeom prst="rect">
                  <a:avLst/>
                </a:prstGeom>
                <a:noFill/>
              </p:spPr>
            </p:pic>
            <p:sp>
              <p:nvSpPr>
                <p:cNvPr id="40" name="TextBox 26"/>
                <p:cNvSpPr txBox="1"/>
                <p:nvPr/>
              </p:nvSpPr>
              <p:spPr>
                <a:xfrm>
                  <a:off x="2071670" y="235743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tr-TR" sz="2800" dirty="0" smtClean="0"/>
                    <a:t>-</a:t>
                  </a:r>
                  <a:endParaRPr lang="en-GB" sz="2800" dirty="0"/>
                </a:p>
              </p:txBody>
            </p:sp>
            <p:sp>
              <p:nvSpPr>
                <p:cNvPr id="41" name="TextBox 28"/>
                <p:cNvSpPr txBox="1"/>
                <p:nvPr/>
              </p:nvSpPr>
              <p:spPr>
                <a:xfrm>
                  <a:off x="214282" y="1758253"/>
                  <a:ext cx="1000132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tr-TR" sz="2800" dirty="0" smtClean="0">
                      <a:solidFill>
                        <a:srgbClr val="002060"/>
                      </a:solidFill>
                    </a:rPr>
                    <a:t>+  </a:t>
                  </a:r>
                </a:p>
                <a:p>
                  <a:r>
                    <a:rPr lang="tr-TR" sz="2000" dirty="0" smtClean="0">
                      <a:solidFill>
                        <a:srgbClr val="002060"/>
                      </a:solidFill>
                      <a:latin typeface="Comic Sans MS" pitchFamily="66" charset="0"/>
                    </a:rPr>
                    <a:t>v</a:t>
                  </a:r>
                  <a:r>
                    <a:rPr lang="tr-TR" sz="2000" baseline="-25000" dirty="0" smtClean="0">
                      <a:solidFill>
                        <a:srgbClr val="002060"/>
                      </a:solidFill>
                      <a:latin typeface="Comic Sans MS" pitchFamily="66" charset="0"/>
                    </a:rPr>
                    <a:t>in</a:t>
                  </a:r>
                  <a:r>
                    <a:rPr lang="tr-TR" sz="2800" dirty="0" smtClean="0">
                      <a:solidFill>
                        <a:srgbClr val="002060"/>
                      </a:solidFill>
                    </a:rPr>
                    <a:t>        </a:t>
                  </a:r>
                </a:p>
                <a:p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44" name="Straight Arrow Connector 43"/>
                <p:cNvCxnSpPr/>
                <p:nvPr/>
              </p:nvCxnSpPr>
              <p:spPr>
                <a:xfrm rot="10800000" flipV="1">
                  <a:off x="3286116" y="1500174"/>
                  <a:ext cx="214314" cy="11112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2"/>
                <p:cNvSpPr txBox="1"/>
                <p:nvPr/>
              </p:nvSpPr>
              <p:spPr>
                <a:xfrm>
                  <a:off x="3225298" y="1028626"/>
                  <a:ext cx="3465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tr-TR" sz="2000" dirty="0" smtClean="0">
                      <a:latin typeface="Comic Sans MS" pitchFamily="66" charset="0"/>
                    </a:rPr>
                    <a:t>i</a:t>
                  </a:r>
                  <a:r>
                    <a:rPr lang="tr-TR" sz="2000" baseline="-25000" dirty="0" smtClean="0">
                      <a:latin typeface="Comic Sans MS" pitchFamily="66" charset="0"/>
                    </a:rPr>
                    <a:t>o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48" name="TextBox 43"/>
                <p:cNvSpPr txBox="1"/>
                <p:nvPr/>
              </p:nvSpPr>
              <p:spPr>
                <a:xfrm>
                  <a:off x="3714744" y="1472501"/>
                  <a:ext cx="1000132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tr-TR" sz="2800" dirty="0" smtClean="0">
                      <a:solidFill>
                        <a:srgbClr val="002060"/>
                      </a:solidFill>
                    </a:rPr>
                    <a:t>+  </a:t>
                  </a:r>
                </a:p>
                <a:p>
                  <a:r>
                    <a:rPr lang="tr-TR" sz="2000" dirty="0" smtClean="0">
                      <a:solidFill>
                        <a:srgbClr val="002060"/>
                      </a:solidFill>
                      <a:latin typeface="Comic Sans MS" pitchFamily="66" charset="0"/>
                    </a:rPr>
                    <a:t>v</a:t>
                  </a:r>
                  <a:r>
                    <a:rPr lang="tr-TR" sz="2000" baseline="-25000" dirty="0" smtClean="0">
                      <a:solidFill>
                        <a:srgbClr val="002060"/>
                      </a:solidFill>
                      <a:latin typeface="Comic Sans MS" pitchFamily="66" charset="0"/>
                    </a:rPr>
                    <a:t>o</a:t>
                  </a:r>
                  <a:r>
                    <a:rPr lang="tr-TR" sz="2800" dirty="0" smtClean="0">
                      <a:solidFill>
                        <a:srgbClr val="002060"/>
                      </a:solidFill>
                    </a:rPr>
                    <a:t>        </a:t>
                  </a:r>
                </a:p>
                <a:p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4215604" y="1642256"/>
                <a:ext cx="85725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643438" y="1214422"/>
                <a:ext cx="271464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>
                <a:off x="6715934" y="1856570"/>
                <a:ext cx="128588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23"/>
            <p:cNvSpPr txBox="1"/>
            <p:nvPr/>
          </p:nvSpPr>
          <p:spPr>
            <a:xfrm>
              <a:off x="5000627" y="1500174"/>
              <a:ext cx="71438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+</a:t>
              </a:r>
            </a:p>
            <a:p>
              <a:endParaRPr lang="tr-TR" sz="800" dirty="0" smtClean="0">
                <a:solidFill>
                  <a:srgbClr val="002060"/>
                </a:solidFill>
              </a:endParaRPr>
            </a:p>
            <a:p>
              <a:r>
                <a:rPr lang="tr-TR" sz="2800" dirty="0" smtClean="0">
                  <a:solidFill>
                    <a:srgbClr val="002060"/>
                  </a:solidFill>
                </a:rPr>
                <a:t>-</a:t>
              </a:r>
            </a:p>
          </p:txBody>
        </p:sp>
        <p:sp>
          <p:nvSpPr>
            <p:cNvPr id="70" name="TextBox 40"/>
            <p:cNvSpPr txBox="1"/>
            <p:nvPr/>
          </p:nvSpPr>
          <p:spPr>
            <a:xfrm>
              <a:off x="4947128" y="1857364"/>
              <a:ext cx="410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000" dirty="0" smtClean="0">
                  <a:latin typeface="Comic Sans MS" pitchFamily="66" charset="0"/>
                </a:rPr>
                <a:t>v</a:t>
              </a:r>
              <a:r>
                <a:rPr lang="tr-TR" sz="2000" baseline="-25000" dirty="0" smtClean="0">
                  <a:latin typeface="Comic Sans MS" pitchFamily="66" charset="0"/>
                </a:rPr>
                <a:t>d</a:t>
              </a:r>
              <a:endParaRPr lang="en-GB" sz="2000" dirty="0">
                <a:latin typeface="Comic Sans MS" pitchFamily="66" charset="0"/>
              </a:endParaRPr>
            </a:p>
          </p:txBody>
        </p:sp>
      </p:grpSp>
      <p:graphicFrame>
        <p:nvGraphicFramePr>
          <p:cNvPr id="73" name="Object 72"/>
          <p:cNvGraphicFramePr>
            <a:graphicFrameLocks noChangeAspect="1"/>
          </p:cNvGraphicFramePr>
          <p:nvPr/>
        </p:nvGraphicFramePr>
        <p:xfrm>
          <a:off x="825500" y="4572000"/>
          <a:ext cx="1911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7" imgW="977760" imgH="241200" progId="Equation.3">
                  <p:embed/>
                </p:oleObj>
              </mc:Choice>
              <mc:Fallback>
                <p:oleObj name="Equation" r:id="rId7" imgW="97776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572000"/>
                        <a:ext cx="19113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540375" y="4643438"/>
          <a:ext cx="1911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9" imgW="977760" imgH="241200" progId="Equation.3">
                  <p:embed/>
                </p:oleObj>
              </mc:Choice>
              <mc:Fallback>
                <p:oleObj name="Equation" r:id="rId9" imgW="97776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75" y="4643438"/>
                        <a:ext cx="19113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319213" y="5072074"/>
          <a:ext cx="9429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11" imgW="482400" imgH="482400" progId="Equation.3">
                  <p:embed/>
                </p:oleObj>
              </mc:Choice>
              <mc:Fallback>
                <p:oleObj name="Equation" r:id="rId11" imgW="48240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5072074"/>
                        <a:ext cx="94297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6046788" y="5054618"/>
          <a:ext cx="9191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13" imgW="469800" imgH="482400" progId="Equation.3">
                  <p:embed/>
                </p:oleObj>
              </mc:Choice>
              <mc:Fallback>
                <p:oleObj name="Equation" r:id="rId13" imgW="46980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5054618"/>
                        <a:ext cx="919162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1403350" y="6181725"/>
          <a:ext cx="9191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15" imgW="469800" imgH="228600" progId="Equation.3">
                  <p:embed/>
                </p:oleObj>
              </mc:Choice>
              <mc:Fallback>
                <p:oleObj name="Equation" r:id="rId15" imgW="4698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181725"/>
                        <a:ext cx="91916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251575" y="6181725"/>
          <a:ext cx="9175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17" imgW="469800" imgH="228600" progId="Equation.3">
                  <p:embed/>
                </p:oleObj>
              </mc:Choice>
              <mc:Fallback>
                <p:oleObj name="Equation" r:id="rId17" imgW="4698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575" y="6181725"/>
                        <a:ext cx="91757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395536" y="4167837"/>
            <a:ext cx="289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Negative Feedboack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04048" y="4198462"/>
            <a:ext cx="289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Positive Feedback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23728" y="260648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Negative-Positive Feedback Circuits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52908" y="260648"/>
            <a:ext cx="3447284" cy="447675"/>
            <a:chOff x="71406" y="3455589"/>
            <a:chExt cx="3447284" cy="447675"/>
          </a:xfrm>
        </p:grpSpPr>
        <p:sp>
          <p:nvSpPr>
            <p:cNvPr id="3" name="TextBox 2"/>
            <p:cNvSpPr txBox="1"/>
            <p:nvPr/>
          </p:nvSpPr>
          <p:spPr>
            <a:xfrm>
              <a:off x="71406" y="3457518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+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Saturation Region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2697953" y="3455589"/>
            <a:ext cx="820737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6" name="Equation" r:id="rId4" imgW="419040" imgH="228600" progId="Equation.3">
                    <p:embed/>
                  </p:oleObj>
                </mc:Choice>
                <mc:Fallback>
                  <p:oleObj name="Equation" r:id="rId4" imgW="419040" imgH="2286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7953" y="3455589"/>
                          <a:ext cx="820737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9"/>
          <p:cNvGrpSpPr/>
          <p:nvPr/>
        </p:nvGrpSpPr>
        <p:grpSpPr>
          <a:xfrm>
            <a:off x="71406" y="1357298"/>
            <a:ext cx="4643470" cy="3599573"/>
            <a:chOff x="71406" y="1357298"/>
            <a:chExt cx="4643470" cy="359957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85786" y="1357298"/>
              <a:ext cx="2214578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510352" y="1632732"/>
              <a:ext cx="560392" cy="95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85786" y="1927214"/>
              <a:ext cx="85725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2499504" y="1857364"/>
              <a:ext cx="100013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4282" y="3641726"/>
              <a:ext cx="1500198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643174" y="2357430"/>
              <a:ext cx="64294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786050" y="2500306"/>
              <a:ext cx="357190" cy="11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643174" y="2643182"/>
              <a:ext cx="64294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57488" y="2786058"/>
              <a:ext cx="357190" cy="11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572530" y="3285330"/>
              <a:ext cx="100013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857488" y="3786190"/>
              <a:ext cx="428628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928926" y="3857628"/>
              <a:ext cx="28575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000364" y="3929066"/>
              <a:ext cx="14287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000364" y="1928802"/>
              <a:ext cx="85725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42976" y="1928802"/>
              <a:ext cx="214315" cy="1111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2975" y="3643314"/>
              <a:ext cx="214315" cy="1111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43"/>
            <p:cNvSpPr txBox="1"/>
            <p:nvPr/>
          </p:nvSpPr>
          <p:spPr>
            <a:xfrm>
              <a:off x="3714744" y="1928802"/>
              <a:ext cx="10001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+  </a:t>
              </a:r>
            </a:p>
            <a:p>
              <a:r>
                <a:rPr lang="tr-TR" sz="2400" dirty="0" smtClean="0">
                  <a:solidFill>
                    <a:srgbClr val="002060"/>
                  </a:solidFill>
                  <a:latin typeface="Comic Sans MS" pitchFamily="66" charset="0"/>
                </a:rPr>
                <a:t>v</a:t>
              </a:r>
              <a:r>
                <a:rPr lang="tr-TR" sz="2400" baseline="-25000" dirty="0" smtClean="0">
                  <a:solidFill>
                    <a:srgbClr val="002060"/>
                  </a:solidFill>
                  <a:latin typeface="Comic Sans MS" pitchFamily="66" charset="0"/>
                </a:rPr>
                <a:t>o</a:t>
              </a:r>
              <a:r>
                <a:rPr lang="tr-TR" sz="2800" dirty="0" smtClean="0">
                  <a:solidFill>
                    <a:srgbClr val="002060"/>
                  </a:solidFill>
                </a:rPr>
                <a:t>        </a:t>
              </a:r>
            </a:p>
            <a:p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40" name="TextBox 43"/>
            <p:cNvSpPr txBox="1"/>
            <p:nvPr/>
          </p:nvSpPr>
          <p:spPr>
            <a:xfrm>
              <a:off x="2143108" y="2071678"/>
              <a:ext cx="10001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+  </a:t>
              </a:r>
            </a:p>
            <a:p>
              <a:r>
                <a:rPr lang="tr-TR" sz="2400" dirty="0" smtClean="0">
                  <a:solidFill>
                    <a:srgbClr val="002060"/>
                  </a:solidFill>
                  <a:latin typeface="Comic Sans MS" pitchFamily="66" charset="0"/>
                </a:rPr>
                <a:t>E</a:t>
              </a:r>
              <a:r>
                <a:rPr lang="tr-TR" sz="2400" baseline="-25000" dirty="0" smtClean="0">
                  <a:solidFill>
                    <a:srgbClr val="002060"/>
                  </a:solidFill>
                  <a:latin typeface="Comic Sans MS" pitchFamily="66" charset="0"/>
                </a:rPr>
                <a:t>sat</a:t>
              </a:r>
              <a:r>
                <a:rPr lang="tr-TR" sz="2800" dirty="0" smtClean="0">
                  <a:solidFill>
                    <a:srgbClr val="002060"/>
                  </a:solidFill>
                </a:rPr>
                <a:t>        </a:t>
              </a:r>
            </a:p>
            <a:p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3"/>
            <p:cNvSpPr txBox="1"/>
            <p:nvPr/>
          </p:nvSpPr>
          <p:spPr>
            <a:xfrm>
              <a:off x="642910" y="2071678"/>
              <a:ext cx="11430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  </a:t>
              </a:r>
            </a:p>
            <a:p>
              <a:r>
                <a:rPr lang="tr-TR" sz="2400" dirty="0" smtClean="0">
                  <a:solidFill>
                    <a:srgbClr val="002060"/>
                  </a:solidFill>
                  <a:latin typeface="Comic Sans MS" pitchFamily="66" charset="0"/>
                </a:rPr>
                <a:t>v</a:t>
              </a:r>
              <a:r>
                <a:rPr lang="tr-TR" sz="2400" baseline="-25000" dirty="0" smtClean="0">
                  <a:solidFill>
                    <a:srgbClr val="002060"/>
                  </a:solidFill>
                  <a:latin typeface="Comic Sans MS" pitchFamily="66" charset="0"/>
                </a:rPr>
                <a:t>d </a:t>
              </a:r>
              <a:r>
                <a:rPr lang="tr-TR" sz="2800" dirty="0" smtClean="0">
                  <a:solidFill>
                    <a:srgbClr val="002060"/>
                  </a:solidFill>
                </a:rPr>
                <a:t> &gt; 0       </a:t>
              </a:r>
            </a:p>
            <a:p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42" name="TextBox 43"/>
            <p:cNvSpPr txBox="1"/>
            <p:nvPr/>
          </p:nvSpPr>
          <p:spPr>
            <a:xfrm rot="10800000">
              <a:off x="142844" y="1857364"/>
              <a:ext cx="100013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+  </a:t>
              </a:r>
            </a:p>
            <a:p>
              <a:r>
                <a:rPr lang="tr-TR" sz="2800" dirty="0" smtClean="0">
                  <a:solidFill>
                    <a:srgbClr val="002060"/>
                  </a:solidFill>
                </a:rPr>
                <a:t>        </a:t>
              </a:r>
            </a:p>
            <a:p>
              <a:endParaRPr lang="tr-TR" sz="2800" dirty="0" smtClean="0">
                <a:solidFill>
                  <a:srgbClr val="002060"/>
                </a:solidFill>
              </a:endParaRPr>
            </a:p>
            <a:p>
              <a:r>
                <a:rPr lang="tr-TR" sz="2800" dirty="0" smtClean="0">
                  <a:solidFill>
                    <a:srgbClr val="002060"/>
                  </a:solidFill>
                </a:rPr>
                <a:t>-</a:t>
              </a:r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71406" y="3571876"/>
              <a:ext cx="10001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+  </a:t>
              </a:r>
            </a:p>
            <a:p>
              <a:r>
                <a:rPr lang="tr-TR" sz="2400" dirty="0" smtClean="0">
                  <a:solidFill>
                    <a:srgbClr val="002060"/>
                  </a:solidFill>
                  <a:latin typeface="Comic Sans MS" pitchFamily="66" charset="0"/>
                </a:rPr>
                <a:t>v</a:t>
              </a:r>
              <a:r>
                <a:rPr lang="tr-TR" sz="2400" baseline="-25000" dirty="0" smtClean="0">
                  <a:solidFill>
                    <a:srgbClr val="002060"/>
                  </a:solidFill>
                  <a:latin typeface="Comic Sans MS" pitchFamily="66" charset="0"/>
                </a:rPr>
                <a:t>in</a:t>
              </a:r>
              <a:r>
                <a:rPr lang="tr-TR" sz="2800" dirty="0" smtClean="0">
                  <a:solidFill>
                    <a:srgbClr val="002060"/>
                  </a:solidFill>
                </a:rPr>
                <a:t>        </a:t>
              </a:r>
            </a:p>
            <a:p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 flipV="1">
              <a:off x="3857620" y="1857364"/>
              <a:ext cx="71438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5" name="TextBox 42"/>
            <p:cNvSpPr txBox="1"/>
            <p:nvPr/>
          </p:nvSpPr>
          <p:spPr>
            <a:xfrm>
              <a:off x="1142976" y="1500174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000" dirty="0" smtClean="0"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latin typeface="Comic Sans MS" pitchFamily="66" charset="0"/>
                </a:rPr>
                <a:t>n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46" name="TextBox 42"/>
            <p:cNvSpPr txBox="1"/>
            <p:nvPr/>
          </p:nvSpPr>
          <p:spPr>
            <a:xfrm>
              <a:off x="1142976" y="3171766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000" dirty="0" smtClean="0"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latin typeface="Comic Sans MS" pitchFamily="66" charset="0"/>
                </a:rPr>
                <a:t>p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flipV="1">
              <a:off x="1643042" y="1857364"/>
              <a:ext cx="71438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 flipV="1">
              <a:off x="1714480" y="3571876"/>
              <a:ext cx="71438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 flipV="1">
              <a:off x="142844" y="3571876"/>
              <a:ext cx="71438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9" name="Group 50"/>
          <p:cNvGrpSpPr/>
          <p:nvPr/>
        </p:nvGrpSpPr>
        <p:grpSpPr>
          <a:xfrm>
            <a:off x="4429124" y="1357298"/>
            <a:ext cx="4643470" cy="3599573"/>
            <a:chOff x="71406" y="1357298"/>
            <a:chExt cx="4643470" cy="3599573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785786" y="1357298"/>
              <a:ext cx="2214578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510352" y="1632732"/>
              <a:ext cx="560392" cy="95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85786" y="1927214"/>
              <a:ext cx="85725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499504" y="1857364"/>
              <a:ext cx="100013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4282" y="3641726"/>
              <a:ext cx="1500198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643174" y="2357430"/>
              <a:ext cx="64294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786050" y="2500306"/>
              <a:ext cx="357190" cy="11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643174" y="2643182"/>
              <a:ext cx="64294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857488" y="2786058"/>
              <a:ext cx="357190" cy="11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2572530" y="3285330"/>
              <a:ext cx="100013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857488" y="3786190"/>
              <a:ext cx="428628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928926" y="3857628"/>
              <a:ext cx="28575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000364" y="3929066"/>
              <a:ext cx="14287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000364" y="1928802"/>
              <a:ext cx="85725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142976" y="1928802"/>
              <a:ext cx="214315" cy="1111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142975" y="3643314"/>
              <a:ext cx="214315" cy="1111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43"/>
            <p:cNvSpPr txBox="1"/>
            <p:nvPr/>
          </p:nvSpPr>
          <p:spPr>
            <a:xfrm>
              <a:off x="3714744" y="1928802"/>
              <a:ext cx="10001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+  </a:t>
              </a:r>
            </a:p>
            <a:p>
              <a:r>
                <a:rPr lang="tr-TR" sz="2400" dirty="0" smtClean="0">
                  <a:solidFill>
                    <a:srgbClr val="002060"/>
                  </a:solidFill>
                  <a:latin typeface="Comic Sans MS" pitchFamily="66" charset="0"/>
                </a:rPr>
                <a:t>v</a:t>
              </a:r>
              <a:r>
                <a:rPr lang="tr-TR" sz="2400" baseline="-25000" dirty="0" smtClean="0">
                  <a:solidFill>
                    <a:srgbClr val="002060"/>
                  </a:solidFill>
                  <a:latin typeface="Comic Sans MS" pitchFamily="66" charset="0"/>
                </a:rPr>
                <a:t>o</a:t>
              </a:r>
              <a:r>
                <a:rPr lang="tr-TR" sz="2800" dirty="0" smtClean="0">
                  <a:solidFill>
                    <a:srgbClr val="002060"/>
                  </a:solidFill>
                </a:rPr>
                <a:t>        </a:t>
              </a:r>
            </a:p>
            <a:p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43"/>
            <p:cNvSpPr txBox="1"/>
            <p:nvPr/>
          </p:nvSpPr>
          <p:spPr>
            <a:xfrm>
              <a:off x="2143108" y="2071678"/>
              <a:ext cx="10001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+  </a:t>
              </a:r>
            </a:p>
            <a:p>
              <a:r>
                <a:rPr lang="tr-TR" sz="2400" dirty="0" smtClean="0">
                  <a:solidFill>
                    <a:srgbClr val="002060"/>
                  </a:solidFill>
                  <a:latin typeface="Comic Sans MS" pitchFamily="66" charset="0"/>
                </a:rPr>
                <a:t>E</a:t>
              </a:r>
              <a:r>
                <a:rPr lang="tr-TR" sz="2400" baseline="-25000" dirty="0" smtClean="0">
                  <a:solidFill>
                    <a:srgbClr val="002060"/>
                  </a:solidFill>
                  <a:latin typeface="Comic Sans MS" pitchFamily="66" charset="0"/>
                </a:rPr>
                <a:t>sat</a:t>
              </a:r>
              <a:r>
                <a:rPr lang="tr-TR" sz="2800" dirty="0" smtClean="0">
                  <a:solidFill>
                    <a:srgbClr val="002060"/>
                  </a:solidFill>
                </a:rPr>
                <a:t>        </a:t>
              </a:r>
            </a:p>
            <a:p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70" name="TextBox 43"/>
            <p:cNvSpPr txBox="1"/>
            <p:nvPr/>
          </p:nvSpPr>
          <p:spPr>
            <a:xfrm>
              <a:off x="642910" y="2071678"/>
              <a:ext cx="11430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  </a:t>
              </a:r>
            </a:p>
            <a:p>
              <a:r>
                <a:rPr lang="tr-TR" sz="2400" dirty="0" smtClean="0">
                  <a:solidFill>
                    <a:srgbClr val="002060"/>
                  </a:solidFill>
                  <a:latin typeface="Comic Sans MS" pitchFamily="66" charset="0"/>
                </a:rPr>
                <a:t>v</a:t>
              </a:r>
              <a:r>
                <a:rPr lang="tr-TR" sz="2400" baseline="-25000" dirty="0" smtClean="0">
                  <a:solidFill>
                    <a:srgbClr val="002060"/>
                  </a:solidFill>
                  <a:latin typeface="Comic Sans MS" pitchFamily="66" charset="0"/>
                </a:rPr>
                <a:t>d </a:t>
              </a:r>
              <a:r>
                <a:rPr lang="tr-TR" sz="2800" dirty="0" smtClean="0">
                  <a:solidFill>
                    <a:srgbClr val="002060"/>
                  </a:solidFill>
                </a:rPr>
                <a:t> &gt; 0       </a:t>
              </a:r>
            </a:p>
            <a:p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71" name="TextBox 43"/>
            <p:cNvSpPr txBox="1"/>
            <p:nvPr/>
          </p:nvSpPr>
          <p:spPr>
            <a:xfrm>
              <a:off x="714348" y="1857364"/>
              <a:ext cx="100013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+  </a:t>
              </a:r>
            </a:p>
            <a:p>
              <a:r>
                <a:rPr lang="tr-TR" sz="2800" dirty="0" smtClean="0">
                  <a:solidFill>
                    <a:srgbClr val="002060"/>
                  </a:solidFill>
                </a:rPr>
                <a:t>        </a:t>
              </a:r>
            </a:p>
            <a:p>
              <a:endParaRPr lang="tr-TR" sz="2800" dirty="0" smtClean="0">
                <a:solidFill>
                  <a:srgbClr val="002060"/>
                </a:solidFill>
              </a:endParaRPr>
            </a:p>
            <a:p>
              <a:r>
                <a:rPr lang="tr-TR" sz="2800" dirty="0" smtClean="0">
                  <a:solidFill>
                    <a:srgbClr val="002060"/>
                  </a:solidFill>
                </a:rPr>
                <a:t>-</a:t>
              </a:r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72" name="TextBox 43"/>
            <p:cNvSpPr txBox="1"/>
            <p:nvPr/>
          </p:nvSpPr>
          <p:spPr>
            <a:xfrm>
              <a:off x="71406" y="3571876"/>
              <a:ext cx="10001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+  </a:t>
              </a:r>
            </a:p>
            <a:p>
              <a:r>
                <a:rPr lang="tr-TR" sz="2400" dirty="0" smtClean="0">
                  <a:solidFill>
                    <a:srgbClr val="002060"/>
                  </a:solidFill>
                  <a:latin typeface="Comic Sans MS" pitchFamily="66" charset="0"/>
                </a:rPr>
                <a:t>v</a:t>
              </a:r>
              <a:r>
                <a:rPr lang="tr-TR" sz="2400" baseline="-25000" dirty="0" smtClean="0">
                  <a:solidFill>
                    <a:srgbClr val="002060"/>
                  </a:solidFill>
                  <a:latin typeface="Comic Sans MS" pitchFamily="66" charset="0"/>
                </a:rPr>
                <a:t>in</a:t>
              </a:r>
              <a:r>
                <a:rPr lang="tr-TR" sz="2800" dirty="0" smtClean="0">
                  <a:solidFill>
                    <a:srgbClr val="002060"/>
                  </a:solidFill>
                </a:rPr>
                <a:t>        </a:t>
              </a:r>
            </a:p>
            <a:p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 flipV="1">
              <a:off x="3857620" y="1857364"/>
              <a:ext cx="71438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4" name="TextBox 42"/>
            <p:cNvSpPr txBox="1"/>
            <p:nvPr/>
          </p:nvSpPr>
          <p:spPr>
            <a:xfrm>
              <a:off x="1142976" y="1500174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000" dirty="0" smtClean="0"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latin typeface="Comic Sans MS" pitchFamily="66" charset="0"/>
                </a:rPr>
                <a:t>p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75" name="TextBox 42"/>
            <p:cNvSpPr txBox="1"/>
            <p:nvPr/>
          </p:nvSpPr>
          <p:spPr>
            <a:xfrm>
              <a:off x="1142976" y="3171766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000" dirty="0" smtClean="0"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latin typeface="Comic Sans MS" pitchFamily="66" charset="0"/>
                </a:rPr>
                <a:t>n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 flipV="1">
              <a:off x="1643042" y="1857364"/>
              <a:ext cx="71438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7" name="Oval 76"/>
            <p:cNvSpPr/>
            <p:nvPr/>
          </p:nvSpPr>
          <p:spPr>
            <a:xfrm flipV="1">
              <a:off x="1714480" y="3571876"/>
              <a:ext cx="71438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8" name="Oval 77"/>
            <p:cNvSpPr/>
            <p:nvPr/>
          </p:nvSpPr>
          <p:spPr>
            <a:xfrm flipV="1">
              <a:off x="142844" y="3571876"/>
              <a:ext cx="71438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77838" y="4572000"/>
          <a:ext cx="19129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6" imgW="977760" imgH="241200" progId="Equation.3">
                  <p:embed/>
                </p:oleObj>
              </mc:Choice>
              <mc:Fallback>
                <p:oleObj name="Equation" r:id="rId6" imgW="97776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4572000"/>
                        <a:ext cx="191293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5540375" y="4456123"/>
          <a:ext cx="1911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8" imgW="977760" imgH="241200" progId="Equation.3">
                  <p:embed/>
                </p:oleObj>
              </mc:Choice>
              <mc:Fallback>
                <p:oleObj name="Equation" r:id="rId8" imgW="97776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75" y="4456123"/>
                        <a:ext cx="19113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854075" y="5126038"/>
          <a:ext cx="10922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10" imgW="558720" imgH="482400" progId="Equation.3">
                  <p:embed/>
                </p:oleObj>
              </mc:Choice>
              <mc:Fallback>
                <p:oleObj name="Equation" r:id="rId10" imgW="55872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5126038"/>
                        <a:ext cx="109220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336749"/>
              </p:ext>
            </p:extLst>
          </p:nvPr>
        </p:nvGraphicFramePr>
        <p:xfrm>
          <a:off x="5989426" y="5085184"/>
          <a:ext cx="11176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12" imgW="571320" imgH="482400" progId="Equation.3">
                  <p:embed/>
                </p:oleObj>
              </mc:Choice>
              <mc:Fallback>
                <p:oleObj name="Equation" r:id="rId12" imgW="57132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426" y="5085184"/>
                        <a:ext cx="111760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889000" y="6181725"/>
          <a:ext cx="1143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14" imgW="583920" imgH="228600" progId="Equation.3">
                  <p:embed/>
                </p:oleObj>
              </mc:Choice>
              <mc:Fallback>
                <p:oleObj name="Equation" r:id="rId14" imgW="58392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6181725"/>
                        <a:ext cx="11430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889625" y="6181725"/>
          <a:ext cx="114141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16" imgW="583920" imgH="228600" progId="Equation.3">
                  <p:embed/>
                </p:oleObj>
              </mc:Choice>
              <mc:Fallback>
                <p:oleObj name="Equation" r:id="rId16" imgW="58392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6181725"/>
                        <a:ext cx="114141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395536" y="764704"/>
            <a:ext cx="289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Negative Feedback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04048" y="764704"/>
            <a:ext cx="289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Positive Feedback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43808" y="260648"/>
            <a:ext cx="3434553" cy="447675"/>
            <a:chOff x="71406" y="3456026"/>
            <a:chExt cx="3434553" cy="447675"/>
          </a:xfrm>
        </p:grpSpPr>
        <p:sp>
          <p:nvSpPr>
            <p:cNvPr id="6" name="TextBox 5"/>
            <p:cNvSpPr txBox="1"/>
            <p:nvPr/>
          </p:nvSpPr>
          <p:spPr>
            <a:xfrm>
              <a:off x="71406" y="3457518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-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Saturation Region</a:t>
              </a:r>
              <a:r>
                <a:rPr lang="tr-TR" sz="2000" dirty="0" smtClean="0">
                  <a:solidFill>
                    <a:srgbClr val="C00000"/>
                  </a:solidFill>
                  <a:latin typeface="Comic Sans MS" pitchFamily="66" charset="0"/>
                </a:rPr>
                <a:t> 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712209" y="3456026"/>
            <a:ext cx="79375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0" name="Equation" r:id="rId4" imgW="406080" imgH="228600" progId="Equation.3">
                    <p:embed/>
                  </p:oleObj>
                </mc:Choice>
                <mc:Fallback>
                  <p:oleObj name="Equation" r:id="rId4" imgW="406080" imgH="228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209" y="3456026"/>
                          <a:ext cx="793750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9"/>
          <p:cNvGrpSpPr/>
          <p:nvPr/>
        </p:nvGrpSpPr>
        <p:grpSpPr>
          <a:xfrm>
            <a:off x="71406" y="1357298"/>
            <a:ext cx="4643470" cy="3599573"/>
            <a:chOff x="71406" y="1357298"/>
            <a:chExt cx="4643470" cy="359957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85786" y="1357298"/>
              <a:ext cx="2214578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510352" y="1632732"/>
              <a:ext cx="560392" cy="95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85786" y="1927214"/>
              <a:ext cx="85725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2499504" y="1857364"/>
              <a:ext cx="100013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4282" y="3641726"/>
              <a:ext cx="1500198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714612" y="2498718"/>
              <a:ext cx="64294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786050" y="2357430"/>
              <a:ext cx="357190" cy="11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714612" y="2784470"/>
              <a:ext cx="64294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57488" y="2632070"/>
              <a:ext cx="357190" cy="11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572530" y="3285330"/>
              <a:ext cx="100013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857488" y="3786190"/>
              <a:ext cx="428628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928926" y="3857628"/>
              <a:ext cx="28575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000364" y="3929066"/>
              <a:ext cx="14287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000364" y="1928802"/>
              <a:ext cx="85725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42976" y="1928802"/>
              <a:ext cx="214315" cy="1111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2975" y="3643314"/>
              <a:ext cx="214315" cy="1111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43"/>
            <p:cNvSpPr txBox="1"/>
            <p:nvPr/>
          </p:nvSpPr>
          <p:spPr>
            <a:xfrm>
              <a:off x="3714744" y="1928802"/>
              <a:ext cx="10001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+  </a:t>
              </a:r>
            </a:p>
            <a:p>
              <a:r>
                <a:rPr lang="tr-TR" sz="2400" dirty="0" smtClean="0">
                  <a:solidFill>
                    <a:srgbClr val="002060"/>
                  </a:solidFill>
                  <a:latin typeface="Comic Sans MS" pitchFamily="66" charset="0"/>
                </a:rPr>
                <a:t>v</a:t>
              </a:r>
              <a:r>
                <a:rPr lang="tr-TR" sz="2400" baseline="-25000" dirty="0" smtClean="0">
                  <a:solidFill>
                    <a:srgbClr val="002060"/>
                  </a:solidFill>
                  <a:latin typeface="Comic Sans MS" pitchFamily="66" charset="0"/>
                </a:rPr>
                <a:t>o</a:t>
              </a:r>
              <a:r>
                <a:rPr lang="tr-TR" sz="2800" dirty="0" smtClean="0">
                  <a:solidFill>
                    <a:srgbClr val="002060"/>
                  </a:solidFill>
                </a:rPr>
                <a:t>        </a:t>
              </a:r>
            </a:p>
            <a:p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40" name="TextBox 43"/>
            <p:cNvSpPr txBox="1"/>
            <p:nvPr/>
          </p:nvSpPr>
          <p:spPr>
            <a:xfrm>
              <a:off x="2143108" y="2071678"/>
              <a:ext cx="10001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-  </a:t>
              </a:r>
            </a:p>
            <a:p>
              <a:r>
                <a:rPr lang="tr-TR" sz="2400" dirty="0" smtClean="0">
                  <a:solidFill>
                    <a:srgbClr val="002060"/>
                  </a:solidFill>
                  <a:latin typeface="Comic Sans MS" pitchFamily="66" charset="0"/>
                </a:rPr>
                <a:t>E</a:t>
              </a:r>
              <a:r>
                <a:rPr lang="tr-TR" sz="2400" baseline="-25000" dirty="0" smtClean="0">
                  <a:solidFill>
                    <a:srgbClr val="002060"/>
                  </a:solidFill>
                  <a:latin typeface="Comic Sans MS" pitchFamily="66" charset="0"/>
                </a:rPr>
                <a:t>sat</a:t>
              </a:r>
              <a:r>
                <a:rPr lang="tr-TR" sz="2800" dirty="0" smtClean="0">
                  <a:solidFill>
                    <a:srgbClr val="002060"/>
                  </a:solidFill>
                </a:rPr>
                <a:t>        </a:t>
              </a:r>
            </a:p>
            <a:p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3"/>
            <p:cNvSpPr txBox="1"/>
            <p:nvPr/>
          </p:nvSpPr>
          <p:spPr>
            <a:xfrm>
              <a:off x="642910" y="2071678"/>
              <a:ext cx="11430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  </a:t>
              </a:r>
            </a:p>
            <a:p>
              <a:r>
                <a:rPr lang="tr-TR" sz="2400" dirty="0" smtClean="0">
                  <a:solidFill>
                    <a:srgbClr val="002060"/>
                  </a:solidFill>
                  <a:latin typeface="Comic Sans MS" pitchFamily="66" charset="0"/>
                </a:rPr>
                <a:t>v</a:t>
              </a:r>
              <a:r>
                <a:rPr lang="tr-TR" sz="2400" baseline="-25000" dirty="0" smtClean="0">
                  <a:solidFill>
                    <a:srgbClr val="002060"/>
                  </a:solidFill>
                  <a:latin typeface="Comic Sans MS" pitchFamily="66" charset="0"/>
                </a:rPr>
                <a:t>d </a:t>
              </a:r>
              <a:r>
                <a:rPr lang="tr-TR" sz="2800" dirty="0" smtClean="0">
                  <a:solidFill>
                    <a:srgbClr val="002060"/>
                  </a:solidFill>
                </a:rPr>
                <a:t> &lt; 0       </a:t>
              </a:r>
            </a:p>
            <a:p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42" name="TextBox 43"/>
            <p:cNvSpPr txBox="1"/>
            <p:nvPr/>
          </p:nvSpPr>
          <p:spPr>
            <a:xfrm rot="10800000">
              <a:off x="142844" y="1857364"/>
              <a:ext cx="100013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+  </a:t>
              </a:r>
            </a:p>
            <a:p>
              <a:r>
                <a:rPr lang="tr-TR" sz="2800" dirty="0" smtClean="0">
                  <a:solidFill>
                    <a:srgbClr val="002060"/>
                  </a:solidFill>
                </a:rPr>
                <a:t>        </a:t>
              </a:r>
            </a:p>
            <a:p>
              <a:endParaRPr lang="tr-TR" sz="2800" dirty="0" smtClean="0">
                <a:solidFill>
                  <a:srgbClr val="002060"/>
                </a:solidFill>
              </a:endParaRPr>
            </a:p>
            <a:p>
              <a:r>
                <a:rPr lang="tr-TR" sz="2800" dirty="0" smtClean="0">
                  <a:solidFill>
                    <a:srgbClr val="002060"/>
                  </a:solidFill>
                </a:rPr>
                <a:t>-</a:t>
              </a:r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71406" y="3571876"/>
              <a:ext cx="10001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+  </a:t>
              </a:r>
            </a:p>
            <a:p>
              <a:r>
                <a:rPr lang="tr-TR" sz="2400" dirty="0" smtClean="0">
                  <a:solidFill>
                    <a:srgbClr val="002060"/>
                  </a:solidFill>
                  <a:latin typeface="Comic Sans MS" pitchFamily="66" charset="0"/>
                </a:rPr>
                <a:t>v</a:t>
              </a:r>
              <a:r>
                <a:rPr lang="tr-TR" sz="2400" baseline="-25000" dirty="0" smtClean="0">
                  <a:solidFill>
                    <a:srgbClr val="002060"/>
                  </a:solidFill>
                  <a:latin typeface="Comic Sans MS" pitchFamily="66" charset="0"/>
                </a:rPr>
                <a:t>in</a:t>
              </a:r>
              <a:r>
                <a:rPr lang="tr-TR" sz="2800" dirty="0" smtClean="0">
                  <a:solidFill>
                    <a:srgbClr val="002060"/>
                  </a:solidFill>
                </a:rPr>
                <a:t>        </a:t>
              </a:r>
            </a:p>
            <a:p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 flipV="1">
              <a:off x="3857620" y="1857364"/>
              <a:ext cx="71438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5" name="TextBox 42"/>
            <p:cNvSpPr txBox="1"/>
            <p:nvPr/>
          </p:nvSpPr>
          <p:spPr>
            <a:xfrm>
              <a:off x="1142976" y="1500174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000" dirty="0" smtClean="0"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latin typeface="Comic Sans MS" pitchFamily="66" charset="0"/>
                </a:rPr>
                <a:t>n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46" name="TextBox 42"/>
            <p:cNvSpPr txBox="1"/>
            <p:nvPr/>
          </p:nvSpPr>
          <p:spPr>
            <a:xfrm>
              <a:off x="1142976" y="3171766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000" dirty="0" smtClean="0"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latin typeface="Comic Sans MS" pitchFamily="66" charset="0"/>
                </a:rPr>
                <a:t>p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flipV="1">
              <a:off x="1643042" y="1857364"/>
              <a:ext cx="71438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 flipV="1">
              <a:off x="1714480" y="3571876"/>
              <a:ext cx="71438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 flipV="1">
              <a:off x="142844" y="3571876"/>
              <a:ext cx="71438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9" name="Group 50"/>
          <p:cNvGrpSpPr/>
          <p:nvPr/>
        </p:nvGrpSpPr>
        <p:grpSpPr>
          <a:xfrm>
            <a:off x="4429124" y="1357298"/>
            <a:ext cx="4643470" cy="3599573"/>
            <a:chOff x="71406" y="1357298"/>
            <a:chExt cx="4643470" cy="3599573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785786" y="1357298"/>
              <a:ext cx="2214578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510352" y="1632732"/>
              <a:ext cx="560392" cy="95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85786" y="1927214"/>
              <a:ext cx="85725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499504" y="1857364"/>
              <a:ext cx="100013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4282" y="3641726"/>
              <a:ext cx="1500198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714612" y="2500306"/>
              <a:ext cx="64294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786050" y="2357430"/>
              <a:ext cx="357190" cy="11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714612" y="2784470"/>
              <a:ext cx="64294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857488" y="2632070"/>
              <a:ext cx="357190" cy="11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2572530" y="3285330"/>
              <a:ext cx="100013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857488" y="3786190"/>
              <a:ext cx="428628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928926" y="3857628"/>
              <a:ext cx="28575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000364" y="3929066"/>
              <a:ext cx="14287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000364" y="1928802"/>
              <a:ext cx="85725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142976" y="1928802"/>
              <a:ext cx="214315" cy="1111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142975" y="3643314"/>
              <a:ext cx="214315" cy="1111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43"/>
            <p:cNvSpPr txBox="1"/>
            <p:nvPr/>
          </p:nvSpPr>
          <p:spPr>
            <a:xfrm>
              <a:off x="3714744" y="1928802"/>
              <a:ext cx="10001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+  </a:t>
              </a:r>
            </a:p>
            <a:p>
              <a:r>
                <a:rPr lang="tr-TR" sz="2400" dirty="0" smtClean="0">
                  <a:solidFill>
                    <a:srgbClr val="002060"/>
                  </a:solidFill>
                  <a:latin typeface="Comic Sans MS" pitchFamily="66" charset="0"/>
                </a:rPr>
                <a:t>v</a:t>
              </a:r>
              <a:r>
                <a:rPr lang="tr-TR" sz="2400" baseline="-25000" dirty="0" smtClean="0">
                  <a:solidFill>
                    <a:srgbClr val="002060"/>
                  </a:solidFill>
                  <a:latin typeface="Comic Sans MS" pitchFamily="66" charset="0"/>
                </a:rPr>
                <a:t>o</a:t>
              </a:r>
              <a:r>
                <a:rPr lang="tr-TR" sz="2800" dirty="0" smtClean="0">
                  <a:solidFill>
                    <a:srgbClr val="002060"/>
                  </a:solidFill>
                </a:rPr>
                <a:t>        </a:t>
              </a:r>
            </a:p>
            <a:p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43"/>
            <p:cNvSpPr txBox="1"/>
            <p:nvPr/>
          </p:nvSpPr>
          <p:spPr>
            <a:xfrm>
              <a:off x="2214546" y="2143116"/>
              <a:ext cx="10001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-  </a:t>
              </a:r>
            </a:p>
            <a:p>
              <a:r>
                <a:rPr lang="tr-TR" sz="2400" dirty="0" smtClean="0">
                  <a:solidFill>
                    <a:srgbClr val="002060"/>
                  </a:solidFill>
                  <a:latin typeface="Comic Sans MS" pitchFamily="66" charset="0"/>
                </a:rPr>
                <a:t>E</a:t>
              </a:r>
              <a:r>
                <a:rPr lang="tr-TR" sz="2400" baseline="-25000" dirty="0" smtClean="0">
                  <a:solidFill>
                    <a:srgbClr val="002060"/>
                  </a:solidFill>
                  <a:latin typeface="Comic Sans MS" pitchFamily="66" charset="0"/>
                </a:rPr>
                <a:t>sat</a:t>
              </a:r>
              <a:r>
                <a:rPr lang="tr-TR" sz="2800" dirty="0" smtClean="0">
                  <a:solidFill>
                    <a:srgbClr val="002060"/>
                  </a:solidFill>
                </a:rPr>
                <a:t>        </a:t>
              </a:r>
            </a:p>
            <a:p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70" name="TextBox 43"/>
            <p:cNvSpPr txBox="1"/>
            <p:nvPr/>
          </p:nvSpPr>
          <p:spPr>
            <a:xfrm>
              <a:off x="642910" y="2071678"/>
              <a:ext cx="11430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  </a:t>
              </a:r>
            </a:p>
            <a:p>
              <a:r>
                <a:rPr lang="tr-TR" sz="2400" dirty="0" smtClean="0">
                  <a:solidFill>
                    <a:srgbClr val="002060"/>
                  </a:solidFill>
                  <a:latin typeface="Comic Sans MS" pitchFamily="66" charset="0"/>
                </a:rPr>
                <a:t>v</a:t>
              </a:r>
              <a:r>
                <a:rPr lang="tr-TR" sz="2400" baseline="-25000" dirty="0" smtClean="0">
                  <a:solidFill>
                    <a:srgbClr val="002060"/>
                  </a:solidFill>
                  <a:latin typeface="Comic Sans MS" pitchFamily="66" charset="0"/>
                </a:rPr>
                <a:t>d </a:t>
              </a:r>
              <a:r>
                <a:rPr lang="tr-TR" sz="2800" dirty="0" smtClean="0">
                  <a:solidFill>
                    <a:srgbClr val="002060"/>
                  </a:solidFill>
                </a:rPr>
                <a:t> &lt; 0       </a:t>
              </a:r>
            </a:p>
            <a:p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71" name="TextBox 43"/>
            <p:cNvSpPr txBox="1"/>
            <p:nvPr/>
          </p:nvSpPr>
          <p:spPr>
            <a:xfrm>
              <a:off x="714348" y="1857364"/>
              <a:ext cx="100013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+  </a:t>
              </a:r>
            </a:p>
            <a:p>
              <a:r>
                <a:rPr lang="tr-TR" sz="2800" dirty="0" smtClean="0">
                  <a:solidFill>
                    <a:srgbClr val="002060"/>
                  </a:solidFill>
                </a:rPr>
                <a:t>        </a:t>
              </a:r>
            </a:p>
            <a:p>
              <a:endParaRPr lang="tr-TR" sz="2800" dirty="0" smtClean="0">
                <a:solidFill>
                  <a:srgbClr val="002060"/>
                </a:solidFill>
              </a:endParaRPr>
            </a:p>
            <a:p>
              <a:r>
                <a:rPr lang="tr-TR" sz="2800" dirty="0" smtClean="0">
                  <a:solidFill>
                    <a:srgbClr val="002060"/>
                  </a:solidFill>
                </a:rPr>
                <a:t>-</a:t>
              </a:r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72" name="TextBox 43"/>
            <p:cNvSpPr txBox="1"/>
            <p:nvPr/>
          </p:nvSpPr>
          <p:spPr>
            <a:xfrm>
              <a:off x="71406" y="3571876"/>
              <a:ext cx="10001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800" dirty="0" smtClean="0">
                  <a:solidFill>
                    <a:srgbClr val="002060"/>
                  </a:solidFill>
                </a:rPr>
                <a:t>+  </a:t>
              </a:r>
            </a:p>
            <a:p>
              <a:r>
                <a:rPr lang="tr-TR" sz="2400" dirty="0" smtClean="0">
                  <a:solidFill>
                    <a:srgbClr val="002060"/>
                  </a:solidFill>
                  <a:latin typeface="Comic Sans MS" pitchFamily="66" charset="0"/>
                </a:rPr>
                <a:t>v</a:t>
              </a:r>
              <a:r>
                <a:rPr lang="tr-TR" sz="2400" baseline="-25000" dirty="0" smtClean="0">
                  <a:solidFill>
                    <a:srgbClr val="002060"/>
                  </a:solidFill>
                  <a:latin typeface="Comic Sans MS" pitchFamily="66" charset="0"/>
                </a:rPr>
                <a:t>in</a:t>
              </a:r>
              <a:r>
                <a:rPr lang="tr-TR" sz="2800" dirty="0" smtClean="0">
                  <a:solidFill>
                    <a:srgbClr val="002060"/>
                  </a:solidFill>
                </a:rPr>
                <a:t>        </a:t>
              </a:r>
            </a:p>
            <a:p>
              <a:endParaRPr lang="en-GB" sz="2800" dirty="0">
                <a:solidFill>
                  <a:srgbClr val="002060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 flipV="1">
              <a:off x="3857620" y="1857364"/>
              <a:ext cx="71438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4" name="TextBox 42"/>
            <p:cNvSpPr txBox="1"/>
            <p:nvPr/>
          </p:nvSpPr>
          <p:spPr>
            <a:xfrm>
              <a:off x="1142976" y="1500174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000" dirty="0" smtClean="0"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latin typeface="Comic Sans MS" pitchFamily="66" charset="0"/>
                </a:rPr>
                <a:t>p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75" name="TextBox 42"/>
            <p:cNvSpPr txBox="1"/>
            <p:nvPr/>
          </p:nvSpPr>
          <p:spPr>
            <a:xfrm>
              <a:off x="1142976" y="3171766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000" dirty="0" smtClean="0"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latin typeface="Comic Sans MS" pitchFamily="66" charset="0"/>
                </a:rPr>
                <a:t>n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 flipV="1">
              <a:off x="1643042" y="1857364"/>
              <a:ext cx="71438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7" name="Oval 76"/>
            <p:cNvSpPr/>
            <p:nvPr/>
          </p:nvSpPr>
          <p:spPr>
            <a:xfrm flipV="1">
              <a:off x="1714480" y="3571876"/>
              <a:ext cx="71438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8" name="Oval 77"/>
            <p:cNvSpPr/>
            <p:nvPr/>
          </p:nvSpPr>
          <p:spPr>
            <a:xfrm flipV="1">
              <a:off x="142844" y="3571876"/>
              <a:ext cx="71438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90538" y="4572000"/>
          <a:ext cx="18875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6" imgW="965160" imgH="241200" progId="Equation.3">
                  <p:embed/>
                </p:oleObj>
              </mc:Choice>
              <mc:Fallback>
                <p:oleObj name="Equation" r:id="rId6" imgW="96516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572000"/>
                        <a:ext cx="188753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5553075" y="4456113"/>
          <a:ext cx="18859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8" imgW="965160" imgH="241200" progId="Equation.3">
                  <p:embed/>
                </p:oleObj>
              </mc:Choice>
              <mc:Fallback>
                <p:oleObj name="Equation" r:id="rId8" imgW="96516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4456113"/>
                        <a:ext cx="18859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768350" y="5126038"/>
          <a:ext cx="126523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10" imgW="647640" imgH="482400" progId="Equation.3">
                  <p:embed/>
                </p:oleObj>
              </mc:Choice>
              <mc:Fallback>
                <p:oleObj name="Equation" r:id="rId10" imgW="64764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5126038"/>
                        <a:ext cx="1265238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5862638" y="5054600"/>
          <a:ext cx="12906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12" imgW="660240" imgH="482400" progId="Equation.3">
                  <p:embed/>
                </p:oleObj>
              </mc:Choice>
              <mc:Fallback>
                <p:oleObj name="Equation" r:id="rId12" imgW="66024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38" y="5054600"/>
                        <a:ext cx="1290637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801688" y="6181725"/>
          <a:ext cx="13176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14" imgW="672840" imgH="228600" progId="Equation.3">
                  <p:embed/>
                </p:oleObj>
              </mc:Choice>
              <mc:Fallback>
                <p:oleObj name="Equation" r:id="rId14" imgW="67284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6181725"/>
                        <a:ext cx="131762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803900" y="6181725"/>
          <a:ext cx="13144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16" imgW="672840" imgH="228600" progId="Equation.3">
                  <p:embed/>
                </p:oleObj>
              </mc:Choice>
              <mc:Fallback>
                <p:oleObj name="Equation" r:id="rId16" imgW="67284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6181725"/>
                        <a:ext cx="131445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395536" y="764704"/>
            <a:ext cx="289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Negative Feedback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04048" y="795329"/>
            <a:ext cx="289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Positive Feedback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0232" y="214290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Negative Feedback Circuit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9697" y="3314642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Positive Feedback Circuit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764704"/>
            <a:ext cx="84677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88777"/>
            <a:ext cx="7787108" cy="2276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456</Words>
  <Application>Microsoft Office PowerPoint</Application>
  <PresentationFormat>On-screen Show (4:3)</PresentationFormat>
  <Paragraphs>155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neslihan</dc:creator>
  <cp:lastModifiedBy>wi7</cp:lastModifiedBy>
  <cp:revision>21</cp:revision>
  <dcterms:created xsi:type="dcterms:W3CDTF">2011-11-21T16:24:54Z</dcterms:created>
  <dcterms:modified xsi:type="dcterms:W3CDTF">2012-11-25T10:57:41Z</dcterms:modified>
</cp:coreProperties>
</file>