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6" r:id="rId2"/>
    <p:sldId id="269" r:id="rId3"/>
    <p:sldId id="270" r:id="rId4"/>
    <p:sldId id="272" r:id="rId5"/>
    <p:sldId id="276" r:id="rId6"/>
    <p:sldId id="273" r:id="rId7"/>
    <p:sldId id="274" r:id="rId8"/>
    <p:sldId id="275" r:id="rId9"/>
    <p:sldId id="27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5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3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3.wmf"/><Relationship Id="rId1" Type="http://schemas.openxmlformats.org/officeDocument/2006/relationships/image" Target="../media/image21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82AAC-464C-480F-ABA4-BEBA31EC764C}" type="datetimeFigureOut">
              <a:rPr lang="en-GB" smtClean="0"/>
              <a:pPr/>
              <a:t>02/12/2012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63150-DDBB-4198-8CAE-6926E7B913A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752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7679FE-C0D7-420B-93D4-4E63025B136F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A2157-0E23-400F-9EDA-BFC7A7FA3020}" type="datetimeFigureOut">
              <a:rPr lang="en-GB" smtClean="0"/>
              <a:pPr/>
              <a:t>02/12/2012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60A4-22A3-4585-B844-D2EB5455215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A2157-0E23-400F-9EDA-BFC7A7FA3020}" type="datetimeFigureOut">
              <a:rPr lang="en-GB" smtClean="0"/>
              <a:pPr/>
              <a:t>02/12/2012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60A4-22A3-4585-B844-D2EB5455215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A2157-0E23-400F-9EDA-BFC7A7FA3020}" type="datetimeFigureOut">
              <a:rPr lang="en-GB" smtClean="0"/>
              <a:pPr/>
              <a:t>02/12/2012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60A4-22A3-4585-B844-D2EB5455215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A2157-0E23-400F-9EDA-BFC7A7FA3020}" type="datetimeFigureOut">
              <a:rPr lang="en-GB" smtClean="0"/>
              <a:pPr/>
              <a:t>02/12/2012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60A4-22A3-4585-B844-D2EB5455215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A2157-0E23-400F-9EDA-BFC7A7FA3020}" type="datetimeFigureOut">
              <a:rPr lang="en-GB" smtClean="0"/>
              <a:pPr/>
              <a:t>02/12/2012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60A4-22A3-4585-B844-D2EB5455215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A2157-0E23-400F-9EDA-BFC7A7FA3020}" type="datetimeFigureOut">
              <a:rPr lang="en-GB" smtClean="0"/>
              <a:pPr/>
              <a:t>02/12/2012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60A4-22A3-4585-B844-D2EB5455215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A2157-0E23-400F-9EDA-BFC7A7FA3020}" type="datetimeFigureOut">
              <a:rPr lang="en-GB" smtClean="0"/>
              <a:pPr/>
              <a:t>02/12/2012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60A4-22A3-4585-B844-D2EB5455215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A2157-0E23-400F-9EDA-BFC7A7FA3020}" type="datetimeFigureOut">
              <a:rPr lang="en-GB" smtClean="0"/>
              <a:pPr/>
              <a:t>02/12/2012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60A4-22A3-4585-B844-D2EB5455215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A2157-0E23-400F-9EDA-BFC7A7FA3020}" type="datetimeFigureOut">
              <a:rPr lang="en-GB" smtClean="0"/>
              <a:pPr/>
              <a:t>02/12/2012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60A4-22A3-4585-B844-D2EB5455215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A2157-0E23-400F-9EDA-BFC7A7FA3020}" type="datetimeFigureOut">
              <a:rPr lang="en-GB" smtClean="0"/>
              <a:pPr/>
              <a:t>02/12/2012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60A4-22A3-4585-B844-D2EB5455215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A2157-0E23-400F-9EDA-BFC7A7FA3020}" type="datetimeFigureOut">
              <a:rPr lang="en-GB" smtClean="0"/>
              <a:pPr/>
              <a:t>02/12/2012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60A4-22A3-4585-B844-D2EB5455215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A2157-0E23-400F-9EDA-BFC7A7FA3020}" type="datetimeFigureOut">
              <a:rPr lang="en-GB" smtClean="0"/>
              <a:pPr/>
              <a:t>02/12/2012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E60A4-22A3-4585-B844-D2EB5455215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18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14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6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7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5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30.bin"/><Relationship Id="rId18" Type="http://schemas.openxmlformats.org/officeDocument/2006/relationships/image" Target="../media/image34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1.wmf"/><Relationship Id="rId17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10" Type="http://schemas.openxmlformats.org/officeDocument/2006/relationships/image" Target="../media/image30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2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0232" y="214290"/>
            <a:ext cx="5143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   </a:t>
            </a: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Solving Circuit Equations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5942" y="724634"/>
            <a:ext cx="83685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We are going to apply some methods to solve linear time-invariant resistive circuits!</a:t>
            </a:r>
          </a:p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What does it mean to solve? ............................</a:t>
            </a:r>
          </a:p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Which equations can we use? ................................</a:t>
            </a:r>
          </a:p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Why not just solve them all? ................................</a:t>
            </a:r>
          </a:p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Are the methods applicable to more general circuits? ............................</a:t>
            </a:r>
          </a:p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Then why linear resistive circuits? ..............................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1520" y="3126447"/>
            <a:ext cx="83685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FF0000"/>
                </a:solidFill>
                <a:latin typeface="Comic Sans MS" pitchFamily="66" charset="0"/>
              </a:rPr>
              <a:t>General resistive circuits: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A circuits that contains only resistors, linear or nonlinear, time-varying or time-invariant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, active or passive, such as ................................................................................................................. ................................................................................................................................................................................................................................................................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51520" y="4750112"/>
            <a:ext cx="83685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r-TR" sz="2000" dirty="0" smtClean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A resistive circuit is said to be </a:t>
            </a:r>
            <a:r>
              <a:rPr lang="tr-TR" sz="2000" dirty="0" smtClean="0">
                <a:solidFill>
                  <a:srgbClr val="FF0000"/>
                </a:solidFill>
                <a:latin typeface="Comic Sans MS" pitchFamily="66" charset="0"/>
              </a:rPr>
              <a:t>time-invariant</a:t>
            </a:r>
            <a:r>
              <a:rPr lang="tr-TR" sz="2000" dirty="0" smtClean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 if all elements of the circuit are time-invariant.</a:t>
            </a:r>
            <a:endParaRPr lang="tr-TR" sz="2000" dirty="0">
              <a:solidFill>
                <a:schemeClr val="tx2">
                  <a:lumMod val="50000"/>
                </a:schemeClr>
              </a:solidFill>
              <a:latin typeface="Comic Sans MS" pitchFamily="66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tr-TR" sz="2000" dirty="0" smtClean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A resistive circuit is said to be </a:t>
            </a:r>
            <a:r>
              <a:rPr lang="tr-TR" sz="2000" dirty="0" smtClean="0">
                <a:solidFill>
                  <a:srgbClr val="FF0000"/>
                </a:solidFill>
                <a:latin typeface="Comic Sans MS" pitchFamily="66" charset="0"/>
              </a:rPr>
              <a:t>linear</a:t>
            </a:r>
            <a:r>
              <a:rPr lang="tr-TR" sz="2000" dirty="0" smtClean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 if all elements of the circuit except the independent sources are linear n-ports.</a:t>
            </a:r>
          </a:p>
        </p:txBody>
      </p:sp>
    </p:spTree>
    <p:extLst>
      <p:ext uri="{BB962C8B-B14F-4D97-AF65-F5344CB8AC3E}">
        <p14:creationId xmlns:p14="http://schemas.microsoft.com/office/powerpoint/2010/main" val="268884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  <p:bldP spid="30" grpId="0" build="p"/>
      <p:bldP spid="3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798886" y="1695350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ode voltages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  </a:t>
            </a: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652284" y="1909664"/>
            <a:ext cx="1143008" cy="1588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264725"/>
              </p:ext>
            </p:extLst>
          </p:nvPr>
        </p:nvGraphicFramePr>
        <p:xfrm>
          <a:off x="4657054" y="1412776"/>
          <a:ext cx="99536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0" name="Equation" r:id="rId3" imgW="507960" imgH="215640" progId="Equation.3">
                  <p:embed/>
                </p:oleObj>
              </mc:Choice>
              <mc:Fallback>
                <p:oleObj name="Equation" r:id="rId3" imgW="5079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7054" y="1412776"/>
                        <a:ext cx="995362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5509540" y="1552474"/>
            <a:ext cx="1857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>
                <a:solidFill>
                  <a:srgbClr val="0033CC"/>
                </a:solidFill>
                <a:latin typeface="Comic Sans MS" pitchFamily="66" charset="0"/>
              </a:rPr>
              <a:t>e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lement voltages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081056" y="2551800"/>
            <a:ext cx="570686" cy="794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7868066"/>
              </p:ext>
            </p:extLst>
          </p:nvPr>
        </p:nvGraphicFramePr>
        <p:xfrm>
          <a:off x="6696075" y="2276475"/>
          <a:ext cx="139223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1" name="Equation" r:id="rId5" imgW="711000" imgH="228600" progId="Equation.3">
                  <p:embed/>
                </p:oleObj>
              </mc:Choice>
              <mc:Fallback>
                <p:oleObj name="Equation" r:id="rId5" imgW="711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6075" y="2276475"/>
                        <a:ext cx="1392238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438102" y="2743240"/>
            <a:ext cx="1857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element</a:t>
            </a:r>
          </a:p>
          <a:p>
            <a:pPr algn="ctr"/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currents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00232" y="214290"/>
            <a:ext cx="5143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   </a:t>
            </a: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Node Analysis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3528" y="692696"/>
            <a:ext cx="7416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A method for solving time-invariant, linear circuits.</a:t>
            </a:r>
          </a:p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A method for finding node voltages.</a:t>
            </a:r>
          </a:p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Is this enough? ..............  </a:t>
            </a: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3528" y="2577098"/>
            <a:ext cx="7416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What is the requirement? ...................</a:t>
            </a:r>
          </a:p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Can we generalize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? ..............  </a:t>
            </a: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306" y="3501008"/>
            <a:ext cx="23574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u="sng" dirty="0" smtClean="0">
                <a:solidFill>
                  <a:srgbClr val="0033CC"/>
                </a:solidFill>
                <a:latin typeface="Comic Sans MS" pitchFamily="66" charset="0"/>
              </a:rPr>
              <a:t>Method</a:t>
            </a:r>
            <a:r>
              <a:rPr lang="tr-TR" sz="2000" u="sng" dirty="0" smtClean="0">
                <a:solidFill>
                  <a:srgbClr val="0033CC"/>
                </a:solidFill>
                <a:latin typeface="Comic Sans MS" pitchFamily="66" charset="0"/>
              </a:rPr>
              <a:t>:</a:t>
            </a:r>
          </a:p>
          <a:p>
            <a:endParaRPr lang="tr-TR" sz="2000" u="sng" dirty="0" smtClean="0">
              <a:solidFill>
                <a:srgbClr val="0033CC"/>
              </a:solidFill>
              <a:latin typeface="Comic Sans MS" pitchFamily="66" charset="0"/>
            </a:endParaRPr>
          </a:p>
          <a:p>
            <a:r>
              <a:rPr lang="tr-TR" sz="2000" i="1" dirty="0" smtClean="0">
                <a:solidFill>
                  <a:srgbClr val="0033CC"/>
                </a:solidFill>
                <a:latin typeface="Comic Sans MS" pitchFamily="66" charset="0"/>
              </a:rPr>
              <a:t>    </a:t>
            </a:r>
            <a:r>
              <a:rPr lang="tr-TR" sz="2000" i="1" dirty="0" smtClean="0">
                <a:solidFill>
                  <a:srgbClr val="0033CC"/>
                </a:solidFill>
                <a:latin typeface="Comic Sans MS" pitchFamily="66" charset="0"/>
              </a:rPr>
              <a:t>Step 1</a:t>
            </a:r>
            <a:r>
              <a:rPr lang="tr-TR" sz="2000" i="1" dirty="0" smtClean="0">
                <a:solidFill>
                  <a:srgbClr val="0033CC"/>
                </a:solidFill>
                <a:latin typeface="Comic Sans MS" pitchFamily="66" charset="0"/>
              </a:rPr>
              <a:t>:</a:t>
            </a:r>
            <a:endParaRPr lang="tr-TR" sz="2000" i="1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grpSp>
        <p:nvGrpSpPr>
          <p:cNvPr id="32" name="Group 10"/>
          <p:cNvGrpSpPr/>
          <p:nvPr/>
        </p:nvGrpSpPr>
        <p:grpSpPr>
          <a:xfrm>
            <a:off x="1279178" y="4077072"/>
            <a:ext cx="5027746" cy="449263"/>
            <a:chOff x="3214678" y="2937708"/>
            <a:chExt cx="4111843" cy="449263"/>
          </a:xfrm>
        </p:grpSpPr>
        <p:graphicFrame>
          <p:nvGraphicFramePr>
            <p:cNvPr id="33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38853022"/>
                </p:ext>
              </p:extLst>
            </p:nvPr>
          </p:nvGraphicFramePr>
          <p:xfrm>
            <a:off x="5805852" y="2937708"/>
            <a:ext cx="746125" cy="449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02" name="Equation" r:id="rId7" imgW="380880" imgH="228600" progId="Equation.3">
                    <p:embed/>
                  </p:oleObj>
                </mc:Choice>
                <mc:Fallback>
                  <p:oleObj name="Equation" r:id="rId7" imgW="3808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05852" y="2937708"/>
                          <a:ext cx="746125" cy="44926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TextBox 33"/>
            <p:cNvSpPr txBox="1"/>
            <p:nvPr/>
          </p:nvSpPr>
          <p:spPr>
            <a:xfrm>
              <a:off x="3214678" y="2957452"/>
              <a:ext cx="41118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>
                  <a:solidFill>
                    <a:srgbClr val="0033CC"/>
                  </a:solidFill>
                  <a:latin typeface="Comic Sans MS" pitchFamily="66" charset="0"/>
                </a:rPr>
                <a:t> </a:t>
              </a:r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Write KCL equations for              nodes:</a:t>
              </a:r>
              <a:endParaRPr lang="tr-TR" sz="2000" dirty="0" smtClean="0">
                <a:solidFill>
                  <a:srgbClr val="0033CC"/>
                </a:solidFill>
                <a:latin typeface="Comic Sans MS" pitchFamily="66" charset="0"/>
              </a:endParaRPr>
            </a:p>
          </p:txBody>
        </p:sp>
      </p:grpSp>
      <p:graphicFrame>
        <p:nvGraphicFramePr>
          <p:cNvPr id="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9252214"/>
              </p:ext>
            </p:extLst>
          </p:nvPr>
        </p:nvGraphicFramePr>
        <p:xfrm>
          <a:off x="6186488" y="4097338"/>
          <a:ext cx="96837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3" name="Equation" r:id="rId9" imgW="495000" imgH="177480" progId="Equation.3">
                  <p:embed/>
                </p:oleObj>
              </mc:Choice>
              <mc:Fallback>
                <p:oleObj name="Equation" r:id="rId9" imgW="4950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6488" y="4097338"/>
                        <a:ext cx="968375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278880" y="4537030"/>
            <a:ext cx="7605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i="1" dirty="0" smtClean="0">
                <a:solidFill>
                  <a:srgbClr val="0033CC"/>
                </a:solidFill>
                <a:latin typeface="Comic Sans MS" pitchFamily="66" charset="0"/>
              </a:rPr>
              <a:t>Step 2</a:t>
            </a:r>
            <a:r>
              <a:rPr lang="tr-TR" sz="2000" i="1" dirty="0" smtClean="0">
                <a:solidFill>
                  <a:srgbClr val="0033CC"/>
                </a:solidFill>
                <a:latin typeface="Comic Sans MS" pitchFamily="66" charset="0"/>
              </a:rPr>
              <a:t>: 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Substitute voltage-controlled element equations: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graphicFrame>
        <p:nvGraphicFramePr>
          <p:cNvPr id="3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2187757"/>
              </p:ext>
            </p:extLst>
          </p:nvPr>
        </p:nvGraphicFramePr>
        <p:xfrm>
          <a:off x="7268438" y="4574366"/>
          <a:ext cx="1624042" cy="366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4" name="Equation" r:id="rId11" imgW="1015920" imgH="228600" progId="Equation.3">
                  <p:embed/>
                </p:oleObj>
              </mc:Choice>
              <mc:Fallback>
                <p:oleObj name="Equation" r:id="rId11" imgW="1015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8438" y="4574366"/>
                        <a:ext cx="1624042" cy="36680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323528" y="4937140"/>
            <a:ext cx="8534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i="1" dirty="0" smtClean="0">
                <a:solidFill>
                  <a:srgbClr val="0033CC"/>
                </a:solidFill>
                <a:latin typeface="Comic Sans MS" pitchFamily="66" charset="0"/>
              </a:rPr>
              <a:t>Step 3: 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Write element voltages in terms of node voltages (KVL):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graphicFrame>
        <p:nvGraphicFramePr>
          <p:cNvPr id="4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868400"/>
              </p:ext>
            </p:extLst>
          </p:nvPr>
        </p:nvGraphicFramePr>
        <p:xfrm>
          <a:off x="4386263" y="5911230"/>
          <a:ext cx="240823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5" name="Equation" r:id="rId13" imgW="1231560" imgH="241200" progId="Equation.3">
                  <p:embed/>
                </p:oleObj>
              </mc:Choice>
              <mc:Fallback>
                <p:oleObj name="Equation" r:id="rId13" imgW="12315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6263" y="5911230"/>
                        <a:ext cx="2408237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3955019"/>
              </p:ext>
            </p:extLst>
          </p:nvPr>
        </p:nvGraphicFramePr>
        <p:xfrm>
          <a:off x="6181725" y="5373688"/>
          <a:ext cx="248443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6" name="Equation" r:id="rId15" imgW="1269720" imgH="241200" progId="Equation.3">
                  <p:embed/>
                </p:oleObj>
              </mc:Choice>
              <mc:Fallback>
                <p:oleObj name="Equation" r:id="rId15" imgW="1269720" imgH="24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1725" y="5373688"/>
                        <a:ext cx="2484438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323528" y="5942820"/>
            <a:ext cx="4267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i="1" dirty="0" smtClean="0">
                <a:solidFill>
                  <a:srgbClr val="0033CC"/>
                </a:solidFill>
                <a:latin typeface="Comic Sans MS" pitchFamily="66" charset="0"/>
              </a:rPr>
              <a:t>Step 4: 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Solve the node voltages: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2764718"/>
              </p:ext>
            </p:extLst>
          </p:nvPr>
        </p:nvGraphicFramePr>
        <p:xfrm>
          <a:off x="4265613" y="6309320"/>
          <a:ext cx="27559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7" name="Equation" r:id="rId17" imgW="1409400" imgH="279360" progId="Equation.3">
                  <p:embed/>
                </p:oleObj>
              </mc:Choice>
              <mc:Fallback>
                <p:oleObj name="Equation" r:id="rId17" imgW="1409400" imgH="2793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5613" y="6309320"/>
                        <a:ext cx="275590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312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25" grpId="0"/>
      <p:bldP spid="27" grpId="0" build="p"/>
      <p:bldP spid="28" grpId="0" build="p"/>
      <p:bldP spid="31" grpId="0"/>
      <p:bldP spid="36" grpId="0"/>
      <p:bldP spid="40" grpId="0"/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91" y="764704"/>
            <a:ext cx="8740053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00232" y="214290"/>
            <a:ext cx="5143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   </a:t>
            </a: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An example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620688"/>
            <a:ext cx="7416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Find the node voltages of the following circuit: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38" y="4077072"/>
            <a:ext cx="5866338" cy="1244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301208"/>
            <a:ext cx="6134997" cy="1464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683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2000232" y="214290"/>
            <a:ext cx="5143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   </a:t>
            </a: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Generalized </a:t>
            </a: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Node Analysis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3528" y="620688"/>
            <a:ext cx="74168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Can we generalize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? </a:t>
            </a:r>
            <a:r>
              <a:rPr lang="tr-TR" sz="2000" dirty="0" smtClean="0">
                <a:solidFill>
                  <a:srgbClr val="FF0000"/>
                </a:solidFill>
                <a:latin typeface="Comic Sans MS" pitchFamily="66" charset="0"/>
              </a:rPr>
              <a:t>YES</a:t>
            </a:r>
          </a:p>
          <a:p>
            <a:r>
              <a:rPr lang="tr-TR" sz="2000" dirty="0" smtClean="0">
                <a:solidFill>
                  <a:schemeClr val="tx2"/>
                </a:solidFill>
                <a:latin typeface="Comic Sans MS" pitchFamily="66" charset="0"/>
              </a:rPr>
              <a:t>Group the elements into two classes:</a:t>
            </a:r>
          </a:p>
          <a:p>
            <a:r>
              <a:rPr lang="tr-TR" sz="2000" dirty="0">
                <a:solidFill>
                  <a:schemeClr val="tx2"/>
                </a:solidFill>
                <a:latin typeface="Comic Sans MS" pitchFamily="66" charset="0"/>
              </a:rPr>
              <a:t>	</a:t>
            </a:r>
            <a:r>
              <a:rPr lang="tr-TR" sz="2000" dirty="0" smtClean="0">
                <a:solidFill>
                  <a:schemeClr val="tx2"/>
                </a:solidFill>
                <a:latin typeface="Comic Sans MS" pitchFamily="66" charset="0"/>
              </a:rPr>
              <a:t>1. class: voltage-controlled elements</a:t>
            </a:r>
            <a:endParaRPr lang="tr-TR" sz="2000" dirty="0">
              <a:solidFill>
                <a:schemeClr val="tx2"/>
              </a:solidFill>
              <a:latin typeface="Comic Sans MS" pitchFamily="66" charset="0"/>
            </a:endParaRPr>
          </a:p>
          <a:p>
            <a:r>
              <a:rPr lang="tr-TR" sz="2000" dirty="0" smtClean="0">
                <a:solidFill>
                  <a:schemeClr val="tx2"/>
                </a:solidFill>
                <a:latin typeface="Comic Sans MS" pitchFamily="66" charset="0"/>
              </a:rPr>
              <a:t>	2. class: not voltage-controlled elements </a:t>
            </a:r>
            <a:endParaRPr lang="tr-TR" sz="2000" dirty="0" smtClean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306" y="1736774"/>
            <a:ext cx="2357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u="sng" dirty="0" smtClean="0">
                <a:solidFill>
                  <a:srgbClr val="0033CC"/>
                </a:solidFill>
                <a:latin typeface="Comic Sans MS" pitchFamily="66" charset="0"/>
              </a:rPr>
              <a:t>Method</a:t>
            </a:r>
            <a:r>
              <a:rPr lang="tr-TR" sz="2000" u="sng" dirty="0" smtClean="0">
                <a:solidFill>
                  <a:srgbClr val="0033CC"/>
                </a:solidFill>
                <a:latin typeface="Comic Sans MS" pitchFamily="66" charset="0"/>
              </a:rPr>
              <a:t>:</a:t>
            </a:r>
            <a:endParaRPr lang="tr-TR" sz="2000" u="sng" dirty="0" smtClean="0">
              <a:solidFill>
                <a:srgbClr val="0033CC"/>
              </a:solidFill>
              <a:latin typeface="Comic Sans MS" pitchFamily="66" charset="0"/>
            </a:endParaRPr>
          </a:p>
          <a:p>
            <a:r>
              <a:rPr lang="tr-TR" sz="2000" i="1" dirty="0" smtClean="0">
                <a:solidFill>
                  <a:srgbClr val="0033CC"/>
                </a:solidFill>
                <a:latin typeface="Comic Sans MS" pitchFamily="66" charset="0"/>
              </a:rPr>
              <a:t>    </a:t>
            </a:r>
            <a:r>
              <a:rPr lang="tr-TR" sz="2000" i="1" dirty="0" smtClean="0">
                <a:solidFill>
                  <a:srgbClr val="0033CC"/>
                </a:solidFill>
                <a:latin typeface="Comic Sans MS" pitchFamily="66" charset="0"/>
              </a:rPr>
              <a:t>Step 1</a:t>
            </a:r>
            <a:r>
              <a:rPr lang="tr-TR" sz="2000" i="1" dirty="0" smtClean="0">
                <a:solidFill>
                  <a:srgbClr val="0033CC"/>
                </a:solidFill>
                <a:latin typeface="Comic Sans MS" pitchFamily="66" charset="0"/>
              </a:rPr>
              <a:t>:</a:t>
            </a:r>
            <a:endParaRPr lang="tr-TR" sz="2000" i="1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grpSp>
        <p:nvGrpSpPr>
          <p:cNvPr id="32" name="Group 10"/>
          <p:cNvGrpSpPr/>
          <p:nvPr/>
        </p:nvGrpSpPr>
        <p:grpSpPr>
          <a:xfrm>
            <a:off x="1279178" y="2049214"/>
            <a:ext cx="5027746" cy="449263"/>
            <a:chOff x="3214678" y="2937708"/>
            <a:chExt cx="4111843" cy="449263"/>
          </a:xfrm>
        </p:grpSpPr>
        <p:graphicFrame>
          <p:nvGraphicFramePr>
            <p:cNvPr id="33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77053906"/>
                </p:ext>
              </p:extLst>
            </p:nvPr>
          </p:nvGraphicFramePr>
          <p:xfrm>
            <a:off x="5805852" y="2937708"/>
            <a:ext cx="746125" cy="449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07" name="Equation" r:id="rId3" imgW="380880" imgH="228600" progId="Equation.3">
                    <p:embed/>
                  </p:oleObj>
                </mc:Choice>
                <mc:Fallback>
                  <p:oleObj name="Equation" r:id="rId3" imgW="3808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05852" y="2937708"/>
                          <a:ext cx="746125" cy="44926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TextBox 33"/>
            <p:cNvSpPr txBox="1"/>
            <p:nvPr/>
          </p:nvSpPr>
          <p:spPr>
            <a:xfrm>
              <a:off x="3214678" y="2957452"/>
              <a:ext cx="41118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>
                  <a:solidFill>
                    <a:srgbClr val="0033CC"/>
                  </a:solidFill>
                  <a:latin typeface="Comic Sans MS" pitchFamily="66" charset="0"/>
                </a:rPr>
                <a:t> </a:t>
              </a:r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Write KCL equations for              nodes:</a:t>
              </a:r>
              <a:endParaRPr lang="tr-TR" sz="2000" dirty="0" smtClean="0">
                <a:solidFill>
                  <a:srgbClr val="0033CC"/>
                </a:solidFill>
                <a:latin typeface="Comic Sans MS" pitchFamily="66" charset="0"/>
              </a:endParaRPr>
            </a:p>
          </p:txBody>
        </p:sp>
      </p:grpSp>
      <p:graphicFrame>
        <p:nvGraphicFramePr>
          <p:cNvPr id="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5732868"/>
              </p:ext>
            </p:extLst>
          </p:nvPr>
        </p:nvGraphicFramePr>
        <p:xfrm>
          <a:off x="6247730" y="2068958"/>
          <a:ext cx="8445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8" name="Equation" r:id="rId5" imgW="431640" imgH="177480" progId="Equation.3">
                  <p:embed/>
                </p:oleObj>
              </mc:Choice>
              <mc:Fallback>
                <p:oleObj name="Equation" r:id="rId5" imgW="4316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7730" y="2068958"/>
                        <a:ext cx="844550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350888" y="3068960"/>
            <a:ext cx="7605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i="1" dirty="0" smtClean="0">
                <a:solidFill>
                  <a:srgbClr val="0033CC"/>
                </a:solidFill>
                <a:latin typeface="Comic Sans MS" pitchFamily="66" charset="0"/>
              </a:rPr>
              <a:t>Step 2</a:t>
            </a:r>
            <a:r>
              <a:rPr lang="tr-TR" sz="2000" i="1" dirty="0" smtClean="0">
                <a:solidFill>
                  <a:srgbClr val="0033CC"/>
                </a:solidFill>
                <a:latin typeface="Comic Sans MS" pitchFamily="66" charset="0"/>
              </a:rPr>
              <a:t>: 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Substitute voltage controlled element equations for the elements in the 1. class and for the 2. class write EE’s: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168" y="4685074"/>
            <a:ext cx="8534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i="1" dirty="0" smtClean="0">
                <a:solidFill>
                  <a:srgbClr val="0033CC"/>
                </a:solidFill>
                <a:latin typeface="Comic Sans MS" pitchFamily="66" charset="0"/>
              </a:rPr>
              <a:t>Step 3: 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Write element voltages in terms of node voltages (KVL):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5496" y="6269250"/>
            <a:ext cx="9172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i="1" dirty="0" smtClean="0">
                <a:solidFill>
                  <a:srgbClr val="0033CC"/>
                </a:solidFill>
                <a:latin typeface="Comic Sans MS" pitchFamily="66" charset="0"/>
              </a:rPr>
              <a:t>Step 4: 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Solve the node voltages and the currents of the 2. class elements.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9881027"/>
              </p:ext>
            </p:extLst>
          </p:nvPr>
        </p:nvGraphicFramePr>
        <p:xfrm>
          <a:off x="6379666" y="2193230"/>
          <a:ext cx="193675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9" name="Equation" r:id="rId7" imgW="990170" imgH="482391" progId="Equation.3">
                  <p:embed/>
                </p:oleObj>
              </mc:Choice>
              <mc:Fallback>
                <p:oleObj name="Equation" r:id="rId7" imgW="990170" imgH="482391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9666" y="2193230"/>
                        <a:ext cx="1936750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7615726"/>
              </p:ext>
            </p:extLst>
          </p:nvPr>
        </p:nvGraphicFramePr>
        <p:xfrm>
          <a:off x="1555750" y="3705225"/>
          <a:ext cx="2708275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0" name="Equation" r:id="rId9" imgW="1384200" imgH="482400" progId="Equation.3">
                  <p:embed/>
                </p:oleObj>
              </mc:Choice>
              <mc:Fallback>
                <p:oleObj name="Equation" r:id="rId9" imgW="1384200" imgH="482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3705225"/>
                        <a:ext cx="2708275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1456052"/>
              </p:ext>
            </p:extLst>
          </p:nvPr>
        </p:nvGraphicFramePr>
        <p:xfrm>
          <a:off x="5784478" y="3705398"/>
          <a:ext cx="2036762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1" name="Equation" r:id="rId11" imgW="1040948" imgH="482391" progId="Equation.3">
                  <p:embed/>
                </p:oleObj>
              </mc:Choice>
              <mc:Fallback>
                <p:oleObj name="Equation" r:id="rId11" imgW="1040948" imgH="482391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4478" y="3705398"/>
                        <a:ext cx="2036762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427410"/>
              </p:ext>
            </p:extLst>
          </p:nvPr>
        </p:nvGraphicFramePr>
        <p:xfrm>
          <a:off x="1630511" y="5093742"/>
          <a:ext cx="106997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2" name="Equation" r:id="rId13" imgW="545626" imgH="266469" progId="Equation.3">
                  <p:embed/>
                </p:oleObj>
              </mc:Choice>
              <mc:Fallback>
                <p:oleObj name="Equation" r:id="rId13" imgW="545626" imgH="266469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0511" y="5093742"/>
                        <a:ext cx="1069975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785358"/>
              </p:ext>
            </p:extLst>
          </p:nvPr>
        </p:nvGraphicFramePr>
        <p:xfrm>
          <a:off x="1619399" y="5689054"/>
          <a:ext cx="111918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3" name="Equation" r:id="rId15" imgW="571252" imgH="241195" progId="Equation.3">
                  <p:embed/>
                </p:oleObj>
              </mc:Choice>
              <mc:Fallback>
                <p:oleObj name="Equation" r:id="rId15" imgW="571252" imgH="241195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399" y="5689054"/>
                        <a:ext cx="1119187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5595206"/>
              </p:ext>
            </p:extLst>
          </p:nvPr>
        </p:nvGraphicFramePr>
        <p:xfrm>
          <a:off x="4105275" y="5121275"/>
          <a:ext cx="3478213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4" name="Equation" r:id="rId17" imgW="1777680" imgH="482400" progId="Equation.3">
                  <p:embed/>
                </p:oleObj>
              </mc:Choice>
              <mc:Fallback>
                <p:oleObj name="Equation" r:id="rId17" imgW="1777680" imgH="4824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5275" y="5121275"/>
                        <a:ext cx="3478213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004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/>
      <p:bldP spid="31" grpId="0"/>
      <p:bldP spid="36" grpId="0"/>
      <p:bldP spid="40" grpId="0"/>
      <p:bldP spid="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620688"/>
            <a:ext cx="5328592" cy="36675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00232" y="214290"/>
            <a:ext cx="5143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   </a:t>
            </a: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An example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9" y="620688"/>
            <a:ext cx="23762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Solve the circuit using the generalized node analysis method!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63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798886" y="2033264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>
                <a:solidFill>
                  <a:srgbClr val="0033CC"/>
                </a:solidFill>
                <a:latin typeface="Comic Sans MS" pitchFamily="66" charset="0"/>
              </a:rPr>
              <a:t>m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esh currents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652284" y="2247578"/>
            <a:ext cx="1143008" cy="1588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09540" y="1890388"/>
            <a:ext cx="1857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>
                <a:solidFill>
                  <a:srgbClr val="0033CC"/>
                </a:solidFill>
                <a:latin typeface="Comic Sans MS" pitchFamily="66" charset="0"/>
              </a:rPr>
              <a:t>e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lement currents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081056" y="2889714"/>
            <a:ext cx="570686" cy="794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3355075"/>
              </p:ext>
            </p:extLst>
          </p:nvPr>
        </p:nvGraphicFramePr>
        <p:xfrm>
          <a:off x="6670675" y="2614613"/>
          <a:ext cx="144303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5" name="Equation" r:id="rId3" imgW="736560" imgH="228600" progId="Equation.3">
                  <p:embed/>
                </p:oleObj>
              </mc:Choice>
              <mc:Fallback>
                <p:oleObj name="Equation" r:id="rId3" imgW="736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0675" y="2614613"/>
                        <a:ext cx="1443038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438102" y="3081154"/>
            <a:ext cx="1857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element</a:t>
            </a:r>
          </a:p>
          <a:p>
            <a:pPr algn="ctr"/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voltages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00232" y="188640"/>
            <a:ext cx="5143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   </a:t>
            </a: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Mesh</a:t>
            </a: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 Analysis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3528" y="501640"/>
            <a:ext cx="74168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A method for solving time-invariant, linear, </a:t>
            </a:r>
            <a:r>
              <a:rPr lang="tr-TR" sz="2000" b="1" dirty="0" smtClean="0">
                <a:solidFill>
                  <a:srgbClr val="0033CC"/>
                </a:solidFill>
                <a:latin typeface="Comic Sans MS" pitchFamily="66" charset="0"/>
              </a:rPr>
              <a:t>planar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circuits.</a:t>
            </a:r>
          </a:p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Consider the mesh currents? </a:t>
            </a:r>
          </a:p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</a:p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A method for finding mesh currents.</a:t>
            </a:r>
          </a:p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Is this enough? ..............  </a:t>
            </a: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2721114"/>
            <a:ext cx="7416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What is the requirement? ...................</a:t>
            </a:r>
          </a:p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Can we generalize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? ..............  </a:t>
            </a: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306" y="3501008"/>
            <a:ext cx="23574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u="sng" dirty="0" smtClean="0">
                <a:solidFill>
                  <a:srgbClr val="0033CC"/>
                </a:solidFill>
                <a:latin typeface="Comic Sans MS" pitchFamily="66" charset="0"/>
              </a:rPr>
              <a:t>Method</a:t>
            </a:r>
            <a:r>
              <a:rPr lang="tr-TR" sz="2000" u="sng" dirty="0" smtClean="0">
                <a:solidFill>
                  <a:srgbClr val="0033CC"/>
                </a:solidFill>
                <a:latin typeface="Comic Sans MS" pitchFamily="66" charset="0"/>
              </a:rPr>
              <a:t>:</a:t>
            </a:r>
          </a:p>
          <a:p>
            <a:endParaRPr lang="tr-TR" sz="2000" u="sng" dirty="0" smtClean="0">
              <a:solidFill>
                <a:srgbClr val="0033CC"/>
              </a:solidFill>
              <a:latin typeface="Comic Sans MS" pitchFamily="66" charset="0"/>
            </a:endParaRPr>
          </a:p>
          <a:p>
            <a:r>
              <a:rPr lang="tr-TR" sz="2000" i="1" dirty="0" smtClean="0">
                <a:solidFill>
                  <a:srgbClr val="0033CC"/>
                </a:solidFill>
                <a:latin typeface="Comic Sans MS" pitchFamily="66" charset="0"/>
              </a:rPr>
              <a:t>    </a:t>
            </a:r>
            <a:r>
              <a:rPr lang="tr-TR" sz="2000" i="1" dirty="0" smtClean="0">
                <a:solidFill>
                  <a:srgbClr val="0033CC"/>
                </a:solidFill>
                <a:latin typeface="Comic Sans MS" pitchFamily="66" charset="0"/>
              </a:rPr>
              <a:t>Step 1</a:t>
            </a:r>
            <a:r>
              <a:rPr lang="tr-TR" sz="2000" i="1" dirty="0" smtClean="0">
                <a:solidFill>
                  <a:srgbClr val="0033CC"/>
                </a:solidFill>
                <a:latin typeface="Comic Sans MS" pitchFamily="66" charset="0"/>
              </a:rPr>
              <a:t>:</a:t>
            </a:r>
            <a:endParaRPr lang="tr-TR" sz="2000" i="1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grpSp>
        <p:nvGrpSpPr>
          <p:cNvPr id="32" name="Group 10"/>
          <p:cNvGrpSpPr/>
          <p:nvPr/>
        </p:nvGrpSpPr>
        <p:grpSpPr>
          <a:xfrm>
            <a:off x="1279178" y="4059858"/>
            <a:ext cx="5864590" cy="449262"/>
            <a:chOff x="3214678" y="2920494"/>
            <a:chExt cx="4796239" cy="449262"/>
          </a:xfrm>
        </p:grpSpPr>
        <p:graphicFrame>
          <p:nvGraphicFramePr>
            <p:cNvPr id="33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34854038"/>
                </p:ext>
              </p:extLst>
            </p:nvPr>
          </p:nvGraphicFramePr>
          <p:xfrm>
            <a:off x="5789867" y="2920494"/>
            <a:ext cx="1267146" cy="449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36" name="Equation" r:id="rId5" imgW="647640" imgH="228600" progId="Equation.3">
                    <p:embed/>
                  </p:oleObj>
                </mc:Choice>
                <mc:Fallback>
                  <p:oleObj name="Equation" r:id="rId5" imgW="6476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89867" y="2920494"/>
                          <a:ext cx="1267146" cy="449262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TextBox 33"/>
            <p:cNvSpPr txBox="1"/>
            <p:nvPr/>
          </p:nvSpPr>
          <p:spPr>
            <a:xfrm>
              <a:off x="3214678" y="2937708"/>
              <a:ext cx="47962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>
                  <a:solidFill>
                    <a:srgbClr val="0033CC"/>
                  </a:solidFill>
                  <a:latin typeface="Comic Sans MS" pitchFamily="66" charset="0"/>
                </a:rPr>
                <a:t> </a:t>
              </a:r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Write KVL equations for                      meshes:</a:t>
              </a:r>
              <a:endParaRPr lang="tr-TR" sz="2000" dirty="0" smtClean="0">
                <a:solidFill>
                  <a:srgbClr val="0033CC"/>
                </a:solidFill>
                <a:latin typeface="Comic Sans MS" pitchFamily="66" charset="0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78880" y="4537030"/>
            <a:ext cx="7605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i="1" dirty="0" smtClean="0">
                <a:solidFill>
                  <a:srgbClr val="0033CC"/>
                </a:solidFill>
                <a:latin typeface="Comic Sans MS" pitchFamily="66" charset="0"/>
              </a:rPr>
              <a:t>Step 2</a:t>
            </a:r>
            <a:r>
              <a:rPr lang="tr-TR" sz="2000" i="1" dirty="0" smtClean="0">
                <a:solidFill>
                  <a:srgbClr val="0033CC"/>
                </a:solidFill>
                <a:latin typeface="Comic Sans MS" pitchFamily="66" charset="0"/>
              </a:rPr>
              <a:t>: 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Substitute current-controlled element equations: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graphicFrame>
        <p:nvGraphicFramePr>
          <p:cNvPr id="3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412832"/>
              </p:ext>
            </p:extLst>
          </p:nvPr>
        </p:nvGraphicFramePr>
        <p:xfrm>
          <a:off x="7221538" y="4581525"/>
          <a:ext cx="19558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7" name="Equation" r:id="rId7" imgW="1091880" imgH="228600" progId="Equation.3">
                  <p:embed/>
                </p:oleObj>
              </mc:Choice>
              <mc:Fallback>
                <p:oleObj name="Equation" r:id="rId7" imgW="1091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1538" y="4581525"/>
                        <a:ext cx="1955800" cy="4111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323528" y="4937140"/>
            <a:ext cx="8534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i="1" dirty="0" smtClean="0">
                <a:solidFill>
                  <a:srgbClr val="0033CC"/>
                </a:solidFill>
                <a:latin typeface="Comic Sans MS" pitchFamily="66" charset="0"/>
              </a:rPr>
              <a:t>Step 3: 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Write element voltages in terms of node voltages (KVL):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23528" y="5942820"/>
            <a:ext cx="4267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i="1" dirty="0" smtClean="0">
                <a:solidFill>
                  <a:srgbClr val="0033CC"/>
                </a:solidFill>
                <a:latin typeface="Comic Sans MS" pitchFamily="66" charset="0"/>
              </a:rPr>
              <a:t>Step 4: 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Solve the node voltages: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686443"/>
              </p:ext>
            </p:extLst>
          </p:nvPr>
        </p:nvGraphicFramePr>
        <p:xfrm>
          <a:off x="7004000" y="4059858"/>
          <a:ext cx="11684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8" name="Equation" r:id="rId9" imgW="596880" imgH="228600" progId="Equation.3">
                  <p:embed/>
                </p:oleObj>
              </mc:Choice>
              <mc:Fallback>
                <p:oleObj name="Equation" r:id="rId9" imgW="59688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4000" y="4059858"/>
                        <a:ext cx="1168400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2980500"/>
              </p:ext>
            </p:extLst>
          </p:nvPr>
        </p:nvGraphicFramePr>
        <p:xfrm>
          <a:off x="4640263" y="1747838"/>
          <a:ext cx="1017587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9" name="Equation" r:id="rId11" imgW="583920" imgH="253800" progId="Equation.3">
                  <p:embed/>
                </p:oleObj>
              </mc:Choice>
              <mc:Fallback>
                <p:oleObj name="Equation" r:id="rId11" imgW="583920" imgH="253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0263" y="1747838"/>
                        <a:ext cx="1017587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9874239"/>
              </p:ext>
            </p:extLst>
          </p:nvPr>
        </p:nvGraphicFramePr>
        <p:xfrm>
          <a:off x="6156176" y="5368925"/>
          <a:ext cx="2943374" cy="505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0" name="Equation" r:id="rId13" imgW="1485720" imgH="253800" progId="Equation.3">
                  <p:embed/>
                </p:oleObj>
              </mc:Choice>
              <mc:Fallback>
                <p:oleObj name="Equation" r:id="rId13" imgW="1485720" imgH="253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5368925"/>
                        <a:ext cx="2943374" cy="5050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793949"/>
              </p:ext>
            </p:extLst>
          </p:nvPr>
        </p:nvGraphicFramePr>
        <p:xfrm>
          <a:off x="4867275" y="5913438"/>
          <a:ext cx="2981325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1" name="Equation" r:id="rId15" imgW="1523880" imgH="253800" progId="Equation.3">
                  <p:embed/>
                </p:oleObj>
              </mc:Choice>
              <mc:Fallback>
                <p:oleObj name="Equation" r:id="rId15" imgW="1523880" imgH="253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7275" y="5913438"/>
                        <a:ext cx="2981325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38391"/>
              </p:ext>
            </p:extLst>
          </p:nvPr>
        </p:nvGraphicFramePr>
        <p:xfrm>
          <a:off x="4186238" y="6362700"/>
          <a:ext cx="3179762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2" name="Equation" r:id="rId17" imgW="1625400" imgH="279360" progId="Equation.3">
                  <p:embed/>
                </p:oleObj>
              </mc:Choice>
              <mc:Fallback>
                <p:oleObj name="Equation" r:id="rId17" imgW="1625400" imgH="2793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6238" y="6362700"/>
                        <a:ext cx="3179762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715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25" grpId="0"/>
      <p:bldP spid="27" grpId="0" build="p"/>
      <p:bldP spid="28" grpId="0" build="p"/>
      <p:bldP spid="31" grpId="0"/>
      <p:bldP spid="36" grpId="0"/>
      <p:bldP spid="40" grpId="0"/>
      <p:bldP spid="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00232" y="214290"/>
            <a:ext cx="5143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   </a:t>
            </a: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An example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9" y="620688"/>
            <a:ext cx="23762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Find the mesh currents of the circuit shown in the figure!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75" t="54158" r="62183" b="25530"/>
          <a:stretch/>
        </p:blipFill>
        <p:spPr bwMode="auto">
          <a:xfrm>
            <a:off x="2877415" y="620688"/>
            <a:ext cx="4469883" cy="2089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85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2000232" y="214290"/>
            <a:ext cx="5143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   </a:t>
            </a: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Generalized Mesh</a:t>
            </a: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 Analysis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3528" y="620688"/>
            <a:ext cx="74168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Can we generalize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? </a:t>
            </a:r>
            <a:r>
              <a:rPr lang="tr-TR" sz="2000" dirty="0" smtClean="0">
                <a:solidFill>
                  <a:srgbClr val="FF0000"/>
                </a:solidFill>
                <a:latin typeface="Comic Sans MS" pitchFamily="66" charset="0"/>
              </a:rPr>
              <a:t>YES</a:t>
            </a:r>
          </a:p>
          <a:p>
            <a:r>
              <a:rPr lang="tr-TR" sz="2000" dirty="0" smtClean="0">
                <a:solidFill>
                  <a:schemeClr val="tx2"/>
                </a:solidFill>
                <a:latin typeface="Comic Sans MS" pitchFamily="66" charset="0"/>
              </a:rPr>
              <a:t>Group the elements into two classes:</a:t>
            </a:r>
          </a:p>
          <a:p>
            <a:r>
              <a:rPr lang="tr-TR" sz="2000" dirty="0">
                <a:solidFill>
                  <a:schemeClr val="tx2"/>
                </a:solidFill>
                <a:latin typeface="Comic Sans MS" pitchFamily="66" charset="0"/>
              </a:rPr>
              <a:t>	</a:t>
            </a:r>
            <a:r>
              <a:rPr lang="tr-TR" sz="2000" dirty="0" smtClean="0">
                <a:solidFill>
                  <a:schemeClr val="tx2"/>
                </a:solidFill>
                <a:latin typeface="Comic Sans MS" pitchFamily="66" charset="0"/>
              </a:rPr>
              <a:t>1. class: current-controlled elements</a:t>
            </a:r>
            <a:endParaRPr lang="tr-TR" sz="2000" dirty="0">
              <a:solidFill>
                <a:schemeClr val="tx2"/>
              </a:solidFill>
              <a:latin typeface="Comic Sans MS" pitchFamily="66" charset="0"/>
            </a:endParaRPr>
          </a:p>
          <a:p>
            <a:r>
              <a:rPr lang="tr-TR" sz="2000" dirty="0" smtClean="0">
                <a:solidFill>
                  <a:schemeClr val="tx2"/>
                </a:solidFill>
                <a:latin typeface="Comic Sans MS" pitchFamily="66" charset="0"/>
              </a:rPr>
              <a:t>	2. class: not current-controlled elements </a:t>
            </a:r>
            <a:endParaRPr lang="tr-TR" sz="2000" dirty="0" smtClean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306" y="1736774"/>
            <a:ext cx="2357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u="sng" dirty="0" smtClean="0">
                <a:solidFill>
                  <a:srgbClr val="0033CC"/>
                </a:solidFill>
                <a:latin typeface="Comic Sans MS" pitchFamily="66" charset="0"/>
              </a:rPr>
              <a:t>Method</a:t>
            </a:r>
            <a:r>
              <a:rPr lang="tr-TR" sz="2000" u="sng" dirty="0" smtClean="0">
                <a:solidFill>
                  <a:srgbClr val="0033CC"/>
                </a:solidFill>
                <a:latin typeface="Comic Sans MS" pitchFamily="66" charset="0"/>
              </a:rPr>
              <a:t>:</a:t>
            </a:r>
            <a:endParaRPr lang="tr-TR" sz="2000" u="sng" dirty="0" smtClean="0">
              <a:solidFill>
                <a:srgbClr val="0033CC"/>
              </a:solidFill>
              <a:latin typeface="Comic Sans MS" pitchFamily="66" charset="0"/>
            </a:endParaRPr>
          </a:p>
          <a:p>
            <a:r>
              <a:rPr lang="tr-TR" sz="2000" i="1" dirty="0" smtClean="0">
                <a:solidFill>
                  <a:srgbClr val="0033CC"/>
                </a:solidFill>
                <a:latin typeface="Comic Sans MS" pitchFamily="66" charset="0"/>
              </a:rPr>
              <a:t>    </a:t>
            </a:r>
            <a:r>
              <a:rPr lang="tr-TR" sz="2000" i="1" dirty="0" smtClean="0">
                <a:solidFill>
                  <a:srgbClr val="0033CC"/>
                </a:solidFill>
                <a:latin typeface="Comic Sans MS" pitchFamily="66" charset="0"/>
              </a:rPr>
              <a:t>Step 1</a:t>
            </a:r>
            <a:r>
              <a:rPr lang="tr-TR" sz="2000" i="1" dirty="0" smtClean="0">
                <a:solidFill>
                  <a:srgbClr val="0033CC"/>
                </a:solidFill>
                <a:latin typeface="Comic Sans MS" pitchFamily="66" charset="0"/>
              </a:rPr>
              <a:t>:</a:t>
            </a:r>
            <a:endParaRPr lang="tr-TR" sz="2000" i="1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5496" y="6269250"/>
            <a:ext cx="9172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i="1" dirty="0" smtClean="0">
                <a:solidFill>
                  <a:srgbClr val="0033CC"/>
                </a:solidFill>
                <a:latin typeface="Comic Sans MS" pitchFamily="66" charset="0"/>
              </a:rPr>
              <a:t>Step 4: 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Solve the mesh currents and the voltages of the 2. class elements.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grpSp>
        <p:nvGrpSpPr>
          <p:cNvPr id="18" name="Group 10"/>
          <p:cNvGrpSpPr/>
          <p:nvPr/>
        </p:nvGrpSpPr>
        <p:grpSpPr>
          <a:xfrm>
            <a:off x="1279178" y="2018630"/>
            <a:ext cx="5864590" cy="449262"/>
            <a:chOff x="3214678" y="2920494"/>
            <a:chExt cx="4796239" cy="449262"/>
          </a:xfrm>
        </p:grpSpPr>
        <p:graphicFrame>
          <p:nvGraphicFramePr>
            <p:cNvPr id="19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21621599"/>
                </p:ext>
              </p:extLst>
            </p:nvPr>
          </p:nvGraphicFramePr>
          <p:xfrm>
            <a:off x="5789867" y="2920494"/>
            <a:ext cx="1267146" cy="449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8" name="Equation" r:id="rId3" imgW="647640" imgH="228600" progId="Equation.3">
                    <p:embed/>
                  </p:oleObj>
                </mc:Choice>
                <mc:Fallback>
                  <p:oleObj name="Equation" r:id="rId3" imgW="6476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89867" y="2920494"/>
                          <a:ext cx="1267146" cy="449262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TextBox 19"/>
            <p:cNvSpPr txBox="1"/>
            <p:nvPr/>
          </p:nvSpPr>
          <p:spPr>
            <a:xfrm>
              <a:off x="3214678" y="2937708"/>
              <a:ext cx="47962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>
                  <a:solidFill>
                    <a:srgbClr val="0033CC"/>
                  </a:solidFill>
                  <a:latin typeface="Comic Sans MS" pitchFamily="66" charset="0"/>
                </a:rPr>
                <a:t> </a:t>
              </a:r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Write KVL equations for                      meshes:</a:t>
              </a:r>
              <a:endParaRPr lang="tr-TR" sz="2000" dirty="0" smtClean="0">
                <a:solidFill>
                  <a:srgbClr val="0033CC"/>
                </a:solidFill>
                <a:latin typeface="Comic Sans MS" pitchFamily="66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23528" y="4685074"/>
            <a:ext cx="8534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i="1" dirty="0" smtClean="0">
                <a:solidFill>
                  <a:srgbClr val="0033CC"/>
                </a:solidFill>
                <a:latin typeface="Comic Sans MS" pitchFamily="66" charset="0"/>
              </a:rPr>
              <a:t>Step 3: 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Write element currents in terms of mesh currents: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5555995"/>
              </p:ext>
            </p:extLst>
          </p:nvPr>
        </p:nvGraphicFramePr>
        <p:xfrm>
          <a:off x="7004000" y="2018630"/>
          <a:ext cx="11684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9" name="Equation" r:id="rId5" imgW="596880" imgH="228600" progId="Equation.3">
                  <p:embed/>
                </p:oleObj>
              </mc:Choice>
              <mc:Fallback>
                <p:oleObj name="Equation" r:id="rId5" imgW="596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4000" y="2018630"/>
                        <a:ext cx="1168400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605157"/>
              </p:ext>
            </p:extLst>
          </p:nvPr>
        </p:nvGraphicFramePr>
        <p:xfrm>
          <a:off x="7092280" y="2265432"/>
          <a:ext cx="2010954" cy="947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0" name="Equation" r:id="rId7" imgW="1028254" imgH="482391" progId="Equation.3">
                  <p:embed/>
                </p:oleObj>
              </mc:Choice>
              <mc:Fallback>
                <p:oleObj name="Equation" r:id="rId7" imgW="1028254" imgH="482391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280" y="2265432"/>
                        <a:ext cx="2010954" cy="9475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350888" y="3009146"/>
            <a:ext cx="7605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i="1" dirty="0" smtClean="0">
                <a:solidFill>
                  <a:srgbClr val="0033CC"/>
                </a:solidFill>
                <a:latin typeface="Comic Sans MS" pitchFamily="66" charset="0"/>
              </a:rPr>
              <a:t>Step 2</a:t>
            </a:r>
            <a:r>
              <a:rPr lang="tr-TR" sz="2000" i="1" dirty="0" smtClean="0">
                <a:solidFill>
                  <a:srgbClr val="0033CC"/>
                </a:solidFill>
                <a:latin typeface="Comic Sans MS" pitchFamily="66" charset="0"/>
              </a:rPr>
              <a:t>: 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Substitute current-controlled element equations for the elements in the 1. class and for the 2. class write EE’s: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1386190"/>
              </p:ext>
            </p:extLst>
          </p:nvPr>
        </p:nvGraphicFramePr>
        <p:xfrm>
          <a:off x="1571625" y="3637255"/>
          <a:ext cx="3055799" cy="10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1" name="Equation" r:id="rId9" imgW="1434960" imgH="482400" progId="Equation.3">
                  <p:embed/>
                </p:oleObj>
              </mc:Choice>
              <mc:Fallback>
                <p:oleObj name="Equation" r:id="rId9" imgW="1434960" imgH="482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3637255"/>
                        <a:ext cx="3055799" cy="10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006114"/>
              </p:ext>
            </p:extLst>
          </p:nvPr>
        </p:nvGraphicFramePr>
        <p:xfrm>
          <a:off x="5724128" y="3620974"/>
          <a:ext cx="2016225" cy="938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2" name="Equation" r:id="rId11" imgW="1040948" imgH="482391" progId="Equation.3">
                  <p:embed/>
                </p:oleObj>
              </mc:Choice>
              <mc:Fallback>
                <p:oleObj name="Equation" r:id="rId11" imgW="1040948" imgH="482391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3620974"/>
                        <a:ext cx="2016225" cy="9381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9326764"/>
              </p:ext>
            </p:extLst>
          </p:nvPr>
        </p:nvGraphicFramePr>
        <p:xfrm>
          <a:off x="2181225" y="5153025"/>
          <a:ext cx="109537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3" name="Equation" r:id="rId13" imgW="558720" imgH="253800" progId="Equation.3">
                  <p:embed/>
                </p:oleObj>
              </mc:Choice>
              <mc:Fallback>
                <p:oleObj name="Equation" r:id="rId13" imgW="558720" imgH="2538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1225" y="5153025"/>
                        <a:ext cx="109537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693045"/>
              </p:ext>
            </p:extLst>
          </p:nvPr>
        </p:nvGraphicFramePr>
        <p:xfrm>
          <a:off x="2182813" y="5734050"/>
          <a:ext cx="1119187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4" name="Equation" r:id="rId15" imgW="571320" imgH="241200" progId="Equation.3">
                  <p:embed/>
                </p:oleObj>
              </mc:Choice>
              <mc:Fallback>
                <p:oleObj name="Equation" r:id="rId15" imgW="571320" imgH="241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813" y="5734050"/>
                        <a:ext cx="1119187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0212371"/>
              </p:ext>
            </p:extLst>
          </p:nvPr>
        </p:nvGraphicFramePr>
        <p:xfrm>
          <a:off x="4619625" y="5165725"/>
          <a:ext cx="357822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5" name="Equation" r:id="rId17" imgW="1828800" imgH="482400" progId="Equation.3">
                  <p:embed/>
                </p:oleObj>
              </mc:Choice>
              <mc:Fallback>
                <p:oleObj name="Equation" r:id="rId17" imgW="1828800" imgH="4824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25" y="5165725"/>
                        <a:ext cx="3578225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020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/>
      <p:bldP spid="31" grpId="0"/>
      <p:bldP spid="46" grpId="0"/>
      <p:bldP spid="23" grpId="0"/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00232" y="214290"/>
            <a:ext cx="5143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   </a:t>
            </a: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An example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9" y="620688"/>
            <a:ext cx="23762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Solve the circuit using the generalized mesh analysis method!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614400"/>
            <a:ext cx="4896544" cy="25985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924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523</Words>
  <Application>Microsoft Office PowerPoint</Application>
  <PresentationFormat>On-screen Show (4:3)</PresentationFormat>
  <Paragraphs>77</Paragraphs>
  <Slides>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Office Theme</vt:lpstr>
      <vt:lpstr>Equation</vt:lpstr>
      <vt:lpstr>Microsoft Equation 3.0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neslihan</dc:creator>
  <cp:lastModifiedBy>1</cp:lastModifiedBy>
  <cp:revision>28</cp:revision>
  <dcterms:created xsi:type="dcterms:W3CDTF">2011-12-05T19:42:57Z</dcterms:created>
  <dcterms:modified xsi:type="dcterms:W3CDTF">2012-12-02T22:05:29Z</dcterms:modified>
</cp:coreProperties>
</file>