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80" r:id="rId11"/>
    <p:sldId id="281" r:id="rId12"/>
    <p:sldId id="282" r:id="rId13"/>
    <p:sldId id="283" r:id="rId14"/>
    <p:sldId id="273" r:id="rId15"/>
    <p:sldId id="269" r:id="rId16"/>
    <p:sldId id="271" r:id="rId17"/>
    <p:sldId id="276" r:id="rId18"/>
    <p:sldId id="277" r:id="rId19"/>
    <p:sldId id="278" r:id="rId20"/>
    <p:sldId id="279" r:id="rId21"/>
    <p:sldId id="272" r:id="rId22"/>
    <p:sldId id="265" r:id="rId23"/>
    <p:sldId id="266" r:id="rId24"/>
    <p:sldId id="267" r:id="rId25"/>
    <p:sldId id="274" r:id="rId26"/>
    <p:sldId id="275"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9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3DB25-27B9-4FBA-86F5-2793B5779DBC}" type="datetimeFigureOut">
              <a:rPr lang="tr-TR" smtClean="0"/>
              <a:t>9.12.2016</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D57FB-533C-43FC-8B7C-DE74306A5743}" type="slidenum">
              <a:rPr lang="tr-TR" smtClean="0"/>
              <a:t>‹#›</a:t>
            </a:fld>
            <a:endParaRPr lang="tr-TR"/>
          </a:p>
        </p:txBody>
      </p:sp>
    </p:spTree>
    <p:extLst>
      <p:ext uri="{BB962C8B-B14F-4D97-AF65-F5344CB8AC3E}">
        <p14:creationId xmlns:p14="http://schemas.microsoft.com/office/powerpoint/2010/main" val="190641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a:solidFill>
                  <a:schemeClr val="tx1"/>
                </a:solidFill>
                <a:latin typeface="Arial" panose="020B0604020202020204" pitchFamily="34" charset="0"/>
              </a:defRPr>
            </a:lvl1pPr>
            <a:lvl2pPr marL="742950" indent="-285750" defTabSz="920750" eaLnBrk="0" hangingPunct="0">
              <a:defRPr>
                <a:solidFill>
                  <a:schemeClr val="tx1"/>
                </a:solidFill>
                <a:latin typeface="Arial" panose="020B0604020202020204" pitchFamily="34" charset="0"/>
              </a:defRPr>
            </a:lvl2pPr>
            <a:lvl3pPr marL="1143000" indent="-228600" defTabSz="920750" eaLnBrk="0" hangingPunct="0">
              <a:defRPr>
                <a:solidFill>
                  <a:schemeClr val="tx1"/>
                </a:solidFill>
                <a:latin typeface="Arial" panose="020B0604020202020204" pitchFamily="34" charset="0"/>
              </a:defRPr>
            </a:lvl3pPr>
            <a:lvl4pPr marL="1600200" indent="-228600" defTabSz="920750" eaLnBrk="0" hangingPunct="0">
              <a:defRPr>
                <a:solidFill>
                  <a:schemeClr val="tx1"/>
                </a:solidFill>
                <a:latin typeface="Arial" panose="020B0604020202020204" pitchFamily="34" charset="0"/>
              </a:defRPr>
            </a:lvl4pPr>
            <a:lvl5pPr marL="2057400" indent="-228600" defTabSz="920750" eaLnBrk="0" hangingPunct="0">
              <a:defRPr>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F815AB-42CB-463C-B39A-05839D0EF148}" type="slidenum">
              <a:rPr lang="hu-HU" altLang="tr-TR"/>
              <a:pPr eaLnBrk="1" hangingPunct="1"/>
              <a:t>15</a:t>
            </a:fld>
            <a:endParaRPr lang="hu-HU" altLang="tr-TR"/>
          </a:p>
        </p:txBody>
      </p:sp>
    </p:spTree>
    <p:extLst>
      <p:ext uri="{BB962C8B-B14F-4D97-AF65-F5344CB8AC3E}">
        <p14:creationId xmlns:p14="http://schemas.microsoft.com/office/powerpoint/2010/main" val="138941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hu-HU"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a:solidFill>
                  <a:schemeClr val="tx1"/>
                </a:solidFill>
                <a:latin typeface="Arial" panose="020B0604020202020204" pitchFamily="34" charset="0"/>
              </a:defRPr>
            </a:lvl1pPr>
            <a:lvl2pPr marL="742950" indent="-285750" defTabSz="920750" eaLnBrk="0" hangingPunct="0">
              <a:defRPr>
                <a:solidFill>
                  <a:schemeClr val="tx1"/>
                </a:solidFill>
                <a:latin typeface="Arial" panose="020B0604020202020204" pitchFamily="34" charset="0"/>
              </a:defRPr>
            </a:lvl2pPr>
            <a:lvl3pPr marL="1143000" indent="-228600" defTabSz="920750" eaLnBrk="0" hangingPunct="0">
              <a:defRPr>
                <a:solidFill>
                  <a:schemeClr val="tx1"/>
                </a:solidFill>
                <a:latin typeface="Arial" panose="020B0604020202020204" pitchFamily="34" charset="0"/>
              </a:defRPr>
            </a:lvl3pPr>
            <a:lvl4pPr marL="1600200" indent="-228600" defTabSz="920750" eaLnBrk="0" hangingPunct="0">
              <a:defRPr>
                <a:solidFill>
                  <a:schemeClr val="tx1"/>
                </a:solidFill>
                <a:latin typeface="Arial" panose="020B0604020202020204" pitchFamily="34" charset="0"/>
              </a:defRPr>
            </a:lvl4pPr>
            <a:lvl5pPr marL="2057400" indent="-228600" defTabSz="920750" eaLnBrk="0" hangingPunct="0">
              <a:defRPr>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E35C41-FEEF-4465-B7A7-B4921ED0F30E}" type="slidenum">
              <a:rPr lang="hu-HU" altLang="tr-TR"/>
              <a:pPr eaLnBrk="1" hangingPunct="1"/>
              <a:t>16</a:t>
            </a:fld>
            <a:endParaRPr lang="hu-HU" altLang="tr-TR"/>
          </a:p>
        </p:txBody>
      </p:sp>
    </p:spTree>
    <p:extLst>
      <p:ext uri="{BB962C8B-B14F-4D97-AF65-F5344CB8AC3E}">
        <p14:creationId xmlns:p14="http://schemas.microsoft.com/office/powerpoint/2010/main" val="1579819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03528F1D-71CE-489E-ABD3-0C2A02186085}" type="datetime1">
              <a:rPr lang="tr-TR" smtClean="0"/>
              <a:t>9.12.2016</a:t>
            </a:fld>
            <a:endParaRPr lang="tr-TR"/>
          </a:p>
        </p:txBody>
      </p:sp>
      <p:sp>
        <p:nvSpPr>
          <p:cNvPr id="5" name="Footer Placeholder 4"/>
          <p:cNvSpPr>
            <a:spLocks noGrp="1"/>
          </p:cNvSpPr>
          <p:nvPr>
            <p:ph type="ftr" sz="quarter" idx="11"/>
          </p:nvPr>
        </p:nvSpPr>
        <p:spPr/>
        <p:txBody>
          <a:bodyPr/>
          <a:lstStyle/>
          <a:p>
            <a:r>
              <a:rPr lang="tr-TR" smtClean="0"/>
              <a:t>International Law - Jeffrey Pittman</a:t>
            </a:r>
            <a:endParaRPr lang="tr-TR"/>
          </a:p>
        </p:txBody>
      </p:sp>
      <p:sp>
        <p:nvSpPr>
          <p:cNvPr id="6" name="Slide Number Placeholder 5"/>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337696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1E23E5E-8A6B-4ECE-B12F-2700F93AFBB0}" type="datetime1">
              <a:rPr lang="tr-TR" smtClean="0"/>
              <a:t>9.12.2016</a:t>
            </a:fld>
            <a:endParaRPr lang="tr-TR"/>
          </a:p>
        </p:txBody>
      </p:sp>
      <p:sp>
        <p:nvSpPr>
          <p:cNvPr id="5" name="Footer Placeholder 4"/>
          <p:cNvSpPr>
            <a:spLocks noGrp="1"/>
          </p:cNvSpPr>
          <p:nvPr>
            <p:ph type="ftr" sz="quarter" idx="11"/>
          </p:nvPr>
        </p:nvSpPr>
        <p:spPr/>
        <p:txBody>
          <a:bodyPr/>
          <a:lstStyle/>
          <a:p>
            <a:r>
              <a:rPr lang="tr-TR" smtClean="0"/>
              <a:t>International Law - Jeffrey Pittman</a:t>
            </a:r>
            <a:endParaRPr lang="tr-TR"/>
          </a:p>
        </p:txBody>
      </p:sp>
      <p:sp>
        <p:nvSpPr>
          <p:cNvPr id="6" name="Slide Number Placeholder 5"/>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9653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859A11E-DD33-4195-993C-66063BC9D0CC}" type="datetime1">
              <a:rPr lang="tr-TR" smtClean="0"/>
              <a:t>9.12.2016</a:t>
            </a:fld>
            <a:endParaRPr lang="tr-TR"/>
          </a:p>
        </p:txBody>
      </p:sp>
      <p:sp>
        <p:nvSpPr>
          <p:cNvPr id="5" name="Footer Placeholder 4"/>
          <p:cNvSpPr>
            <a:spLocks noGrp="1"/>
          </p:cNvSpPr>
          <p:nvPr>
            <p:ph type="ftr" sz="quarter" idx="11"/>
          </p:nvPr>
        </p:nvSpPr>
        <p:spPr/>
        <p:txBody>
          <a:bodyPr/>
          <a:lstStyle/>
          <a:p>
            <a:r>
              <a:rPr lang="tr-TR" smtClean="0"/>
              <a:t>International Law - Jeffrey Pittman</a:t>
            </a:r>
            <a:endParaRPr lang="tr-TR"/>
          </a:p>
        </p:txBody>
      </p:sp>
      <p:sp>
        <p:nvSpPr>
          <p:cNvPr id="6" name="Slide Number Placeholder 5"/>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138427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4FA39ACC-9DB1-427C-8F7B-F34E7705AF88}" type="datetime1">
              <a:rPr lang="tr-TR" smtClean="0"/>
              <a:t>9.12.2016</a:t>
            </a:fld>
            <a:endParaRPr lang="tr-TR"/>
          </a:p>
        </p:txBody>
      </p:sp>
      <p:sp>
        <p:nvSpPr>
          <p:cNvPr id="5" name="Footer Placeholder 4"/>
          <p:cNvSpPr>
            <a:spLocks noGrp="1"/>
          </p:cNvSpPr>
          <p:nvPr>
            <p:ph type="ftr" sz="quarter" idx="11"/>
          </p:nvPr>
        </p:nvSpPr>
        <p:spPr/>
        <p:txBody>
          <a:bodyPr/>
          <a:lstStyle/>
          <a:p>
            <a:r>
              <a:rPr lang="tr-TR" smtClean="0"/>
              <a:t>International Law - Jeffrey Pittman</a:t>
            </a:r>
            <a:endParaRPr lang="tr-TR"/>
          </a:p>
        </p:txBody>
      </p:sp>
      <p:sp>
        <p:nvSpPr>
          <p:cNvPr id="6" name="Slide Number Placeholder 5"/>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10584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CA8CE3-ABA5-4E6C-8467-DF3D90CF7651}" type="datetime1">
              <a:rPr lang="tr-TR" smtClean="0"/>
              <a:t>9.12.2016</a:t>
            </a:fld>
            <a:endParaRPr lang="tr-TR"/>
          </a:p>
        </p:txBody>
      </p:sp>
      <p:sp>
        <p:nvSpPr>
          <p:cNvPr id="5" name="Footer Placeholder 4"/>
          <p:cNvSpPr>
            <a:spLocks noGrp="1"/>
          </p:cNvSpPr>
          <p:nvPr>
            <p:ph type="ftr" sz="quarter" idx="11"/>
          </p:nvPr>
        </p:nvSpPr>
        <p:spPr/>
        <p:txBody>
          <a:bodyPr/>
          <a:lstStyle/>
          <a:p>
            <a:r>
              <a:rPr lang="tr-TR" smtClean="0"/>
              <a:t>International Law - Jeffrey Pittman</a:t>
            </a:r>
            <a:endParaRPr lang="tr-TR"/>
          </a:p>
        </p:txBody>
      </p:sp>
      <p:sp>
        <p:nvSpPr>
          <p:cNvPr id="6" name="Slide Number Placeholder 5"/>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297069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70B6D461-B4E6-4186-A3C2-D0572D6B443E}" type="datetime1">
              <a:rPr lang="tr-TR" smtClean="0"/>
              <a:t>9.12.2016</a:t>
            </a:fld>
            <a:endParaRPr lang="tr-TR"/>
          </a:p>
        </p:txBody>
      </p:sp>
      <p:sp>
        <p:nvSpPr>
          <p:cNvPr id="6" name="Footer Placeholder 5"/>
          <p:cNvSpPr>
            <a:spLocks noGrp="1"/>
          </p:cNvSpPr>
          <p:nvPr>
            <p:ph type="ftr" sz="quarter" idx="11"/>
          </p:nvPr>
        </p:nvSpPr>
        <p:spPr/>
        <p:txBody>
          <a:bodyPr/>
          <a:lstStyle/>
          <a:p>
            <a:r>
              <a:rPr lang="tr-TR" smtClean="0"/>
              <a:t>International Law - Jeffrey Pittman</a:t>
            </a:r>
            <a:endParaRPr lang="tr-TR"/>
          </a:p>
        </p:txBody>
      </p:sp>
      <p:sp>
        <p:nvSpPr>
          <p:cNvPr id="7" name="Slide Number Placeholder 6"/>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18980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99BC1D38-74B9-433D-BB3D-F8A747CBA273}" type="datetime1">
              <a:rPr lang="tr-TR" smtClean="0"/>
              <a:t>9.12.2016</a:t>
            </a:fld>
            <a:endParaRPr lang="tr-TR"/>
          </a:p>
        </p:txBody>
      </p:sp>
      <p:sp>
        <p:nvSpPr>
          <p:cNvPr id="8" name="Footer Placeholder 7"/>
          <p:cNvSpPr>
            <a:spLocks noGrp="1"/>
          </p:cNvSpPr>
          <p:nvPr>
            <p:ph type="ftr" sz="quarter" idx="11"/>
          </p:nvPr>
        </p:nvSpPr>
        <p:spPr/>
        <p:txBody>
          <a:bodyPr/>
          <a:lstStyle/>
          <a:p>
            <a:r>
              <a:rPr lang="tr-TR" smtClean="0"/>
              <a:t>International Law - Jeffrey Pittman</a:t>
            </a:r>
            <a:endParaRPr lang="tr-TR"/>
          </a:p>
        </p:txBody>
      </p:sp>
      <p:sp>
        <p:nvSpPr>
          <p:cNvPr id="9" name="Slide Number Placeholder 8"/>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109798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AC85049D-4300-4B5A-96EF-3961D4486496}" type="datetime1">
              <a:rPr lang="tr-TR" smtClean="0"/>
              <a:t>9.12.2016</a:t>
            </a:fld>
            <a:endParaRPr lang="tr-TR"/>
          </a:p>
        </p:txBody>
      </p:sp>
      <p:sp>
        <p:nvSpPr>
          <p:cNvPr id="4" name="Footer Placeholder 3"/>
          <p:cNvSpPr>
            <a:spLocks noGrp="1"/>
          </p:cNvSpPr>
          <p:nvPr>
            <p:ph type="ftr" sz="quarter" idx="11"/>
          </p:nvPr>
        </p:nvSpPr>
        <p:spPr/>
        <p:txBody>
          <a:bodyPr/>
          <a:lstStyle/>
          <a:p>
            <a:r>
              <a:rPr lang="tr-TR" smtClean="0"/>
              <a:t>International Law - Jeffrey Pittman</a:t>
            </a:r>
            <a:endParaRPr lang="tr-TR"/>
          </a:p>
        </p:txBody>
      </p:sp>
      <p:sp>
        <p:nvSpPr>
          <p:cNvPr id="5" name="Slide Number Placeholder 4"/>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355685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91F7E-6C61-4B1A-ADC4-67CCD112D124}" type="datetime1">
              <a:rPr lang="tr-TR" smtClean="0"/>
              <a:t>9.12.2016</a:t>
            </a:fld>
            <a:endParaRPr lang="tr-TR"/>
          </a:p>
        </p:txBody>
      </p:sp>
      <p:sp>
        <p:nvSpPr>
          <p:cNvPr id="3" name="Footer Placeholder 2"/>
          <p:cNvSpPr>
            <a:spLocks noGrp="1"/>
          </p:cNvSpPr>
          <p:nvPr>
            <p:ph type="ftr" sz="quarter" idx="11"/>
          </p:nvPr>
        </p:nvSpPr>
        <p:spPr/>
        <p:txBody>
          <a:bodyPr/>
          <a:lstStyle/>
          <a:p>
            <a:r>
              <a:rPr lang="tr-TR" smtClean="0"/>
              <a:t>International Law - Jeffrey Pittman</a:t>
            </a:r>
            <a:endParaRPr lang="tr-TR"/>
          </a:p>
        </p:txBody>
      </p:sp>
      <p:sp>
        <p:nvSpPr>
          <p:cNvPr id="4" name="Slide Number Placeholder 3"/>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162906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534F86-4874-40DC-9CC7-E8D49DDA75B3}" type="datetime1">
              <a:rPr lang="tr-TR" smtClean="0"/>
              <a:t>9.12.2016</a:t>
            </a:fld>
            <a:endParaRPr lang="tr-TR"/>
          </a:p>
        </p:txBody>
      </p:sp>
      <p:sp>
        <p:nvSpPr>
          <p:cNvPr id="6" name="Footer Placeholder 5"/>
          <p:cNvSpPr>
            <a:spLocks noGrp="1"/>
          </p:cNvSpPr>
          <p:nvPr>
            <p:ph type="ftr" sz="quarter" idx="11"/>
          </p:nvPr>
        </p:nvSpPr>
        <p:spPr/>
        <p:txBody>
          <a:bodyPr/>
          <a:lstStyle/>
          <a:p>
            <a:r>
              <a:rPr lang="tr-TR" smtClean="0"/>
              <a:t>International Law - Jeffrey Pittman</a:t>
            </a:r>
            <a:endParaRPr lang="tr-TR"/>
          </a:p>
        </p:txBody>
      </p:sp>
      <p:sp>
        <p:nvSpPr>
          <p:cNvPr id="7" name="Slide Number Placeholder 6"/>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222509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698806-6A96-4461-9BA2-EC8EFCACA682}" type="datetime1">
              <a:rPr lang="tr-TR" smtClean="0"/>
              <a:t>9.12.2016</a:t>
            </a:fld>
            <a:endParaRPr lang="tr-TR"/>
          </a:p>
        </p:txBody>
      </p:sp>
      <p:sp>
        <p:nvSpPr>
          <p:cNvPr id="6" name="Footer Placeholder 5"/>
          <p:cNvSpPr>
            <a:spLocks noGrp="1"/>
          </p:cNvSpPr>
          <p:nvPr>
            <p:ph type="ftr" sz="quarter" idx="11"/>
          </p:nvPr>
        </p:nvSpPr>
        <p:spPr/>
        <p:txBody>
          <a:bodyPr/>
          <a:lstStyle/>
          <a:p>
            <a:r>
              <a:rPr lang="tr-TR" smtClean="0"/>
              <a:t>International Law - Jeffrey Pittman</a:t>
            </a:r>
            <a:endParaRPr lang="tr-TR"/>
          </a:p>
        </p:txBody>
      </p:sp>
      <p:sp>
        <p:nvSpPr>
          <p:cNvPr id="7" name="Slide Number Placeholder 6"/>
          <p:cNvSpPr>
            <a:spLocks noGrp="1"/>
          </p:cNvSpPr>
          <p:nvPr>
            <p:ph type="sldNum" sz="quarter" idx="12"/>
          </p:nvPr>
        </p:nvSpPr>
        <p:spPr/>
        <p:txBody>
          <a:bodyPr/>
          <a:lstStyle/>
          <a:p>
            <a:fld id="{001C367B-1437-4FF8-AE50-2F566AB00B00}" type="slidenum">
              <a:rPr lang="tr-TR" smtClean="0"/>
              <a:t>‹#›</a:t>
            </a:fld>
            <a:endParaRPr lang="tr-TR"/>
          </a:p>
        </p:txBody>
      </p:sp>
    </p:spTree>
    <p:extLst>
      <p:ext uri="{BB962C8B-B14F-4D97-AF65-F5344CB8AC3E}">
        <p14:creationId xmlns:p14="http://schemas.microsoft.com/office/powerpoint/2010/main" val="117001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9FB04-6827-489D-BC8E-C2CECB62EECB}" type="datetime1">
              <a:rPr lang="tr-TR" smtClean="0"/>
              <a:t>9.12.2016</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International Law - Jeffrey Pittman</a:t>
            </a:r>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C367B-1437-4FF8-AE50-2F566AB00B00}" type="slidenum">
              <a:rPr lang="tr-TR" smtClean="0"/>
              <a:t>‹#›</a:t>
            </a:fld>
            <a:endParaRPr lang="tr-TR"/>
          </a:p>
        </p:txBody>
      </p:sp>
    </p:spTree>
    <p:extLst>
      <p:ext uri="{BB962C8B-B14F-4D97-AF65-F5344CB8AC3E}">
        <p14:creationId xmlns:p14="http://schemas.microsoft.com/office/powerpoint/2010/main" val="324384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liberties.eu/en/news/cjeu-copyright-on-the-inter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tlaw.com/copyright/scope.html#derivative" TargetMode="External"/><Relationship Id="rId2" Type="http://schemas.openxmlformats.org/officeDocument/2006/relationships/hyperlink" Target="http://www.bitlaw.com/copyright/scope.html#reproduction" TargetMode="External"/><Relationship Id="rId1" Type="http://schemas.openxmlformats.org/officeDocument/2006/relationships/slideLayout" Target="../slideLayouts/slideLayout2.xml"/><Relationship Id="rId6" Type="http://schemas.openxmlformats.org/officeDocument/2006/relationships/hyperlink" Target="http://www.bitlaw.com/copyright/scope.html#display" TargetMode="External"/><Relationship Id="rId5" Type="http://schemas.openxmlformats.org/officeDocument/2006/relationships/hyperlink" Target="http://www.bitlaw.com/copyright/scope.html#performance" TargetMode="External"/><Relationship Id="rId4" Type="http://schemas.openxmlformats.org/officeDocument/2006/relationships/hyperlink" Target="http://www.bitlaw.com/copyright/scope.html#distribu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tr-TR"/>
          </a:p>
        </p:txBody>
      </p:sp>
      <p:sp>
        <p:nvSpPr>
          <p:cNvPr id="5" name="Content Placeholder 4"/>
          <p:cNvSpPr>
            <a:spLocks noGrp="1"/>
          </p:cNvSpPr>
          <p:nvPr>
            <p:ph idx="1"/>
          </p:nvPr>
        </p:nvSpPr>
        <p:spPr/>
        <p:txBody>
          <a:bodyPr>
            <a:normAutofit/>
          </a:bodyPr>
          <a:lstStyle/>
          <a:p>
            <a:pPr marL="0" indent="0">
              <a:buNone/>
            </a:pPr>
            <a:r>
              <a:rPr lang="en-US" dirty="0" smtClean="0"/>
              <a:t>What is protected by Copyright (subject matter)?</a:t>
            </a:r>
            <a:r>
              <a:rPr lang="tr-TR" dirty="0" smtClean="0"/>
              <a:t>:</a:t>
            </a:r>
            <a:endParaRPr lang="en-US" dirty="0" smtClean="0"/>
          </a:p>
          <a:p>
            <a:pPr marL="0" indent="0">
              <a:buNone/>
            </a:pPr>
            <a:r>
              <a:rPr lang="en-US" dirty="0" smtClean="0"/>
              <a:t>Original «Works»</a:t>
            </a:r>
            <a:r>
              <a:rPr lang="tr-TR" dirty="0" smtClean="0"/>
              <a:t> of </a:t>
            </a:r>
            <a:r>
              <a:rPr lang="tr-TR" dirty="0" err="1" smtClean="0"/>
              <a:t>authors</a:t>
            </a:r>
            <a:endParaRPr lang="en-US" dirty="0" smtClean="0"/>
          </a:p>
          <a:p>
            <a:pPr marL="0" indent="0">
              <a:buNone/>
            </a:pPr>
            <a:endParaRPr lang="tr-TR" dirty="0" smtClean="0"/>
          </a:p>
          <a:p>
            <a:pPr marL="0" indent="0">
              <a:buNone/>
            </a:pPr>
            <a:r>
              <a:rPr lang="tr-TR" dirty="0" err="1" smtClean="0"/>
              <a:t>Work</a:t>
            </a:r>
            <a:r>
              <a:rPr lang="tr-TR" dirty="0" smtClean="0"/>
              <a:t>:</a:t>
            </a:r>
          </a:p>
          <a:p>
            <a:pPr>
              <a:buFontTx/>
              <a:buChar char="-"/>
            </a:pPr>
            <a:r>
              <a:rPr lang="en-US" dirty="0" smtClean="0"/>
              <a:t>every production in the literary, scientific and artistic domain, whatever may be the mode or form of its expression </a:t>
            </a:r>
            <a:endParaRPr lang="en-US" dirty="0"/>
          </a:p>
        </p:txBody>
      </p:sp>
      <p:sp>
        <p:nvSpPr>
          <p:cNvPr id="6" name="Slide Number Placeholder 5"/>
          <p:cNvSpPr>
            <a:spLocks noGrp="1"/>
          </p:cNvSpPr>
          <p:nvPr>
            <p:ph type="sldNum" sz="quarter" idx="12"/>
          </p:nvPr>
        </p:nvSpPr>
        <p:spPr/>
        <p:txBody>
          <a:bodyPr/>
          <a:lstStyle/>
          <a:p>
            <a:fld id="{001C367B-1437-4FF8-AE50-2F566AB00B00}" type="slidenum">
              <a:rPr lang="tr-TR" smtClean="0"/>
              <a:t>1</a:t>
            </a:fld>
            <a:endParaRPr lang="tr-TR"/>
          </a:p>
        </p:txBody>
      </p:sp>
    </p:spTree>
    <p:extLst>
      <p:ext uri="{BB962C8B-B14F-4D97-AF65-F5344CB8AC3E}">
        <p14:creationId xmlns:p14="http://schemas.microsoft.com/office/powerpoint/2010/main" val="4132643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C02584DF-6F9C-41F9-AD49-4F3800620C7F}" type="slidenum">
              <a:rPr lang="fr-FR" altLang="tr-TR">
                <a:latin typeface="Arial" panose="020B0604020202020204" pitchFamily="34" charset="0"/>
              </a:rPr>
              <a:pPr eaLnBrk="1" hangingPunct="1"/>
              <a:t>10</a:t>
            </a:fld>
            <a:endParaRPr lang="fr-FR" altLang="tr-TR">
              <a:latin typeface="Arial" panose="020B0604020202020204" pitchFamily="34" charset="0"/>
            </a:endParaRPr>
          </a:p>
        </p:txBody>
      </p:sp>
      <p:sp>
        <p:nvSpPr>
          <p:cNvPr id="26626" name="Rectangle 2"/>
          <p:cNvSpPr>
            <a:spLocks noGrp="1" noRot="1" noChangeArrowheads="1"/>
          </p:cNvSpPr>
          <p:nvPr>
            <p:ph type="title"/>
          </p:nvPr>
        </p:nvSpPr>
        <p:spPr/>
        <p:txBody>
          <a:bodyPr/>
          <a:lstStyle/>
          <a:p>
            <a:pPr eaLnBrk="1" hangingPunct="1">
              <a:defRPr/>
            </a:pPr>
            <a:r>
              <a:rPr lang="fr-FR" b="0" smtClean="0"/>
              <a:t>Limitations on Rights</a:t>
            </a:r>
          </a:p>
        </p:txBody>
      </p:sp>
      <p:sp>
        <p:nvSpPr>
          <p:cNvPr id="26627" name="Rectangle 3"/>
          <p:cNvSpPr>
            <a:spLocks noGrp="1" noChangeArrowheads="1"/>
          </p:cNvSpPr>
          <p:nvPr>
            <p:ph type="body" idx="1"/>
          </p:nvPr>
        </p:nvSpPr>
        <p:spPr/>
        <p:txBody>
          <a:bodyPr/>
          <a:lstStyle/>
          <a:p>
            <a:pPr eaLnBrk="1" hangingPunct="1">
              <a:defRPr/>
            </a:pPr>
            <a:r>
              <a:rPr lang="fr-FR"/>
              <a:t>The first limitation is the exclusion from copyright protection of </a:t>
            </a:r>
            <a:r>
              <a:rPr lang="fr-FR" b="1"/>
              <a:t>certain categories of works</a:t>
            </a:r>
          </a:p>
          <a:p>
            <a:pPr lvl="1" eaLnBrk="1" hangingPunct="1">
              <a:defRPr/>
            </a:pPr>
            <a:r>
              <a:rPr lang="fr-FR"/>
              <a:t>In some countries (for example, the US), works are excluded from protection if they are not fixed in tangible form</a:t>
            </a:r>
          </a:p>
          <a:p>
            <a:pPr lvl="2" eaLnBrk="1" hangingPunct="1">
              <a:defRPr/>
            </a:pPr>
            <a:r>
              <a:rPr lang="fr-FR"/>
              <a:t>Thus, a work of choreography would only be protected once the movements were written down in dance notation or recorded on videotape</a:t>
            </a:r>
          </a:p>
          <a:p>
            <a:pPr lvl="1" eaLnBrk="1" hangingPunct="1">
              <a:defRPr/>
            </a:pPr>
            <a:r>
              <a:rPr lang="fr-FR"/>
              <a:t>In certain countries (for example, the US), the texts of laws, court and administrative decisions are excluded from copyright protection</a:t>
            </a:r>
          </a:p>
        </p:txBody>
      </p:sp>
    </p:spTree>
    <p:extLst>
      <p:ext uri="{BB962C8B-B14F-4D97-AF65-F5344CB8AC3E}">
        <p14:creationId xmlns:p14="http://schemas.microsoft.com/office/powerpoint/2010/main" val="362044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F5D70603-966B-4AF1-A541-638A5408F6D1}" type="slidenum">
              <a:rPr lang="fr-FR" altLang="tr-TR">
                <a:latin typeface="Arial" panose="020B0604020202020204" pitchFamily="34" charset="0"/>
              </a:rPr>
              <a:pPr eaLnBrk="1" hangingPunct="1"/>
              <a:t>11</a:t>
            </a:fld>
            <a:endParaRPr lang="fr-FR" altLang="tr-TR">
              <a:latin typeface="Arial" panose="020B0604020202020204" pitchFamily="34" charset="0"/>
            </a:endParaRPr>
          </a:p>
        </p:txBody>
      </p:sp>
      <p:sp>
        <p:nvSpPr>
          <p:cNvPr id="27650" name="Rectangle 2"/>
          <p:cNvSpPr>
            <a:spLocks noGrp="1" noRot="1" noChangeArrowheads="1"/>
          </p:cNvSpPr>
          <p:nvPr>
            <p:ph type="title"/>
          </p:nvPr>
        </p:nvSpPr>
        <p:spPr/>
        <p:txBody>
          <a:bodyPr/>
          <a:lstStyle/>
          <a:p>
            <a:pPr eaLnBrk="1" hangingPunct="1">
              <a:defRPr/>
            </a:pPr>
            <a:r>
              <a:rPr lang="fr-FR" b="0" smtClean="0"/>
              <a:t>Limitations on Rights (Cont.)</a:t>
            </a:r>
          </a:p>
        </p:txBody>
      </p:sp>
      <p:sp>
        <p:nvSpPr>
          <p:cNvPr id="27651" name="Rectangle 3"/>
          <p:cNvSpPr>
            <a:spLocks noGrp="1" noChangeArrowheads="1"/>
          </p:cNvSpPr>
          <p:nvPr>
            <p:ph type="body" idx="1"/>
          </p:nvPr>
        </p:nvSpPr>
        <p:spPr/>
        <p:txBody>
          <a:bodyPr/>
          <a:lstStyle/>
          <a:p>
            <a:pPr eaLnBrk="1" hangingPunct="1">
              <a:lnSpc>
                <a:spcPct val="90000"/>
              </a:lnSpc>
              <a:defRPr/>
            </a:pPr>
            <a:r>
              <a:rPr lang="fr-FR"/>
              <a:t>The second category of limitations concerns particular acts of exploitation, normally requiring the authorization of the rights owner, which may, under circumstances specified in the law, be carried out </a:t>
            </a:r>
            <a:r>
              <a:rPr lang="fr-FR" i="1"/>
              <a:t>without authorization</a:t>
            </a:r>
          </a:p>
          <a:p>
            <a:pPr eaLnBrk="1" hangingPunct="1">
              <a:lnSpc>
                <a:spcPct val="90000"/>
              </a:lnSpc>
              <a:defRPr/>
            </a:pPr>
            <a:r>
              <a:rPr lang="fr-FR"/>
              <a:t>There are two basic types of limitations in this category: (a) </a:t>
            </a:r>
            <a:r>
              <a:rPr lang="fr-FR" b="1"/>
              <a:t>free use</a:t>
            </a:r>
            <a:r>
              <a:rPr lang="fr-FR"/>
              <a:t>, which carries no obligation to compensate the rights owner for the use of his work without authorization; and (b) </a:t>
            </a:r>
            <a:r>
              <a:rPr lang="fr-FR" b="1"/>
              <a:t>non-voluntary licenses, </a:t>
            </a:r>
            <a:r>
              <a:rPr lang="fr-FR"/>
              <a:t>which do require that compensation be paid to the rights owner for non-authorized exploitation </a:t>
            </a:r>
          </a:p>
        </p:txBody>
      </p:sp>
    </p:spTree>
    <p:extLst>
      <p:ext uri="{BB962C8B-B14F-4D97-AF65-F5344CB8AC3E}">
        <p14:creationId xmlns:p14="http://schemas.microsoft.com/office/powerpoint/2010/main" val="3855397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42264A71-7C05-403D-8ED3-3ADB8619F8FF}" type="slidenum">
              <a:rPr lang="fr-FR" altLang="tr-TR">
                <a:latin typeface="Arial" panose="020B0604020202020204" pitchFamily="34" charset="0"/>
              </a:rPr>
              <a:pPr eaLnBrk="1" hangingPunct="1"/>
              <a:t>12</a:t>
            </a:fld>
            <a:endParaRPr lang="fr-FR" altLang="tr-TR">
              <a:latin typeface="Arial" panose="020B0604020202020204" pitchFamily="34" charset="0"/>
            </a:endParaRPr>
          </a:p>
        </p:txBody>
      </p:sp>
      <p:sp>
        <p:nvSpPr>
          <p:cNvPr id="28674" name="Rectangle 2"/>
          <p:cNvSpPr>
            <a:spLocks noGrp="1" noRot="1" noChangeArrowheads="1"/>
          </p:cNvSpPr>
          <p:nvPr>
            <p:ph type="title"/>
          </p:nvPr>
        </p:nvSpPr>
        <p:spPr/>
        <p:txBody>
          <a:bodyPr/>
          <a:lstStyle/>
          <a:p>
            <a:pPr eaLnBrk="1" hangingPunct="1">
              <a:defRPr/>
            </a:pPr>
            <a:r>
              <a:rPr lang="fr-FR" smtClean="0"/>
              <a:t>Examples of Free Use</a:t>
            </a:r>
          </a:p>
        </p:txBody>
      </p:sp>
      <p:sp>
        <p:nvSpPr>
          <p:cNvPr id="28675" name="Rectangle 3"/>
          <p:cNvSpPr>
            <a:spLocks noGrp="1" noChangeArrowheads="1"/>
          </p:cNvSpPr>
          <p:nvPr>
            <p:ph type="body" idx="1"/>
          </p:nvPr>
        </p:nvSpPr>
        <p:spPr/>
        <p:txBody>
          <a:bodyPr/>
          <a:lstStyle/>
          <a:p>
            <a:pPr eaLnBrk="1" hangingPunct="1">
              <a:defRPr/>
            </a:pPr>
            <a:r>
              <a:rPr lang="fr-FR" smtClean="0"/>
              <a:t>quoting from a protected work, provided that the source of the quotation and the name of the author is mentioned, and that the extent of the quotation is compatible with fair practice; </a:t>
            </a:r>
          </a:p>
          <a:p>
            <a:pPr eaLnBrk="1" hangingPunct="1">
              <a:defRPr/>
            </a:pPr>
            <a:r>
              <a:rPr lang="fr-FR" smtClean="0"/>
              <a:t>use of works by way of illustration for teaching purposes; and </a:t>
            </a:r>
          </a:p>
          <a:p>
            <a:pPr eaLnBrk="1" hangingPunct="1">
              <a:defRPr/>
            </a:pPr>
            <a:r>
              <a:rPr lang="fr-FR" smtClean="0"/>
              <a:t>use of works for the purpose of news reporting</a:t>
            </a:r>
          </a:p>
          <a:p>
            <a:pPr eaLnBrk="1" hangingPunct="1">
              <a:defRPr/>
            </a:pPr>
            <a:endParaRPr lang="fr-FR" smtClean="0"/>
          </a:p>
        </p:txBody>
      </p:sp>
    </p:spTree>
    <p:extLst>
      <p:ext uri="{BB962C8B-B14F-4D97-AF65-F5344CB8AC3E}">
        <p14:creationId xmlns:p14="http://schemas.microsoft.com/office/powerpoint/2010/main" val="1057031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defRPr>
            </a:lvl1pPr>
            <a:lvl2pPr marL="742950" indent="-285750" eaLnBrk="0" hangingPunct="0">
              <a:defRPr>
                <a:solidFill>
                  <a:schemeClr val="tx1"/>
                </a:solidFill>
                <a:latin typeface="Garamond" panose="02020404030301010803" pitchFamily="18" charset="0"/>
              </a:defRPr>
            </a:lvl2pPr>
            <a:lvl3pPr marL="1143000" indent="-228600" eaLnBrk="0" hangingPunct="0">
              <a:defRPr>
                <a:solidFill>
                  <a:schemeClr val="tx1"/>
                </a:solidFill>
                <a:latin typeface="Garamond" panose="02020404030301010803" pitchFamily="18" charset="0"/>
              </a:defRPr>
            </a:lvl3pPr>
            <a:lvl4pPr marL="1600200" indent="-228600" eaLnBrk="0" hangingPunct="0">
              <a:defRPr>
                <a:solidFill>
                  <a:schemeClr val="tx1"/>
                </a:solidFill>
                <a:latin typeface="Garamond" panose="02020404030301010803" pitchFamily="18" charset="0"/>
              </a:defRPr>
            </a:lvl4pPr>
            <a:lvl5pPr marL="2057400" indent="-228600" eaLnBrk="0" hangingPunct="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fld id="{858CBF41-8D5E-43F9-ACFD-790E042505B9}" type="slidenum">
              <a:rPr lang="fr-FR" altLang="tr-TR">
                <a:latin typeface="Arial" panose="020B0604020202020204" pitchFamily="34" charset="0"/>
              </a:rPr>
              <a:pPr eaLnBrk="1" hangingPunct="1"/>
              <a:t>13</a:t>
            </a:fld>
            <a:endParaRPr lang="fr-FR" altLang="tr-TR">
              <a:latin typeface="Arial" panose="020B0604020202020204" pitchFamily="34" charset="0"/>
            </a:endParaRPr>
          </a:p>
        </p:txBody>
      </p:sp>
      <p:sp>
        <p:nvSpPr>
          <p:cNvPr id="29698" name="Rectangle 2"/>
          <p:cNvSpPr>
            <a:spLocks noGrp="1" noRot="1" noChangeArrowheads="1"/>
          </p:cNvSpPr>
          <p:nvPr>
            <p:ph type="title"/>
          </p:nvPr>
        </p:nvSpPr>
        <p:spPr/>
        <p:txBody>
          <a:bodyPr/>
          <a:lstStyle/>
          <a:p>
            <a:pPr eaLnBrk="1" hangingPunct="1">
              <a:defRPr/>
            </a:pPr>
            <a:r>
              <a:rPr lang="fr-FR" dirty="0" err="1" smtClean="0"/>
              <a:t>Fair</a:t>
            </a:r>
            <a:r>
              <a:rPr lang="fr-FR" dirty="0" smtClean="0"/>
              <a:t> </a:t>
            </a:r>
            <a:r>
              <a:rPr lang="fr-FR" dirty="0" smtClean="0"/>
              <a:t>Use</a:t>
            </a:r>
            <a:r>
              <a:rPr lang="tr-TR" dirty="0" smtClean="0"/>
              <a:t> </a:t>
            </a:r>
            <a:r>
              <a:rPr lang="tr-TR" dirty="0" err="1" smtClean="0"/>
              <a:t>vs</a:t>
            </a:r>
            <a:r>
              <a:rPr lang="tr-TR" dirty="0" smtClean="0"/>
              <a:t> </a:t>
            </a:r>
            <a:r>
              <a:rPr lang="tr-TR" dirty="0" err="1" smtClean="0"/>
              <a:t>Private</a:t>
            </a:r>
            <a:r>
              <a:rPr lang="tr-TR" dirty="0" smtClean="0"/>
              <a:t> </a:t>
            </a:r>
            <a:r>
              <a:rPr lang="tr-TR" dirty="0" err="1" smtClean="0"/>
              <a:t>Copying</a:t>
            </a:r>
            <a:endParaRPr lang="fr-FR" dirty="0" smtClean="0"/>
          </a:p>
        </p:txBody>
      </p:sp>
      <p:sp>
        <p:nvSpPr>
          <p:cNvPr id="29699" name="Rectangle 3"/>
          <p:cNvSpPr>
            <a:spLocks noGrp="1" noChangeArrowheads="1"/>
          </p:cNvSpPr>
          <p:nvPr>
            <p:ph type="body" idx="1"/>
          </p:nvPr>
        </p:nvSpPr>
        <p:spPr/>
        <p:txBody>
          <a:bodyPr/>
          <a:lstStyle/>
          <a:p>
            <a:pPr eaLnBrk="1" hangingPunct="1">
              <a:lnSpc>
                <a:spcPct val="90000"/>
              </a:lnSpc>
              <a:defRPr/>
            </a:pPr>
            <a:r>
              <a:rPr lang="fr-FR" sz="2400" dirty="0"/>
              <a:t>In addition to the </a:t>
            </a:r>
            <a:r>
              <a:rPr lang="fr-FR" sz="2400" dirty="0" err="1"/>
              <a:t>specific</a:t>
            </a:r>
            <a:r>
              <a:rPr lang="fr-FR" sz="2400" dirty="0"/>
              <a:t> </a:t>
            </a:r>
            <a:r>
              <a:rPr lang="fr-FR" sz="2400" dirty="0" err="1"/>
              <a:t>categories</a:t>
            </a:r>
            <a:r>
              <a:rPr lang="fr-FR" sz="2400" dirty="0"/>
              <a:t> of free use set out in national </a:t>
            </a:r>
            <a:r>
              <a:rPr lang="fr-FR" sz="2400" dirty="0" err="1"/>
              <a:t>laws</a:t>
            </a:r>
            <a:r>
              <a:rPr lang="fr-FR" sz="2400" dirty="0"/>
              <a:t>, the </a:t>
            </a:r>
            <a:r>
              <a:rPr lang="fr-FR" sz="2400" dirty="0" err="1"/>
              <a:t>laws</a:t>
            </a:r>
            <a:r>
              <a:rPr lang="fr-FR" sz="2400" dirty="0"/>
              <a:t> of </a:t>
            </a:r>
            <a:r>
              <a:rPr lang="fr-FR" sz="2400" dirty="0" err="1"/>
              <a:t>some</a:t>
            </a:r>
            <a:r>
              <a:rPr lang="fr-FR" sz="2400" dirty="0"/>
              <a:t> countries (for </a:t>
            </a:r>
            <a:r>
              <a:rPr lang="fr-FR" sz="2400" dirty="0" err="1"/>
              <a:t>example</a:t>
            </a:r>
            <a:r>
              <a:rPr lang="fr-FR" sz="2400" dirty="0"/>
              <a:t>, the US) </a:t>
            </a:r>
            <a:r>
              <a:rPr lang="fr-FR" sz="2400" dirty="0" err="1"/>
              <a:t>recognize</a:t>
            </a:r>
            <a:r>
              <a:rPr lang="fr-FR" sz="2400" dirty="0"/>
              <a:t> the concept </a:t>
            </a:r>
            <a:r>
              <a:rPr lang="fr-FR" sz="2400" dirty="0" err="1"/>
              <a:t>known</a:t>
            </a:r>
            <a:r>
              <a:rPr lang="fr-FR" sz="2400" dirty="0"/>
              <a:t> as </a:t>
            </a:r>
            <a:r>
              <a:rPr lang="fr-FR" sz="2400" b="1" dirty="0" err="1"/>
              <a:t>fair</a:t>
            </a:r>
            <a:r>
              <a:rPr lang="fr-FR" sz="2400" b="1" dirty="0"/>
              <a:t> use </a:t>
            </a:r>
            <a:r>
              <a:rPr lang="fr-FR" sz="2400" dirty="0"/>
              <a:t>or </a:t>
            </a:r>
            <a:r>
              <a:rPr lang="fr-FR" sz="2400" b="1" dirty="0" err="1"/>
              <a:t>fair</a:t>
            </a:r>
            <a:r>
              <a:rPr lang="fr-FR" sz="2400" b="1" dirty="0"/>
              <a:t> </a:t>
            </a:r>
            <a:r>
              <a:rPr lang="fr-FR" sz="2400" b="1" dirty="0" err="1"/>
              <a:t>dealing</a:t>
            </a:r>
            <a:endParaRPr lang="fr-FR" sz="2400" b="1" dirty="0"/>
          </a:p>
          <a:p>
            <a:pPr eaLnBrk="1" hangingPunct="1">
              <a:lnSpc>
                <a:spcPct val="90000"/>
              </a:lnSpc>
              <a:defRPr/>
            </a:pPr>
            <a:r>
              <a:rPr lang="fr-FR" sz="2400" dirty="0"/>
              <a:t>This </a:t>
            </a:r>
            <a:r>
              <a:rPr lang="fr-FR" sz="2400" dirty="0" err="1"/>
              <a:t>allows</a:t>
            </a:r>
            <a:r>
              <a:rPr lang="fr-FR" sz="2400" dirty="0"/>
              <a:t> use of </a:t>
            </a:r>
            <a:r>
              <a:rPr lang="fr-FR" sz="2400" dirty="0" err="1"/>
              <a:t>works</a:t>
            </a:r>
            <a:r>
              <a:rPr lang="fr-FR" sz="2400" dirty="0"/>
              <a:t> </a:t>
            </a:r>
            <a:r>
              <a:rPr lang="fr-FR" sz="2400" dirty="0" err="1"/>
              <a:t>without</a:t>
            </a:r>
            <a:r>
              <a:rPr lang="fr-FR" sz="2400" dirty="0"/>
              <a:t> the </a:t>
            </a:r>
            <a:r>
              <a:rPr lang="fr-FR" sz="2400" dirty="0" err="1"/>
              <a:t>authorization</a:t>
            </a:r>
            <a:r>
              <a:rPr lang="fr-FR" sz="2400" dirty="0"/>
              <a:t> of the </a:t>
            </a:r>
            <a:r>
              <a:rPr lang="fr-FR" sz="2400" dirty="0" err="1"/>
              <a:t>rights</a:t>
            </a:r>
            <a:r>
              <a:rPr lang="fr-FR" sz="2400" dirty="0"/>
              <a:t> </a:t>
            </a:r>
            <a:r>
              <a:rPr lang="fr-FR" sz="2400" dirty="0" err="1"/>
              <a:t>owner</a:t>
            </a:r>
            <a:r>
              <a:rPr lang="fr-FR" sz="2400" dirty="0"/>
              <a:t>, </a:t>
            </a:r>
            <a:r>
              <a:rPr lang="fr-FR" sz="2400" dirty="0" err="1"/>
              <a:t>taking</a:t>
            </a:r>
            <a:r>
              <a:rPr lang="fr-FR" sz="2400" dirty="0"/>
              <a:t> </a:t>
            </a:r>
            <a:r>
              <a:rPr lang="fr-FR" sz="2400" dirty="0" err="1"/>
              <a:t>into</a:t>
            </a:r>
            <a:r>
              <a:rPr lang="fr-FR" sz="2400" dirty="0"/>
              <a:t> </a:t>
            </a:r>
            <a:r>
              <a:rPr lang="fr-FR" sz="2400" dirty="0" err="1"/>
              <a:t>account</a:t>
            </a:r>
            <a:r>
              <a:rPr lang="fr-FR" sz="2400" dirty="0"/>
              <a:t> </a:t>
            </a:r>
            <a:r>
              <a:rPr lang="fr-FR" sz="2400" dirty="0" err="1"/>
              <a:t>factors</a:t>
            </a:r>
            <a:r>
              <a:rPr lang="fr-FR" sz="2400" dirty="0"/>
              <a:t> </a:t>
            </a:r>
            <a:r>
              <a:rPr lang="fr-FR" sz="2400" dirty="0" err="1"/>
              <a:t>such</a:t>
            </a:r>
            <a:r>
              <a:rPr lang="fr-FR" sz="2400" dirty="0"/>
              <a:t> as:</a:t>
            </a:r>
          </a:p>
          <a:p>
            <a:pPr lvl="1" eaLnBrk="1" hangingPunct="1">
              <a:lnSpc>
                <a:spcPct val="90000"/>
              </a:lnSpc>
              <a:defRPr/>
            </a:pPr>
            <a:r>
              <a:rPr lang="fr-FR" sz="2000" dirty="0"/>
              <a:t>the nature and </a:t>
            </a:r>
            <a:r>
              <a:rPr lang="fr-FR" sz="2000" dirty="0" err="1"/>
              <a:t>purpose</a:t>
            </a:r>
            <a:r>
              <a:rPr lang="fr-FR" sz="2000" dirty="0"/>
              <a:t> of the use, </a:t>
            </a:r>
            <a:r>
              <a:rPr lang="fr-FR" sz="2000" dirty="0" err="1"/>
              <a:t>including</a:t>
            </a:r>
            <a:r>
              <a:rPr lang="fr-FR" sz="2000" dirty="0"/>
              <a:t> </a:t>
            </a:r>
            <a:r>
              <a:rPr lang="fr-FR" sz="2000" dirty="0" err="1"/>
              <a:t>whether</a:t>
            </a:r>
            <a:r>
              <a:rPr lang="fr-FR" sz="2000" dirty="0"/>
              <a:t> </a:t>
            </a:r>
            <a:r>
              <a:rPr lang="fr-FR" sz="2000" dirty="0" err="1"/>
              <a:t>it</a:t>
            </a:r>
            <a:r>
              <a:rPr lang="fr-FR" sz="2000" dirty="0"/>
              <a:t> </a:t>
            </a:r>
            <a:r>
              <a:rPr lang="fr-FR" sz="2000" dirty="0" err="1"/>
              <a:t>is</a:t>
            </a:r>
            <a:r>
              <a:rPr lang="fr-FR" sz="2000" dirty="0"/>
              <a:t> for commercial </a:t>
            </a:r>
            <a:r>
              <a:rPr lang="fr-FR" sz="2000" dirty="0" err="1"/>
              <a:t>purposes</a:t>
            </a:r>
            <a:r>
              <a:rPr lang="fr-FR" sz="2000" dirty="0"/>
              <a:t>; </a:t>
            </a:r>
          </a:p>
          <a:p>
            <a:pPr lvl="1" eaLnBrk="1" hangingPunct="1">
              <a:lnSpc>
                <a:spcPct val="90000"/>
              </a:lnSpc>
              <a:defRPr/>
            </a:pPr>
            <a:r>
              <a:rPr lang="fr-FR" sz="2000" dirty="0"/>
              <a:t>the nature of the </a:t>
            </a:r>
            <a:r>
              <a:rPr lang="fr-FR" sz="2000" dirty="0" err="1"/>
              <a:t>work</a:t>
            </a:r>
            <a:r>
              <a:rPr lang="fr-FR" sz="2000" dirty="0"/>
              <a:t> </a:t>
            </a:r>
            <a:r>
              <a:rPr lang="fr-FR" sz="2000" dirty="0" err="1"/>
              <a:t>used</a:t>
            </a:r>
            <a:r>
              <a:rPr lang="fr-FR" sz="2000" dirty="0"/>
              <a:t>; </a:t>
            </a:r>
          </a:p>
          <a:p>
            <a:pPr lvl="1" eaLnBrk="1" hangingPunct="1">
              <a:lnSpc>
                <a:spcPct val="90000"/>
              </a:lnSpc>
              <a:defRPr/>
            </a:pPr>
            <a:r>
              <a:rPr lang="fr-FR" sz="2000" dirty="0"/>
              <a:t>the </a:t>
            </a:r>
            <a:r>
              <a:rPr lang="fr-FR" sz="2000" dirty="0" err="1"/>
              <a:t>amount</a:t>
            </a:r>
            <a:r>
              <a:rPr lang="fr-FR" sz="2000" dirty="0"/>
              <a:t> of the </a:t>
            </a:r>
            <a:r>
              <a:rPr lang="fr-FR" sz="2000" dirty="0" err="1"/>
              <a:t>work</a:t>
            </a:r>
            <a:r>
              <a:rPr lang="fr-FR" sz="2000" dirty="0"/>
              <a:t> </a:t>
            </a:r>
            <a:r>
              <a:rPr lang="fr-FR" sz="2000" dirty="0" err="1"/>
              <a:t>used</a:t>
            </a:r>
            <a:r>
              <a:rPr lang="fr-FR" sz="2000" dirty="0"/>
              <a:t> in relation to the </a:t>
            </a:r>
            <a:r>
              <a:rPr lang="fr-FR" sz="2000" dirty="0" err="1"/>
              <a:t>work</a:t>
            </a:r>
            <a:r>
              <a:rPr lang="fr-FR" sz="2000" dirty="0"/>
              <a:t> as a </a:t>
            </a:r>
            <a:r>
              <a:rPr lang="fr-FR" sz="2000" dirty="0" err="1"/>
              <a:t>whole</a:t>
            </a:r>
            <a:r>
              <a:rPr lang="fr-FR" sz="2000" dirty="0"/>
              <a:t>; </a:t>
            </a:r>
          </a:p>
          <a:p>
            <a:pPr lvl="1" eaLnBrk="1" hangingPunct="1">
              <a:lnSpc>
                <a:spcPct val="90000"/>
              </a:lnSpc>
              <a:defRPr/>
            </a:pPr>
            <a:r>
              <a:rPr lang="fr-FR" sz="2000" dirty="0"/>
              <a:t>and the </a:t>
            </a:r>
            <a:r>
              <a:rPr lang="fr-FR" sz="2000" dirty="0" err="1"/>
              <a:t>likely</a:t>
            </a:r>
            <a:r>
              <a:rPr lang="fr-FR" sz="2000" dirty="0"/>
              <a:t> </a:t>
            </a:r>
            <a:r>
              <a:rPr lang="fr-FR" sz="2000" dirty="0" err="1"/>
              <a:t>effect</a:t>
            </a:r>
            <a:r>
              <a:rPr lang="fr-FR" sz="2000" dirty="0"/>
              <a:t> of the use on the </a:t>
            </a:r>
            <a:r>
              <a:rPr lang="fr-FR" sz="2000" dirty="0" err="1"/>
              <a:t>potential</a:t>
            </a:r>
            <a:r>
              <a:rPr lang="fr-FR" sz="2000" dirty="0"/>
              <a:t> commercial value of the </a:t>
            </a:r>
            <a:r>
              <a:rPr lang="fr-FR" sz="2000" dirty="0" err="1"/>
              <a:t>work</a:t>
            </a:r>
            <a:r>
              <a:rPr lang="fr-FR" sz="2000" dirty="0"/>
              <a:t> </a:t>
            </a:r>
            <a:endParaRPr lang="tr-TR" sz="2000" dirty="0" smtClean="0"/>
          </a:p>
          <a:p>
            <a:pPr marL="457200" lvl="1" indent="0" eaLnBrk="1" hangingPunct="1">
              <a:lnSpc>
                <a:spcPct val="90000"/>
              </a:lnSpc>
              <a:buNone/>
              <a:defRPr/>
            </a:pPr>
            <a:endParaRPr lang="tr-TR" sz="2000" dirty="0" smtClean="0"/>
          </a:p>
          <a:p>
            <a:pPr marL="457200" lvl="1" indent="0" eaLnBrk="1" hangingPunct="1">
              <a:lnSpc>
                <a:spcPct val="90000"/>
              </a:lnSpc>
              <a:buNone/>
              <a:defRPr/>
            </a:pPr>
            <a:r>
              <a:rPr lang="tr-TR" sz="2000" dirty="0" err="1" smtClean="0"/>
              <a:t>Private</a:t>
            </a:r>
            <a:r>
              <a:rPr lang="tr-TR" sz="2000" dirty="0" smtClean="0"/>
              <a:t> </a:t>
            </a:r>
            <a:r>
              <a:rPr lang="tr-TR" sz="2000" dirty="0" err="1" smtClean="0"/>
              <a:t>Copying</a:t>
            </a:r>
            <a:r>
              <a:rPr lang="tr-TR" sz="2000" dirty="0" smtClean="0"/>
              <a:t> </a:t>
            </a:r>
            <a:r>
              <a:rPr lang="tr-TR" sz="2000" dirty="0" err="1" smtClean="0"/>
              <a:t>for</a:t>
            </a:r>
            <a:r>
              <a:rPr lang="tr-TR" sz="2000" dirty="0" smtClean="0"/>
              <a:t> </a:t>
            </a:r>
            <a:r>
              <a:rPr lang="tr-TR" sz="2000" dirty="0" err="1" smtClean="0"/>
              <a:t>non-commercial</a:t>
            </a:r>
            <a:r>
              <a:rPr lang="tr-TR" sz="2000" dirty="0" smtClean="0"/>
              <a:t> </a:t>
            </a:r>
            <a:r>
              <a:rPr lang="tr-TR" sz="2000" dirty="0" err="1" smtClean="0"/>
              <a:t>use</a:t>
            </a:r>
            <a:endParaRPr lang="tr-TR" sz="2000" dirty="0"/>
          </a:p>
        </p:txBody>
      </p:sp>
    </p:spTree>
    <p:extLst>
      <p:ext uri="{BB962C8B-B14F-4D97-AF65-F5344CB8AC3E}">
        <p14:creationId xmlns:p14="http://schemas.microsoft.com/office/powerpoint/2010/main" val="278185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lgn="ctr">
              <a:buNone/>
            </a:pPr>
            <a:r>
              <a:rPr lang="en-US" altLang="tr-TR" dirty="0" smtClean="0"/>
              <a:t>COPYRIGHT PROTECTION OF COMPUTER PROGRAM</a:t>
            </a:r>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14</a:t>
            </a:fld>
            <a:endParaRPr lang="tr-TR"/>
          </a:p>
        </p:txBody>
      </p:sp>
    </p:spTree>
    <p:extLst>
      <p:ext uri="{BB962C8B-B14F-4D97-AF65-F5344CB8AC3E}">
        <p14:creationId xmlns:p14="http://schemas.microsoft.com/office/powerpoint/2010/main" val="2152958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tr-TR" sz="2400" dirty="0"/>
          </a:p>
        </p:txBody>
      </p:sp>
      <p:sp>
        <p:nvSpPr>
          <p:cNvPr id="3" name="Content Placeholder 2"/>
          <p:cNvSpPr>
            <a:spLocks noGrp="1"/>
          </p:cNvSpPr>
          <p:nvPr>
            <p:ph idx="1"/>
          </p:nvPr>
        </p:nvSpPr>
        <p:spPr/>
        <p:txBody>
          <a:bodyPr/>
          <a:lstStyle/>
          <a:p>
            <a:pPr>
              <a:defRPr/>
            </a:pPr>
            <a:r>
              <a:rPr lang="en-US" sz="2000" dirty="0" smtClean="0"/>
              <a:t>What </a:t>
            </a:r>
            <a:r>
              <a:rPr lang="en-US" sz="2000" dirty="0"/>
              <a:t>is computer program?</a:t>
            </a:r>
          </a:p>
          <a:p>
            <a:pPr>
              <a:defRPr/>
            </a:pPr>
            <a:r>
              <a:rPr lang="tr-TR" sz="2000" dirty="0" smtClean="0"/>
              <a:t>Legal </a:t>
            </a:r>
            <a:r>
              <a:rPr lang="tr-TR" sz="2000" dirty="0" err="1" smtClean="0"/>
              <a:t>definition</a:t>
            </a:r>
            <a:endParaRPr lang="en-US" sz="2000" dirty="0"/>
          </a:p>
          <a:p>
            <a:pPr marL="457200" lvl="1" indent="0">
              <a:buNone/>
              <a:defRPr/>
            </a:pPr>
            <a:endParaRPr lang="en-US" sz="1400" dirty="0"/>
          </a:p>
          <a:p>
            <a:pPr lvl="1">
              <a:defRPr/>
            </a:pPr>
            <a:r>
              <a:rPr lang="en-US" sz="1400" dirty="0"/>
              <a:t>the term 'computer program` shall include programs in any form, including those which are incorporated into hardware; whereas this term also includes preparatory design work leading to the development of a computer program provided that the nature of the preparatory work is such that a computer program can result from it at a later stage</a:t>
            </a:r>
          </a:p>
          <a:p>
            <a:pPr lvl="1">
              <a:buFont typeface="Wingdings" panose="05000000000000000000" pitchFamily="2" charset="2"/>
              <a:buNone/>
              <a:defRPr/>
            </a:pPr>
            <a:endParaRPr lang="en-US" sz="1400" dirty="0"/>
          </a:p>
          <a:p>
            <a:pPr>
              <a:defRPr/>
            </a:pPr>
            <a:r>
              <a:rPr lang="en-US" sz="2000" dirty="0"/>
              <a:t>Source code, object code; documentation</a:t>
            </a:r>
          </a:p>
          <a:p>
            <a:pPr>
              <a:defRPr/>
            </a:pPr>
            <a:r>
              <a:rPr lang="en-US" sz="2000" dirty="0"/>
              <a:t>Ideas, methods not protected</a:t>
            </a:r>
          </a:p>
          <a:p>
            <a:pPr lvl="1">
              <a:defRPr/>
            </a:pPr>
            <a:endParaRPr lang="en-US" sz="1600" dirty="0"/>
          </a:p>
        </p:txBody>
      </p:sp>
      <p:sp>
        <p:nvSpPr>
          <p:cNvPr id="2" name="Slide Number Placeholder 1"/>
          <p:cNvSpPr>
            <a:spLocks noGrp="1"/>
          </p:cNvSpPr>
          <p:nvPr>
            <p:ph type="sldNum" sz="quarter" idx="12"/>
          </p:nvPr>
        </p:nvSpPr>
        <p:spPr/>
        <p:txBody>
          <a:bodyPr/>
          <a:lstStyle/>
          <a:p>
            <a:fld id="{001C367B-1437-4FF8-AE50-2F566AB00B00}" type="slidenum">
              <a:rPr lang="tr-TR" smtClean="0"/>
              <a:t>15</a:t>
            </a:fld>
            <a:endParaRPr lang="tr-TR"/>
          </a:p>
        </p:txBody>
      </p:sp>
    </p:spTree>
    <p:extLst>
      <p:ext uri="{BB962C8B-B14F-4D97-AF65-F5344CB8AC3E}">
        <p14:creationId xmlns:p14="http://schemas.microsoft.com/office/powerpoint/2010/main" val="474404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tr-TR" sz="2400">
                <a:solidFill>
                  <a:srgbClr val="FFFFFF"/>
                </a:solidFill>
              </a:rPr>
              <a:t>Copyright protection of computer program</a:t>
            </a:r>
            <a:endParaRPr lang="en-US" altLang="tr-TR" smtClean="0"/>
          </a:p>
        </p:txBody>
      </p:sp>
      <p:sp>
        <p:nvSpPr>
          <p:cNvPr id="3" name="Content Placeholder 2"/>
          <p:cNvSpPr>
            <a:spLocks noGrp="1"/>
          </p:cNvSpPr>
          <p:nvPr>
            <p:ph idx="1"/>
          </p:nvPr>
        </p:nvSpPr>
        <p:spPr/>
        <p:txBody>
          <a:bodyPr/>
          <a:lstStyle/>
          <a:p>
            <a:pPr>
              <a:defRPr/>
            </a:pPr>
            <a:r>
              <a:rPr lang="en-US" sz="2400" dirty="0"/>
              <a:t>Author /right</a:t>
            </a:r>
            <a:r>
              <a:rPr lang="hu-HU" sz="2400" dirty="0"/>
              <a:t> </a:t>
            </a:r>
            <a:r>
              <a:rPr lang="en-US" sz="2400" dirty="0"/>
              <a:t>holder – exclusive rights</a:t>
            </a:r>
          </a:p>
          <a:p>
            <a:pPr>
              <a:defRPr/>
            </a:pPr>
            <a:r>
              <a:rPr lang="en-US" sz="2400" dirty="0"/>
              <a:t>LICENSE</a:t>
            </a:r>
          </a:p>
          <a:p>
            <a:pPr>
              <a:defRPr/>
            </a:pPr>
            <a:r>
              <a:rPr lang="en-US" sz="2400" dirty="0"/>
              <a:t>Special exemptions:</a:t>
            </a:r>
          </a:p>
          <a:p>
            <a:pPr lvl="1">
              <a:defRPr/>
            </a:pPr>
            <a:r>
              <a:rPr lang="en-US" sz="2000" dirty="0"/>
              <a:t>the authorization of right</a:t>
            </a:r>
            <a:r>
              <a:rPr lang="hu-HU" sz="2000" dirty="0"/>
              <a:t> </a:t>
            </a:r>
            <a:r>
              <a:rPr lang="en-US" sz="2000" dirty="0"/>
              <a:t>holder is not required </a:t>
            </a:r>
          </a:p>
          <a:p>
            <a:pPr lvl="1">
              <a:defRPr/>
            </a:pPr>
            <a:r>
              <a:rPr lang="en-US" sz="2000" dirty="0"/>
              <a:t>granted to the lawful acquirer </a:t>
            </a:r>
          </a:p>
          <a:p>
            <a:pPr lvl="2">
              <a:defRPr/>
            </a:pPr>
            <a:r>
              <a:rPr lang="en-US" sz="1200" dirty="0" smtClean="0"/>
              <a:t>copying</a:t>
            </a:r>
            <a:r>
              <a:rPr lang="en-US" sz="1200" dirty="0"/>
              <a:t>, adaptation necessary for lawful use, including error corrections</a:t>
            </a:r>
          </a:p>
          <a:p>
            <a:pPr lvl="2">
              <a:defRPr/>
            </a:pPr>
            <a:r>
              <a:rPr lang="en-US" sz="1200" dirty="0" smtClean="0"/>
              <a:t>back-up </a:t>
            </a:r>
            <a:r>
              <a:rPr lang="en-US" sz="1200" dirty="0"/>
              <a:t>copies</a:t>
            </a:r>
          </a:p>
          <a:p>
            <a:pPr lvl="2">
              <a:defRPr/>
            </a:pPr>
            <a:r>
              <a:rPr lang="en-US" sz="1200" dirty="0" smtClean="0"/>
              <a:t>reverse </a:t>
            </a:r>
            <a:r>
              <a:rPr lang="en-US" sz="1200" dirty="0"/>
              <a:t>engineering</a:t>
            </a:r>
          </a:p>
          <a:p>
            <a:pPr lvl="2">
              <a:defRPr/>
            </a:pPr>
            <a:r>
              <a:rPr lang="en-US" sz="1200" dirty="0" err="1" smtClean="0"/>
              <a:t>decompilation</a:t>
            </a:r>
            <a:r>
              <a:rPr lang="en-US" sz="1200" dirty="0" smtClean="0"/>
              <a:t> </a:t>
            </a:r>
            <a:r>
              <a:rPr lang="en-US" sz="1200" dirty="0"/>
              <a:t>– from object to source code</a:t>
            </a:r>
          </a:p>
          <a:p>
            <a:pPr lvl="2">
              <a:buFont typeface="Wingdings" panose="05000000000000000000" pitchFamily="2" charset="2"/>
              <a:buNone/>
              <a:defRPr/>
            </a:pPr>
            <a:endParaRPr lang="hu-HU" sz="1600" dirty="0"/>
          </a:p>
        </p:txBody>
      </p:sp>
      <p:sp>
        <p:nvSpPr>
          <p:cNvPr id="2" name="Slide Number Placeholder 1"/>
          <p:cNvSpPr>
            <a:spLocks noGrp="1"/>
          </p:cNvSpPr>
          <p:nvPr>
            <p:ph type="sldNum" sz="quarter" idx="12"/>
          </p:nvPr>
        </p:nvSpPr>
        <p:spPr/>
        <p:txBody>
          <a:bodyPr/>
          <a:lstStyle/>
          <a:p>
            <a:fld id="{001C367B-1437-4FF8-AE50-2F566AB00B00}" type="slidenum">
              <a:rPr lang="tr-TR" smtClean="0"/>
              <a:t>16</a:t>
            </a:fld>
            <a:endParaRPr lang="tr-TR"/>
          </a:p>
        </p:txBody>
      </p:sp>
    </p:spTree>
    <p:extLst>
      <p:ext uri="{BB962C8B-B14F-4D97-AF65-F5344CB8AC3E}">
        <p14:creationId xmlns:p14="http://schemas.microsoft.com/office/powerpoint/2010/main" val="2838199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it-IT" altLang="tr-TR" sz="4000"/>
              <a:t>Software Directive: Exclusive rights</a:t>
            </a:r>
          </a:p>
        </p:txBody>
      </p:sp>
      <p:sp>
        <p:nvSpPr>
          <p:cNvPr id="16387" name="Rectangle 3"/>
          <p:cNvSpPr>
            <a:spLocks noGrp="1" noChangeArrowheads="1"/>
          </p:cNvSpPr>
          <p:nvPr>
            <p:ph type="body" idx="1"/>
          </p:nvPr>
        </p:nvSpPr>
        <p:spPr/>
        <p:txBody>
          <a:bodyPr/>
          <a:lstStyle/>
          <a:p>
            <a:pPr>
              <a:lnSpc>
                <a:spcPct val="80000"/>
              </a:lnSpc>
            </a:pPr>
            <a:r>
              <a:rPr lang="it-IT" altLang="tr-TR" sz="2000" b="1"/>
              <a:t>Art. 4</a:t>
            </a:r>
            <a:r>
              <a:rPr lang="it-IT" altLang="tr-TR" sz="2000"/>
              <a:t>    (…) the exclusive rights of the rightholder  (…) shall include the right to do or to authorize:</a:t>
            </a:r>
          </a:p>
          <a:p>
            <a:pPr>
              <a:lnSpc>
                <a:spcPct val="80000"/>
              </a:lnSpc>
            </a:pPr>
            <a:r>
              <a:rPr lang="it-IT" altLang="tr-TR" sz="2000"/>
              <a:t>(a) the </a:t>
            </a:r>
            <a:r>
              <a:rPr lang="it-IT" altLang="tr-TR" sz="2000" b="1"/>
              <a:t>permanent or temporary reproduction</a:t>
            </a:r>
            <a:r>
              <a:rPr lang="it-IT" altLang="tr-TR" sz="2000"/>
              <a:t> of a computer program by any means and in any form, in part or in whole. Insofar as loading, displaying, running, transmision or storage of the computer program necessitate such reproduction, such acts shall be subject to authorization by the rightholder;</a:t>
            </a:r>
          </a:p>
          <a:p>
            <a:pPr>
              <a:lnSpc>
                <a:spcPct val="80000"/>
              </a:lnSpc>
            </a:pPr>
            <a:r>
              <a:rPr lang="it-IT" altLang="tr-TR" sz="2000"/>
              <a:t>(b) the </a:t>
            </a:r>
            <a:r>
              <a:rPr lang="it-IT" altLang="tr-TR" sz="2000" b="1"/>
              <a:t>translation, adaptation, arrangement</a:t>
            </a:r>
            <a:r>
              <a:rPr lang="it-IT" altLang="tr-TR" sz="2000"/>
              <a:t> and any other alteration of a computer program and the reproduction of the results thereof, without prejudice to the rights of the person who alters the program;</a:t>
            </a:r>
          </a:p>
          <a:p>
            <a:pPr>
              <a:lnSpc>
                <a:spcPct val="80000"/>
              </a:lnSpc>
            </a:pPr>
            <a:r>
              <a:rPr lang="it-IT" altLang="tr-TR" sz="2000"/>
              <a:t>(c) any form of </a:t>
            </a:r>
            <a:r>
              <a:rPr lang="it-IT" altLang="tr-TR" sz="2000" b="1"/>
              <a:t>distribution to the public</a:t>
            </a:r>
            <a:r>
              <a:rPr lang="it-IT" altLang="tr-TR" sz="2000"/>
              <a:t>, including the rental, of the original computer program or of copies thereof. The first sale in the Community of a copy of a program by the rightholder or with his consent shall exhaust the distribution right within the Community of that copy, with the exception of the right to control further rental of the program or a copy thereof. </a:t>
            </a:r>
          </a:p>
        </p:txBody>
      </p:sp>
      <p:sp>
        <p:nvSpPr>
          <p:cNvPr id="2" name="Slide Number Placeholder 1"/>
          <p:cNvSpPr>
            <a:spLocks noGrp="1"/>
          </p:cNvSpPr>
          <p:nvPr>
            <p:ph type="sldNum" sz="quarter" idx="12"/>
          </p:nvPr>
        </p:nvSpPr>
        <p:spPr/>
        <p:txBody>
          <a:bodyPr/>
          <a:lstStyle/>
          <a:p>
            <a:fld id="{001C367B-1437-4FF8-AE50-2F566AB00B00}" type="slidenum">
              <a:rPr lang="tr-TR" smtClean="0"/>
              <a:t>17</a:t>
            </a:fld>
            <a:endParaRPr lang="tr-TR"/>
          </a:p>
        </p:txBody>
      </p:sp>
    </p:spTree>
    <p:extLst>
      <p:ext uri="{BB962C8B-B14F-4D97-AF65-F5344CB8AC3E}">
        <p14:creationId xmlns:p14="http://schemas.microsoft.com/office/powerpoint/2010/main" val="3126125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it-IT" altLang="tr-TR" sz="3600"/>
              <a:t>Software Directive: </a:t>
            </a:r>
            <a:r>
              <a:rPr lang="en-GB" altLang="tr-TR" sz="3600" b="1"/>
              <a:t>Exceptions to exclusive right</a:t>
            </a:r>
            <a:endParaRPr lang="it-IT" altLang="tr-TR" sz="3600" b="1"/>
          </a:p>
        </p:txBody>
      </p:sp>
      <p:sp>
        <p:nvSpPr>
          <p:cNvPr id="17411" name="Rectangle 3"/>
          <p:cNvSpPr>
            <a:spLocks noGrp="1" noChangeArrowheads="1"/>
          </p:cNvSpPr>
          <p:nvPr>
            <p:ph type="body" idx="1"/>
          </p:nvPr>
        </p:nvSpPr>
        <p:spPr/>
        <p:txBody>
          <a:bodyPr/>
          <a:lstStyle/>
          <a:p>
            <a:pPr>
              <a:lnSpc>
                <a:spcPct val="80000"/>
              </a:lnSpc>
            </a:pPr>
            <a:r>
              <a:rPr lang="it-IT" altLang="tr-TR" sz="2000" b="1"/>
              <a:t>Article 5 </a:t>
            </a:r>
          </a:p>
          <a:p>
            <a:pPr>
              <a:lnSpc>
                <a:spcPct val="80000"/>
              </a:lnSpc>
            </a:pPr>
            <a:r>
              <a:rPr lang="it-IT" altLang="tr-TR" sz="2000"/>
              <a:t>1. In the absence of specific contractual provisions, the acts referred to in Article 4 (a) and (b) shall not require authorization by the rightholder </a:t>
            </a:r>
            <a:r>
              <a:rPr lang="it-IT" altLang="tr-TR" sz="2000" b="1"/>
              <a:t>where they are necessary for the use of the computer program by the lawful acquirer in accordance with its intended purpose, including for error correction.</a:t>
            </a:r>
          </a:p>
          <a:p>
            <a:pPr>
              <a:lnSpc>
                <a:spcPct val="80000"/>
              </a:lnSpc>
            </a:pPr>
            <a:r>
              <a:rPr lang="it-IT" altLang="tr-TR" sz="2000"/>
              <a:t>2. The making of a </a:t>
            </a:r>
            <a:r>
              <a:rPr lang="it-IT" altLang="tr-TR" sz="2000" b="1"/>
              <a:t>back-up copy</a:t>
            </a:r>
            <a:r>
              <a:rPr lang="it-IT" altLang="tr-TR" sz="2000"/>
              <a:t> by a person having a right to use the computer program may not be prevented by contract </a:t>
            </a:r>
            <a:r>
              <a:rPr lang="it-IT" altLang="tr-TR" sz="2000" b="1"/>
              <a:t>insofar necessary for that use.</a:t>
            </a:r>
          </a:p>
          <a:p>
            <a:pPr>
              <a:lnSpc>
                <a:spcPct val="80000"/>
              </a:lnSpc>
            </a:pPr>
            <a:r>
              <a:rPr lang="it-IT" altLang="tr-TR" sz="2000"/>
              <a:t>as it is 3. The person having a right to use a copy of a computer program shall be entitled, without the authorization of the rightholder, to </a:t>
            </a:r>
            <a:r>
              <a:rPr lang="it-IT" altLang="tr-TR" sz="2000" b="1"/>
              <a:t>observe, study or test the functioning</a:t>
            </a:r>
            <a:r>
              <a:rPr lang="it-IT" altLang="tr-TR" sz="2000"/>
              <a:t> of the program in order to determine the ideas and principles which underlie any element of the program if he does so while performing any of the acts of loading, displaying, running, transmitting or storing the program which he is entitled to do. </a:t>
            </a:r>
          </a:p>
        </p:txBody>
      </p:sp>
      <p:sp>
        <p:nvSpPr>
          <p:cNvPr id="2" name="Slide Number Placeholder 1"/>
          <p:cNvSpPr>
            <a:spLocks noGrp="1"/>
          </p:cNvSpPr>
          <p:nvPr>
            <p:ph type="sldNum" sz="quarter" idx="12"/>
          </p:nvPr>
        </p:nvSpPr>
        <p:spPr/>
        <p:txBody>
          <a:bodyPr/>
          <a:lstStyle/>
          <a:p>
            <a:fld id="{001C367B-1437-4FF8-AE50-2F566AB00B00}" type="slidenum">
              <a:rPr lang="tr-TR" smtClean="0"/>
              <a:t>18</a:t>
            </a:fld>
            <a:endParaRPr lang="tr-TR"/>
          </a:p>
        </p:txBody>
      </p:sp>
    </p:spTree>
    <p:extLst>
      <p:ext uri="{BB962C8B-B14F-4D97-AF65-F5344CB8AC3E}">
        <p14:creationId xmlns:p14="http://schemas.microsoft.com/office/powerpoint/2010/main" val="3565717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it-IT" altLang="tr-TR" sz="4000"/>
              <a:t>Software directive: decompilation (1)</a:t>
            </a:r>
          </a:p>
        </p:txBody>
      </p:sp>
      <p:sp>
        <p:nvSpPr>
          <p:cNvPr id="18435" name="Rectangle 3"/>
          <p:cNvSpPr>
            <a:spLocks noGrp="1" noChangeArrowheads="1"/>
          </p:cNvSpPr>
          <p:nvPr>
            <p:ph type="body" idx="1"/>
          </p:nvPr>
        </p:nvSpPr>
        <p:spPr/>
        <p:txBody>
          <a:bodyPr/>
          <a:lstStyle/>
          <a:p>
            <a:pPr>
              <a:lnSpc>
                <a:spcPct val="80000"/>
              </a:lnSpc>
            </a:pPr>
            <a:r>
              <a:rPr lang="it-IT" altLang="tr-TR" sz="2000" b="1"/>
              <a:t>Article 6 </a:t>
            </a:r>
            <a:endParaRPr lang="it-IT" altLang="tr-TR" sz="2000"/>
          </a:p>
          <a:p>
            <a:pPr>
              <a:lnSpc>
                <a:spcPct val="80000"/>
              </a:lnSpc>
            </a:pPr>
            <a:r>
              <a:rPr lang="it-IT" altLang="tr-TR" sz="2000"/>
              <a:t>1. The authorization of the rightholder shall not be required where reproduction of the code and translation of its form within the meaning of Article 4 (a) and (b) are </a:t>
            </a:r>
            <a:r>
              <a:rPr lang="it-IT" altLang="tr-TR" sz="2000" b="1"/>
              <a:t>indispensable</a:t>
            </a:r>
            <a:r>
              <a:rPr lang="it-IT" altLang="tr-TR" sz="2000"/>
              <a:t> to obtain the information necessary to achieve the </a:t>
            </a:r>
            <a:r>
              <a:rPr lang="it-IT" altLang="tr-TR" sz="2000" b="1"/>
              <a:t>interoperability of an independently created computer program with other programs</a:t>
            </a:r>
            <a:r>
              <a:rPr lang="it-IT" altLang="tr-TR" sz="2000"/>
              <a:t>, provided that the following conditions are met:</a:t>
            </a:r>
          </a:p>
          <a:p>
            <a:pPr>
              <a:lnSpc>
                <a:spcPct val="80000"/>
              </a:lnSpc>
            </a:pPr>
            <a:r>
              <a:rPr lang="it-IT" altLang="tr-TR" sz="2000"/>
              <a:t>(a) these acts are performed </a:t>
            </a:r>
            <a:r>
              <a:rPr lang="it-IT" altLang="tr-TR" sz="2000" b="1"/>
              <a:t>by the licensee or by another person having a right to use</a:t>
            </a:r>
            <a:r>
              <a:rPr lang="it-IT" altLang="tr-TR" sz="2000"/>
              <a:t> a copy of a program, or on their behalf by a person authorized to to so;</a:t>
            </a:r>
          </a:p>
          <a:p>
            <a:pPr>
              <a:lnSpc>
                <a:spcPct val="80000"/>
              </a:lnSpc>
            </a:pPr>
            <a:r>
              <a:rPr lang="it-IT" altLang="tr-TR" sz="2000"/>
              <a:t>(b) the information necessary to achieve interoperability </a:t>
            </a:r>
            <a:r>
              <a:rPr lang="it-IT" altLang="tr-TR" sz="2000" b="1"/>
              <a:t>has not previously been readily available</a:t>
            </a:r>
            <a:r>
              <a:rPr lang="it-IT" altLang="tr-TR" sz="2000"/>
              <a:t> to the persons referred to in subparagraph (a); and (c) these acts are </a:t>
            </a:r>
            <a:r>
              <a:rPr lang="it-IT" altLang="tr-TR" sz="2000" b="1"/>
              <a:t>confined to the parts of the original program which are necessary to achieve interoperability</a:t>
            </a:r>
            <a:r>
              <a:rPr lang="it-IT" altLang="tr-TR" sz="2000"/>
              <a:t>.</a:t>
            </a:r>
          </a:p>
        </p:txBody>
      </p:sp>
      <p:sp>
        <p:nvSpPr>
          <p:cNvPr id="2" name="Slide Number Placeholder 1"/>
          <p:cNvSpPr>
            <a:spLocks noGrp="1"/>
          </p:cNvSpPr>
          <p:nvPr>
            <p:ph type="sldNum" sz="quarter" idx="12"/>
          </p:nvPr>
        </p:nvSpPr>
        <p:spPr/>
        <p:txBody>
          <a:bodyPr/>
          <a:lstStyle/>
          <a:p>
            <a:fld id="{001C367B-1437-4FF8-AE50-2F566AB00B00}" type="slidenum">
              <a:rPr lang="tr-TR" smtClean="0"/>
              <a:t>19</a:t>
            </a:fld>
            <a:endParaRPr lang="tr-TR"/>
          </a:p>
        </p:txBody>
      </p:sp>
    </p:spTree>
    <p:extLst>
      <p:ext uri="{BB962C8B-B14F-4D97-AF65-F5344CB8AC3E}">
        <p14:creationId xmlns:p14="http://schemas.microsoft.com/office/powerpoint/2010/main" val="2873685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7917"/>
            <a:ext cx="10515600" cy="5499046"/>
          </a:xfrm>
        </p:spPr>
        <p:txBody>
          <a:bodyPr>
            <a:normAutofit fontScale="85000" lnSpcReduction="10000"/>
          </a:bodyPr>
          <a:lstStyle/>
          <a:p>
            <a:pPr marL="0" indent="0">
              <a:buNone/>
            </a:pPr>
            <a:r>
              <a:rPr lang="tr-TR" sz="3300" b="1" dirty="0" err="1" smtClean="0"/>
              <a:t>Types</a:t>
            </a:r>
            <a:r>
              <a:rPr lang="tr-TR" sz="3300" b="1" dirty="0" smtClean="0"/>
              <a:t> of Works:</a:t>
            </a:r>
          </a:p>
          <a:p>
            <a:pPr marL="0" indent="0">
              <a:buNone/>
            </a:pPr>
            <a:r>
              <a:rPr lang="tr-TR" dirty="0" smtClean="0"/>
              <a:t>- b</a:t>
            </a:r>
            <a:r>
              <a:rPr lang="en-US" dirty="0" err="1" smtClean="0"/>
              <a:t>ooks</a:t>
            </a:r>
            <a:r>
              <a:rPr lang="en-US" dirty="0" smtClean="0"/>
              <a:t>, pamphlets and other writings; </a:t>
            </a:r>
            <a:endParaRPr lang="tr-TR" dirty="0" smtClean="0"/>
          </a:p>
          <a:p>
            <a:pPr>
              <a:buFontTx/>
              <a:buChar char="-"/>
            </a:pPr>
            <a:r>
              <a:rPr lang="en-US" dirty="0" smtClean="0"/>
              <a:t>lectures, addresses, sermons and other works of the same nature; </a:t>
            </a:r>
            <a:endParaRPr lang="tr-TR" dirty="0" smtClean="0"/>
          </a:p>
          <a:p>
            <a:pPr>
              <a:buFontTx/>
              <a:buChar char="-"/>
            </a:pPr>
            <a:r>
              <a:rPr lang="en-US" dirty="0" smtClean="0"/>
              <a:t>dramatic or </a:t>
            </a:r>
            <a:r>
              <a:rPr lang="en-US" dirty="0" err="1" smtClean="0"/>
              <a:t>dramatico</a:t>
            </a:r>
            <a:r>
              <a:rPr lang="en-US" dirty="0" smtClean="0"/>
              <a:t>-musical works; choreographic works and entertainments in dumb show; </a:t>
            </a:r>
            <a:endParaRPr lang="tr-TR" dirty="0" smtClean="0"/>
          </a:p>
          <a:p>
            <a:pPr>
              <a:buFontTx/>
              <a:buChar char="-"/>
            </a:pPr>
            <a:r>
              <a:rPr lang="en-US" dirty="0" smtClean="0"/>
              <a:t>musical compositions with or without words; </a:t>
            </a:r>
            <a:endParaRPr lang="tr-TR" dirty="0" smtClean="0"/>
          </a:p>
          <a:p>
            <a:pPr>
              <a:buFontTx/>
              <a:buChar char="-"/>
            </a:pPr>
            <a:r>
              <a:rPr lang="en-US" dirty="0" smtClean="0"/>
              <a:t>cinematographic works to which are assimilated works expressed by a process analogous to cinematography; </a:t>
            </a:r>
            <a:endParaRPr lang="tr-TR" dirty="0" smtClean="0"/>
          </a:p>
          <a:p>
            <a:pPr>
              <a:buFontTx/>
              <a:buChar char="-"/>
            </a:pPr>
            <a:r>
              <a:rPr lang="en-US" dirty="0" smtClean="0"/>
              <a:t>works of drawing, painting, architecture, sculpture, engraving and lithography;</a:t>
            </a:r>
            <a:endParaRPr lang="tr-TR" dirty="0" smtClean="0"/>
          </a:p>
          <a:p>
            <a:pPr>
              <a:buFontTx/>
              <a:buChar char="-"/>
            </a:pPr>
            <a:r>
              <a:rPr lang="en-US" dirty="0" smtClean="0"/>
              <a:t>photographic works</a:t>
            </a:r>
            <a:r>
              <a:rPr lang="en-US" b="1" dirty="0" smtClean="0"/>
              <a:t> </a:t>
            </a:r>
            <a:r>
              <a:rPr lang="en-US" dirty="0" smtClean="0"/>
              <a:t>to which are assimilated works expressed by a process analogous to photography; </a:t>
            </a:r>
            <a:endParaRPr lang="tr-TR" dirty="0" smtClean="0"/>
          </a:p>
          <a:p>
            <a:pPr>
              <a:buFontTx/>
              <a:buChar char="-"/>
            </a:pPr>
            <a:r>
              <a:rPr lang="en-US" dirty="0" smtClean="0"/>
              <a:t>works of applied art; illustrations, maps, plans, sketches and three-dimensional works relative to geography, topography, architecture or science.</a:t>
            </a:r>
            <a:endParaRPr lang="tr-TR" dirty="0" smtClean="0"/>
          </a:p>
          <a:p>
            <a:pPr>
              <a:buFontTx/>
              <a:buChar char="-"/>
            </a:pPr>
            <a:r>
              <a:rPr lang="tr-TR" dirty="0" err="1" smtClean="0"/>
              <a:t>Computer</a:t>
            </a:r>
            <a:r>
              <a:rPr lang="tr-TR" dirty="0" smtClean="0"/>
              <a:t> </a:t>
            </a:r>
            <a:r>
              <a:rPr lang="tr-TR" dirty="0" err="1" smtClean="0"/>
              <a:t>programs</a:t>
            </a:r>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2</a:t>
            </a:fld>
            <a:endParaRPr lang="tr-TR"/>
          </a:p>
        </p:txBody>
      </p:sp>
    </p:spTree>
    <p:extLst>
      <p:ext uri="{BB962C8B-B14F-4D97-AF65-F5344CB8AC3E}">
        <p14:creationId xmlns:p14="http://schemas.microsoft.com/office/powerpoint/2010/main" val="1540063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it-IT" altLang="tr-TR" sz="4000"/>
              <a:t>Software directive: decompilation (2)</a:t>
            </a:r>
          </a:p>
        </p:txBody>
      </p:sp>
      <p:sp>
        <p:nvSpPr>
          <p:cNvPr id="19459" name="Rectangle 3"/>
          <p:cNvSpPr>
            <a:spLocks noGrp="1" noChangeArrowheads="1"/>
          </p:cNvSpPr>
          <p:nvPr>
            <p:ph type="body" idx="1"/>
          </p:nvPr>
        </p:nvSpPr>
        <p:spPr/>
        <p:txBody>
          <a:bodyPr/>
          <a:lstStyle/>
          <a:p>
            <a:pPr>
              <a:lnSpc>
                <a:spcPct val="80000"/>
              </a:lnSpc>
            </a:pPr>
            <a:r>
              <a:rPr lang="it-IT" altLang="tr-TR" sz="2000"/>
              <a:t>2. The provisions of paragraph 1 shall not permit the information obtained through its application:</a:t>
            </a:r>
          </a:p>
          <a:p>
            <a:pPr>
              <a:lnSpc>
                <a:spcPct val="80000"/>
              </a:lnSpc>
            </a:pPr>
            <a:r>
              <a:rPr lang="it-IT" altLang="tr-TR" sz="2000"/>
              <a:t>(a) to be used for </a:t>
            </a:r>
            <a:r>
              <a:rPr lang="it-IT" altLang="tr-TR" sz="2000" b="1"/>
              <a:t>goals other than to achieve the interoperability</a:t>
            </a:r>
            <a:r>
              <a:rPr lang="it-IT" altLang="tr-TR" sz="2000"/>
              <a:t> of the independently created computer program;</a:t>
            </a:r>
          </a:p>
          <a:p>
            <a:pPr>
              <a:lnSpc>
                <a:spcPct val="80000"/>
              </a:lnSpc>
            </a:pPr>
            <a:r>
              <a:rPr lang="it-IT" altLang="tr-TR" sz="2000"/>
              <a:t>(b) </a:t>
            </a:r>
            <a:r>
              <a:rPr lang="it-IT" altLang="tr-TR" sz="2000" b="1"/>
              <a:t>to be given to others</a:t>
            </a:r>
            <a:r>
              <a:rPr lang="it-IT" altLang="tr-TR" sz="2000"/>
              <a:t>, except when necessary for the interoperability of the independently created computer program; or (c) to be used for the development, production or marketing of a computer program </a:t>
            </a:r>
            <a:r>
              <a:rPr lang="it-IT" altLang="tr-TR" sz="2000" b="1"/>
              <a:t>substantially similar in its expression</a:t>
            </a:r>
            <a:r>
              <a:rPr lang="it-IT" altLang="tr-TR" sz="2000"/>
              <a:t>, or for any other act which infringes copyright.</a:t>
            </a:r>
          </a:p>
          <a:p>
            <a:pPr>
              <a:lnSpc>
                <a:spcPct val="80000"/>
              </a:lnSpc>
            </a:pPr>
            <a:r>
              <a:rPr lang="it-IT" altLang="tr-TR" sz="2000"/>
              <a:t>3. In accordance with the provisions of the Berne Convention for the protection of Literary and Artistic Works, the provisions of this Article may not be interpreted in such a way as to allow its application to be used in a manner which unreasonably prejudices the right holder's legitimate interests or conflicts with a normal exploitation of the computer program. </a:t>
            </a:r>
          </a:p>
          <a:p>
            <a:pPr>
              <a:lnSpc>
                <a:spcPct val="80000"/>
              </a:lnSpc>
            </a:pPr>
            <a:endParaRPr lang="it-IT" altLang="tr-TR" sz="2000"/>
          </a:p>
        </p:txBody>
      </p:sp>
      <p:sp>
        <p:nvSpPr>
          <p:cNvPr id="2" name="Slide Number Placeholder 1"/>
          <p:cNvSpPr>
            <a:spLocks noGrp="1"/>
          </p:cNvSpPr>
          <p:nvPr>
            <p:ph type="sldNum" sz="quarter" idx="12"/>
          </p:nvPr>
        </p:nvSpPr>
        <p:spPr/>
        <p:txBody>
          <a:bodyPr/>
          <a:lstStyle/>
          <a:p>
            <a:fld id="{001C367B-1437-4FF8-AE50-2F566AB00B00}" type="slidenum">
              <a:rPr lang="tr-TR" smtClean="0"/>
              <a:t>20</a:t>
            </a:fld>
            <a:endParaRPr lang="tr-TR"/>
          </a:p>
        </p:txBody>
      </p:sp>
    </p:spTree>
    <p:extLst>
      <p:ext uri="{BB962C8B-B14F-4D97-AF65-F5344CB8AC3E}">
        <p14:creationId xmlns:p14="http://schemas.microsoft.com/office/powerpoint/2010/main" val="4190227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lgn="ctr">
              <a:buNone/>
            </a:pPr>
            <a:r>
              <a:rPr lang="tr-TR" dirty="0" smtClean="0"/>
              <a:t>SPECIAL COPYRIGHT ISSUES ON INTERNET</a:t>
            </a:r>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21</a:t>
            </a:fld>
            <a:endParaRPr lang="tr-TR"/>
          </a:p>
        </p:txBody>
      </p:sp>
    </p:spTree>
    <p:extLst>
      <p:ext uri="{BB962C8B-B14F-4D97-AF65-F5344CB8AC3E}">
        <p14:creationId xmlns:p14="http://schemas.microsoft.com/office/powerpoint/2010/main" val="2623009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buNone/>
            </a:pPr>
            <a:r>
              <a:rPr lang="tr-TR" altLang="tr-TR" dirty="0" err="1" smtClean="0"/>
              <a:t>Linking</a:t>
            </a:r>
            <a:endParaRPr lang="tr-TR" altLang="tr-TR" dirty="0" smtClean="0"/>
          </a:p>
          <a:p>
            <a:r>
              <a:rPr lang="en-AU" altLang="tr-TR" dirty="0" smtClean="0"/>
              <a:t>Hyperlinking is linking from one site or location to another.</a:t>
            </a:r>
          </a:p>
          <a:p>
            <a:r>
              <a:rPr lang="en-AU" altLang="tr-TR" dirty="0" smtClean="0"/>
              <a:t>Deep linking is linking from one web site to another website by means of a hyperlink to a web page other than the home page.</a:t>
            </a:r>
          </a:p>
          <a:p>
            <a:r>
              <a:rPr lang="en-AU" altLang="tr-TR" dirty="0" smtClean="0"/>
              <a:t>Framing = linked website appears within the frame of the first website.</a:t>
            </a:r>
          </a:p>
          <a:p>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22</a:t>
            </a:fld>
            <a:endParaRPr lang="tr-TR"/>
          </a:p>
        </p:txBody>
      </p:sp>
    </p:spTree>
    <p:extLst>
      <p:ext uri="{BB962C8B-B14F-4D97-AF65-F5344CB8AC3E}">
        <p14:creationId xmlns:p14="http://schemas.microsoft.com/office/powerpoint/2010/main" val="2849051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361950" indent="0">
              <a:tabLst>
                <a:tab pos="722313" algn="l"/>
              </a:tabLst>
            </a:pPr>
            <a:r>
              <a:rPr lang="en-AU" altLang="tr-TR" dirty="0" err="1" smtClean="0"/>
              <a:t>TicketMaster</a:t>
            </a:r>
            <a:r>
              <a:rPr lang="en-AU" altLang="tr-TR" dirty="0" smtClean="0"/>
              <a:t> was involved in litigation with Microsoft (1997) and Tickets.com (2000)</a:t>
            </a:r>
          </a:p>
          <a:p>
            <a:pPr marL="361950" indent="0">
              <a:buNone/>
              <a:tabLst>
                <a:tab pos="722313" algn="l"/>
              </a:tabLst>
            </a:pPr>
            <a:r>
              <a:rPr lang="en-AU" altLang="tr-TR" dirty="0"/>
              <a:t>	“hyperlinking does not itself involve a violation of the Copyright Act . . . Since no copying is involved.  The customer is automatically transferred to the particular genuine web page of the original author.  There is no deception in what is happening.  This is analogous to using a library’s card index to get reference to particular items, albeit faster and more efficiently.” </a:t>
            </a:r>
          </a:p>
          <a:p>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23</a:t>
            </a:fld>
            <a:endParaRPr lang="tr-TR"/>
          </a:p>
        </p:txBody>
      </p:sp>
    </p:spTree>
    <p:extLst>
      <p:ext uri="{BB962C8B-B14F-4D97-AF65-F5344CB8AC3E}">
        <p14:creationId xmlns:p14="http://schemas.microsoft.com/office/powerpoint/2010/main" val="217668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AU" altLang="tr-TR" dirty="0" smtClean="0"/>
              <a:t>The </a:t>
            </a:r>
            <a:r>
              <a:rPr lang="tr-TR" altLang="tr-TR" dirty="0" err="1" smtClean="0"/>
              <a:t>German</a:t>
            </a:r>
            <a:r>
              <a:rPr lang="tr-TR" altLang="tr-TR" dirty="0" smtClean="0"/>
              <a:t> </a:t>
            </a:r>
            <a:r>
              <a:rPr lang="en-AU" altLang="tr-TR" dirty="0" smtClean="0"/>
              <a:t>Federal Court of Justice decided in July 2003 that deep linking did not violate copyright or competition law</a:t>
            </a:r>
          </a:p>
          <a:p>
            <a:pPr lvl="1"/>
            <a:r>
              <a:rPr lang="en-AU" altLang="tr-TR" dirty="0" err="1" smtClean="0"/>
              <a:t>Verlagsruppe</a:t>
            </a:r>
            <a:r>
              <a:rPr lang="en-AU" altLang="tr-TR" dirty="0" smtClean="0"/>
              <a:t> Holtzbrinck v Paperboy</a:t>
            </a:r>
          </a:p>
          <a:p>
            <a:pPr lvl="1"/>
            <a:r>
              <a:rPr lang="en-AU" altLang="tr-TR" dirty="0" smtClean="0"/>
              <a:t>Deep linking is a technical simplification of entering the URL manually</a:t>
            </a:r>
          </a:p>
          <a:p>
            <a:pPr lvl="1"/>
            <a:r>
              <a:rPr lang="en-AU" altLang="tr-TR" dirty="0" smtClean="0"/>
              <a:t>The efficiency of operation of the Internet relies on deep linking</a:t>
            </a:r>
          </a:p>
          <a:p>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24</a:t>
            </a:fld>
            <a:endParaRPr lang="tr-TR"/>
          </a:p>
        </p:txBody>
      </p:sp>
    </p:spTree>
    <p:extLst>
      <p:ext uri="{BB962C8B-B14F-4D97-AF65-F5344CB8AC3E}">
        <p14:creationId xmlns:p14="http://schemas.microsoft.com/office/powerpoint/2010/main" val="3361434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buNone/>
            </a:pPr>
            <a:endParaRPr lang="tr-TR" dirty="0" smtClean="0"/>
          </a:p>
          <a:p>
            <a:pPr marL="0" indent="0">
              <a:buNone/>
            </a:pPr>
            <a:endParaRPr lang="tr-TR" dirty="0"/>
          </a:p>
          <a:p>
            <a:pPr marL="0" indent="0">
              <a:buNone/>
            </a:pPr>
            <a:r>
              <a:rPr lang="en-US" dirty="0" smtClean="0"/>
              <a:t>Embedding a video or image from another website, a process known as "framing," does not constitute copyright infringement under EU law if the material is available to the general public anyway.</a:t>
            </a:r>
            <a:endParaRPr lang="tr-TR" dirty="0" smtClean="0"/>
          </a:p>
          <a:p>
            <a:pPr marL="0" indent="0">
              <a:buNone/>
            </a:pPr>
            <a:endParaRPr lang="tr-TR" dirty="0"/>
          </a:p>
          <a:p>
            <a:pPr marL="0" indent="0">
              <a:buNone/>
            </a:pPr>
            <a:r>
              <a:rPr lang="en-US" dirty="0" smtClean="0">
                <a:hlinkClick r:id="rId2"/>
              </a:rPr>
              <a:t>http://www.liberties.eu/en/news/cjeu-copyright-on-the-internet</a:t>
            </a:r>
            <a:r>
              <a:rPr lang="tr-TR" dirty="0" smtClean="0"/>
              <a:t> </a:t>
            </a:r>
            <a:endParaRPr lang="en-US" dirty="0" smtClean="0"/>
          </a:p>
          <a:p>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25</a:t>
            </a:fld>
            <a:endParaRPr lang="tr-TR"/>
          </a:p>
        </p:txBody>
      </p:sp>
    </p:spTree>
    <p:extLst>
      <p:ext uri="{BB962C8B-B14F-4D97-AF65-F5344CB8AC3E}">
        <p14:creationId xmlns:p14="http://schemas.microsoft.com/office/powerpoint/2010/main" val="3539736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10000"/>
          </a:bodyPr>
          <a:lstStyle/>
          <a:p>
            <a:pPr marL="0" indent="0">
              <a:buNone/>
            </a:pPr>
            <a:r>
              <a:rPr lang="tr-TR" dirty="0" err="1" smtClean="0"/>
              <a:t>Liability</a:t>
            </a:r>
            <a:r>
              <a:rPr lang="tr-TR" dirty="0" smtClean="0"/>
              <a:t> of internet service </a:t>
            </a:r>
            <a:r>
              <a:rPr lang="tr-TR" dirty="0" err="1" smtClean="0"/>
              <a:t>providers</a:t>
            </a:r>
            <a:r>
              <a:rPr lang="tr-TR" dirty="0" smtClean="0"/>
              <a:t>:</a:t>
            </a:r>
          </a:p>
          <a:p>
            <a:r>
              <a:rPr lang="en-US" dirty="0" smtClean="0"/>
              <a:t>In case </a:t>
            </a:r>
            <a:r>
              <a:rPr lang="en-US" dirty="0"/>
              <a:t>where rights of authors </a:t>
            </a:r>
            <a:r>
              <a:rPr lang="en-US" dirty="0" smtClean="0"/>
              <a:t>and </a:t>
            </a:r>
            <a:r>
              <a:rPr lang="en-US" dirty="0"/>
              <a:t>related rights holders </a:t>
            </a:r>
            <a:r>
              <a:rPr lang="en-US" dirty="0" smtClean="0"/>
              <a:t>granted </a:t>
            </a:r>
            <a:r>
              <a:rPr lang="en-US" dirty="0"/>
              <a:t>by this Law have been violated by </a:t>
            </a:r>
            <a:r>
              <a:rPr lang="en-US" dirty="0" smtClean="0"/>
              <a:t>providers </a:t>
            </a:r>
            <a:r>
              <a:rPr lang="en-US" dirty="0"/>
              <a:t>of service and content through the </a:t>
            </a:r>
            <a:r>
              <a:rPr lang="en-US" dirty="0" smtClean="0"/>
              <a:t>transmission </a:t>
            </a:r>
            <a:r>
              <a:rPr lang="en-US" dirty="0"/>
              <a:t>of signs, sounds, and/or images including digital </a:t>
            </a:r>
            <a:r>
              <a:rPr lang="en-US" dirty="0" smtClean="0"/>
              <a:t>transmission</a:t>
            </a:r>
            <a:r>
              <a:rPr lang="en-US" dirty="0"/>
              <a:t>, the works </a:t>
            </a:r>
            <a:r>
              <a:rPr lang="en-US" dirty="0" smtClean="0"/>
              <a:t>which </a:t>
            </a:r>
            <a:r>
              <a:rPr lang="en-US" dirty="0"/>
              <a:t>are subject of the violation shall, upon the </a:t>
            </a:r>
            <a:r>
              <a:rPr lang="en-US" dirty="0" smtClean="0"/>
              <a:t>application </a:t>
            </a:r>
            <a:r>
              <a:rPr lang="en-US" dirty="0"/>
              <a:t>of the right holders, be </a:t>
            </a:r>
            <a:r>
              <a:rPr lang="en-US" dirty="0" smtClean="0"/>
              <a:t>removed </a:t>
            </a:r>
            <a:r>
              <a:rPr lang="en-US" dirty="0"/>
              <a:t>from the content. Natural or legal </a:t>
            </a:r>
            <a:r>
              <a:rPr lang="en-US" dirty="0" smtClean="0"/>
              <a:t>persons </a:t>
            </a:r>
            <a:r>
              <a:rPr lang="en-US" dirty="0"/>
              <a:t>whose rights have been violated shall </a:t>
            </a:r>
            <a:r>
              <a:rPr lang="en-US" dirty="0" smtClean="0"/>
              <a:t>to </a:t>
            </a:r>
            <a:r>
              <a:rPr lang="en-US" dirty="0"/>
              <a:t>this end initially contact </a:t>
            </a:r>
            <a:r>
              <a:rPr lang="en-US" dirty="0" smtClean="0"/>
              <a:t>with </a:t>
            </a:r>
            <a:r>
              <a:rPr lang="en-US" dirty="0"/>
              <a:t>the content </a:t>
            </a:r>
            <a:r>
              <a:rPr lang="en-US" dirty="0" smtClean="0"/>
              <a:t>provider </a:t>
            </a:r>
            <a:r>
              <a:rPr lang="en-US" dirty="0"/>
              <a:t>and request </a:t>
            </a:r>
            <a:r>
              <a:rPr lang="en-US" dirty="0" smtClean="0"/>
              <a:t>that</a:t>
            </a:r>
            <a:r>
              <a:rPr lang="tr-TR" dirty="0" smtClean="0"/>
              <a:t> </a:t>
            </a:r>
            <a:r>
              <a:rPr lang="en-US" dirty="0" smtClean="0"/>
              <a:t>the </a:t>
            </a:r>
            <a:r>
              <a:rPr lang="en-US" dirty="0"/>
              <a:t>violation be </a:t>
            </a:r>
            <a:r>
              <a:rPr lang="en-US" dirty="0" smtClean="0"/>
              <a:t>ceased </a:t>
            </a:r>
            <a:r>
              <a:rPr lang="en-US" dirty="0"/>
              <a:t>within three days. Should the violation </a:t>
            </a:r>
            <a:r>
              <a:rPr lang="en-US" dirty="0" smtClean="0"/>
              <a:t>continue</a:t>
            </a:r>
            <a:r>
              <a:rPr lang="en-US" dirty="0"/>
              <a:t>, a request shall next be made to the </a:t>
            </a:r>
            <a:r>
              <a:rPr lang="en-US" dirty="0" smtClean="0"/>
              <a:t>public </a:t>
            </a:r>
            <a:r>
              <a:rPr lang="en-US" dirty="0"/>
              <a:t>prosecutor requiring that </a:t>
            </a:r>
            <a:r>
              <a:rPr lang="en-US" dirty="0" smtClean="0"/>
              <a:t>the service</a:t>
            </a:r>
            <a:r>
              <a:rPr lang="tr-TR" dirty="0" smtClean="0"/>
              <a:t> </a:t>
            </a:r>
            <a:r>
              <a:rPr lang="en-US" dirty="0" smtClean="0"/>
              <a:t>being </a:t>
            </a:r>
            <a:r>
              <a:rPr lang="en-US" dirty="0"/>
              <a:t>provided to the content provider </a:t>
            </a:r>
            <a:r>
              <a:rPr lang="en-US" dirty="0" smtClean="0"/>
              <a:t>persisting </a:t>
            </a:r>
            <a:r>
              <a:rPr lang="en-US" dirty="0"/>
              <a:t>in the violation be suspended within </a:t>
            </a:r>
            <a:r>
              <a:rPr lang="en-US" dirty="0" smtClean="0"/>
              <a:t>three </a:t>
            </a:r>
            <a:r>
              <a:rPr lang="en-US" dirty="0"/>
              <a:t>days by the relevant service provider. </a:t>
            </a:r>
            <a:r>
              <a:rPr lang="en-US" dirty="0" smtClean="0"/>
              <a:t>The </a:t>
            </a:r>
            <a:r>
              <a:rPr lang="en-US" dirty="0"/>
              <a:t>service being provided to the content </a:t>
            </a:r>
            <a:r>
              <a:rPr lang="en-US" dirty="0" smtClean="0"/>
              <a:t>provider </a:t>
            </a:r>
            <a:r>
              <a:rPr lang="en-US" dirty="0"/>
              <a:t>shall be restored, if the violation is </a:t>
            </a:r>
            <a:r>
              <a:rPr lang="en-US" dirty="0" smtClean="0"/>
              <a:t>ceased</a:t>
            </a:r>
            <a:r>
              <a:rPr lang="en-US" dirty="0"/>
              <a:t>. </a:t>
            </a:r>
          </a:p>
          <a:p>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26</a:t>
            </a:fld>
            <a:endParaRPr lang="tr-TR"/>
          </a:p>
        </p:txBody>
      </p:sp>
    </p:spTree>
    <p:extLst>
      <p:ext uri="{BB962C8B-B14F-4D97-AF65-F5344CB8AC3E}">
        <p14:creationId xmlns:p14="http://schemas.microsoft.com/office/powerpoint/2010/main" val="831979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ltLang="tr-TR" dirty="0" smtClean="0">
              <a:latin typeface="Times New Roman" panose="02020603050405020304" pitchFamily="18" charset="0"/>
            </a:endParaRPr>
          </a:p>
          <a:p>
            <a:pPr marL="0" indent="0">
              <a:buNone/>
            </a:pPr>
            <a:r>
              <a:rPr lang="tr-TR" altLang="tr-TR" dirty="0" smtClean="0">
                <a:latin typeface="Times New Roman" panose="02020603050405020304" pitchFamily="18" charset="0"/>
              </a:rPr>
              <a:t>Author:</a:t>
            </a:r>
            <a:endParaRPr lang="tr-TR" altLang="tr-TR" dirty="0">
              <a:latin typeface="Times New Roman" panose="02020603050405020304" pitchFamily="18" charset="0"/>
            </a:endParaRPr>
          </a:p>
          <a:p>
            <a:r>
              <a:rPr lang="en-US" altLang="tr-TR" dirty="0" smtClean="0">
                <a:latin typeface="Times New Roman" panose="02020603050405020304" pitchFamily="18" charset="0"/>
              </a:rPr>
              <a:t>An author is someone who provides significant creative input into the expression of an idea</a:t>
            </a:r>
            <a:r>
              <a:rPr lang="tr-TR" altLang="tr-TR" dirty="0" smtClean="0">
                <a:latin typeface="Times New Roman" panose="02020603050405020304" pitchFamily="18" charset="0"/>
              </a:rPr>
              <a:t>.</a:t>
            </a:r>
            <a:endParaRPr lang="en-US" altLang="tr-TR" dirty="0" smtClean="0">
              <a:latin typeface="Times New Roman" panose="02020603050405020304" pitchFamily="18" charset="0"/>
            </a:endParaRPr>
          </a:p>
          <a:p>
            <a:r>
              <a:rPr lang="en-US" altLang="tr-TR" dirty="0" smtClean="0">
                <a:latin typeface="Times New Roman" panose="02020603050405020304" pitchFamily="18" charset="0"/>
              </a:rPr>
              <a:t>There can be more than one author.</a:t>
            </a:r>
          </a:p>
          <a:p>
            <a:r>
              <a:rPr lang="en-US" altLang="tr-TR" dirty="0" smtClean="0">
                <a:latin typeface="Times New Roman" panose="02020603050405020304" pitchFamily="18" charset="0"/>
              </a:rPr>
              <a:t>Substantial contribution to conception, design, drafting, analysis, and critical revision.</a:t>
            </a:r>
          </a:p>
          <a:p>
            <a:endParaRPr lang="en-US" altLang="tr-TR" dirty="0" smtClean="0"/>
          </a:p>
          <a:p>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3</a:t>
            </a:fld>
            <a:endParaRPr lang="tr-TR"/>
          </a:p>
        </p:txBody>
      </p:sp>
    </p:spTree>
    <p:extLst>
      <p:ext uri="{BB962C8B-B14F-4D97-AF65-F5344CB8AC3E}">
        <p14:creationId xmlns:p14="http://schemas.microsoft.com/office/powerpoint/2010/main" val="1735921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buNone/>
            </a:pPr>
            <a:r>
              <a:rPr lang="tr-TR" dirty="0" err="1" smtClean="0"/>
              <a:t>Originality</a:t>
            </a:r>
            <a:r>
              <a:rPr lang="tr-TR" dirty="0" smtClean="0"/>
              <a:t> of </a:t>
            </a:r>
            <a:r>
              <a:rPr lang="tr-TR" dirty="0" err="1" smtClean="0"/>
              <a:t>expression</a:t>
            </a:r>
            <a:endParaRPr lang="tr-TR" dirty="0" smtClean="0"/>
          </a:p>
          <a:p>
            <a:pPr marL="0" indent="0">
              <a:buNone/>
            </a:pPr>
            <a:endParaRPr lang="tr-TR" dirty="0"/>
          </a:p>
          <a:p>
            <a:pPr>
              <a:buFontTx/>
              <a:buChar char="-"/>
            </a:pPr>
            <a:r>
              <a:rPr lang="tr-TR" dirty="0" err="1" smtClean="0"/>
              <a:t>Originality</a:t>
            </a:r>
            <a:r>
              <a:rPr lang="tr-TR" dirty="0" smtClean="0"/>
              <a:t> </a:t>
            </a:r>
            <a:r>
              <a:rPr lang="tr-TR" dirty="0" err="1" smtClean="0"/>
              <a:t>does</a:t>
            </a:r>
            <a:r>
              <a:rPr lang="tr-TR" dirty="0" smtClean="0"/>
              <a:t> not </a:t>
            </a:r>
            <a:r>
              <a:rPr lang="tr-TR" dirty="0" err="1" smtClean="0"/>
              <a:t>mean</a:t>
            </a:r>
            <a:r>
              <a:rPr lang="tr-TR" dirty="0" smtClean="0"/>
              <a:t> a </a:t>
            </a:r>
            <a:r>
              <a:rPr lang="tr-TR" dirty="0" err="1" smtClean="0"/>
              <a:t>high</a:t>
            </a:r>
            <a:r>
              <a:rPr lang="tr-TR" dirty="0" smtClean="0"/>
              <a:t> </a:t>
            </a:r>
            <a:r>
              <a:rPr lang="tr-TR" dirty="0" err="1" smtClean="0"/>
              <a:t>level</a:t>
            </a:r>
            <a:r>
              <a:rPr lang="tr-TR" dirty="0" smtClean="0"/>
              <a:t> of </a:t>
            </a:r>
            <a:r>
              <a:rPr lang="tr-TR" dirty="0" err="1" smtClean="0"/>
              <a:t>quality</a:t>
            </a:r>
            <a:r>
              <a:rPr lang="tr-TR" dirty="0" smtClean="0"/>
              <a:t> in </a:t>
            </a:r>
            <a:r>
              <a:rPr lang="tr-TR" dirty="0" err="1" smtClean="0"/>
              <a:t>terms</a:t>
            </a:r>
            <a:r>
              <a:rPr lang="tr-TR" dirty="0" smtClean="0"/>
              <a:t> of art </a:t>
            </a:r>
            <a:r>
              <a:rPr lang="tr-TR" dirty="0" err="1" smtClean="0"/>
              <a:t>or</a:t>
            </a:r>
            <a:r>
              <a:rPr lang="tr-TR" dirty="0" smtClean="0"/>
              <a:t> </a:t>
            </a:r>
            <a:r>
              <a:rPr lang="tr-TR" dirty="0" err="1" smtClean="0"/>
              <a:t>literal</a:t>
            </a:r>
            <a:r>
              <a:rPr lang="tr-TR" dirty="0" smtClean="0"/>
              <a:t> </a:t>
            </a:r>
            <a:r>
              <a:rPr lang="tr-TR" dirty="0" err="1" smtClean="0"/>
              <a:t>talent</a:t>
            </a:r>
            <a:endParaRPr lang="tr-TR" dirty="0" smtClean="0"/>
          </a:p>
          <a:p>
            <a:pPr>
              <a:buFontTx/>
              <a:buChar char="-"/>
            </a:pPr>
            <a:r>
              <a:rPr lang="tr-TR" dirty="0" err="1" smtClean="0"/>
              <a:t>İdeas</a:t>
            </a:r>
            <a:r>
              <a:rPr lang="tr-TR" dirty="0" smtClean="0"/>
              <a:t> </a:t>
            </a:r>
            <a:r>
              <a:rPr lang="tr-TR" dirty="0" err="1" smtClean="0"/>
              <a:t>are</a:t>
            </a:r>
            <a:r>
              <a:rPr lang="tr-TR" dirty="0" smtClean="0"/>
              <a:t> not </a:t>
            </a:r>
            <a:r>
              <a:rPr lang="tr-TR" dirty="0" err="1" smtClean="0"/>
              <a:t>protected</a:t>
            </a:r>
            <a:r>
              <a:rPr lang="tr-TR" dirty="0" smtClean="0"/>
              <a:t>, </a:t>
            </a:r>
            <a:r>
              <a:rPr lang="tr-TR" dirty="0" err="1" smtClean="0"/>
              <a:t>only</a:t>
            </a:r>
            <a:r>
              <a:rPr lang="tr-TR" dirty="0" smtClean="0"/>
              <a:t> </a:t>
            </a:r>
            <a:r>
              <a:rPr lang="tr-TR" dirty="0" err="1" smtClean="0"/>
              <a:t>expressionof</a:t>
            </a:r>
            <a:r>
              <a:rPr lang="tr-TR" dirty="0" smtClean="0"/>
              <a:t> </a:t>
            </a:r>
            <a:r>
              <a:rPr lang="tr-TR" dirty="0" err="1" smtClean="0"/>
              <a:t>ideas</a:t>
            </a:r>
            <a:r>
              <a:rPr lang="tr-TR" dirty="0" smtClean="0"/>
              <a:t>.</a:t>
            </a:r>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4</a:t>
            </a:fld>
            <a:endParaRPr lang="tr-TR"/>
          </a:p>
        </p:txBody>
      </p:sp>
    </p:spTree>
    <p:extLst>
      <p:ext uri="{BB962C8B-B14F-4D97-AF65-F5344CB8AC3E}">
        <p14:creationId xmlns:p14="http://schemas.microsoft.com/office/powerpoint/2010/main" val="120917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buNone/>
            </a:pPr>
            <a:r>
              <a:rPr lang="tr-TR" dirty="0" err="1" smtClean="0"/>
              <a:t>Rights</a:t>
            </a:r>
            <a:r>
              <a:rPr lang="tr-TR" dirty="0" smtClean="0"/>
              <a:t> </a:t>
            </a:r>
            <a:r>
              <a:rPr lang="tr-TR" dirty="0" err="1" smtClean="0"/>
              <a:t>granted</a:t>
            </a:r>
            <a:r>
              <a:rPr lang="tr-TR" dirty="0" smtClean="0"/>
              <a:t> </a:t>
            </a:r>
            <a:r>
              <a:rPr lang="tr-TR" dirty="0" err="1" smtClean="0"/>
              <a:t>to</a:t>
            </a:r>
            <a:r>
              <a:rPr lang="tr-TR" dirty="0" smtClean="0"/>
              <a:t> </a:t>
            </a:r>
            <a:r>
              <a:rPr lang="tr-TR" dirty="0" err="1" smtClean="0"/>
              <a:t>author</a:t>
            </a:r>
            <a:r>
              <a:rPr lang="tr-TR" dirty="0" smtClean="0"/>
              <a:t>:</a:t>
            </a:r>
          </a:p>
          <a:p>
            <a:r>
              <a:rPr lang="en-US" dirty="0" smtClean="0">
                <a:solidFill>
                  <a:schemeClr val="tx1">
                    <a:lumMod val="95000"/>
                    <a:lumOff val="5000"/>
                  </a:schemeClr>
                </a:solidFill>
                <a:hlinkClick r:id="rId2"/>
              </a:rPr>
              <a:t>the right to reproduce</a:t>
            </a:r>
            <a:r>
              <a:rPr lang="en-US" dirty="0" smtClean="0">
                <a:solidFill>
                  <a:schemeClr val="tx1">
                    <a:lumMod val="95000"/>
                    <a:lumOff val="5000"/>
                  </a:schemeClr>
                </a:solidFill>
              </a:rPr>
              <a:t> the copyrighted work</a:t>
            </a:r>
          </a:p>
          <a:p>
            <a:r>
              <a:rPr lang="en-US" dirty="0" smtClean="0">
                <a:solidFill>
                  <a:schemeClr val="tx1">
                    <a:lumMod val="95000"/>
                    <a:lumOff val="5000"/>
                  </a:schemeClr>
                </a:solidFill>
                <a:hlinkClick r:id="rId3"/>
              </a:rPr>
              <a:t>the right to prepare derivative works</a:t>
            </a:r>
            <a:r>
              <a:rPr lang="en-US" dirty="0" smtClean="0">
                <a:solidFill>
                  <a:schemeClr val="tx1">
                    <a:lumMod val="95000"/>
                    <a:lumOff val="5000"/>
                  </a:schemeClr>
                </a:solidFill>
              </a:rPr>
              <a:t> based upon the work</a:t>
            </a:r>
          </a:p>
          <a:p>
            <a:r>
              <a:rPr lang="en-US" dirty="0" smtClean="0">
                <a:solidFill>
                  <a:schemeClr val="tx1">
                    <a:lumMod val="95000"/>
                    <a:lumOff val="5000"/>
                  </a:schemeClr>
                </a:solidFill>
                <a:hlinkClick r:id="rId4"/>
              </a:rPr>
              <a:t>the right to distribute copies</a:t>
            </a:r>
            <a:r>
              <a:rPr lang="en-US" dirty="0" smtClean="0">
                <a:solidFill>
                  <a:schemeClr val="tx1">
                    <a:lumMod val="95000"/>
                    <a:lumOff val="5000"/>
                  </a:schemeClr>
                </a:solidFill>
              </a:rPr>
              <a:t> of the work to the public</a:t>
            </a:r>
          </a:p>
          <a:p>
            <a:r>
              <a:rPr lang="en-US" dirty="0" smtClean="0">
                <a:solidFill>
                  <a:schemeClr val="tx1">
                    <a:lumMod val="95000"/>
                    <a:lumOff val="5000"/>
                  </a:schemeClr>
                </a:solidFill>
                <a:hlinkClick r:id="rId5"/>
              </a:rPr>
              <a:t>the right to perform</a:t>
            </a:r>
            <a:r>
              <a:rPr lang="en-US" dirty="0" smtClean="0">
                <a:solidFill>
                  <a:schemeClr val="tx1">
                    <a:lumMod val="95000"/>
                    <a:lumOff val="5000"/>
                  </a:schemeClr>
                </a:solidFill>
              </a:rPr>
              <a:t> the copyrighted work publicly </a:t>
            </a:r>
          </a:p>
          <a:p>
            <a:r>
              <a:rPr lang="en-US" dirty="0" smtClean="0">
                <a:solidFill>
                  <a:schemeClr val="tx1">
                    <a:lumMod val="95000"/>
                    <a:lumOff val="5000"/>
                  </a:schemeClr>
                </a:solidFill>
                <a:hlinkClick r:id="rId6"/>
              </a:rPr>
              <a:t>the right to display</a:t>
            </a:r>
            <a:r>
              <a:rPr lang="en-US" dirty="0" smtClean="0">
                <a:solidFill>
                  <a:schemeClr val="tx1">
                    <a:lumMod val="95000"/>
                    <a:lumOff val="5000"/>
                  </a:schemeClr>
                </a:solidFill>
              </a:rPr>
              <a:t> the copyrighted </a:t>
            </a:r>
            <a:r>
              <a:rPr lang="en-US" dirty="0" smtClean="0"/>
              <a:t>work publicly</a:t>
            </a:r>
            <a:endParaRPr lang="tr-TR" dirty="0" smtClean="0"/>
          </a:p>
          <a:p>
            <a:endParaRPr lang="tr-TR" dirty="0"/>
          </a:p>
          <a:p>
            <a:r>
              <a:rPr lang="tr-TR" dirty="0" smtClean="0"/>
              <a:t>Moral </a:t>
            </a:r>
            <a:r>
              <a:rPr lang="tr-TR" dirty="0" err="1" smtClean="0"/>
              <a:t>rights</a:t>
            </a:r>
            <a:endParaRPr lang="en-US" dirty="0" smtClean="0"/>
          </a:p>
          <a:p>
            <a:pPr marL="0" indent="0">
              <a:buNone/>
            </a:pPr>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5</a:t>
            </a:fld>
            <a:endParaRPr lang="tr-TR"/>
          </a:p>
        </p:txBody>
      </p:sp>
    </p:spTree>
    <p:extLst>
      <p:ext uri="{BB962C8B-B14F-4D97-AF65-F5344CB8AC3E}">
        <p14:creationId xmlns:p14="http://schemas.microsoft.com/office/powerpoint/2010/main" val="1129831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buNone/>
            </a:pPr>
            <a:r>
              <a:rPr lang="tr-TR" dirty="0" smtClean="0"/>
              <a:t>Right </a:t>
            </a:r>
            <a:r>
              <a:rPr lang="tr-TR" dirty="0" err="1" smtClean="0"/>
              <a:t>to</a:t>
            </a:r>
            <a:r>
              <a:rPr lang="tr-TR" dirty="0" smtClean="0"/>
              <a:t> </a:t>
            </a:r>
            <a:r>
              <a:rPr lang="tr-TR" dirty="0" err="1" smtClean="0"/>
              <a:t>reproduce</a:t>
            </a:r>
            <a:r>
              <a:rPr lang="tr-TR" dirty="0" smtClean="0"/>
              <a:t>:</a:t>
            </a:r>
          </a:p>
          <a:p>
            <a:r>
              <a:rPr lang="en-US" dirty="0" smtClean="0"/>
              <a:t>no one other than the copyright owner may make any reproductions or copies of the work. </a:t>
            </a:r>
            <a:endParaRPr lang="tr-TR" dirty="0" smtClean="0"/>
          </a:p>
          <a:p>
            <a:r>
              <a:rPr lang="en-US" dirty="0" smtClean="0"/>
              <a:t>Examples of unauthorized acts which are prohibited under this right include photocopying a book, copying a computer software program, using a cartoon character on a t-shirt, and incorporating a portion of another's song into a new song. </a:t>
            </a:r>
          </a:p>
          <a:p>
            <a:r>
              <a:rPr lang="en-US" dirty="0" smtClean="0"/>
              <a:t>It is not necessary that the entire original work be copied for an infringement of the reproduction right to occur. All that is necessary is that the copying be "substantial and material." </a:t>
            </a:r>
          </a:p>
          <a:p>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6</a:t>
            </a:fld>
            <a:endParaRPr lang="tr-TR"/>
          </a:p>
        </p:txBody>
      </p:sp>
    </p:spTree>
    <p:extLst>
      <p:ext uri="{BB962C8B-B14F-4D97-AF65-F5344CB8AC3E}">
        <p14:creationId xmlns:p14="http://schemas.microsoft.com/office/powerpoint/2010/main" val="191985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buNone/>
            </a:pPr>
            <a:r>
              <a:rPr lang="tr-TR" dirty="0" smtClean="0"/>
              <a:t>Right </a:t>
            </a:r>
            <a:r>
              <a:rPr lang="tr-TR" dirty="0" err="1" smtClean="0"/>
              <a:t>to</a:t>
            </a:r>
            <a:r>
              <a:rPr lang="tr-TR" dirty="0" smtClean="0"/>
              <a:t> </a:t>
            </a:r>
            <a:r>
              <a:rPr lang="tr-TR" dirty="0" err="1" smtClean="0"/>
              <a:t>make</a:t>
            </a:r>
            <a:r>
              <a:rPr lang="tr-TR" dirty="0" smtClean="0"/>
              <a:t> </a:t>
            </a:r>
            <a:r>
              <a:rPr lang="tr-TR" dirty="0" err="1" smtClean="0"/>
              <a:t>derivative</a:t>
            </a:r>
            <a:r>
              <a:rPr lang="tr-TR" dirty="0" smtClean="0"/>
              <a:t> Works</a:t>
            </a:r>
          </a:p>
          <a:p>
            <a:r>
              <a:rPr lang="tr-TR" dirty="0" err="1" smtClean="0"/>
              <a:t>Derivative</a:t>
            </a:r>
            <a:r>
              <a:rPr lang="tr-TR" dirty="0" smtClean="0"/>
              <a:t> </a:t>
            </a:r>
            <a:r>
              <a:rPr lang="tr-TR" dirty="0" err="1" smtClean="0"/>
              <a:t>work</a:t>
            </a:r>
            <a:r>
              <a:rPr lang="tr-TR" dirty="0" smtClean="0"/>
              <a:t>:</a:t>
            </a:r>
          </a:p>
          <a:p>
            <a:pPr marL="0" indent="0">
              <a:buNone/>
            </a:pPr>
            <a:r>
              <a:rPr lang="en-US" dirty="0" smtClean="0"/>
              <a:t>a work based upon one or more preexisting works, such as a translation, musical arrangement, </a:t>
            </a:r>
            <a:r>
              <a:rPr lang="en-US" dirty="0" smtClean="0"/>
              <a:t>transformation of a novel into a motion Picture</a:t>
            </a:r>
            <a:r>
              <a:rPr lang="tr-TR" dirty="0" smtClean="0"/>
              <a:t>,</a:t>
            </a:r>
            <a:r>
              <a:rPr lang="en-US" dirty="0" smtClean="0"/>
              <a:t> </a:t>
            </a:r>
            <a:r>
              <a:rPr lang="en-US" dirty="0" smtClean="0"/>
              <a:t>dramatization, fictionalization, or any other form in which a work may be recast, transformed, or adapted. </a:t>
            </a:r>
            <a:endParaRPr lang="tr-TR" dirty="0" smtClean="0"/>
          </a:p>
          <a:p>
            <a:pPr marL="0" indent="0">
              <a:buNone/>
            </a:pPr>
            <a:r>
              <a:rPr lang="en-US" dirty="0" smtClean="0"/>
              <a:t>In the computer industry, a second version of a software program is generally considered a derivative work based upon the earlier version.</a:t>
            </a:r>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7</a:t>
            </a:fld>
            <a:endParaRPr lang="tr-TR"/>
          </a:p>
        </p:txBody>
      </p:sp>
    </p:spTree>
    <p:extLst>
      <p:ext uri="{BB962C8B-B14F-4D97-AF65-F5344CB8AC3E}">
        <p14:creationId xmlns:p14="http://schemas.microsoft.com/office/powerpoint/2010/main" val="3974588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0" indent="0">
              <a:buNone/>
            </a:pPr>
            <a:r>
              <a:rPr lang="tr-TR" dirty="0" smtClean="0"/>
              <a:t>Right </a:t>
            </a:r>
            <a:r>
              <a:rPr lang="tr-TR" dirty="0" err="1" smtClean="0"/>
              <a:t>to</a:t>
            </a:r>
            <a:r>
              <a:rPr lang="tr-TR" dirty="0" smtClean="0"/>
              <a:t> </a:t>
            </a:r>
            <a:r>
              <a:rPr lang="tr-TR" dirty="0" err="1" smtClean="0"/>
              <a:t>distribute</a:t>
            </a:r>
            <a:r>
              <a:rPr lang="tr-TR" dirty="0" smtClean="0"/>
              <a:t> </a:t>
            </a:r>
            <a:r>
              <a:rPr lang="tr-TR" dirty="0" err="1" smtClean="0"/>
              <a:t>copies</a:t>
            </a:r>
            <a:endParaRPr lang="tr-TR" dirty="0" smtClean="0"/>
          </a:p>
          <a:p>
            <a:r>
              <a:rPr lang="en-US" dirty="0" smtClean="0"/>
              <a:t>the copyright holder the exclusive right to make a work available to the public by sale, rental, lease, or lending. </a:t>
            </a:r>
            <a:endParaRPr lang="tr-TR" dirty="0" smtClean="0"/>
          </a:p>
          <a:p>
            <a:r>
              <a:rPr lang="en-US" dirty="0" smtClean="0"/>
              <a:t>This right allows the copyright holder to prevent the distribution of unauthorized copies of a work</a:t>
            </a:r>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8</a:t>
            </a:fld>
            <a:endParaRPr lang="tr-TR"/>
          </a:p>
        </p:txBody>
      </p:sp>
    </p:spTree>
    <p:extLst>
      <p:ext uri="{BB962C8B-B14F-4D97-AF65-F5344CB8AC3E}">
        <p14:creationId xmlns:p14="http://schemas.microsoft.com/office/powerpoint/2010/main" val="202798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Right </a:t>
            </a:r>
            <a:r>
              <a:rPr lang="tr-TR" dirty="0" err="1" smtClean="0"/>
              <a:t>to</a:t>
            </a:r>
            <a:r>
              <a:rPr lang="tr-TR" dirty="0" smtClean="0"/>
              <a:t> </a:t>
            </a:r>
            <a:r>
              <a:rPr lang="tr-TR" dirty="0" err="1" smtClean="0"/>
              <a:t>public</a:t>
            </a:r>
            <a:r>
              <a:rPr lang="tr-TR" dirty="0" smtClean="0"/>
              <a:t> </a:t>
            </a:r>
            <a:r>
              <a:rPr lang="tr-TR" dirty="0" err="1" smtClean="0"/>
              <a:t>performance</a:t>
            </a:r>
            <a:r>
              <a:rPr lang="tr-TR" dirty="0" smtClean="0"/>
              <a:t> </a:t>
            </a:r>
            <a:r>
              <a:rPr lang="tr-TR" dirty="0" err="1" smtClean="0"/>
              <a:t>and</a:t>
            </a:r>
            <a:r>
              <a:rPr lang="tr-TR" dirty="0" smtClean="0"/>
              <a:t> </a:t>
            </a:r>
            <a:r>
              <a:rPr lang="tr-TR" dirty="0" err="1" smtClean="0"/>
              <a:t>display</a:t>
            </a:r>
            <a:endParaRPr lang="tr-TR" dirty="0" smtClean="0"/>
          </a:p>
          <a:p>
            <a:r>
              <a:rPr lang="en-US" dirty="0" smtClean="0"/>
              <a:t>A performance </a:t>
            </a:r>
            <a:r>
              <a:rPr lang="tr-TR" dirty="0" err="1" smtClean="0"/>
              <a:t>or</a:t>
            </a:r>
            <a:r>
              <a:rPr lang="tr-TR" dirty="0" smtClean="0"/>
              <a:t> </a:t>
            </a:r>
            <a:r>
              <a:rPr lang="tr-TR" dirty="0" err="1" smtClean="0"/>
              <a:t>display</a:t>
            </a:r>
            <a:r>
              <a:rPr lang="tr-TR" dirty="0" smtClean="0"/>
              <a:t> </a:t>
            </a:r>
            <a:r>
              <a:rPr lang="en-US" dirty="0" smtClean="0"/>
              <a:t>is considered "public" when the work is performed in a "place open to the public or at a place where a substantial number of persons outside of a normal circle of a family and its social acquaintances are gathered.«</a:t>
            </a:r>
            <a:endParaRPr lang="tr-TR" dirty="0" smtClean="0"/>
          </a:p>
          <a:p>
            <a:r>
              <a:rPr lang="en-US" dirty="0" smtClean="0"/>
              <a:t>A performance is also considered to be public if it is transmitted to multiple locations, such as through television and radio. Thus, it would be a violation of the public performance right in a motion picture to rent a video and to show it in a public park or theater without obtaining a license from the copyright holder.</a:t>
            </a:r>
            <a:endParaRPr lang="tr-TR" dirty="0" smtClean="0"/>
          </a:p>
          <a:p>
            <a:endParaRPr lang="tr-TR" dirty="0" smtClean="0"/>
          </a:p>
          <a:p>
            <a:endParaRPr lang="tr-TR" dirty="0"/>
          </a:p>
        </p:txBody>
      </p:sp>
      <p:sp>
        <p:nvSpPr>
          <p:cNvPr id="4" name="Slide Number Placeholder 3"/>
          <p:cNvSpPr>
            <a:spLocks noGrp="1"/>
          </p:cNvSpPr>
          <p:nvPr>
            <p:ph type="sldNum" sz="quarter" idx="12"/>
          </p:nvPr>
        </p:nvSpPr>
        <p:spPr/>
        <p:txBody>
          <a:bodyPr/>
          <a:lstStyle/>
          <a:p>
            <a:fld id="{001C367B-1437-4FF8-AE50-2F566AB00B00}" type="slidenum">
              <a:rPr lang="tr-TR" smtClean="0"/>
              <a:t>9</a:t>
            </a:fld>
            <a:endParaRPr lang="tr-TR"/>
          </a:p>
        </p:txBody>
      </p:sp>
    </p:spTree>
    <p:extLst>
      <p:ext uri="{BB962C8B-B14F-4D97-AF65-F5344CB8AC3E}">
        <p14:creationId xmlns:p14="http://schemas.microsoft.com/office/powerpoint/2010/main" val="332042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2340</TotalTime>
  <Words>2137</Words>
  <Application>Microsoft Office PowerPoint</Application>
  <PresentationFormat>Widescreen</PresentationFormat>
  <Paragraphs>151</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on Rights</vt:lpstr>
      <vt:lpstr>Limitations on Rights (Cont.)</vt:lpstr>
      <vt:lpstr>Examples of Free Use</vt:lpstr>
      <vt:lpstr>Fair Use vs Private Copying</vt:lpstr>
      <vt:lpstr>PowerPoint Presentation</vt:lpstr>
      <vt:lpstr>PowerPoint Presentation</vt:lpstr>
      <vt:lpstr>Copyright protection of computer program</vt:lpstr>
      <vt:lpstr>Software Directive: Exclusive rights</vt:lpstr>
      <vt:lpstr>Software Directive: Exceptions to exclusive right</vt:lpstr>
      <vt:lpstr>Software directive: decompilation (1)</vt:lpstr>
      <vt:lpstr>Software directive: decompilation (2)</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itu</dc:creator>
  <cp:lastModifiedBy>itu</cp:lastModifiedBy>
  <cp:revision>13</cp:revision>
  <dcterms:created xsi:type="dcterms:W3CDTF">2016-12-09T07:51:00Z</dcterms:created>
  <dcterms:modified xsi:type="dcterms:W3CDTF">2016-12-10T22:51:55Z</dcterms:modified>
</cp:coreProperties>
</file>