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46"/>
  </p:notesMasterIdLst>
  <p:handoutMasterIdLst>
    <p:handoutMasterId r:id="rId47"/>
  </p:handoutMasterIdLst>
  <p:sldIdLst>
    <p:sldId id="412" r:id="rId6"/>
    <p:sldId id="404" r:id="rId7"/>
    <p:sldId id="403" r:id="rId8"/>
    <p:sldId id="397" r:id="rId9"/>
    <p:sldId id="279" r:id="rId10"/>
    <p:sldId id="309" r:id="rId11"/>
    <p:sldId id="402" r:id="rId12"/>
    <p:sldId id="282" r:id="rId13"/>
    <p:sldId id="410" r:id="rId14"/>
    <p:sldId id="344" r:id="rId15"/>
    <p:sldId id="346" r:id="rId16"/>
    <p:sldId id="350" r:id="rId17"/>
    <p:sldId id="351" r:id="rId18"/>
    <p:sldId id="313" r:id="rId19"/>
    <p:sldId id="349" r:id="rId20"/>
    <p:sldId id="317" r:id="rId21"/>
    <p:sldId id="318" r:id="rId22"/>
    <p:sldId id="386" r:id="rId23"/>
    <p:sldId id="298" r:id="rId24"/>
    <p:sldId id="362" r:id="rId25"/>
    <p:sldId id="363" r:id="rId26"/>
    <p:sldId id="324" r:id="rId27"/>
    <p:sldId id="364" r:id="rId28"/>
    <p:sldId id="326" r:id="rId29"/>
    <p:sldId id="340" r:id="rId30"/>
    <p:sldId id="376" r:id="rId31"/>
    <p:sldId id="413" r:id="rId32"/>
    <p:sldId id="414" r:id="rId33"/>
    <p:sldId id="415" r:id="rId34"/>
    <p:sldId id="416" r:id="rId35"/>
    <p:sldId id="417" r:id="rId36"/>
    <p:sldId id="418" r:id="rId37"/>
    <p:sldId id="419" r:id="rId38"/>
    <p:sldId id="420" r:id="rId39"/>
    <p:sldId id="422" r:id="rId40"/>
    <p:sldId id="425" r:id="rId41"/>
    <p:sldId id="423" r:id="rId42"/>
    <p:sldId id="424" r:id="rId43"/>
    <p:sldId id="426" r:id="rId44"/>
    <p:sldId id="427" r:id="rId45"/>
  </p:sldIdLst>
  <p:sldSz cx="9144000" cy="6858000" type="screen4x3"/>
  <p:notesSz cx="6743700" cy="98806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26">
          <p15:clr>
            <a:srgbClr val="A4A3A4"/>
          </p15:clr>
        </p15:guide>
        <p15:guide id="2" orient="horz" pos="255">
          <p15:clr>
            <a:srgbClr val="A4A3A4"/>
          </p15:clr>
        </p15:guide>
        <p15:guide id="3" pos="2880">
          <p15:clr>
            <a:srgbClr val="A4A3A4"/>
          </p15:clr>
        </p15:guide>
        <p15:guide id="4" pos="385">
          <p15:clr>
            <a:srgbClr val="A4A3A4"/>
          </p15:clr>
        </p15:guide>
        <p15:guide id="5" pos="5375">
          <p15:clr>
            <a:srgbClr val="A4A3A4"/>
          </p15:clr>
        </p15:guide>
      </p15:sldGuideLst>
    </p:ext>
    <p:ext uri="{2D200454-40CA-4A62-9FC3-DE9A4176ACB9}">
      <p15:notesGuideLst xmlns:p15="http://schemas.microsoft.com/office/powerpoint/2012/main">
        <p15:guide id="1" orient="horz" pos="3114">
          <p15:clr>
            <a:srgbClr val="A4A3A4"/>
          </p15:clr>
        </p15:guide>
        <p15:guide id="2" pos="21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H22253" initials="A" lastIdx="1" clrIdx="0"/>
  <p:cmAuthor id="1" name="Henrickson Ann" initials="H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BD9"/>
    <a:srgbClr val="D3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3" autoAdjust="0"/>
    <p:restoredTop sz="51609" autoAdjust="0"/>
  </p:normalViewPr>
  <p:slideViewPr>
    <p:cSldViewPr>
      <p:cViewPr varScale="1">
        <p:scale>
          <a:sx n="33" d="100"/>
          <a:sy n="33" d="100"/>
        </p:scale>
        <p:origin x="1464" y="36"/>
      </p:cViewPr>
      <p:guideLst>
        <p:guide orient="horz" pos="1026"/>
        <p:guide orient="horz" pos="255"/>
        <p:guide pos="2880"/>
        <p:guide pos="385"/>
        <p:guide pos="53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960"/>
    </p:cViewPr>
  </p:sorterViewPr>
  <p:notesViewPr>
    <p:cSldViewPr>
      <p:cViewPr varScale="1">
        <p:scale>
          <a:sx n="90" d="100"/>
          <a:sy n="90" d="100"/>
        </p:scale>
        <p:origin x="-4152" y="-86"/>
      </p:cViewPr>
      <p:guideLst>
        <p:guide orient="horz" pos="3114"/>
        <p:guide pos="21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0"/>
            <a:ext cx="2922270" cy="493636"/>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lvl1pPr>
              <a:defRPr sz="1300">
                <a:latin typeface="Arial" charset="0"/>
                <a:cs typeface="Arial" charset="0"/>
              </a:defRPr>
            </a:lvl1pPr>
          </a:lstStyle>
          <a:p>
            <a:pPr>
              <a:defRPr/>
            </a:pPr>
            <a:endParaRPr lang="en-GB"/>
          </a:p>
        </p:txBody>
      </p:sp>
      <p:sp>
        <p:nvSpPr>
          <p:cNvPr id="14339" name="Rectangle 3"/>
          <p:cNvSpPr>
            <a:spLocks noGrp="1" noChangeArrowheads="1"/>
          </p:cNvSpPr>
          <p:nvPr>
            <p:ph type="dt" sz="quarter" idx="1"/>
          </p:nvPr>
        </p:nvSpPr>
        <p:spPr bwMode="auto">
          <a:xfrm>
            <a:off x="3819873" y="0"/>
            <a:ext cx="2922270" cy="493636"/>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lvl1pPr algn="r">
              <a:defRPr sz="1300">
                <a:latin typeface="Arial" charset="0"/>
                <a:cs typeface="Arial" charset="0"/>
              </a:defRPr>
            </a:lvl1pPr>
          </a:lstStyle>
          <a:p>
            <a:pPr>
              <a:defRPr/>
            </a:pPr>
            <a:endParaRPr lang="en-GB"/>
          </a:p>
        </p:txBody>
      </p:sp>
      <p:sp>
        <p:nvSpPr>
          <p:cNvPr id="14340" name="Rectangle 4"/>
          <p:cNvSpPr>
            <a:spLocks noGrp="1" noChangeArrowheads="1"/>
          </p:cNvSpPr>
          <p:nvPr>
            <p:ph type="ftr" sz="quarter" idx="2"/>
          </p:nvPr>
        </p:nvSpPr>
        <p:spPr bwMode="auto">
          <a:xfrm>
            <a:off x="1" y="9385398"/>
            <a:ext cx="2922270" cy="493634"/>
          </a:xfrm>
          <a:prstGeom prst="rect">
            <a:avLst/>
          </a:prstGeom>
          <a:noFill/>
          <a:ln w="9525">
            <a:noFill/>
            <a:miter lim="800000"/>
            <a:headEnd/>
            <a:tailEnd/>
          </a:ln>
          <a:effectLst/>
        </p:spPr>
        <p:txBody>
          <a:bodyPr vert="horz" wrap="square" lIns="100563" tIns="50282" rIns="100563" bIns="50282" numCol="1" anchor="b" anchorCtr="0" compatLnSpc="1">
            <a:prstTxWarp prst="textNoShape">
              <a:avLst/>
            </a:prstTxWarp>
          </a:bodyPr>
          <a:lstStyle>
            <a:lvl1pPr>
              <a:defRPr sz="1300">
                <a:latin typeface="Arial" charset="0"/>
                <a:cs typeface="Arial" charset="0"/>
              </a:defRPr>
            </a:lvl1pPr>
          </a:lstStyle>
          <a:p>
            <a:pPr>
              <a:defRPr/>
            </a:pPr>
            <a:endParaRPr lang="en-GB"/>
          </a:p>
        </p:txBody>
      </p:sp>
      <p:sp>
        <p:nvSpPr>
          <p:cNvPr id="14341" name="Rectangle 5"/>
          <p:cNvSpPr>
            <a:spLocks noGrp="1" noChangeArrowheads="1"/>
          </p:cNvSpPr>
          <p:nvPr>
            <p:ph type="sldNum" sz="quarter" idx="3"/>
          </p:nvPr>
        </p:nvSpPr>
        <p:spPr bwMode="auto">
          <a:xfrm>
            <a:off x="3819873" y="9385398"/>
            <a:ext cx="2922270" cy="493634"/>
          </a:xfrm>
          <a:prstGeom prst="rect">
            <a:avLst/>
          </a:prstGeom>
          <a:noFill/>
          <a:ln w="9525">
            <a:noFill/>
            <a:miter lim="800000"/>
            <a:headEnd/>
            <a:tailEnd/>
          </a:ln>
          <a:effectLst/>
        </p:spPr>
        <p:txBody>
          <a:bodyPr vert="horz" wrap="square" lIns="100563" tIns="50282" rIns="100563" bIns="50282" numCol="1" anchor="b" anchorCtr="0" compatLnSpc="1">
            <a:prstTxWarp prst="textNoShape">
              <a:avLst/>
            </a:prstTxWarp>
          </a:bodyPr>
          <a:lstStyle>
            <a:lvl1pPr algn="r">
              <a:defRPr sz="1300">
                <a:latin typeface="Arial" charset="0"/>
                <a:cs typeface="Arial" charset="0"/>
              </a:defRPr>
            </a:lvl1pPr>
          </a:lstStyle>
          <a:p>
            <a:pPr>
              <a:defRPr/>
            </a:pPr>
            <a:fld id="{C2C22B59-D00D-412B-9AA6-A7C9C9DAEBB9}" type="slidenum">
              <a:rPr lang="en-GB"/>
              <a:pPr>
                <a:defRPr/>
              </a:pPr>
              <a:t>‹#›</a:t>
            </a:fld>
            <a:endParaRPr lang="en-GB"/>
          </a:p>
        </p:txBody>
      </p:sp>
    </p:spTree>
    <p:extLst>
      <p:ext uri="{BB962C8B-B14F-4D97-AF65-F5344CB8AC3E}">
        <p14:creationId xmlns:p14="http://schemas.microsoft.com/office/powerpoint/2010/main" val="1474332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2922270" cy="493636"/>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lvl1pPr>
              <a:defRPr sz="1300">
                <a:latin typeface="Arial" charset="0"/>
                <a:cs typeface="Arial" charset="0"/>
              </a:defRPr>
            </a:lvl1pPr>
          </a:lstStyle>
          <a:p>
            <a:pPr>
              <a:defRPr/>
            </a:pPr>
            <a:endParaRPr lang="en-GB"/>
          </a:p>
        </p:txBody>
      </p:sp>
      <p:sp>
        <p:nvSpPr>
          <p:cNvPr id="17411" name="Rectangle 3"/>
          <p:cNvSpPr>
            <a:spLocks noGrp="1" noChangeArrowheads="1"/>
          </p:cNvSpPr>
          <p:nvPr>
            <p:ph type="dt" idx="1"/>
          </p:nvPr>
        </p:nvSpPr>
        <p:spPr bwMode="auto">
          <a:xfrm>
            <a:off x="3819873" y="0"/>
            <a:ext cx="2922270" cy="493636"/>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lvl1pPr algn="r">
              <a:defRPr sz="1300">
                <a:latin typeface="Arial" charset="0"/>
                <a:cs typeface="Arial" charset="0"/>
              </a:defRPr>
            </a:lvl1pPr>
          </a:lstStyle>
          <a:p>
            <a:pPr>
              <a:defRPr/>
            </a:pPr>
            <a:endParaRPr lang="en-GB"/>
          </a:p>
        </p:txBody>
      </p:sp>
      <p:sp>
        <p:nvSpPr>
          <p:cNvPr id="157700" name="Rectangle 4"/>
          <p:cNvSpPr>
            <a:spLocks noGrp="1" noRot="1" noChangeAspect="1" noChangeArrowheads="1" noTextEdit="1"/>
          </p:cNvSpPr>
          <p:nvPr>
            <p:ph type="sldImg" idx="2"/>
          </p:nvPr>
        </p:nvSpPr>
        <p:spPr bwMode="auto">
          <a:xfrm>
            <a:off x="903288" y="741363"/>
            <a:ext cx="4937125" cy="37036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74371" y="4693485"/>
            <a:ext cx="5394960" cy="4445877"/>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7414" name="Rectangle 6"/>
          <p:cNvSpPr>
            <a:spLocks noGrp="1" noChangeArrowheads="1"/>
          </p:cNvSpPr>
          <p:nvPr>
            <p:ph type="ftr" sz="quarter" idx="4"/>
          </p:nvPr>
        </p:nvSpPr>
        <p:spPr bwMode="auto">
          <a:xfrm>
            <a:off x="1" y="9385398"/>
            <a:ext cx="2922270" cy="493634"/>
          </a:xfrm>
          <a:prstGeom prst="rect">
            <a:avLst/>
          </a:prstGeom>
          <a:noFill/>
          <a:ln w="9525">
            <a:noFill/>
            <a:miter lim="800000"/>
            <a:headEnd/>
            <a:tailEnd/>
          </a:ln>
          <a:effectLst/>
        </p:spPr>
        <p:txBody>
          <a:bodyPr vert="horz" wrap="square" lIns="100563" tIns="50282" rIns="100563" bIns="50282" numCol="1" anchor="b" anchorCtr="0" compatLnSpc="1">
            <a:prstTxWarp prst="textNoShape">
              <a:avLst/>
            </a:prstTxWarp>
          </a:bodyPr>
          <a:lstStyle>
            <a:lvl1pPr>
              <a:defRPr sz="1300">
                <a:latin typeface="Arial" charset="0"/>
                <a:cs typeface="Arial" charset="0"/>
              </a:defRPr>
            </a:lvl1pPr>
          </a:lstStyle>
          <a:p>
            <a:pPr>
              <a:defRPr/>
            </a:pPr>
            <a:endParaRPr lang="en-GB"/>
          </a:p>
        </p:txBody>
      </p:sp>
      <p:sp>
        <p:nvSpPr>
          <p:cNvPr id="17415" name="Rectangle 7"/>
          <p:cNvSpPr>
            <a:spLocks noGrp="1" noChangeArrowheads="1"/>
          </p:cNvSpPr>
          <p:nvPr>
            <p:ph type="sldNum" sz="quarter" idx="5"/>
          </p:nvPr>
        </p:nvSpPr>
        <p:spPr bwMode="auto">
          <a:xfrm>
            <a:off x="3819873" y="9385398"/>
            <a:ext cx="2922270" cy="493634"/>
          </a:xfrm>
          <a:prstGeom prst="rect">
            <a:avLst/>
          </a:prstGeom>
          <a:noFill/>
          <a:ln w="9525">
            <a:noFill/>
            <a:miter lim="800000"/>
            <a:headEnd/>
            <a:tailEnd/>
          </a:ln>
          <a:effectLst/>
        </p:spPr>
        <p:txBody>
          <a:bodyPr vert="horz" wrap="square" lIns="100563" tIns="50282" rIns="100563" bIns="50282" numCol="1" anchor="b" anchorCtr="0" compatLnSpc="1">
            <a:prstTxWarp prst="textNoShape">
              <a:avLst/>
            </a:prstTxWarp>
          </a:bodyPr>
          <a:lstStyle>
            <a:lvl1pPr algn="r">
              <a:defRPr sz="1300">
                <a:latin typeface="Arial" charset="0"/>
                <a:cs typeface="Arial" charset="0"/>
              </a:defRPr>
            </a:lvl1pPr>
          </a:lstStyle>
          <a:p>
            <a:pPr>
              <a:defRPr/>
            </a:pPr>
            <a:fld id="{0419892A-E150-4DEF-84BE-CABDA171B4FB}" type="slidenum">
              <a:rPr lang="en-GB"/>
              <a:pPr>
                <a:defRPr/>
              </a:pPr>
              <a:t>‹#›</a:t>
            </a:fld>
            <a:endParaRPr lang="en-GB"/>
          </a:p>
        </p:txBody>
      </p:sp>
    </p:spTree>
    <p:extLst>
      <p:ext uri="{BB962C8B-B14F-4D97-AF65-F5344CB8AC3E}">
        <p14:creationId xmlns:p14="http://schemas.microsoft.com/office/powerpoint/2010/main" val="14296395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GB" altLang="en-US" smtClean="0"/>
              <a:t>The following slides provide a general introduction to the different types of intellectual property.</a:t>
            </a:r>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20453" indent="-314622" eaLnBrk="0" hangingPunct="0">
              <a:spcBef>
                <a:spcPct val="30000"/>
              </a:spcBef>
              <a:defRPr sz="1300">
                <a:solidFill>
                  <a:schemeClr val="tx1"/>
                </a:solidFill>
                <a:latin typeface="Arial" charset="0"/>
                <a:cs typeface="Arial" charset="0"/>
              </a:defRPr>
            </a:lvl2pPr>
            <a:lvl3pPr marL="1263707" indent="-252048" eaLnBrk="0" hangingPunct="0">
              <a:spcBef>
                <a:spcPct val="30000"/>
              </a:spcBef>
              <a:defRPr sz="1300">
                <a:solidFill>
                  <a:schemeClr val="tx1"/>
                </a:solidFill>
                <a:latin typeface="Arial" charset="0"/>
                <a:cs typeface="Arial" charset="0"/>
              </a:defRPr>
            </a:lvl3pPr>
            <a:lvl4pPr marL="1769536" indent="-252048" eaLnBrk="0" hangingPunct="0">
              <a:spcBef>
                <a:spcPct val="30000"/>
              </a:spcBef>
              <a:defRPr sz="1300">
                <a:solidFill>
                  <a:schemeClr val="tx1"/>
                </a:solidFill>
                <a:latin typeface="Arial" charset="0"/>
                <a:cs typeface="Arial" charset="0"/>
              </a:defRPr>
            </a:lvl4pPr>
            <a:lvl5pPr marL="2275369" indent="-252048" eaLnBrk="0" hangingPunct="0">
              <a:spcBef>
                <a:spcPct val="30000"/>
              </a:spcBef>
              <a:defRPr sz="1300">
                <a:solidFill>
                  <a:schemeClr val="tx1"/>
                </a:solidFill>
                <a:latin typeface="Arial" charset="0"/>
                <a:cs typeface="Arial" charset="0"/>
              </a:defRPr>
            </a:lvl5pPr>
            <a:lvl6pPr marL="2775983" indent="-252048" eaLnBrk="0" fontAlgn="base" hangingPunct="0">
              <a:spcBef>
                <a:spcPct val="30000"/>
              </a:spcBef>
              <a:spcAft>
                <a:spcPct val="0"/>
              </a:spcAft>
              <a:defRPr sz="1300">
                <a:solidFill>
                  <a:schemeClr val="tx1"/>
                </a:solidFill>
                <a:latin typeface="Arial" charset="0"/>
                <a:cs typeface="Arial" charset="0"/>
              </a:defRPr>
            </a:lvl6pPr>
            <a:lvl7pPr marL="3276599" indent="-252048" eaLnBrk="0" fontAlgn="base" hangingPunct="0">
              <a:spcBef>
                <a:spcPct val="30000"/>
              </a:spcBef>
              <a:spcAft>
                <a:spcPct val="0"/>
              </a:spcAft>
              <a:defRPr sz="1300">
                <a:solidFill>
                  <a:schemeClr val="tx1"/>
                </a:solidFill>
                <a:latin typeface="Arial" charset="0"/>
                <a:cs typeface="Arial" charset="0"/>
              </a:defRPr>
            </a:lvl7pPr>
            <a:lvl8pPr marL="3777215" indent="-252048" eaLnBrk="0" fontAlgn="base" hangingPunct="0">
              <a:spcBef>
                <a:spcPct val="30000"/>
              </a:spcBef>
              <a:spcAft>
                <a:spcPct val="0"/>
              </a:spcAft>
              <a:defRPr sz="1300">
                <a:solidFill>
                  <a:schemeClr val="tx1"/>
                </a:solidFill>
                <a:latin typeface="Arial" charset="0"/>
                <a:cs typeface="Arial" charset="0"/>
              </a:defRPr>
            </a:lvl8pPr>
            <a:lvl9pPr marL="4277827" indent="-252048"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4C0E37DB-2F1F-4C6E-A92B-0EC8B30FAC81}" type="slidenum">
              <a:rPr lang="en-GB" altLang="en-US" smtClean="0"/>
              <a:pPr eaLnBrk="1" hangingPunct="1">
                <a:spcBef>
                  <a:spcPct val="0"/>
                </a:spcBef>
              </a:pPr>
              <a:t>1</a:t>
            </a:fld>
            <a:endParaRPr lang="en-GB" altLang="en-US" smtClean="0"/>
          </a:p>
        </p:txBody>
      </p:sp>
    </p:spTree>
    <p:extLst>
      <p:ext uri="{BB962C8B-B14F-4D97-AF65-F5344CB8AC3E}">
        <p14:creationId xmlns:p14="http://schemas.microsoft.com/office/powerpoint/2010/main" val="310628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42192C38-709C-45CF-8B95-08C5E8F16DC7}" type="slidenum">
              <a:rPr lang="en-GB" altLang="en-US"/>
              <a:pPr algn="r" eaLnBrk="1" hangingPunct="1">
                <a:spcBef>
                  <a:spcPct val="0"/>
                </a:spcBef>
              </a:pPr>
              <a:t>10</a:t>
            </a:fld>
            <a:endParaRPr lang="en-GB" altLang="en-US"/>
          </a:p>
        </p:txBody>
      </p:sp>
      <p:sp>
        <p:nvSpPr>
          <p:cNvPr id="168963" name="Rectangle 2"/>
          <p:cNvSpPr>
            <a:spLocks noGrp="1" noRot="1" noChangeAspect="1" noTextEdit="1"/>
          </p:cNvSpPr>
          <p:nvPr>
            <p:ph type="sldImg"/>
          </p:nvPr>
        </p:nvSpPr>
        <p:spPr>
          <a:ln/>
        </p:spPr>
      </p:sp>
      <p:sp>
        <p:nvSpPr>
          <p:cNvPr id="168964" name="Rectangle 3"/>
          <p:cNvSpPr>
            <a:spLocks noGrp="1"/>
          </p:cNvSpPr>
          <p:nvPr>
            <p:ph type="body" idx="1"/>
          </p:nvPr>
        </p:nvSpPr>
        <p:spPr>
          <a:xfrm>
            <a:off x="674371" y="4691907"/>
            <a:ext cx="5394960"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For a European patent to be granted by the EPO, the invention must be new at the date of filing of the patent application.</a:t>
            </a:r>
            <a:br>
              <a:rPr lang="en-US" altLang="en-US" smtClean="0"/>
            </a:br>
            <a:endParaRPr lang="en-US" altLang="en-US" smtClean="0"/>
          </a:p>
          <a:p>
            <a:pPr eaLnBrk="1" hangingPunct="1"/>
            <a:r>
              <a:rPr lang="en-US" altLang="en-US" smtClean="0"/>
              <a:t>“New" means that the invention does not form part of the state of the art.</a:t>
            </a:r>
            <a:br>
              <a:rPr lang="en-US" altLang="en-US" smtClean="0"/>
            </a:br>
            <a:endParaRPr lang="en-US" altLang="en-US" smtClean="0"/>
          </a:p>
          <a:p>
            <a:pPr eaLnBrk="1" hangingPunct="1"/>
            <a:r>
              <a:rPr lang="en-US" altLang="en-US" smtClean="0"/>
              <a:t>The state of the art comprises everything made available to the public by means of a written or oral description, by use, or in any other way, before the date of filing of the European patent application.</a:t>
            </a:r>
            <a:br>
              <a:rPr lang="en-US" altLang="en-US" smtClean="0"/>
            </a:br>
            <a:endParaRPr lang="en-US" altLang="en-US" smtClean="0"/>
          </a:p>
          <a:p>
            <a:pPr eaLnBrk="1" hangingPunct="1"/>
            <a:r>
              <a:rPr lang="en-US" altLang="en-US" smtClean="0"/>
              <a:t>It is vital that you keep your invention confidential until you have filed your application. </a:t>
            </a:r>
            <a:endParaRPr lang="en-GB" altLang="en-US" smtClean="0"/>
          </a:p>
        </p:txBody>
      </p:sp>
    </p:spTree>
    <p:extLst>
      <p:ext uri="{BB962C8B-B14F-4D97-AF65-F5344CB8AC3E}">
        <p14:creationId xmlns:p14="http://schemas.microsoft.com/office/powerpoint/2010/main" val="2548297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324E2367-214A-40EB-95E7-27CEF3D5D7B5}" type="slidenum">
              <a:rPr lang="en-GB" altLang="en-US"/>
              <a:pPr algn="r" eaLnBrk="1" hangingPunct="1">
                <a:spcBef>
                  <a:spcPct val="0"/>
                </a:spcBef>
              </a:pPr>
              <a:t>11</a:t>
            </a:fld>
            <a:endParaRPr lang="en-GB" altLang="en-US"/>
          </a:p>
        </p:txBody>
      </p:sp>
      <p:sp>
        <p:nvSpPr>
          <p:cNvPr id="169987" name="Folienbildplatzhalter 1"/>
          <p:cNvSpPr>
            <a:spLocks noGrp="1" noRot="1" noChangeAspect="1" noTextEdit="1"/>
          </p:cNvSpPr>
          <p:nvPr>
            <p:ph type="sldImg"/>
          </p:nvPr>
        </p:nvSpPr>
        <p:spPr>
          <a:xfrm>
            <a:off x="908050" y="511175"/>
            <a:ext cx="4935538" cy="3703638"/>
          </a:xfrm>
          <a:ln/>
        </p:spPr>
      </p:sp>
      <p:sp>
        <p:nvSpPr>
          <p:cNvPr id="169988"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lnSpc>
                <a:spcPct val="90000"/>
              </a:lnSpc>
            </a:pPr>
            <a:r>
              <a:rPr lang="en-GB" altLang="en-US" sz="1100"/>
              <a:t>If you disclose your invention before the filing date you risk invalidating your patent application. </a:t>
            </a:r>
          </a:p>
          <a:p>
            <a:pPr eaLnBrk="1" hangingPunct="1">
              <a:lnSpc>
                <a:spcPct val="90000"/>
              </a:lnSpc>
            </a:pPr>
            <a:endParaRPr lang="en-GB" altLang="en-US" sz="1100"/>
          </a:p>
          <a:p>
            <a:pPr eaLnBrk="1" hangingPunct="1">
              <a:lnSpc>
                <a:spcPct val="90000"/>
              </a:lnSpc>
            </a:pPr>
            <a:r>
              <a:rPr lang="en-GB" altLang="en-US" sz="1100"/>
              <a:t>Remember the social contract? If you have already revealed your invention to the public, you will have nothing to "trade", so you won't get a patent, even if it was you who made the invention public!</a:t>
            </a:r>
          </a:p>
          <a:p>
            <a:pPr eaLnBrk="1" hangingPunct="1">
              <a:lnSpc>
                <a:spcPct val="90000"/>
              </a:lnSpc>
            </a:pPr>
            <a:endParaRPr lang="en-GB" altLang="en-US" sz="1100"/>
          </a:p>
          <a:p>
            <a:pPr eaLnBrk="1" hangingPunct="1">
              <a:lnSpc>
                <a:spcPct val="90000"/>
              </a:lnSpc>
            </a:pPr>
            <a:r>
              <a:rPr lang="en-GB" altLang="en-US" sz="1100"/>
              <a:t>Under the EPC, the first to file the patent application will be entitled to the grant of a patent on a particular invention. </a:t>
            </a:r>
          </a:p>
          <a:p>
            <a:pPr eaLnBrk="1" hangingPunct="1">
              <a:lnSpc>
                <a:spcPct val="90000"/>
              </a:lnSpc>
            </a:pPr>
            <a:endParaRPr lang="en-GB" altLang="en-US" sz="1100"/>
          </a:p>
          <a:p>
            <a:pPr eaLnBrk="1" hangingPunct="1">
              <a:lnSpc>
                <a:spcPct val="90000"/>
              </a:lnSpc>
            </a:pPr>
            <a:r>
              <a:rPr lang="en-GB" altLang="en-US" sz="1100"/>
              <a:t>If you disclose your invention before filing, it will no longer be considered "new“, regardless of the form the disclosure took, including written form (even in a publication that no-one might have read), oral disclosure (such as in a presentation or lecture), actual use or sale, and regardless of the place. In other words, all material made available to the public anywhere in the world forms part of the state of the art.</a:t>
            </a:r>
          </a:p>
          <a:p>
            <a:pPr eaLnBrk="1" hangingPunct="1">
              <a:lnSpc>
                <a:spcPct val="90000"/>
              </a:lnSpc>
            </a:pPr>
            <a:endParaRPr lang="en-GB" altLang="en-US" sz="1100"/>
          </a:p>
          <a:p>
            <a:pPr eaLnBrk="1" hangingPunct="1">
              <a:lnSpc>
                <a:spcPct val="90000"/>
              </a:lnSpc>
            </a:pPr>
            <a:r>
              <a:rPr lang="en-GB" altLang="en-US" sz="1100"/>
              <a:t>So the key message is keep it confidential!</a:t>
            </a:r>
            <a:r>
              <a:rPr lang="en-GB" altLang="en-US" sz="1100" b="1"/>
              <a:t> </a:t>
            </a:r>
            <a:r>
              <a:rPr lang="en-GB" altLang="en-US" sz="1100"/>
              <a:t>Do not disclose your invention to anyone, not even orally, until you have filed your patent application. </a:t>
            </a:r>
          </a:p>
          <a:p>
            <a:pPr eaLnBrk="1" hangingPunct="1">
              <a:lnSpc>
                <a:spcPct val="90000"/>
              </a:lnSpc>
              <a:buFontTx/>
              <a:buChar char="•"/>
            </a:pPr>
            <a:endParaRPr lang="en-GB" altLang="en-US" sz="1100"/>
          </a:p>
          <a:p>
            <a:pPr eaLnBrk="1" hangingPunct="1">
              <a:lnSpc>
                <a:spcPct val="90000"/>
              </a:lnSpc>
            </a:pPr>
            <a:r>
              <a:rPr lang="en-GB" altLang="en-US" sz="1100"/>
              <a:t>If you need to talk to potential customers or investors before you file, make sure you sign a non-disclosure agreement with them first.</a:t>
            </a:r>
          </a:p>
          <a:p>
            <a:pPr eaLnBrk="1" hangingPunct="1">
              <a:lnSpc>
                <a:spcPct val="90000"/>
              </a:lnSpc>
              <a:buFontTx/>
              <a:buChar char="•"/>
            </a:pPr>
            <a:endParaRPr lang="en-GB" altLang="en-US" sz="1100"/>
          </a:p>
          <a:p>
            <a:pPr eaLnBrk="1" hangingPunct="1">
              <a:lnSpc>
                <a:spcPct val="90000"/>
              </a:lnSpc>
            </a:pPr>
            <a:r>
              <a:rPr lang="en-GB" altLang="en-US" sz="1100"/>
              <a:t>Once you have filed your application, you are free to present, publish or sell your invention as you wish.</a:t>
            </a:r>
          </a:p>
          <a:p>
            <a:pPr eaLnBrk="1" hangingPunct="1">
              <a:lnSpc>
                <a:spcPct val="90000"/>
              </a:lnSpc>
            </a:pPr>
            <a:endParaRPr lang="en-GB" altLang="en-US" sz="1100"/>
          </a:p>
          <a:p>
            <a:pPr eaLnBrk="1" hangingPunct="1">
              <a:lnSpc>
                <a:spcPct val="90000"/>
              </a:lnSpc>
            </a:pPr>
            <a:endParaRPr lang="en-GB" altLang="en-US" sz="1100"/>
          </a:p>
          <a:p>
            <a:pPr eaLnBrk="1" hangingPunct="1">
              <a:lnSpc>
                <a:spcPct val="90000"/>
              </a:lnSpc>
            </a:pPr>
            <a:endParaRPr lang="en-US" altLang="en-US" sz="1100"/>
          </a:p>
        </p:txBody>
      </p:sp>
      <p:sp>
        <p:nvSpPr>
          <p:cNvPr id="169989"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D1EC15FE-D32E-4B19-9CFB-214CCF550AE2}" type="slidenum">
              <a:rPr lang="de-DE" altLang="en-US"/>
              <a:pPr algn="r" eaLnBrk="1" hangingPunct="1">
                <a:spcBef>
                  <a:spcPct val="0"/>
                </a:spcBef>
              </a:pPr>
              <a:t>11</a:t>
            </a:fld>
            <a:endParaRPr lang="de-DE" altLang="en-US"/>
          </a:p>
        </p:txBody>
      </p:sp>
    </p:spTree>
    <p:extLst>
      <p:ext uri="{BB962C8B-B14F-4D97-AF65-F5344CB8AC3E}">
        <p14:creationId xmlns:p14="http://schemas.microsoft.com/office/powerpoint/2010/main" val="50002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At the EPO, inventive step is assessed using the problem-solution approach.</a:t>
            </a:r>
          </a:p>
          <a:p>
            <a:pPr eaLnBrk="1" hangingPunct="1"/>
            <a:endParaRPr lang="en-GB" altLang="en-US" smtClean="0"/>
          </a:p>
          <a:p>
            <a:pPr eaLnBrk="1" hangingPunct="1"/>
            <a:r>
              <a:rPr lang="en-GB" altLang="en-US" smtClean="0"/>
              <a:t>This approach assesses in an objective manner whether the solution proposed to the problem presented in the patent application is obvious or not to the person skilled in the art. </a:t>
            </a:r>
          </a:p>
          <a:p>
            <a:pPr eaLnBrk="1" hangingPunct="1"/>
            <a:endParaRPr lang="en-GB" altLang="en-US" smtClean="0"/>
          </a:p>
          <a:p>
            <a:pPr eaLnBrk="1" hangingPunct="1"/>
            <a:r>
              <a:rPr lang="en-GB" altLang="en-US" smtClean="0"/>
              <a:t>The person skilled in the art is a legal fiction. He or she is considered to be a practitioner with a general technical knowledge in the relevant field, with access to the entire state of the art and capable of performing routine work and experimentation.</a:t>
            </a:r>
          </a:p>
          <a:p>
            <a:pPr eaLnBrk="1" hangingPunct="1"/>
            <a:endParaRPr lang="en-GB" altLang="en-US" smtClean="0"/>
          </a:p>
          <a:p>
            <a:pPr eaLnBrk="1" hangingPunct="1"/>
            <a:r>
              <a:rPr lang="en-GB" altLang="en-US" smtClean="0"/>
              <a:t>He does not, however, have any inventive skills.</a:t>
            </a:r>
          </a:p>
          <a:p>
            <a:endParaRPr lang="en-GB" altLang="en-US" smtClean="0"/>
          </a:p>
        </p:txBody>
      </p:sp>
    </p:spTree>
    <p:extLst>
      <p:ext uri="{BB962C8B-B14F-4D97-AF65-F5344CB8AC3E}">
        <p14:creationId xmlns:p14="http://schemas.microsoft.com/office/powerpoint/2010/main" val="239255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F213A231-974C-4D04-8F2F-A5FE9B5B9ED4}" type="slidenum">
              <a:rPr lang="en-GB" altLang="en-US"/>
              <a:pPr algn="r" eaLnBrk="1" hangingPunct="1">
                <a:spcBef>
                  <a:spcPct val="0"/>
                </a:spcBef>
              </a:pPr>
              <a:t>13</a:t>
            </a:fld>
            <a:endParaRPr lang="en-GB" altLang="en-US"/>
          </a:p>
        </p:txBody>
      </p:sp>
      <p:sp>
        <p:nvSpPr>
          <p:cNvPr id="172035" name="Rectangle 7"/>
          <p:cNvSpPr txBox="1">
            <a:spLocks noGrp="1" noChangeArrowheads="1"/>
          </p:cNvSpPr>
          <p:nvPr/>
        </p:nvSpPr>
        <p:spPr bwMode="auto">
          <a:xfrm>
            <a:off x="3844856" y="9412207"/>
            <a:ext cx="2901976" cy="4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nchor="b"/>
          <a:lstStyle>
            <a:lvl1pPr defTabSz="896938" eaLnBrk="0" hangingPunct="0">
              <a:spcBef>
                <a:spcPct val="30000"/>
              </a:spcBef>
              <a:defRPr sz="1200">
                <a:solidFill>
                  <a:schemeClr val="tx1"/>
                </a:solidFill>
                <a:latin typeface="Arial" charset="0"/>
                <a:cs typeface="Arial" charset="0"/>
              </a:defRPr>
            </a:lvl1pPr>
            <a:lvl2pPr marL="742950" indent="-285750" defTabSz="896938" eaLnBrk="0" hangingPunct="0">
              <a:spcBef>
                <a:spcPct val="30000"/>
              </a:spcBef>
              <a:defRPr sz="1200">
                <a:solidFill>
                  <a:schemeClr val="tx1"/>
                </a:solidFill>
                <a:latin typeface="Arial" charset="0"/>
                <a:cs typeface="Arial" charset="0"/>
              </a:defRPr>
            </a:lvl2pPr>
            <a:lvl3pPr marL="1143000" indent="-228600" defTabSz="896938" eaLnBrk="0" hangingPunct="0">
              <a:spcBef>
                <a:spcPct val="30000"/>
              </a:spcBef>
              <a:defRPr sz="1200">
                <a:solidFill>
                  <a:schemeClr val="tx1"/>
                </a:solidFill>
                <a:latin typeface="Arial" charset="0"/>
                <a:cs typeface="Arial" charset="0"/>
              </a:defRPr>
            </a:lvl3pPr>
            <a:lvl4pPr marL="1600200" indent="-228600" defTabSz="896938" eaLnBrk="0" hangingPunct="0">
              <a:spcBef>
                <a:spcPct val="30000"/>
              </a:spcBef>
              <a:defRPr sz="1200">
                <a:solidFill>
                  <a:schemeClr val="tx1"/>
                </a:solidFill>
                <a:latin typeface="Arial" charset="0"/>
                <a:cs typeface="Arial" charset="0"/>
              </a:defRPr>
            </a:lvl4pPr>
            <a:lvl5pPr marL="2057400" indent="-228600" defTabSz="896938" eaLnBrk="0" hangingPunct="0">
              <a:spcBef>
                <a:spcPct val="30000"/>
              </a:spcBef>
              <a:defRPr sz="1200">
                <a:solidFill>
                  <a:schemeClr val="tx1"/>
                </a:solidFill>
                <a:latin typeface="Arial" charset="0"/>
                <a:cs typeface="Arial" charset="0"/>
              </a:defRPr>
            </a:lvl5pPr>
            <a:lvl6pPr marL="2514600" indent="-228600" defTabSz="896938" eaLnBrk="0" fontAlgn="base" hangingPunct="0">
              <a:spcBef>
                <a:spcPct val="30000"/>
              </a:spcBef>
              <a:spcAft>
                <a:spcPct val="0"/>
              </a:spcAft>
              <a:defRPr sz="1200">
                <a:solidFill>
                  <a:schemeClr val="tx1"/>
                </a:solidFill>
                <a:latin typeface="Arial" charset="0"/>
                <a:cs typeface="Arial" charset="0"/>
              </a:defRPr>
            </a:lvl6pPr>
            <a:lvl7pPr marL="2971800" indent="-228600" defTabSz="896938" eaLnBrk="0" fontAlgn="base" hangingPunct="0">
              <a:spcBef>
                <a:spcPct val="30000"/>
              </a:spcBef>
              <a:spcAft>
                <a:spcPct val="0"/>
              </a:spcAft>
              <a:defRPr sz="1200">
                <a:solidFill>
                  <a:schemeClr val="tx1"/>
                </a:solidFill>
                <a:latin typeface="Arial" charset="0"/>
                <a:cs typeface="Arial" charset="0"/>
              </a:defRPr>
            </a:lvl7pPr>
            <a:lvl8pPr marL="3429000" indent="-228600" defTabSz="896938" eaLnBrk="0" fontAlgn="base" hangingPunct="0">
              <a:spcBef>
                <a:spcPct val="30000"/>
              </a:spcBef>
              <a:spcAft>
                <a:spcPct val="0"/>
              </a:spcAft>
              <a:defRPr sz="1200">
                <a:solidFill>
                  <a:schemeClr val="tx1"/>
                </a:solidFill>
                <a:latin typeface="Arial" charset="0"/>
                <a:cs typeface="Arial" charset="0"/>
              </a:defRPr>
            </a:lvl8pPr>
            <a:lvl9pPr marL="3886200" indent="-228600" defTabSz="896938"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359A315F-0C46-4FF9-AC08-BA61D753AD9C}" type="slidenum">
              <a:rPr lang="en-GB" altLang="en-US">
                <a:latin typeface="Times New Roman" pitchFamily="18" charset="0"/>
                <a:ea typeface="Arial Unicode MS" pitchFamily="34" charset="-128"/>
                <a:cs typeface="Arial Unicode MS" pitchFamily="34" charset="-128"/>
              </a:rPr>
              <a:pPr algn="r" eaLnBrk="1" hangingPunct="1">
                <a:spcBef>
                  <a:spcPct val="0"/>
                </a:spcBef>
              </a:pPr>
              <a:t>13</a:t>
            </a:fld>
            <a:endParaRPr lang="en-GB" altLang="en-US">
              <a:latin typeface="Times New Roman" pitchFamily="18" charset="0"/>
              <a:ea typeface="Arial Unicode MS" pitchFamily="34" charset="-128"/>
              <a:cs typeface="Arial Unicode MS" pitchFamily="34" charset="-128"/>
            </a:endParaRPr>
          </a:p>
        </p:txBody>
      </p:sp>
      <p:sp>
        <p:nvSpPr>
          <p:cNvPr id="172036" name="Rectangle 2"/>
          <p:cNvSpPr>
            <a:spLocks noGrp="1" noRot="1" noChangeAspect="1" noChangeArrowheads="1" noTextEdit="1"/>
          </p:cNvSpPr>
          <p:nvPr>
            <p:ph type="sldImg"/>
          </p:nvPr>
        </p:nvSpPr>
        <p:spPr>
          <a:xfrm>
            <a:off x="908050" y="741363"/>
            <a:ext cx="4935538" cy="3703637"/>
          </a:xfrm>
          <a:ln/>
        </p:spPr>
      </p:sp>
      <p:sp>
        <p:nvSpPr>
          <p:cNvPr id="172037" name="Rectangle 3"/>
          <p:cNvSpPr>
            <a:spLocks noGrp="1" noChangeArrowheads="1"/>
          </p:cNvSpPr>
          <p:nvPr>
            <p:ph type="body" idx="1"/>
          </p:nvPr>
        </p:nvSpPr>
        <p:spPr>
          <a:xfrm>
            <a:off x="871067" y="4669826"/>
            <a:ext cx="5004701"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lstStyle/>
          <a:p>
            <a:pPr eaLnBrk="1" hangingPunct="1"/>
            <a:r>
              <a:rPr lang="en-GB" altLang="en-US" dirty="0" smtClean="0"/>
              <a:t>The claim describes the technical features of the invention.</a:t>
            </a:r>
          </a:p>
          <a:p>
            <a:pPr eaLnBrk="1" hangingPunct="1"/>
            <a:endParaRPr lang="en-GB" altLang="en-US" dirty="0" smtClean="0"/>
          </a:p>
          <a:p>
            <a:r>
              <a:rPr lang="en-GB" altLang="en-US" dirty="0" smtClean="0"/>
              <a:t>In order to be able to decide whether an invention is new, the patent examiner responsible for examining the application first has to define the prior art. To do this, he has to perform a search into the prior art, which will usually involve consulting databases containing patent documents and scientific journals, as well as searching the internet and other media.</a:t>
            </a:r>
          </a:p>
          <a:p>
            <a:endParaRPr lang="en-GB" altLang="en-US" dirty="0" smtClean="0"/>
          </a:p>
          <a:p>
            <a:r>
              <a:rPr lang="en-GB" altLang="en-US" dirty="0" smtClean="0"/>
              <a:t>In the example shown here, the search revealed four documents. The patent examiner compared the claim with each document in turn and checked whether the invention differs from it. None of the documents discloses all the features of the claim, so the invention as expressed in the claim is new. </a:t>
            </a:r>
          </a:p>
          <a:p>
            <a:pPr eaLnBrk="1" hangingPunct="1"/>
            <a:endParaRPr lang="en-GB" altLang="en-US" dirty="0" smtClean="0"/>
          </a:p>
          <a:p>
            <a:pPr eaLnBrk="1" hangingPunct="1"/>
            <a:endParaRPr lang="en-GB" altLang="en-US" dirty="0" smtClean="0"/>
          </a:p>
        </p:txBody>
      </p:sp>
    </p:spTree>
    <p:extLst>
      <p:ext uri="{BB962C8B-B14F-4D97-AF65-F5344CB8AC3E}">
        <p14:creationId xmlns:p14="http://schemas.microsoft.com/office/powerpoint/2010/main" val="2972492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7CF4BE84-E2F8-4777-A304-DCEB4C912B89}" type="slidenum">
              <a:rPr lang="en-GB" altLang="en-US" smtClean="0"/>
              <a:pPr eaLnBrk="1" hangingPunct="1">
                <a:spcBef>
                  <a:spcPct val="0"/>
                </a:spcBef>
              </a:pPr>
              <a:t>14</a:t>
            </a:fld>
            <a:endParaRPr lang="en-GB" altLang="en-US" smtClean="0"/>
          </a:p>
        </p:txBody>
      </p:sp>
      <p:sp>
        <p:nvSpPr>
          <p:cNvPr id="173059" name="Rectangle 7"/>
          <p:cNvSpPr txBox="1">
            <a:spLocks noGrp="1" noChangeArrowheads="1"/>
          </p:cNvSpPr>
          <p:nvPr/>
        </p:nvSpPr>
        <p:spPr bwMode="auto">
          <a:xfrm>
            <a:off x="3844856" y="9412207"/>
            <a:ext cx="2901976" cy="4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nchor="b"/>
          <a:lstStyle>
            <a:lvl1pPr defTabSz="896938" eaLnBrk="0" hangingPunct="0">
              <a:spcBef>
                <a:spcPct val="30000"/>
              </a:spcBef>
              <a:defRPr sz="1200">
                <a:solidFill>
                  <a:schemeClr val="tx1"/>
                </a:solidFill>
                <a:latin typeface="Arial" charset="0"/>
                <a:cs typeface="Arial" charset="0"/>
              </a:defRPr>
            </a:lvl1pPr>
            <a:lvl2pPr marL="742950" indent="-285750" defTabSz="896938" eaLnBrk="0" hangingPunct="0">
              <a:spcBef>
                <a:spcPct val="30000"/>
              </a:spcBef>
              <a:defRPr sz="1200">
                <a:solidFill>
                  <a:schemeClr val="tx1"/>
                </a:solidFill>
                <a:latin typeface="Arial" charset="0"/>
                <a:cs typeface="Arial" charset="0"/>
              </a:defRPr>
            </a:lvl2pPr>
            <a:lvl3pPr marL="1143000" indent="-228600" defTabSz="896938" eaLnBrk="0" hangingPunct="0">
              <a:spcBef>
                <a:spcPct val="30000"/>
              </a:spcBef>
              <a:defRPr sz="1200">
                <a:solidFill>
                  <a:schemeClr val="tx1"/>
                </a:solidFill>
                <a:latin typeface="Arial" charset="0"/>
                <a:cs typeface="Arial" charset="0"/>
              </a:defRPr>
            </a:lvl3pPr>
            <a:lvl4pPr marL="1600200" indent="-228600" defTabSz="896938" eaLnBrk="0" hangingPunct="0">
              <a:spcBef>
                <a:spcPct val="30000"/>
              </a:spcBef>
              <a:defRPr sz="1200">
                <a:solidFill>
                  <a:schemeClr val="tx1"/>
                </a:solidFill>
                <a:latin typeface="Arial" charset="0"/>
                <a:cs typeface="Arial" charset="0"/>
              </a:defRPr>
            </a:lvl4pPr>
            <a:lvl5pPr marL="2057400" indent="-228600" defTabSz="896938" eaLnBrk="0" hangingPunct="0">
              <a:spcBef>
                <a:spcPct val="30000"/>
              </a:spcBef>
              <a:defRPr sz="1200">
                <a:solidFill>
                  <a:schemeClr val="tx1"/>
                </a:solidFill>
                <a:latin typeface="Arial" charset="0"/>
                <a:cs typeface="Arial" charset="0"/>
              </a:defRPr>
            </a:lvl5pPr>
            <a:lvl6pPr marL="2514600" indent="-228600" defTabSz="896938" eaLnBrk="0" fontAlgn="base" hangingPunct="0">
              <a:spcBef>
                <a:spcPct val="30000"/>
              </a:spcBef>
              <a:spcAft>
                <a:spcPct val="0"/>
              </a:spcAft>
              <a:defRPr sz="1200">
                <a:solidFill>
                  <a:schemeClr val="tx1"/>
                </a:solidFill>
                <a:latin typeface="Arial" charset="0"/>
                <a:cs typeface="Arial" charset="0"/>
              </a:defRPr>
            </a:lvl6pPr>
            <a:lvl7pPr marL="2971800" indent="-228600" defTabSz="896938" eaLnBrk="0" fontAlgn="base" hangingPunct="0">
              <a:spcBef>
                <a:spcPct val="30000"/>
              </a:spcBef>
              <a:spcAft>
                <a:spcPct val="0"/>
              </a:spcAft>
              <a:defRPr sz="1200">
                <a:solidFill>
                  <a:schemeClr val="tx1"/>
                </a:solidFill>
                <a:latin typeface="Arial" charset="0"/>
                <a:cs typeface="Arial" charset="0"/>
              </a:defRPr>
            </a:lvl7pPr>
            <a:lvl8pPr marL="3429000" indent="-228600" defTabSz="896938" eaLnBrk="0" fontAlgn="base" hangingPunct="0">
              <a:spcBef>
                <a:spcPct val="30000"/>
              </a:spcBef>
              <a:spcAft>
                <a:spcPct val="0"/>
              </a:spcAft>
              <a:defRPr sz="1200">
                <a:solidFill>
                  <a:schemeClr val="tx1"/>
                </a:solidFill>
                <a:latin typeface="Arial" charset="0"/>
                <a:cs typeface="Arial" charset="0"/>
              </a:defRPr>
            </a:lvl8pPr>
            <a:lvl9pPr marL="3886200" indent="-228600" defTabSz="896938"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2DB0DED5-44BE-4C2F-B580-286022835ABB}" type="slidenum">
              <a:rPr lang="en-GB" altLang="en-US">
                <a:latin typeface="Times New Roman" pitchFamily="18" charset="0"/>
                <a:ea typeface="Arial Unicode MS" pitchFamily="34" charset="-128"/>
                <a:cs typeface="Arial Unicode MS" pitchFamily="34" charset="-128"/>
              </a:rPr>
              <a:pPr algn="r" eaLnBrk="1" hangingPunct="1">
                <a:spcBef>
                  <a:spcPct val="0"/>
                </a:spcBef>
              </a:pPr>
              <a:t>14</a:t>
            </a:fld>
            <a:endParaRPr lang="en-GB" altLang="en-US">
              <a:latin typeface="Times New Roman" pitchFamily="18" charset="0"/>
              <a:ea typeface="Arial Unicode MS" pitchFamily="34" charset="-128"/>
              <a:cs typeface="Arial Unicode MS" pitchFamily="34" charset="-128"/>
            </a:endParaRPr>
          </a:p>
        </p:txBody>
      </p:sp>
      <p:sp>
        <p:nvSpPr>
          <p:cNvPr id="173060" name="Rectangle 2"/>
          <p:cNvSpPr>
            <a:spLocks noGrp="1" noRot="1" noChangeAspect="1" noChangeArrowheads="1" noTextEdit="1"/>
          </p:cNvSpPr>
          <p:nvPr>
            <p:ph type="sldImg"/>
          </p:nvPr>
        </p:nvSpPr>
        <p:spPr>
          <a:xfrm>
            <a:off x="908050" y="741363"/>
            <a:ext cx="4935538" cy="3703637"/>
          </a:xfrm>
          <a:ln/>
        </p:spPr>
      </p:sp>
      <p:sp>
        <p:nvSpPr>
          <p:cNvPr id="173061" name="Rectangle 3"/>
          <p:cNvSpPr>
            <a:spLocks noGrp="1" noChangeArrowheads="1"/>
          </p:cNvSpPr>
          <p:nvPr>
            <p:ph type="body" idx="1"/>
          </p:nvPr>
        </p:nvSpPr>
        <p:spPr>
          <a:xfrm>
            <a:off x="871067" y="4669826"/>
            <a:ext cx="5004701"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lstStyle/>
          <a:p>
            <a:pPr eaLnBrk="1" hangingPunct="1">
              <a:lnSpc>
                <a:spcPct val="80000"/>
              </a:lnSpc>
            </a:pPr>
            <a:r>
              <a:rPr lang="en-GB" altLang="en-US" sz="1100"/>
              <a:t>To ensure an objective assessment of inventive step, the EPO, for example, uses a structured problem-solution approach which lessens the risk of hindsight.</a:t>
            </a:r>
          </a:p>
          <a:p>
            <a:pPr eaLnBrk="1" hangingPunct="1">
              <a:lnSpc>
                <a:spcPct val="80000"/>
              </a:lnSpc>
            </a:pPr>
            <a:endParaRPr lang="en-GB" altLang="en-US" sz="1100"/>
          </a:p>
          <a:p>
            <a:pPr eaLnBrk="1" hangingPunct="1">
              <a:lnSpc>
                <a:spcPct val="80000"/>
              </a:lnSpc>
            </a:pPr>
            <a:r>
              <a:rPr lang="en-GB" altLang="en-US" sz="1100"/>
              <a:t>The questions asked during this analysis can be grouped into three stages.</a:t>
            </a:r>
          </a:p>
          <a:p>
            <a:pPr eaLnBrk="1" hangingPunct="1">
              <a:lnSpc>
                <a:spcPct val="80000"/>
              </a:lnSpc>
            </a:pPr>
            <a:endParaRPr lang="en-GB" altLang="en-US" sz="1100"/>
          </a:p>
          <a:p>
            <a:pPr eaLnBrk="1" hangingPunct="1">
              <a:lnSpc>
                <a:spcPct val="80000"/>
              </a:lnSpc>
            </a:pPr>
            <a:r>
              <a:rPr lang="en-GB" altLang="en-US" sz="1100"/>
              <a:t>In stage 1, the examiner considers the differences between the claim and each document. He then chooses the document which comes closest to the invention. This is normally the document which has the most features in common with the invention. In our example, this is document D1 and we have identified the features that the claim has in common with it.</a:t>
            </a:r>
          </a:p>
          <a:p>
            <a:pPr algn="just" eaLnBrk="1" hangingPunct="1">
              <a:lnSpc>
                <a:spcPct val="80000"/>
              </a:lnSpc>
            </a:pPr>
            <a:endParaRPr lang="en-GB" altLang="en-US" sz="1100"/>
          </a:p>
          <a:p>
            <a:pPr eaLnBrk="1" hangingPunct="1">
              <a:lnSpc>
                <a:spcPct val="80000"/>
              </a:lnSpc>
            </a:pPr>
            <a:r>
              <a:rPr lang="en-GB" altLang="en-US" sz="1100"/>
              <a:t>In stage 2, the examiner notes down differences between the claim and this document. He thinks of advantages based these differences. In this case it is the reduction in the time needed to fill several cups thanks to the second spout.</a:t>
            </a:r>
          </a:p>
          <a:p>
            <a:pPr eaLnBrk="1" hangingPunct="1">
              <a:lnSpc>
                <a:spcPct val="80000"/>
              </a:lnSpc>
            </a:pPr>
            <a:endParaRPr lang="en-GB" altLang="en-US" sz="1100"/>
          </a:p>
          <a:p>
            <a:pPr eaLnBrk="1" hangingPunct="1">
              <a:lnSpc>
                <a:spcPct val="80000"/>
              </a:lnSpc>
            </a:pPr>
            <a:r>
              <a:rPr lang="en-GB" altLang="en-US" sz="1100"/>
              <a:t>The next question is whether the skilled person would have overcome the drawback of document D1 in the same manner as the inventor did. To answer this question, the examiner formulates a so-called objective problem, which is usually how to achieve the same effect as the invention. In this case the question would be "How can we modify the teapot of D1 in order to reduce the time needed to fill multiple cups?“ We will look at the answer to this question on the next slide.</a:t>
            </a:r>
          </a:p>
        </p:txBody>
      </p:sp>
    </p:spTree>
    <p:extLst>
      <p:ext uri="{BB962C8B-B14F-4D97-AF65-F5344CB8AC3E}">
        <p14:creationId xmlns:p14="http://schemas.microsoft.com/office/powerpoint/2010/main" val="234902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978115F0-C60E-4457-960E-EF312E83BA17}" type="slidenum">
              <a:rPr lang="en-GB" altLang="en-US"/>
              <a:pPr algn="r" eaLnBrk="1" hangingPunct="1">
                <a:spcBef>
                  <a:spcPct val="0"/>
                </a:spcBef>
              </a:pPr>
              <a:t>15</a:t>
            </a:fld>
            <a:endParaRPr lang="en-GB" altLang="en-US"/>
          </a:p>
        </p:txBody>
      </p:sp>
      <p:sp>
        <p:nvSpPr>
          <p:cNvPr id="174083" name="Rectangle 7"/>
          <p:cNvSpPr txBox="1">
            <a:spLocks noGrp="1" noChangeArrowheads="1"/>
          </p:cNvSpPr>
          <p:nvPr/>
        </p:nvSpPr>
        <p:spPr bwMode="auto">
          <a:xfrm>
            <a:off x="3844856" y="9412207"/>
            <a:ext cx="2901976" cy="4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nchor="b"/>
          <a:lstStyle>
            <a:lvl1pPr defTabSz="896938" eaLnBrk="0" hangingPunct="0">
              <a:spcBef>
                <a:spcPct val="30000"/>
              </a:spcBef>
              <a:defRPr sz="1200">
                <a:solidFill>
                  <a:schemeClr val="tx1"/>
                </a:solidFill>
                <a:latin typeface="Arial" charset="0"/>
                <a:cs typeface="Arial" charset="0"/>
              </a:defRPr>
            </a:lvl1pPr>
            <a:lvl2pPr marL="742950" indent="-285750" defTabSz="896938" eaLnBrk="0" hangingPunct="0">
              <a:spcBef>
                <a:spcPct val="30000"/>
              </a:spcBef>
              <a:defRPr sz="1200">
                <a:solidFill>
                  <a:schemeClr val="tx1"/>
                </a:solidFill>
                <a:latin typeface="Arial" charset="0"/>
                <a:cs typeface="Arial" charset="0"/>
              </a:defRPr>
            </a:lvl2pPr>
            <a:lvl3pPr marL="1143000" indent="-228600" defTabSz="896938" eaLnBrk="0" hangingPunct="0">
              <a:spcBef>
                <a:spcPct val="30000"/>
              </a:spcBef>
              <a:defRPr sz="1200">
                <a:solidFill>
                  <a:schemeClr val="tx1"/>
                </a:solidFill>
                <a:latin typeface="Arial" charset="0"/>
                <a:cs typeface="Arial" charset="0"/>
              </a:defRPr>
            </a:lvl3pPr>
            <a:lvl4pPr marL="1600200" indent="-228600" defTabSz="896938" eaLnBrk="0" hangingPunct="0">
              <a:spcBef>
                <a:spcPct val="30000"/>
              </a:spcBef>
              <a:defRPr sz="1200">
                <a:solidFill>
                  <a:schemeClr val="tx1"/>
                </a:solidFill>
                <a:latin typeface="Arial" charset="0"/>
                <a:cs typeface="Arial" charset="0"/>
              </a:defRPr>
            </a:lvl4pPr>
            <a:lvl5pPr marL="2057400" indent="-228600" defTabSz="896938" eaLnBrk="0" hangingPunct="0">
              <a:spcBef>
                <a:spcPct val="30000"/>
              </a:spcBef>
              <a:defRPr sz="1200">
                <a:solidFill>
                  <a:schemeClr val="tx1"/>
                </a:solidFill>
                <a:latin typeface="Arial" charset="0"/>
                <a:cs typeface="Arial" charset="0"/>
              </a:defRPr>
            </a:lvl5pPr>
            <a:lvl6pPr marL="2514600" indent="-228600" defTabSz="896938" eaLnBrk="0" fontAlgn="base" hangingPunct="0">
              <a:spcBef>
                <a:spcPct val="30000"/>
              </a:spcBef>
              <a:spcAft>
                <a:spcPct val="0"/>
              </a:spcAft>
              <a:defRPr sz="1200">
                <a:solidFill>
                  <a:schemeClr val="tx1"/>
                </a:solidFill>
                <a:latin typeface="Arial" charset="0"/>
                <a:cs typeface="Arial" charset="0"/>
              </a:defRPr>
            </a:lvl6pPr>
            <a:lvl7pPr marL="2971800" indent="-228600" defTabSz="896938" eaLnBrk="0" fontAlgn="base" hangingPunct="0">
              <a:spcBef>
                <a:spcPct val="30000"/>
              </a:spcBef>
              <a:spcAft>
                <a:spcPct val="0"/>
              </a:spcAft>
              <a:defRPr sz="1200">
                <a:solidFill>
                  <a:schemeClr val="tx1"/>
                </a:solidFill>
                <a:latin typeface="Arial" charset="0"/>
                <a:cs typeface="Arial" charset="0"/>
              </a:defRPr>
            </a:lvl7pPr>
            <a:lvl8pPr marL="3429000" indent="-228600" defTabSz="896938" eaLnBrk="0" fontAlgn="base" hangingPunct="0">
              <a:spcBef>
                <a:spcPct val="30000"/>
              </a:spcBef>
              <a:spcAft>
                <a:spcPct val="0"/>
              </a:spcAft>
              <a:defRPr sz="1200">
                <a:solidFill>
                  <a:schemeClr val="tx1"/>
                </a:solidFill>
                <a:latin typeface="Arial" charset="0"/>
                <a:cs typeface="Arial" charset="0"/>
              </a:defRPr>
            </a:lvl8pPr>
            <a:lvl9pPr marL="3886200" indent="-228600" defTabSz="896938"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C68F63EA-2FE1-4D81-BE00-200590044B38}" type="slidenum">
              <a:rPr lang="en-GB" altLang="en-US">
                <a:latin typeface="Times New Roman" pitchFamily="18" charset="0"/>
                <a:ea typeface="Arial Unicode MS" pitchFamily="34" charset="-128"/>
                <a:cs typeface="Arial Unicode MS" pitchFamily="34" charset="-128"/>
              </a:rPr>
              <a:pPr algn="r" eaLnBrk="1" hangingPunct="1">
                <a:spcBef>
                  <a:spcPct val="0"/>
                </a:spcBef>
              </a:pPr>
              <a:t>15</a:t>
            </a:fld>
            <a:endParaRPr lang="en-GB" altLang="en-US">
              <a:latin typeface="Times New Roman" pitchFamily="18" charset="0"/>
              <a:ea typeface="Arial Unicode MS" pitchFamily="34" charset="-128"/>
              <a:cs typeface="Arial Unicode MS" pitchFamily="34" charset="-128"/>
            </a:endParaRPr>
          </a:p>
        </p:txBody>
      </p:sp>
      <p:sp>
        <p:nvSpPr>
          <p:cNvPr id="174084" name="Rectangle 2"/>
          <p:cNvSpPr>
            <a:spLocks noGrp="1" noRot="1" noChangeAspect="1" noChangeArrowheads="1" noTextEdit="1"/>
          </p:cNvSpPr>
          <p:nvPr>
            <p:ph type="sldImg"/>
          </p:nvPr>
        </p:nvSpPr>
        <p:spPr>
          <a:xfrm>
            <a:off x="908050" y="741363"/>
            <a:ext cx="4935538" cy="3703637"/>
          </a:xfrm>
          <a:ln/>
        </p:spPr>
      </p:sp>
      <p:sp>
        <p:nvSpPr>
          <p:cNvPr id="174085" name="Rectangle 3"/>
          <p:cNvSpPr>
            <a:spLocks noGrp="1" noChangeArrowheads="1"/>
          </p:cNvSpPr>
          <p:nvPr>
            <p:ph type="body" idx="1"/>
          </p:nvPr>
        </p:nvSpPr>
        <p:spPr>
          <a:xfrm>
            <a:off x="871067" y="4669826"/>
            <a:ext cx="5004701"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lstStyle/>
          <a:p>
            <a:pPr eaLnBrk="1" hangingPunct="1">
              <a:lnSpc>
                <a:spcPct val="80000"/>
              </a:lnSpc>
            </a:pPr>
            <a:r>
              <a:rPr lang="en-GB" altLang="en-US" sz="900"/>
              <a:t>In stage 3, the examiner is looking for an answer to the question: How would the skilled person modify the teapot of D1 in order to reduce the filling time for multiple cups?</a:t>
            </a:r>
          </a:p>
          <a:p>
            <a:pPr eaLnBrk="1" hangingPunct="1">
              <a:lnSpc>
                <a:spcPct val="80000"/>
              </a:lnSpc>
              <a:buFontTx/>
              <a:buChar char="•"/>
            </a:pPr>
            <a:endParaRPr lang="en-GB" altLang="en-US" sz="900"/>
          </a:p>
          <a:p>
            <a:pPr eaLnBrk="1" hangingPunct="1">
              <a:lnSpc>
                <a:spcPct val="80000"/>
              </a:lnSpc>
            </a:pPr>
            <a:r>
              <a:rPr lang="en-GB" altLang="en-US" sz="900"/>
              <a:t>[Click 1]</a:t>
            </a:r>
          </a:p>
          <a:p>
            <a:pPr eaLnBrk="1" hangingPunct="1">
              <a:lnSpc>
                <a:spcPct val="80000"/>
              </a:lnSpc>
            </a:pPr>
            <a:endParaRPr lang="en-GB" altLang="en-US" sz="900"/>
          </a:p>
          <a:p>
            <a:pPr eaLnBrk="1" hangingPunct="1">
              <a:lnSpc>
                <a:spcPct val="80000"/>
              </a:lnSpc>
            </a:pPr>
            <a:r>
              <a:rPr lang="en-GB" altLang="en-US" sz="900"/>
              <a:t>The skilled person realistically only has access to the prior art in the technical field of the invention, which in this case is the field of kitchen utensils for food processing, in particular beverages. To come to a fair judgement, the skilled person should look at documents from this field only. The fertiliser distributor in D2 does not belong to this field, so should not be considered any further</a:t>
            </a:r>
          </a:p>
          <a:p>
            <a:pPr eaLnBrk="1" hangingPunct="1">
              <a:lnSpc>
                <a:spcPct val="80000"/>
              </a:lnSpc>
            </a:pPr>
            <a:endParaRPr lang="en-GB" altLang="en-US" sz="900"/>
          </a:p>
          <a:p>
            <a:pPr eaLnBrk="1" hangingPunct="1">
              <a:lnSpc>
                <a:spcPct val="80000"/>
              </a:lnSpc>
            </a:pPr>
            <a:r>
              <a:rPr lang="en-GB" altLang="en-US" sz="900"/>
              <a:t>Next, the examiner checks if the other documents - D3 and D4 - are concerned with filling several cups simultaneously and whether they offer the same advantage as the invention. D4 does not disclose the same effect, as it only uses one spout at a time, and not two together. Thus, D4 teaches away from the invention and must be discarded.</a:t>
            </a:r>
          </a:p>
          <a:p>
            <a:pPr>
              <a:lnSpc>
                <a:spcPct val="80000"/>
              </a:lnSpc>
            </a:pPr>
            <a:endParaRPr lang="en-GB" altLang="en-US" sz="900"/>
          </a:p>
          <a:p>
            <a:pPr>
              <a:lnSpc>
                <a:spcPct val="80000"/>
              </a:lnSpc>
            </a:pPr>
            <a:r>
              <a:rPr lang="en-GB" altLang="en-US" sz="900"/>
              <a:t>D3 discloses an espresso maker with a filter handle that allows two cups to be filled concurrently. This looks promising.</a:t>
            </a:r>
          </a:p>
          <a:p>
            <a:pPr>
              <a:lnSpc>
                <a:spcPct val="80000"/>
              </a:lnSpc>
            </a:pPr>
            <a:endParaRPr lang="en-GB" altLang="en-US" sz="900"/>
          </a:p>
          <a:p>
            <a:pPr eaLnBrk="1" hangingPunct="1">
              <a:lnSpc>
                <a:spcPct val="80000"/>
              </a:lnSpc>
            </a:pPr>
            <a:r>
              <a:rPr lang="en-GB" altLang="en-US" sz="900"/>
              <a:t>[Click 2]</a:t>
            </a:r>
          </a:p>
          <a:p>
            <a:pPr eaLnBrk="1" hangingPunct="1">
              <a:lnSpc>
                <a:spcPct val="80000"/>
              </a:lnSpc>
            </a:pPr>
            <a:endParaRPr lang="en-GB" altLang="en-US" sz="900"/>
          </a:p>
          <a:p>
            <a:pPr eaLnBrk="1" hangingPunct="1">
              <a:lnSpc>
                <a:spcPct val="80000"/>
              </a:lnSpc>
            </a:pPr>
            <a:r>
              <a:rPr lang="en-GB" altLang="en-US" sz="900"/>
              <a:t>The examiner then comes to the final step in his assessment, which is to make a careful judgement as to whether the invention is obvious when looking at the two documents. </a:t>
            </a:r>
          </a:p>
          <a:p>
            <a:pPr eaLnBrk="1" hangingPunct="1">
              <a:lnSpc>
                <a:spcPct val="80000"/>
              </a:lnSpc>
            </a:pPr>
            <a:endParaRPr lang="de-CH" altLang="en-US" sz="900"/>
          </a:p>
          <a:p>
            <a:pPr eaLnBrk="1" hangingPunct="1">
              <a:lnSpc>
                <a:spcPct val="80000"/>
              </a:lnSpc>
            </a:pPr>
            <a:r>
              <a:rPr lang="de-CH" altLang="en-US" sz="900"/>
              <a:t>[Click 3]</a:t>
            </a:r>
          </a:p>
          <a:p>
            <a:pPr eaLnBrk="1" hangingPunct="1">
              <a:lnSpc>
                <a:spcPct val="80000"/>
              </a:lnSpc>
            </a:pPr>
            <a:endParaRPr lang="de-CH" altLang="en-US" sz="900"/>
          </a:p>
          <a:p>
            <a:pPr eaLnBrk="1" hangingPunct="1">
              <a:lnSpc>
                <a:spcPct val="80000"/>
              </a:lnSpc>
            </a:pPr>
            <a:r>
              <a:rPr lang="de-CH" altLang="en-US" sz="900"/>
              <a:t>To do this he must </a:t>
            </a:r>
            <a:r>
              <a:rPr lang="en-GB" altLang="en-US" sz="900"/>
              <a:t>ask the following hypothetical questions: </a:t>
            </a:r>
          </a:p>
          <a:p>
            <a:pPr eaLnBrk="1" hangingPunct="1">
              <a:lnSpc>
                <a:spcPct val="80000"/>
              </a:lnSpc>
            </a:pPr>
            <a:endParaRPr lang="en-GB" altLang="en-US" sz="900"/>
          </a:p>
          <a:p>
            <a:pPr eaLnBrk="1" hangingPunct="1">
              <a:lnSpc>
                <a:spcPct val="80000"/>
              </a:lnSpc>
            </a:pPr>
            <a:r>
              <a:rPr lang="en-GB" altLang="en-US" sz="900"/>
              <a:t>- If the skilled person looked at D1 in combination with D3, would he find a solution for the problem of reducing the filling time?</a:t>
            </a:r>
          </a:p>
          <a:p>
            <a:pPr>
              <a:lnSpc>
                <a:spcPct val="80000"/>
              </a:lnSpc>
            </a:pPr>
            <a:r>
              <a:rPr lang="en-GB" altLang="en-US" sz="900"/>
              <a:t>- What teaching would he take from D3?</a:t>
            </a:r>
          </a:p>
          <a:p>
            <a:pPr>
              <a:lnSpc>
                <a:spcPct val="80000"/>
              </a:lnSpc>
            </a:pPr>
            <a:endParaRPr lang="en-GB" altLang="en-US" sz="900"/>
          </a:p>
          <a:p>
            <a:pPr>
              <a:lnSpc>
                <a:spcPct val="80000"/>
              </a:lnSpc>
            </a:pPr>
            <a:r>
              <a:rPr lang="en-GB" altLang="en-US" sz="900"/>
              <a:t>For the sake of this example, the examiner may make the following considerations with regard to D3.</a:t>
            </a:r>
          </a:p>
          <a:p>
            <a:pPr>
              <a:lnSpc>
                <a:spcPct val="80000"/>
              </a:lnSpc>
            </a:pPr>
            <a:endParaRPr lang="en-GB" altLang="en-US" sz="900"/>
          </a:p>
          <a:p>
            <a:pPr>
              <a:lnSpc>
                <a:spcPct val="80000"/>
              </a:lnSpc>
            </a:pPr>
            <a:r>
              <a:rPr lang="en-GB" altLang="en-US" sz="900"/>
              <a:t>Firstly, the outlet in D3 does not reduce the time needed to fill two cups since the flow rate of the espresso maker remains the same. In fact, the opposite is true: it takes twice as long to fill two cups. Looked at another way, in the same amount of time, the two cups would only get half full.</a:t>
            </a:r>
          </a:p>
          <a:p>
            <a:pPr>
              <a:lnSpc>
                <a:spcPct val="80000"/>
              </a:lnSpc>
            </a:pPr>
            <a:endParaRPr lang="en-GB" altLang="en-US" sz="900"/>
          </a:p>
          <a:p>
            <a:pPr>
              <a:lnSpc>
                <a:spcPct val="80000"/>
              </a:lnSpc>
            </a:pPr>
            <a:r>
              <a:rPr lang="en-GB" altLang="en-US" sz="900"/>
              <a:t>Secondly, even if the skilled person applied the principle of the outlet with the two pipes in D3 to the known teapot in D1, he would not arrive at the claimed invention. In D3, the outlet is Y-shaped and consists of one pipe extending into two pipes, whereas the invention makes use of two </a:t>
            </a:r>
            <a:r>
              <a:rPr lang="en-GB" altLang="en-US" sz="900" u="sng"/>
              <a:t>separate</a:t>
            </a:r>
            <a:r>
              <a:rPr lang="en-GB" altLang="en-US" sz="900"/>
              <a:t> spouts. </a:t>
            </a:r>
          </a:p>
          <a:p>
            <a:pPr>
              <a:lnSpc>
                <a:spcPct val="80000"/>
              </a:lnSpc>
            </a:pPr>
            <a:endParaRPr lang="en-GB" altLang="en-US" sz="900"/>
          </a:p>
          <a:p>
            <a:pPr>
              <a:lnSpc>
                <a:spcPct val="80000"/>
              </a:lnSpc>
            </a:pPr>
            <a:r>
              <a:rPr lang="en-GB" altLang="en-US" sz="900"/>
              <a:t>The examiner may therefore arrive at the conclusion that the claim is inventive, since the two documents in combination would not arrive at the claimed invention. A patent could thus be granted on the basis of this claim.</a:t>
            </a:r>
          </a:p>
          <a:p>
            <a:pPr>
              <a:lnSpc>
                <a:spcPct val="80000"/>
              </a:lnSpc>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p:txBody>
      </p:sp>
    </p:spTree>
    <p:extLst>
      <p:ext uri="{BB962C8B-B14F-4D97-AF65-F5344CB8AC3E}">
        <p14:creationId xmlns:p14="http://schemas.microsoft.com/office/powerpoint/2010/main" val="2366493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AFF0CCDC-1ECF-49E0-B727-1711991809F0}" type="slidenum">
              <a:rPr lang="en-GB" altLang="en-US" smtClean="0"/>
              <a:pPr eaLnBrk="1" hangingPunct="1">
                <a:spcBef>
                  <a:spcPct val="0"/>
                </a:spcBef>
              </a:pPr>
              <a:t>16</a:t>
            </a:fld>
            <a:endParaRPr lang="en-GB" altLang="en-US" smtClean="0"/>
          </a:p>
        </p:txBody>
      </p:sp>
      <p:sp>
        <p:nvSpPr>
          <p:cNvPr id="175107"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A491066-B890-41BF-8FDD-AD1D3326A4D9}" type="slidenum">
              <a:rPr lang="en-US" altLang="en-US"/>
              <a:pPr algn="r" eaLnBrk="1" hangingPunct="1">
                <a:spcBef>
                  <a:spcPct val="0"/>
                </a:spcBef>
              </a:pPr>
              <a:t>16</a:t>
            </a:fld>
            <a:endParaRPr lang="en-US" altLang="en-US"/>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lstStyle/>
          <a:p>
            <a:pPr eaLnBrk="1" hangingPunct="1">
              <a:lnSpc>
                <a:spcPct val="80000"/>
              </a:lnSpc>
            </a:pPr>
            <a:r>
              <a:rPr lang="en-GB" altLang="en-US" sz="900" dirty="0" smtClean="0"/>
              <a:t>There are three main ways of obtaining patent protection in Europe.</a:t>
            </a:r>
          </a:p>
          <a:p>
            <a:pPr eaLnBrk="1" hangingPunct="1">
              <a:lnSpc>
                <a:spcPct val="80000"/>
              </a:lnSpc>
            </a:pPr>
            <a:endParaRPr lang="en-GB" altLang="en-US" sz="900" dirty="0" smtClean="0">
              <a:solidFill>
                <a:srgbClr val="000000"/>
              </a:solidFill>
            </a:endParaRPr>
          </a:p>
          <a:p>
            <a:pPr eaLnBrk="1" hangingPunct="1">
              <a:lnSpc>
                <a:spcPct val="120000"/>
              </a:lnSpc>
              <a:spcBef>
                <a:spcPct val="0"/>
              </a:spcBef>
            </a:pPr>
            <a:r>
              <a:rPr lang="en-GB" altLang="en-US" sz="900" dirty="0" smtClean="0"/>
              <a:t>The first is by filing with a national patent office. A national patent is valid only in the country for which it has been granted. You do not have to be a resident of a particular country in order to apply for a patent there. To obtain patents in several countries, applicants must file a separate patent application for each country. Each application has to fulfil the relevant national requirements.</a:t>
            </a:r>
          </a:p>
          <a:p>
            <a:pPr lvl="1" indent="-290289" eaLnBrk="1" hangingPunct="1">
              <a:lnSpc>
                <a:spcPct val="120000"/>
              </a:lnSpc>
              <a:spcBef>
                <a:spcPct val="0"/>
              </a:spcBef>
              <a:buFontTx/>
              <a:buChar char="•"/>
            </a:pPr>
            <a:endParaRPr lang="en-GB" altLang="en-US" sz="900" dirty="0" smtClean="0"/>
          </a:p>
          <a:p>
            <a:pPr eaLnBrk="1" hangingPunct="1">
              <a:lnSpc>
                <a:spcPct val="120000"/>
              </a:lnSpc>
              <a:spcBef>
                <a:spcPct val="0"/>
              </a:spcBef>
            </a:pPr>
            <a:r>
              <a:rPr lang="en-GB" altLang="en-US" sz="900" dirty="0" smtClean="0"/>
              <a:t>The second route is via the European Patent Office. The European patent system was set up harmonise and streamline the patent granting process in Europe. With the grant of a European patent the applicant can obtain national patents in the European countries he chooses to designate. For this, he has to perform certain acts such as paying fees or translating the patent document. </a:t>
            </a:r>
          </a:p>
          <a:p>
            <a:pPr eaLnBrk="1" hangingPunct="1">
              <a:lnSpc>
                <a:spcPct val="120000"/>
              </a:lnSpc>
              <a:spcBef>
                <a:spcPct val="0"/>
              </a:spcBef>
            </a:pPr>
            <a:endParaRPr lang="en-GB" altLang="en-US" sz="900" dirty="0" smtClean="0"/>
          </a:p>
          <a:p>
            <a:pPr eaLnBrk="1" hangingPunct="1">
              <a:lnSpc>
                <a:spcPct val="120000"/>
              </a:lnSpc>
              <a:spcBef>
                <a:spcPct val="0"/>
              </a:spcBef>
            </a:pPr>
            <a:r>
              <a:rPr lang="en-GB" altLang="en-US" sz="900" dirty="0" smtClean="0"/>
              <a:t>Currently, patent protection can be gained in up to 40 countries by filing a single patent application with the EPO. The EPO has 38 member states. The latest countries to join were Albania and Serbia in 2010. A further two states </a:t>
            </a:r>
            <a:r>
              <a:rPr lang="en-US" altLang="en-US" sz="900" dirty="0" smtClean="0">
                <a:solidFill>
                  <a:srgbClr val="FF0000"/>
                </a:solidFill>
              </a:rPr>
              <a:t>–</a:t>
            </a:r>
            <a:r>
              <a:rPr lang="en-GB" altLang="en-US" sz="900" dirty="0" smtClean="0"/>
              <a:t> Montenegro and Bosnia and Herzegovina </a:t>
            </a:r>
            <a:r>
              <a:rPr lang="en-US" altLang="en-US" sz="900" dirty="0" smtClean="0">
                <a:solidFill>
                  <a:srgbClr val="FF0000"/>
                </a:solidFill>
              </a:rPr>
              <a:t>–</a:t>
            </a:r>
            <a:r>
              <a:rPr lang="en-GB" altLang="en-US" sz="900" dirty="0" smtClean="0"/>
              <a:t> recognise European patents upon request. </a:t>
            </a:r>
            <a:endParaRPr lang="en-GB" altLang="en-US" sz="900" dirty="0" smtClean="0">
              <a:solidFill>
                <a:srgbClr val="000000"/>
              </a:solidFill>
            </a:endParaRPr>
          </a:p>
          <a:p>
            <a:pPr eaLnBrk="1" hangingPunct="1">
              <a:lnSpc>
                <a:spcPct val="80000"/>
              </a:lnSpc>
            </a:pPr>
            <a:endParaRPr lang="en-US" altLang="en-US" sz="900" b="1" dirty="0" smtClean="0">
              <a:solidFill>
                <a:srgbClr val="FF0000"/>
              </a:solidFill>
            </a:endParaRPr>
          </a:p>
          <a:p>
            <a:pPr eaLnBrk="1" hangingPunct="1">
              <a:lnSpc>
                <a:spcPct val="80000"/>
              </a:lnSpc>
            </a:pPr>
            <a:r>
              <a:rPr lang="en-US" altLang="en-US" sz="900" dirty="0" smtClean="0">
                <a:solidFill>
                  <a:srgbClr val="FF0000"/>
                </a:solidFill>
              </a:rPr>
              <a:t>A further alternative, a European patent with unitary effect –</a:t>
            </a:r>
            <a:r>
              <a:rPr lang="en-US" altLang="en-US" sz="900" baseline="0" dirty="0" smtClean="0">
                <a:solidFill>
                  <a:srgbClr val="FF0000"/>
                </a:solidFill>
              </a:rPr>
              <a:t> or unitary patent </a:t>
            </a:r>
            <a:r>
              <a:rPr lang="en-US" altLang="en-US" sz="900" dirty="0" smtClean="0">
                <a:solidFill>
                  <a:srgbClr val="FF0000"/>
                </a:solidFill>
              </a:rPr>
              <a:t>–</a:t>
            </a:r>
            <a:r>
              <a:rPr lang="en-US" altLang="en-US" sz="900" baseline="0" dirty="0" smtClean="0">
                <a:solidFill>
                  <a:srgbClr val="FF0000"/>
                </a:solidFill>
              </a:rPr>
              <a:t> </a:t>
            </a:r>
            <a:r>
              <a:rPr lang="en-US" altLang="en-US" sz="900" dirty="0" smtClean="0">
                <a:solidFill>
                  <a:srgbClr val="FF0000"/>
                </a:solidFill>
              </a:rPr>
              <a:t>will be available from the date of entry into force of the Agreement on a Unified Patent Court.</a:t>
            </a:r>
          </a:p>
          <a:p>
            <a:pPr eaLnBrk="1" hangingPunct="1">
              <a:lnSpc>
                <a:spcPct val="80000"/>
              </a:lnSpc>
            </a:pPr>
            <a:endParaRPr lang="en-US" altLang="en-US" sz="900" dirty="0" smtClean="0">
              <a:solidFill>
                <a:srgbClr val="FF0000"/>
              </a:solidFill>
            </a:endParaRPr>
          </a:p>
          <a:p>
            <a:pPr eaLnBrk="1" hangingPunct="1">
              <a:lnSpc>
                <a:spcPct val="80000"/>
              </a:lnSpc>
            </a:pPr>
            <a:r>
              <a:rPr lang="en-US" altLang="en-US" sz="900" dirty="0" smtClean="0">
                <a:solidFill>
                  <a:srgbClr val="FF0000"/>
                </a:solidFill>
              </a:rPr>
              <a:t>The third option – applications under the Patent Cooperation Treaty – offers patent protection in countries worldwide. We will look at this option in a moment.</a:t>
            </a:r>
          </a:p>
          <a:p>
            <a:pPr eaLnBrk="1" hangingPunct="1">
              <a:lnSpc>
                <a:spcPct val="80000"/>
              </a:lnSpc>
            </a:pPr>
            <a:endParaRPr lang="en-GB" altLang="en-US" sz="900" dirty="0">
              <a:solidFill>
                <a:srgbClr val="000000"/>
              </a:solidFill>
            </a:endParaRPr>
          </a:p>
        </p:txBody>
      </p:sp>
    </p:spTree>
    <p:extLst>
      <p:ext uri="{BB962C8B-B14F-4D97-AF65-F5344CB8AC3E}">
        <p14:creationId xmlns:p14="http://schemas.microsoft.com/office/powerpoint/2010/main" val="199358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5F3A98FC-127F-48C3-8235-D91CF48A1582}" type="slidenum">
              <a:rPr lang="en-GB" altLang="en-US" smtClean="0"/>
              <a:pPr eaLnBrk="1" hangingPunct="1">
                <a:spcBef>
                  <a:spcPct val="0"/>
                </a:spcBef>
              </a:pPr>
              <a:t>17</a:t>
            </a:fld>
            <a:endParaRPr lang="en-GB" altLang="en-US" smtClean="0"/>
          </a:p>
        </p:txBody>
      </p:sp>
      <p:sp>
        <p:nvSpPr>
          <p:cNvPr id="178179"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FA9FE019-F4DC-4045-BB11-2D59496BF63D}" type="slidenum">
              <a:rPr lang="en-US" altLang="en-US"/>
              <a:pPr algn="r" eaLnBrk="1" hangingPunct="1">
                <a:spcBef>
                  <a:spcPct val="0"/>
                </a:spcBef>
              </a:pPr>
              <a:t>17</a:t>
            </a:fld>
            <a:endParaRPr lang="en-US" altLang="en-US"/>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lstStyle/>
          <a:p>
            <a:pPr eaLnBrk="1" hangingPunct="1"/>
            <a:r>
              <a:rPr lang="en-GB" altLang="en-US" sz="1100" dirty="0"/>
              <a:t>Returning now to our options for patent protection in Europe, the third route is the Patent Cooperation Treaty or PCT. The PCT allows applicants to apply for patents in multiple member states by means of a single application, not just in Europe but worldwide too.</a:t>
            </a:r>
          </a:p>
          <a:p>
            <a:pPr eaLnBrk="1" hangingPunct="1"/>
            <a:endParaRPr lang="en-GB" altLang="en-US" sz="1100" dirty="0"/>
          </a:p>
          <a:p>
            <a:pPr eaLnBrk="1" hangingPunct="1"/>
            <a:r>
              <a:rPr lang="en-GB" altLang="en-US" sz="1100" dirty="0"/>
              <a:t>PCT applications do not lead to "international” patents. Instead, they branch into individual national patent applications.</a:t>
            </a:r>
          </a:p>
          <a:p>
            <a:pPr eaLnBrk="1" hangingPunct="1"/>
            <a:endParaRPr lang="en-GB" altLang="en-US" sz="1100" dirty="0"/>
          </a:p>
          <a:p>
            <a:pPr eaLnBrk="1" hangingPunct="1"/>
            <a:r>
              <a:rPr lang="en-GB" altLang="en-US" sz="1100" dirty="0"/>
              <a:t>There are a number of advantages for the applicant. In addition to the single application procedure at the beginning, the formal standards for the application are harmonised, including language, patent </a:t>
            </a:r>
            <a:r>
              <a:rPr lang="en-GB" altLang="en-US" sz="1100" dirty="0" smtClean="0"/>
              <a:t>attorney </a:t>
            </a:r>
            <a:r>
              <a:rPr lang="en-GB" altLang="en-US" sz="1100" dirty="0"/>
              <a:t>and fees.</a:t>
            </a:r>
          </a:p>
          <a:p>
            <a:pPr eaLnBrk="1" hangingPunct="1"/>
            <a:endParaRPr lang="en-GB" altLang="en-US" sz="1100" dirty="0"/>
          </a:p>
          <a:p>
            <a:pPr eaLnBrk="1" hangingPunct="1"/>
            <a:r>
              <a:rPr lang="en-GB" altLang="en-US" sz="1100" dirty="0"/>
              <a:t>The applicant gets a search report and an opinion on the patentability of his invention, and has up to 30 months to decide in which countries he wants to proceed with his patent application.</a:t>
            </a:r>
          </a:p>
          <a:p>
            <a:pPr eaLnBrk="1" hangingPunct="1">
              <a:buFontTx/>
              <a:buChar char="•"/>
            </a:pPr>
            <a:endParaRPr lang="en-GB" altLang="en-US" sz="1100" dirty="0"/>
          </a:p>
        </p:txBody>
      </p:sp>
    </p:spTree>
    <p:extLst>
      <p:ext uri="{BB962C8B-B14F-4D97-AF65-F5344CB8AC3E}">
        <p14:creationId xmlns:p14="http://schemas.microsoft.com/office/powerpoint/2010/main" val="13141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a:ln/>
        </p:spPr>
      </p:sp>
      <p:sp>
        <p:nvSpPr>
          <p:cNvPr id="62467" name="Rectangle 3"/>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GB" altLang="en-US" sz="1100" dirty="0">
                <a:latin typeface="Arial" pitchFamily="34" charset="0"/>
                <a:cs typeface="Arial" pitchFamily="34" charset="0"/>
              </a:rPr>
              <a:t>As a general principle, any person not having the patent proprietor's consent is prohibited from certain acts, and breach of those prohibitions will constitute patent infringement.</a:t>
            </a:r>
          </a:p>
          <a:p>
            <a:pPr>
              <a:buFontTx/>
              <a:buChar char="•"/>
              <a:defRPr/>
            </a:pPr>
            <a:endParaRPr lang="de-CH" altLang="en-US" sz="1100" dirty="0">
              <a:latin typeface="Arial" pitchFamily="34" charset="0"/>
              <a:cs typeface="Arial" pitchFamily="34" charset="0"/>
            </a:endParaRPr>
          </a:p>
          <a:p>
            <a:pPr>
              <a:defRPr/>
            </a:pPr>
            <a:r>
              <a:rPr lang="en-GB" altLang="en-US" sz="1100" dirty="0" smtClean="0">
                <a:latin typeface="Arial" pitchFamily="34" charset="0"/>
                <a:cs typeface="Arial" pitchFamily="34" charset="0"/>
              </a:rPr>
              <a:t>Patent proprietors can take legal action,</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including filing for injunctive relief and/or</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claiming damages from persons considered to</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be infringing their patent.</a:t>
            </a:r>
          </a:p>
          <a:p>
            <a:pPr>
              <a:defRPr/>
            </a:pPr>
            <a:endParaRPr lang="de-CH" altLang="en-US" sz="1100" dirty="0" smtClean="0">
              <a:latin typeface="Arial" pitchFamily="34" charset="0"/>
              <a:cs typeface="Arial" pitchFamily="34" charset="0"/>
            </a:endParaRPr>
          </a:p>
          <a:p>
            <a:pPr>
              <a:defRPr/>
            </a:pPr>
            <a:r>
              <a:rPr lang="en-GB" altLang="en-US" sz="1100" dirty="0" smtClean="0">
                <a:latin typeface="Arial" pitchFamily="34" charset="0"/>
                <a:cs typeface="Arial" pitchFamily="34" charset="0"/>
              </a:rPr>
              <a:t>Precisely </a:t>
            </a:r>
            <a:r>
              <a:rPr lang="en-GB" altLang="en-US" sz="1100" dirty="0">
                <a:latin typeface="Arial" pitchFamily="34" charset="0"/>
                <a:cs typeface="Arial" pitchFamily="34" charset="0"/>
              </a:rPr>
              <a:t>what constitutes infringement of a patent may differ in each jurisdiction, and is determined by the national courts with reference to the applicable national law.</a:t>
            </a:r>
          </a:p>
          <a:p>
            <a:pPr>
              <a:buFontTx/>
              <a:buChar char="•"/>
              <a:defRPr/>
            </a:pPr>
            <a:endParaRPr lang="en-GB" altLang="en-US" sz="1100" dirty="0">
              <a:latin typeface="Arial" pitchFamily="34" charset="0"/>
              <a:cs typeface="Arial" pitchFamily="34" charset="0"/>
            </a:endParaRPr>
          </a:p>
          <a:p>
            <a:pPr>
              <a:defRPr/>
            </a:pPr>
            <a:r>
              <a:rPr lang="en-GB" altLang="en-US" sz="1100" dirty="0" smtClean="0">
                <a:latin typeface="Arial" pitchFamily="34" charset="0"/>
                <a:cs typeface="Arial" pitchFamily="34" charset="0"/>
              </a:rPr>
              <a:t>The competence for infringement and</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revocation actions concerning European and unitary patents will generally lie with the</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Unified Patent Court, once it comes into force.</a:t>
            </a:r>
          </a:p>
          <a:p>
            <a:pPr>
              <a:defRPr/>
            </a:pPr>
            <a:endParaRPr lang="en-GB" altLang="en-US" sz="1100" dirty="0">
              <a:latin typeface="Arial" pitchFamily="34" charset="0"/>
              <a:cs typeface="Arial" pitchFamily="34" charset="0"/>
            </a:endParaRPr>
          </a:p>
          <a:p>
            <a:pPr>
              <a:lnSpc>
                <a:spcPct val="110000"/>
              </a:lnSpc>
              <a:defRPr/>
            </a:pPr>
            <a:r>
              <a:rPr lang="en-GB" altLang="en-US" sz="1100" dirty="0">
                <a:latin typeface="Arial" pitchFamily="34" charset="0"/>
                <a:cs typeface="Arial" pitchFamily="34" charset="0"/>
              </a:rPr>
              <a:t>The courts in European countries have adopted provisions on infringement. Typically, the acts considered to undermine the right of the patent owner to prevent third parties'</a:t>
            </a:r>
            <a:r>
              <a:rPr lang="en-GB" altLang="en-US" sz="1100" b="1" dirty="0">
                <a:latin typeface="Arial" pitchFamily="34" charset="0"/>
                <a:cs typeface="Arial" pitchFamily="34" charset="0"/>
              </a:rPr>
              <a:t> </a:t>
            </a:r>
            <a:r>
              <a:rPr lang="en-GB" altLang="en-US" sz="1100" dirty="0">
                <a:latin typeface="Arial" pitchFamily="34" charset="0"/>
                <a:cs typeface="Arial" pitchFamily="34" charset="0"/>
              </a:rPr>
              <a:t>direct use of the invention include</a:t>
            </a:r>
          </a:p>
          <a:p>
            <a:pPr>
              <a:lnSpc>
                <a:spcPct val="110000"/>
              </a:lnSpc>
              <a:defRPr/>
            </a:pPr>
            <a:r>
              <a:rPr lang="en-GB" altLang="en-US" sz="1100" dirty="0">
                <a:latin typeface="Arial" pitchFamily="34" charset="0"/>
                <a:cs typeface="Arial" pitchFamily="34" charset="0"/>
              </a:rPr>
              <a:t> </a:t>
            </a:r>
          </a:p>
          <a:p>
            <a:pPr marL="189718" indent="-189718">
              <a:lnSpc>
                <a:spcPct val="110000"/>
              </a:lnSpc>
              <a:buFont typeface="Arial" panose="020B0604020202020204" pitchFamily="34" charset="0"/>
              <a:buChar char="•"/>
              <a:defRPr/>
            </a:pPr>
            <a:r>
              <a:rPr lang="en-GB" altLang="en-US" sz="1100" dirty="0">
                <a:latin typeface="Arial" pitchFamily="34" charset="0"/>
                <a:cs typeface="Arial" pitchFamily="34" charset="0"/>
              </a:rPr>
              <a:t>making, offering, putting on the market or using a protected product or importing or stocking the product for these purposes, </a:t>
            </a:r>
          </a:p>
          <a:p>
            <a:pPr marL="189718" indent="-189718">
              <a:lnSpc>
                <a:spcPct val="110000"/>
              </a:lnSpc>
              <a:buFont typeface="Arial" panose="020B0604020202020204" pitchFamily="34" charset="0"/>
              <a:buChar char="•"/>
              <a:defRPr/>
            </a:pPr>
            <a:r>
              <a:rPr lang="en-GB" altLang="en-US" sz="1100" dirty="0">
                <a:latin typeface="Arial" pitchFamily="34" charset="0"/>
                <a:cs typeface="Arial" pitchFamily="34" charset="0"/>
              </a:rPr>
              <a:t>using a process or offering the protected process for use, and </a:t>
            </a:r>
          </a:p>
          <a:p>
            <a:pPr marL="189718" indent="-189718">
              <a:lnSpc>
                <a:spcPct val="110000"/>
              </a:lnSpc>
              <a:buFont typeface="Arial" panose="020B0604020202020204" pitchFamily="34" charset="0"/>
              <a:buChar char="•"/>
              <a:defRPr/>
            </a:pPr>
            <a:r>
              <a:rPr lang="en-GB" altLang="en-US" sz="1100" dirty="0">
                <a:latin typeface="Arial" pitchFamily="34" charset="0"/>
                <a:cs typeface="Arial" pitchFamily="34" charset="0"/>
              </a:rPr>
              <a:t>offering, putting on the market, using, or importing or stocking for these purposes the product obtained directly by a protected process.</a:t>
            </a:r>
            <a:endParaRPr lang="de-CH" altLang="en-US" sz="1100" dirty="0">
              <a:latin typeface="Arial" pitchFamily="34" charset="0"/>
              <a:cs typeface="Arial" pitchFamily="34" charset="0"/>
            </a:endParaRPr>
          </a:p>
          <a:p>
            <a:pPr marL="816842" lvl="1" indent="-312683">
              <a:lnSpc>
                <a:spcPct val="110000"/>
              </a:lnSpc>
              <a:buFontTx/>
              <a:buChar char="•"/>
              <a:defRPr/>
            </a:pPr>
            <a:endParaRPr lang="en-GB" altLang="en-US" sz="1100" dirty="0">
              <a:latin typeface="Arial" pitchFamily="34" charset="0"/>
              <a:cs typeface="Arial" pitchFamily="34" charset="0"/>
            </a:endParaRPr>
          </a:p>
        </p:txBody>
      </p:sp>
    </p:spTree>
    <p:extLst>
      <p:ext uri="{BB962C8B-B14F-4D97-AF65-F5344CB8AC3E}">
        <p14:creationId xmlns:p14="http://schemas.microsoft.com/office/powerpoint/2010/main" val="21737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85971343-87B0-4E11-A91D-70C7468E1139}" type="slidenum">
              <a:rPr lang="en-GB" altLang="en-US" smtClean="0"/>
              <a:pPr eaLnBrk="1" hangingPunct="1">
                <a:spcBef>
                  <a:spcPct val="0"/>
                </a:spcBef>
              </a:pPr>
              <a:t>19</a:t>
            </a:fld>
            <a:endParaRPr lang="en-GB" altLang="en-US" smtClean="0"/>
          </a:p>
        </p:txBody>
      </p:sp>
      <p:sp>
        <p:nvSpPr>
          <p:cNvPr id="184323" name="Folienbildplatzhalter 1"/>
          <p:cNvSpPr>
            <a:spLocks noGrp="1" noRot="1" noChangeAspect="1" noTextEdit="1"/>
          </p:cNvSpPr>
          <p:nvPr>
            <p:ph type="sldImg"/>
          </p:nvPr>
        </p:nvSpPr>
        <p:spPr>
          <a:xfrm>
            <a:off x="908050" y="511175"/>
            <a:ext cx="4935538" cy="3703638"/>
          </a:xfrm>
          <a:ln/>
        </p:spPr>
      </p:sp>
      <p:sp>
        <p:nvSpPr>
          <p:cNvPr id="184324"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r>
              <a:rPr lang="de-CH" altLang="en-US" sz="1100" dirty="0"/>
              <a:t>The </a:t>
            </a:r>
            <a:r>
              <a:rPr lang="de-CH" altLang="en-US" sz="1100" dirty="0" err="1"/>
              <a:t>advantages</a:t>
            </a:r>
            <a:r>
              <a:rPr lang="de-CH" altLang="en-US" sz="1100" dirty="0"/>
              <a:t> </a:t>
            </a:r>
            <a:r>
              <a:rPr lang="de-CH" altLang="en-US" sz="1100" dirty="0" err="1"/>
              <a:t>of</a:t>
            </a:r>
            <a:r>
              <a:rPr lang="de-CH" altLang="en-US" sz="1100" dirty="0"/>
              <a:t> </a:t>
            </a:r>
            <a:r>
              <a:rPr lang="de-CH" altLang="en-US" sz="1100" dirty="0" err="1"/>
              <a:t>getting</a:t>
            </a:r>
            <a:r>
              <a:rPr lang="de-CH" altLang="en-US" sz="1100" dirty="0"/>
              <a:t> a patent </a:t>
            </a:r>
            <a:r>
              <a:rPr lang="de-CH" altLang="en-US" sz="1100" dirty="0" err="1"/>
              <a:t>include</a:t>
            </a:r>
            <a:r>
              <a:rPr lang="de-CH" altLang="en-US" sz="1100" dirty="0"/>
              <a:t> </a:t>
            </a:r>
            <a:r>
              <a:rPr lang="de-CH" altLang="en-US" sz="1100" dirty="0" err="1"/>
              <a:t>the</a:t>
            </a:r>
            <a:r>
              <a:rPr lang="de-CH" altLang="en-US" sz="1100" dirty="0"/>
              <a:t> </a:t>
            </a:r>
            <a:r>
              <a:rPr lang="de-CH" altLang="en-US" sz="1100" dirty="0" err="1"/>
              <a:t>fact</a:t>
            </a:r>
            <a:r>
              <a:rPr lang="de-CH" altLang="en-US" sz="1100" dirty="0"/>
              <a:t> </a:t>
            </a:r>
            <a:r>
              <a:rPr lang="de-CH" altLang="en-US" sz="1100" dirty="0" err="1"/>
              <a:t>that</a:t>
            </a:r>
            <a:r>
              <a:rPr lang="de-CH" altLang="en-US" sz="1100" dirty="0"/>
              <a:t> p</a:t>
            </a:r>
            <a:r>
              <a:rPr lang="en-GB" altLang="en-US" sz="1100" dirty="0" err="1"/>
              <a:t>atent</a:t>
            </a:r>
            <a:r>
              <a:rPr lang="en-GB" altLang="en-US" sz="1100" dirty="0"/>
              <a:t> owners can exclude others from using their inventions. In other words, competitors cannot make products with the same features without obtaining a licence. This gives patent owners a competitive advantage. </a:t>
            </a:r>
          </a:p>
          <a:p>
            <a:pPr eaLnBrk="1" hangingPunct="1"/>
            <a:endParaRPr lang="en-GB" altLang="en-US" sz="1100" dirty="0"/>
          </a:p>
          <a:p>
            <a:pPr eaLnBrk="1" hangingPunct="1"/>
            <a:r>
              <a:rPr lang="en-GB" altLang="en-US" sz="1100" dirty="0"/>
              <a:t>European patents offer strong legal protection, as they are examined rather than simply registered. Patent rights are therefore more certain than many other forms of legal protection.</a:t>
            </a:r>
            <a:br>
              <a:rPr lang="en-GB" altLang="en-US" sz="1100" dirty="0"/>
            </a:br>
            <a:endParaRPr lang="en-GB" altLang="en-US" sz="1100" dirty="0"/>
          </a:p>
          <a:p>
            <a:pPr eaLnBrk="1" hangingPunct="1"/>
            <a:r>
              <a:rPr lang="en-GB" altLang="en-US" sz="1100" dirty="0"/>
              <a:t>In case of infringement, patent holders can sue the infringer or order customs to intercept imports of patented products. </a:t>
            </a:r>
          </a:p>
          <a:p>
            <a:pPr eaLnBrk="1" hangingPunct="1"/>
            <a:endParaRPr lang="en-GB" altLang="en-US" sz="1100" dirty="0"/>
          </a:p>
          <a:p>
            <a:pPr eaLnBrk="1" hangingPunct="1"/>
            <a:r>
              <a:rPr lang="en-GB" altLang="en-US" sz="1100" dirty="0"/>
              <a:t>Last but not least, a patent makes an invention tradable. Sellers can tell prospective buyers the details of the invention without running the risk of the invention being stolen. </a:t>
            </a:r>
          </a:p>
          <a:p>
            <a:pPr eaLnBrk="1" hangingPunct="1"/>
            <a:endParaRPr lang="en-GB" altLang="en-US" sz="1100" dirty="0"/>
          </a:p>
          <a:p>
            <a:pPr eaLnBrk="1" hangingPunct="1"/>
            <a:r>
              <a:rPr lang="en-GB" altLang="en-US" sz="1100" dirty="0"/>
              <a:t>The disadvantages of patenting include the fact that patent applications are published after 18 months, so everybody, including competitors, can find out about the invention. The information is available free of charge from online databases such as </a:t>
            </a:r>
            <a:r>
              <a:rPr lang="en-GB" altLang="en-US" sz="1100" dirty="0" err="1"/>
              <a:t>Espacenet</a:t>
            </a:r>
            <a:r>
              <a:rPr lang="en-GB" altLang="en-US" sz="1100" dirty="0"/>
              <a:t>. However, the published application does offer some limited protection, both legal and factual. Factual means that the prospect of a patent being granted might discourage competitors from investing in the commercialisation of a potentially infringing product. </a:t>
            </a:r>
          </a:p>
          <a:p>
            <a:pPr eaLnBrk="1" hangingPunct="1"/>
            <a:endParaRPr lang="en-GB" altLang="en-US" sz="1100" dirty="0"/>
          </a:p>
          <a:p>
            <a:pPr eaLnBrk="1" hangingPunct="1"/>
            <a:r>
              <a:rPr lang="en-GB" altLang="en-US" sz="1100" dirty="0"/>
              <a:t>Finally, patents can be very expensive if broad international protection is sought. And because of the time lag of </a:t>
            </a:r>
            <a:r>
              <a:rPr lang="en-GB" altLang="en-US" sz="1100" dirty="0" smtClean="0"/>
              <a:t>several </a:t>
            </a:r>
            <a:r>
              <a:rPr lang="en-GB" altLang="en-US" sz="1100" dirty="0"/>
              <a:t>years from application to grant, by the time the patent is granted, the invention may already have become obsolete. Also, enforcing patent rights may mean going to court, and this can be expensive.</a:t>
            </a:r>
          </a:p>
        </p:txBody>
      </p:sp>
      <p:sp>
        <p:nvSpPr>
          <p:cNvPr id="184325"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D8E46994-0757-41B0-BA40-D98B9C891A86}" type="slidenum">
              <a:rPr lang="de-DE" altLang="en-US"/>
              <a:pPr algn="r" eaLnBrk="1" hangingPunct="1">
                <a:spcBef>
                  <a:spcPct val="0"/>
                </a:spcBef>
              </a:pPr>
              <a:t>19</a:t>
            </a:fld>
            <a:endParaRPr lang="de-DE" altLang="en-US"/>
          </a:p>
        </p:txBody>
      </p:sp>
    </p:spTree>
    <p:extLst>
      <p:ext uri="{BB962C8B-B14F-4D97-AF65-F5344CB8AC3E}">
        <p14:creationId xmlns:p14="http://schemas.microsoft.com/office/powerpoint/2010/main" val="135937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17FB5D3D-2D30-4495-AF2D-5172A9E10CCD}" type="slidenum">
              <a:rPr lang="en-GB" altLang="en-US"/>
              <a:pPr algn="r" eaLnBrk="1" hangingPunct="1">
                <a:spcBef>
                  <a:spcPct val="0"/>
                </a:spcBef>
              </a:pPr>
              <a:t>2</a:t>
            </a:fld>
            <a:endParaRPr lang="en-GB" altLang="en-US"/>
          </a:p>
        </p:txBody>
      </p:sp>
      <p:sp>
        <p:nvSpPr>
          <p:cNvPr id="160771" name="Folienbildplatzhalter 1"/>
          <p:cNvSpPr>
            <a:spLocks noGrp="1" noRot="1" noChangeAspect="1" noTextEdit="1"/>
          </p:cNvSpPr>
          <p:nvPr>
            <p:ph type="sldImg"/>
          </p:nvPr>
        </p:nvSpPr>
        <p:spPr>
          <a:xfrm>
            <a:off x="908050" y="511175"/>
            <a:ext cx="4935538" cy="3703638"/>
          </a:xfrm>
          <a:ln/>
        </p:spPr>
      </p:sp>
      <p:sp>
        <p:nvSpPr>
          <p:cNvPr id="160772"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r>
              <a:rPr lang="en-US" altLang="en-US" smtClean="0"/>
              <a:t>Under the Venice patent law of 1474, an invention had to be new to a certain region. The resulting patent was valid for up to 10 years. The details of the invention were not published.</a:t>
            </a:r>
          </a:p>
          <a:p>
            <a:pPr eaLnBrk="1" hangingPunct="1"/>
            <a:endParaRPr lang="en-US" altLang="en-US" smtClean="0"/>
          </a:p>
          <a:p>
            <a:pPr eaLnBrk="1" hangingPunct="1"/>
            <a:r>
              <a:rPr lang="en-US" altLang="en-US" smtClean="0"/>
              <a:t>Galileo Galilei obtained a patent on a water pump in 1594.</a:t>
            </a:r>
          </a:p>
          <a:p>
            <a:pPr eaLnBrk="1" hangingPunct="1"/>
            <a:endParaRPr lang="en-US" altLang="en-US" smtClean="0"/>
          </a:p>
          <a:p>
            <a:pPr eaLnBrk="1" hangingPunct="1"/>
            <a:r>
              <a:rPr lang="en-US" altLang="en-US" smtClean="0"/>
              <a:t>Today, patents must, according to European patent law, be new to the world. They last for up to 20 years. The details of the invention are published.</a:t>
            </a:r>
          </a:p>
          <a:p>
            <a:pPr eaLnBrk="1" hangingPunct="1">
              <a:buFontTx/>
              <a:buChar char="-"/>
            </a:pPr>
            <a:endParaRPr lang="en-US" altLang="en-US" smtClean="0"/>
          </a:p>
          <a:p>
            <a:pPr eaLnBrk="1" hangingPunct="1"/>
            <a:r>
              <a:rPr lang="en-US" altLang="en-US" smtClean="0"/>
              <a:t>The main goals of today's patent system are to provide an incentive to innovate - protecting the results of innovation means that the inventor can reap the benefits, which in turn makes it easier to attract investment - and to provide an incentive to share knowledge. To get protection the inventor must publish the details of his invention. </a:t>
            </a:r>
          </a:p>
          <a:p>
            <a:pPr eaLnBrk="1" hangingPunct="1"/>
            <a:endParaRPr lang="en-US" altLang="en-US" smtClean="0"/>
          </a:p>
          <a:p>
            <a:pPr eaLnBrk="1" hangingPunct="1"/>
            <a:r>
              <a:rPr lang="en-US" altLang="en-US" smtClean="0"/>
              <a:t>This dual nature of the patent system is sometimes referred to as a contract between society, which gets the knowledge, and the patent applicant, who gets the exclusive rights.</a:t>
            </a:r>
          </a:p>
          <a:p>
            <a:pPr eaLnBrk="1" hangingPunct="1"/>
            <a:endParaRPr lang="en-US" altLang="en-US" smtClean="0"/>
          </a:p>
        </p:txBody>
      </p:sp>
      <p:sp>
        <p:nvSpPr>
          <p:cNvPr id="160773"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9059B5FF-95C7-4A56-8B68-67DC80D3CA6E}" type="slidenum">
              <a:rPr lang="de-DE" altLang="en-US"/>
              <a:pPr algn="r" eaLnBrk="1" hangingPunct="1">
                <a:spcBef>
                  <a:spcPct val="0"/>
                </a:spcBef>
              </a:pPr>
              <a:t>2</a:t>
            </a:fld>
            <a:endParaRPr lang="de-DE" altLang="en-US"/>
          </a:p>
        </p:txBody>
      </p:sp>
    </p:spTree>
    <p:extLst>
      <p:ext uri="{BB962C8B-B14F-4D97-AF65-F5344CB8AC3E}">
        <p14:creationId xmlns:p14="http://schemas.microsoft.com/office/powerpoint/2010/main" val="84149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AFC2E6C5-9B1C-4425-832B-CBD22CACD2DD}" type="slidenum">
              <a:rPr lang="en-GB" altLang="en-US"/>
              <a:pPr algn="r" eaLnBrk="1" hangingPunct="1">
                <a:spcBef>
                  <a:spcPct val="0"/>
                </a:spcBef>
              </a:pPr>
              <a:t>20</a:t>
            </a:fld>
            <a:endParaRPr lang="en-GB" altLang="en-US"/>
          </a:p>
        </p:txBody>
      </p:sp>
      <p:sp>
        <p:nvSpPr>
          <p:cNvPr id="185347" name="Folienbildplatzhalter 1"/>
          <p:cNvSpPr>
            <a:spLocks noGrp="1" noRot="1" noChangeAspect="1" noTextEdit="1"/>
          </p:cNvSpPr>
          <p:nvPr>
            <p:ph type="sldImg"/>
          </p:nvPr>
        </p:nvSpPr>
        <p:spPr>
          <a:xfrm>
            <a:off x="908050" y="511175"/>
            <a:ext cx="4935538" cy="3703638"/>
          </a:xfrm>
          <a:ln/>
        </p:spPr>
      </p:sp>
      <p:sp>
        <p:nvSpPr>
          <p:cNvPr id="185348"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r>
              <a:rPr lang="en-GB" altLang="en-US" sz="1100"/>
              <a:t>What are the alternatives to patenting?</a:t>
            </a:r>
          </a:p>
          <a:p>
            <a:pPr eaLnBrk="1" hangingPunct="1"/>
            <a:endParaRPr lang="en-GB" altLang="en-US" sz="1100"/>
          </a:p>
          <a:p>
            <a:pPr eaLnBrk="1" hangingPunct="1"/>
            <a:r>
              <a:rPr lang="en-GB" altLang="en-US" sz="1100"/>
              <a:t>One option is to publish the</a:t>
            </a:r>
            <a:r>
              <a:rPr lang="en-GB" altLang="en-US" sz="1100" b="1"/>
              <a:t> </a:t>
            </a:r>
            <a:r>
              <a:rPr lang="en-GB" altLang="en-US" sz="1100"/>
              <a:t>invention in any newspaper, magazine, journal, book or public prior art database. Publication prevents others from applying for a patent on the same invention - although other prior patents might effectively block its use. At the same time, it discloses the invention to competitors, so improvements might be patented by a third party and this might block the further development of the initial invention. </a:t>
            </a:r>
          </a:p>
          <a:p>
            <a:pPr eaLnBrk="1" hangingPunct="1">
              <a:buFontTx/>
              <a:buChar char="-"/>
            </a:pPr>
            <a:endParaRPr lang="en-GB" altLang="en-US" sz="1100"/>
          </a:p>
          <a:p>
            <a:pPr eaLnBrk="1" hangingPunct="1"/>
            <a:r>
              <a:rPr lang="en-GB" altLang="en-US" sz="1100"/>
              <a:t>Another option is to keep the invention secret. This is frequently used, especially for inventions that do not qualify for patent protection, and for production processes that cannot be reverse-engineered by analysing the end product. In the latter case, patent infringement would be very difficult to prove, so a patent might not be very effective. This option is inexpensive, although there is some cost involved in the signing of non-disclosure agreements with employees and/or partners. Trade secrets are, however, difficult to enforce, and proof is needed that competitors have used unlawful means to find out the secret. On average, detailed technological information will leak out within a year.</a:t>
            </a:r>
          </a:p>
          <a:p>
            <a:pPr eaLnBrk="1" hangingPunct="1"/>
            <a:endParaRPr lang="en-GB" altLang="en-US" sz="1100"/>
          </a:p>
          <a:p>
            <a:pPr eaLnBrk="1" hangingPunct="1"/>
            <a:r>
              <a:rPr lang="en-GB" altLang="en-US" sz="1100"/>
              <a:t>The third option is to do nothing at all.</a:t>
            </a:r>
          </a:p>
          <a:p>
            <a:pPr eaLnBrk="1" hangingPunct="1"/>
            <a:endParaRPr lang="en-GB" altLang="en-US" sz="1100"/>
          </a:p>
          <a:p>
            <a:pPr eaLnBrk="1" hangingPunct="1"/>
            <a:r>
              <a:rPr lang="en-GB" altLang="en-US" sz="1100"/>
              <a:t>Other options have been found to be at least as important as patent protection and other legal instruments. These include lead-time advantages, in other words being the first to introduce the product to the market, learning curve effects, which involves starting to learn about the technology earlier and thus maintaining a technical advantage, network effects - creating a user base or a technical standard first - and customer relations. All of these options are often used in conjunction with patents, rather than to replace them.</a:t>
            </a:r>
          </a:p>
          <a:p>
            <a:pPr eaLnBrk="1" hangingPunct="1">
              <a:buFontTx/>
              <a:buChar char="•"/>
            </a:pPr>
            <a:endParaRPr lang="en-GB" altLang="en-US" sz="1100"/>
          </a:p>
          <a:p>
            <a:pPr eaLnBrk="1" hangingPunct="1"/>
            <a:endParaRPr lang="en-GB" altLang="en-US" sz="1100"/>
          </a:p>
        </p:txBody>
      </p:sp>
      <p:sp>
        <p:nvSpPr>
          <p:cNvPr id="185349"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99757A33-A85C-4895-BE4C-7F06DB9443D2}" type="slidenum">
              <a:rPr lang="de-DE" altLang="en-US"/>
              <a:pPr algn="r" eaLnBrk="1" hangingPunct="1">
                <a:spcBef>
                  <a:spcPct val="0"/>
                </a:spcBef>
              </a:pPr>
              <a:t>20</a:t>
            </a:fld>
            <a:endParaRPr lang="de-DE" altLang="en-US"/>
          </a:p>
        </p:txBody>
      </p:sp>
    </p:spTree>
    <p:extLst>
      <p:ext uri="{BB962C8B-B14F-4D97-AF65-F5344CB8AC3E}">
        <p14:creationId xmlns:p14="http://schemas.microsoft.com/office/powerpoint/2010/main" val="2211009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4E3C86E3-6895-464F-8A6F-3F0F9A6AAF0F}" type="slidenum">
              <a:rPr lang="en-GB" altLang="en-US"/>
              <a:pPr algn="r" eaLnBrk="1" hangingPunct="1">
                <a:spcBef>
                  <a:spcPct val="0"/>
                </a:spcBef>
              </a:pPr>
              <a:t>21</a:t>
            </a:fld>
            <a:endParaRPr lang="en-GB" altLang="en-US"/>
          </a:p>
        </p:txBody>
      </p:sp>
      <p:sp>
        <p:nvSpPr>
          <p:cNvPr id="186371"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B04FBEA-24CC-41BF-B2FD-3CA2A03B3E25}" type="slidenum">
              <a:rPr lang="en-US" altLang="en-US"/>
              <a:pPr algn="r" eaLnBrk="1" hangingPunct="1">
                <a:spcBef>
                  <a:spcPct val="0"/>
                </a:spcBef>
              </a:pPr>
              <a:t>21</a:t>
            </a:fld>
            <a:endParaRPr lang="en-US" altLang="en-US"/>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lstStyle/>
          <a:p>
            <a:pPr eaLnBrk="1" hangingPunct="1">
              <a:lnSpc>
                <a:spcPct val="90000"/>
              </a:lnSpc>
            </a:pPr>
            <a:r>
              <a:rPr lang="en-GB" altLang="en-US" sz="1100" dirty="0"/>
              <a:t>What sort of things should you consider before deciding to file an application for a patent?</a:t>
            </a:r>
          </a:p>
          <a:p>
            <a:pPr eaLnBrk="1" hangingPunct="1">
              <a:lnSpc>
                <a:spcPct val="90000"/>
              </a:lnSpc>
            </a:pPr>
            <a:endParaRPr lang="en-GB" altLang="en-US" sz="1100" dirty="0"/>
          </a:p>
          <a:p>
            <a:pPr eaLnBrk="1" hangingPunct="1">
              <a:lnSpc>
                <a:spcPct val="90000"/>
              </a:lnSpc>
            </a:pPr>
            <a:r>
              <a:rPr lang="en-GB" altLang="en-US" sz="1100" dirty="0"/>
              <a:t>An invention may not always result in a commercially viable technology or product, so it is important to consider the advantages and disadvantages of patent protection. You should look into alternatives such as secrecy or utility models. You should also make a cost/benefit analysis. Is there a market for the invention? What kind of investment will it take to bring the invention to the market? Will you need technical and/or financial assistance from other companies to commercialise it? </a:t>
            </a:r>
          </a:p>
          <a:p>
            <a:pPr>
              <a:lnSpc>
                <a:spcPct val="90000"/>
              </a:lnSpc>
              <a:buFontTx/>
              <a:buChar char="•"/>
            </a:pPr>
            <a:endParaRPr lang="en-GB" altLang="en-US" sz="1100" dirty="0"/>
          </a:p>
          <a:p>
            <a:pPr>
              <a:lnSpc>
                <a:spcPct val="90000"/>
              </a:lnSpc>
            </a:pPr>
            <a:r>
              <a:rPr lang="en-GB" altLang="en-US" sz="1100" dirty="0"/>
              <a:t>You should get legal advice on whether the invention is patentable. You can of course perform a patent search yourself using free online databases such as </a:t>
            </a:r>
            <a:r>
              <a:rPr lang="en-GB" altLang="en-US" sz="1100" dirty="0" err="1"/>
              <a:t>Espacenet</a:t>
            </a:r>
            <a:r>
              <a:rPr lang="en-GB" altLang="en-US" sz="1100" dirty="0"/>
              <a:t>, or have the search done by a professional service. You can also search relevant technical and scientific journals, conference proceedings and websites of companies in the field. But professional legal advice is a must.</a:t>
            </a:r>
          </a:p>
          <a:p>
            <a:pPr>
              <a:lnSpc>
                <a:spcPct val="90000"/>
              </a:lnSpc>
            </a:pPr>
            <a:endParaRPr lang="en-GB" altLang="en-US" sz="1100" dirty="0"/>
          </a:p>
          <a:p>
            <a:pPr>
              <a:lnSpc>
                <a:spcPct val="90000"/>
              </a:lnSpc>
            </a:pPr>
            <a:r>
              <a:rPr lang="en-GB" altLang="en-US" sz="1100" dirty="0"/>
              <a:t>Last but not least, you should clarify ownership of the invention. National law in your country, or your employment contract, may require you to transfer your rights to the invention to your employer. Employees or business partners who have contributed financially or technically to the development of the invention may also have acquired rights, so it is important to clarify all outstanding issues before filing the application.</a:t>
            </a:r>
          </a:p>
          <a:p>
            <a:pPr eaLnBrk="1" hangingPunct="1">
              <a:lnSpc>
                <a:spcPct val="90000"/>
              </a:lnSpc>
            </a:pPr>
            <a:endParaRPr lang="en-GB" altLang="en-US" sz="1100" dirty="0"/>
          </a:p>
          <a:p>
            <a:pPr eaLnBrk="1" hangingPunct="1">
              <a:lnSpc>
                <a:spcPct val="90000"/>
              </a:lnSpc>
            </a:pPr>
            <a:endParaRPr lang="en-GB" altLang="en-US" sz="1100" b="1" dirty="0"/>
          </a:p>
        </p:txBody>
      </p:sp>
    </p:spTree>
    <p:extLst>
      <p:ext uri="{BB962C8B-B14F-4D97-AF65-F5344CB8AC3E}">
        <p14:creationId xmlns:p14="http://schemas.microsoft.com/office/powerpoint/2010/main" val="1193232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77BD109B-E63B-4EF6-A480-C1DFA846F550}" type="slidenum">
              <a:rPr lang="en-GB" altLang="en-US" smtClean="0"/>
              <a:pPr eaLnBrk="1" hangingPunct="1">
                <a:spcBef>
                  <a:spcPct val="0"/>
                </a:spcBef>
              </a:pPr>
              <a:t>22</a:t>
            </a:fld>
            <a:endParaRPr lang="en-GB" altLang="en-US" smtClean="0"/>
          </a:p>
        </p:txBody>
      </p:sp>
      <p:sp>
        <p:nvSpPr>
          <p:cNvPr id="187395"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162F3A87-1798-4285-9EB9-7B1C8E871FA6}" type="slidenum">
              <a:rPr lang="en-US" altLang="en-US"/>
              <a:pPr algn="r" eaLnBrk="1" hangingPunct="1">
                <a:spcBef>
                  <a:spcPct val="0"/>
                </a:spcBef>
              </a:pPr>
              <a:t>22</a:t>
            </a:fld>
            <a:endParaRPr lang="en-US" altLang="en-US"/>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lstStyle/>
          <a:p>
            <a:r>
              <a:rPr lang="en-GB" altLang="en-US" sz="1100" dirty="0"/>
              <a:t>Patenting may not always be the right solution for your business. It is therefore important to understand what might happen if you decide not to patent a patentable invention. </a:t>
            </a:r>
          </a:p>
          <a:p>
            <a:endParaRPr lang="en-GB" altLang="en-US" sz="1100" b="1" dirty="0"/>
          </a:p>
          <a:p>
            <a:r>
              <a:rPr lang="en-GB" altLang="en-US" sz="1100" dirty="0"/>
              <a:t>First of all, somebody else might patent it. The first person to apply </a:t>
            </a:r>
            <a:r>
              <a:rPr lang="en-GB" altLang="en-US" sz="1100" dirty="0" smtClean="0"/>
              <a:t>has the </a:t>
            </a:r>
            <a:r>
              <a:rPr lang="en-GB" altLang="en-US" sz="1100" dirty="0"/>
              <a:t>right to the patent. If you do not patent your invention, somebody else might get a patent on it instead. The patent-holder would then be able to exclude you from the market and you would need a licence for the product.</a:t>
            </a:r>
          </a:p>
          <a:p>
            <a:endParaRPr lang="en-GB" altLang="en-US" sz="1100" b="1" dirty="0"/>
          </a:p>
          <a:p>
            <a:r>
              <a:rPr lang="en-GB" altLang="en-US" sz="1100" dirty="0"/>
              <a:t>Secondly, competitors may take advantage of your invention. They may well be tempted to make the same product by using your invention but without having to pay for the use. And as they would incur virtually no R&amp;D costs, they would be able to compete at a lower market price.</a:t>
            </a:r>
          </a:p>
          <a:p>
            <a:pPr>
              <a:buFontTx/>
              <a:buChar char="•"/>
            </a:pPr>
            <a:endParaRPr lang="en-GB" altLang="en-US" sz="1100" b="1" dirty="0"/>
          </a:p>
          <a:p>
            <a:r>
              <a:rPr lang="en-GB" altLang="en-US" sz="1100" dirty="0"/>
              <a:t>And finally, the potential for licensing, selling or transferring the technology would be severely curtailed. Nobody is willing to pay for the right to use something that does not belong to anybody. </a:t>
            </a:r>
          </a:p>
        </p:txBody>
      </p:sp>
    </p:spTree>
    <p:extLst>
      <p:ext uri="{BB962C8B-B14F-4D97-AF65-F5344CB8AC3E}">
        <p14:creationId xmlns:p14="http://schemas.microsoft.com/office/powerpoint/2010/main" val="2088108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25824D37-861F-47CC-BBD5-1A098A57BB2C}" type="slidenum">
              <a:rPr lang="en-GB" altLang="en-US"/>
              <a:pPr algn="r" eaLnBrk="1" hangingPunct="1">
                <a:spcBef>
                  <a:spcPct val="0"/>
                </a:spcBef>
              </a:pPr>
              <a:t>23</a:t>
            </a:fld>
            <a:endParaRPr lang="en-GB" altLang="en-US"/>
          </a:p>
        </p:txBody>
      </p:sp>
      <p:sp>
        <p:nvSpPr>
          <p:cNvPr id="188419" name="Folienbildplatzhalter 1"/>
          <p:cNvSpPr>
            <a:spLocks noGrp="1" noRot="1" noChangeAspect="1" noTextEdit="1"/>
          </p:cNvSpPr>
          <p:nvPr>
            <p:ph type="sldImg"/>
          </p:nvPr>
        </p:nvSpPr>
        <p:spPr>
          <a:xfrm>
            <a:off x="908050" y="511175"/>
            <a:ext cx="4935538" cy="3703638"/>
          </a:xfrm>
          <a:ln/>
        </p:spPr>
      </p:sp>
      <p:sp>
        <p:nvSpPr>
          <p:cNvPr id="188420"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r>
              <a:rPr lang="en-GB" altLang="en-US" sz="1100" dirty="0" smtClean="0"/>
              <a:t>A </a:t>
            </a:r>
            <a:r>
              <a:rPr lang="en-GB" altLang="en-US" sz="1100" dirty="0"/>
              <a:t>survey of more than 7 000 patents showed that 50% were used to protect companies’ own products and processes. 6% were used for licensing only, 4% for licensing and use, 3% for cross-licensing and 19% for blocking competitors and 17% had not yet been used.</a:t>
            </a:r>
          </a:p>
          <a:p>
            <a:pPr eaLnBrk="1" hangingPunct="1"/>
            <a:endParaRPr lang="de-CH" altLang="en-US" sz="1100" dirty="0"/>
          </a:p>
          <a:p>
            <a:pPr eaLnBrk="1" hangingPunct="1"/>
            <a:r>
              <a:rPr lang="en-GB" altLang="en-US" sz="1100" dirty="0"/>
              <a:t>It also established that there were substantial differences depending on country, industry sector and company size.</a:t>
            </a:r>
          </a:p>
          <a:p>
            <a:pPr eaLnBrk="1" hangingPunct="1"/>
            <a:endParaRPr lang="en-GB" altLang="en-US" sz="1100" dirty="0"/>
          </a:p>
          <a:p>
            <a:pPr eaLnBrk="1" hangingPunct="1"/>
            <a:r>
              <a:rPr lang="en-GB" altLang="en-US" sz="1100" dirty="0"/>
              <a:t>Cross-licensing is very important for certain industries. For example, ordinary mobile phones have to use technology protected by so many different patents that most mobile phone companies have made cross-licensing agreements to allow each other to use their respective patents.</a:t>
            </a:r>
          </a:p>
          <a:p>
            <a:pPr eaLnBrk="1" hangingPunct="1"/>
            <a:endParaRPr lang="en-GB" altLang="en-US" sz="1100" dirty="0"/>
          </a:p>
        </p:txBody>
      </p:sp>
      <p:sp>
        <p:nvSpPr>
          <p:cNvPr id="188421"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E9B83729-6B6B-4519-AA9A-1BB7E01EB7B9}" type="slidenum">
              <a:rPr lang="de-DE" altLang="en-US"/>
              <a:pPr algn="r" eaLnBrk="1" hangingPunct="1">
                <a:spcBef>
                  <a:spcPct val="0"/>
                </a:spcBef>
              </a:pPr>
              <a:t>23</a:t>
            </a:fld>
            <a:endParaRPr lang="de-DE" altLang="en-US"/>
          </a:p>
        </p:txBody>
      </p:sp>
    </p:spTree>
    <p:extLst>
      <p:ext uri="{BB962C8B-B14F-4D97-AF65-F5344CB8AC3E}">
        <p14:creationId xmlns:p14="http://schemas.microsoft.com/office/powerpoint/2010/main" val="4267570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BB16679B-FD9A-454B-AAC5-9DB3063CBFB0}" type="slidenum">
              <a:rPr lang="en-GB" altLang="en-US" smtClean="0"/>
              <a:pPr eaLnBrk="1" hangingPunct="1">
                <a:spcBef>
                  <a:spcPct val="0"/>
                </a:spcBef>
              </a:pPr>
              <a:t>24</a:t>
            </a:fld>
            <a:endParaRPr lang="en-GB" altLang="en-US" smtClean="0"/>
          </a:p>
        </p:txBody>
      </p:sp>
      <p:sp>
        <p:nvSpPr>
          <p:cNvPr id="191491" name="Rectangle 7"/>
          <p:cNvSpPr txBox="1">
            <a:spLocks noGrp="1" noChangeArrowheads="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C46D571-1BAB-4FEB-98AD-8076754EF7AE}" type="slidenum">
              <a:rPr lang="en-US" altLang="en-US"/>
              <a:pPr algn="r" eaLnBrk="1" hangingPunct="1">
                <a:spcBef>
                  <a:spcPct val="0"/>
                </a:spcBef>
              </a:pPr>
              <a:t>24</a:t>
            </a:fld>
            <a:endParaRPr lang="en-US" altLang="en-US"/>
          </a:p>
        </p:txBody>
      </p:sp>
      <p:sp>
        <p:nvSpPr>
          <p:cNvPr id="191492" name="Rectangle 2"/>
          <p:cNvSpPr>
            <a:spLocks noGrp="1" noRot="1" noChangeAspect="1" noChangeArrowheads="1" noTextEdit="1"/>
          </p:cNvSpPr>
          <p:nvPr>
            <p:ph type="sldImg"/>
          </p:nvPr>
        </p:nvSpPr>
        <p:spPr>
          <a:xfrm>
            <a:off x="908050" y="511175"/>
            <a:ext cx="4935538" cy="3703638"/>
          </a:xfrm>
          <a:ln/>
        </p:spPr>
      </p:sp>
      <p:sp>
        <p:nvSpPr>
          <p:cNvPr id="191493" name="Rectangle 3"/>
          <p:cNvSpPr>
            <a:spLocks noGrp="1" noChangeArrowheads="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r>
              <a:rPr lang="en-US" altLang="en-US" dirty="0" err="1" smtClean="0"/>
              <a:t>Insome</a:t>
            </a:r>
            <a:r>
              <a:rPr lang="en-US" altLang="en-US" dirty="0" smtClean="0"/>
              <a:t> technical</a:t>
            </a:r>
            <a:r>
              <a:rPr lang="en-US" altLang="en-US" baseline="0" dirty="0" smtClean="0"/>
              <a:t> fields a</a:t>
            </a:r>
            <a:r>
              <a:rPr lang="en-US" altLang="en-US" dirty="0" smtClean="0"/>
              <a:t>pproximately 80% of the information that can be found in patents is not available anywhere else in comparable detail. Patents focus on how to make things work, while scientific articles focus on the scientific contribution.</a:t>
            </a:r>
          </a:p>
          <a:p>
            <a:endParaRPr lang="en-US" altLang="en-US" dirty="0" smtClean="0"/>
          </a:p>
          <a:p>
            <a:r>
              <a:rPr lang="en-US" altLang="en-US" dirty="0" smtClean="0"/>
              <a:t>Also, your competitors will "announce" their new products in patents if they want to have patent protection!</a:t>
            </a:r>
          </a:p>
          <a:p>
            <a:endParaRPr lang="en-GB" altLang="en-US" dirty="0" smtClean="0"/>
          </a:p>
          <a:p>
            <a:r>
              <a:rPr lang="en-GB" altLang="en-US" dirty="0" smtClean="0"/>
              <a:t>There are a number of reasons why most patent documents describe inventions that are free to use. Firstly, the application may have been rejected or withdrawn or the patent invalidated. Secondly, </a:t>
            </a:r>
            <a:r>
              <a:rPr lang="en-US" altLang="en-US" dirty="0" smtClean="0"/>
              <a:t>payment of the renewal fees may have been discontinued if the owner saw no further value in the patent. And finally, the patent may have lapsed.</a:t>
            </a:r>
          </a:p>
          <a:p>
            <a:endParaRPr lang="en-GB" altLang="en-US" dirty="0" smtClean="0"/>
          </a:p>
          <a:p>
            <a:r>
              <a:rPr lang="en-GB" altLang="en-US" dirty="0" smtClean="0"/>
              <a:t>"Old" solutions are not necessarily "outdated". Just think, for example, of antibiotics, superconductors or the internet, which was invented back in 1973.</a:t>
            </a:r>
          </a:p>
        </p:txBody>
      </p:sp>
    </p:spTree>
    <p:extLst>
      <p:ext uri="{BB962C8B-B14F-4D97-AF65-F5344CB8AC3E}">
        <p14:creationId xmlns:p14="http://schemas.microsoft.com/office/powerpoint/2010/main" val="292817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DEFD5120-776D-4350-A559-43B9EB02B2AC}" type="slidenum">
              <a:rPr lang="en-GB" altLang="en-US"/>
              <a:pPr algn="r" eaLnBrk="1" hangingPunct="1">
                <a:spcBef>
                  <a:spcPct val="0"/>
                </a:spcBef>
              </a:pPr>
              <a:t>25</a:t>
            </a:fld>
            <a:endParaRPr lang="en-GB" altLang="en-US"/>
          </a:p>
        </p:txBody>
      </p:sp>
      <p:sp>
        <p:nvSpPr>
          <p:cNvPr id="192515" name="Folienbildplatzhalter 1"/>
          <p:cNvSpPr>
            <a:spLocks noGrp="1" noRot="1" noChangeAspect="1" noTextEdit="1"/>
          </p:cNvSpPr>
          <p:nvPr>
            <p:ph type="sldImg"/>
          </p:nvPr>
        </p:nvSpPr>
        <p:spPr>
          <a:xfrm>
            <a:off x="908050" y="511175"/>
            <a:ext cx="4935538" cy="3703638"/>
          </a:xfrm>
          <a:ln/>
        </p:spPr>
      </p:sp>
      <p:sp>
        <p:nvSpPr>
          <p:cNvPr id="192516"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r>
              <a:rPr lang="en-GB" altLang="en-US" dirty="0" smtClean="0"/>
              <a:t>Anyone involved in research and development activities needs to be aware of patents. Even if you have not yet reached the stage of filing a patent application, the technology described in the EPO’s free databases can be very valuable. </a:t>
            </a:r>
          </a:p>
          <a:p>
            <a:endParaRPr lang="en-GB" altLang="en-US" dirty="0" smtClean="0"/>
          </a:p>
          <a:p>
            <a:r>
              <a:rPr lang="en-GB" altLang="en-US" dirty="0" err="1" smtClean="0"/>
              <a:t>Espacenet</a:t>
            </a:r>
            <a:r>
              <a:rPr lang="en-GB" altLang="en-US" dirty="0" smtClean="0"/>
              <a:t> is easy to use and contains more than 80 million documents from 80-plus countries, covering data from 1836 to today. It is probably the largest single source of information on technology in the world today. Free to use, it has forward and backward citations and an online translation tool providing machine translations between English and 22 other languages.</a:t>
            </a:r>
          </a:p>
          <a:p>
            <a:pPr eaLnBrk="1" hangingPunct="1"/>
            <a:endParaRPr lang="en-GB" altLang="en-US" dirty="0" smtClean="0"/>
          </a:p>
          <a:p>
            <a:pPr eaLnBrk="1" hangingPunct="1">
              <a:spcBef>
                <a:spcPct val="20000"/>
              </a:spcBef>
            </a:pPr>
            <a:r>
              <a:rPr lang="en-GB" altLang="en-US" dirty="0" smtClean="0"/>
              <a:t>You can use </a:t>
            </a:r>
            <a:r>
              <a:rPr lang="en-GB" altLang="en-US" dirty="0" err="1" smtClean="0"/>
              <a:t>Espacenet</a:t>
            </a:r>
            <a:r>
              <a:rPr lang="en-GB" altLang="en-US" dirty="0" smtClean="0"/>
              <a:t> to</a:t>
            </a:r>
            <a:r>
              <a:rPr lang="en-GB" altLang="en-US" b="1" dirty="0" smtClean="0"/>
              <a:t> </a:t>
            </a:r>
            <a:r>
              <a:rPr lang="en-GB" altLang="en-US" dirty="0" smtClean="0"/>
              <a:t>watch new technologies emerge, find solutions to your technical problems, discover what your competitors are developing, and identify potential business partners.</a:t>
            </a:r>
          </a:p>
          <a:p>
            <a:pPr eaLnBrk="1" hangingPunct="1"/>
            <a:endParaRPr lang="en-GB" altLang="en-US" dirty="0" smtClean="0"/>
          </a:p>
          <a:p>
            <a:pPr eaLnBrk="1" hangingPunct="1">
              <a:buFontTx/>
              <a:buChar char="-"/>
            </a:pPr>
            <a:endParaRPr lang="en-GB" altLang="en-US" dirty="0" smtClean="0"/>
          </a:p>
        </p:txBody>
      </p:sp>
      <p:sp>
        <p:nvSpPr>
          <p:cNvPr id="192517"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FAE1DC05-AB6A-4CCC-9C83-2B72003AE133}" type="slidenum">
              <a:rPr lang="de-DE" altLang="en-US"/>
              <a:pPr algn="r" eaLnBrk="1" hangingPunct="1">
                <a:spcBef>
                  <a:spcPct val="0"/>
                </a:spcBef>
              </a:pPr>
              <a:t>25</a:t>
            </a:fld>
            <a:endParaRPr lang="de-DE" altLang="en-US"/>
          </a:p>
        </p:txBody>
      </p:sp>
    </p:spTree>
    <p:extLst>
      <p:ext uri="{BB962C8B-B14F-4D97-AF65-F5344CB8AC3E}">
        <p14:creationId xmlns:p14="http://schemas.microsoft.com/office/powerpoint/2010/main" val="134938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lienbildplatzhalter 1"/>
          <p:cNvSpPr>
            <a:spLocks noGrp="1" noRot="1" noChangeAspect="1" noTextEdit="1"/>
          </p:cNvSpPr>
          <p:nvPr>
            <p:ph type="sldImg"/>
          </p:nvPr>
        </p:nvSpPr>
        <p:spPr>
          <a:xfrm>
            <a:off x="908050" y="511175"/>
            <a:ext cx="4935538" cy="3703638"/>
          </a:xfrm>
          <a:ln/>
        </p:spPr>
      </p:sp>
      <p:sp>
        <p:nvSpPr>
          <p:cNvPr id="193539"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r>
              <a:rPr lang="en-US" altLang="en-US" sz="1100"/>
              <a:t>Engineers like to call a spring a spring. But that’s not how patent attorneys necessarily see it. Let’s have a look at the kind of language they use.</a:t>
            </a:r>
          </a:p>
          <a:p>
            <a:endParaRPr lang="en-US" altLang="en-US" sz="1100"/>
          </a:p>
          <a:p>
            <a:r>
              <a:rPr lang="en-US" altLang="en-US" sz="1100"/>
              <a:t>Simple, "naïve" keyword searches have very limited effectiveness, because applicants and attorneys will often use the kind of jargon shown on the slide to broaden the scope of the patent or to deliberately make it harder to find.</a:t>
            </a:r>
          </a:p>
        </p:txBody>
      </p:sp>
      <p:sp>
        <p:nvSpPr>
          <p:cNvPr id="193540"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17550" indent="-276225" defTabSz="882650" eaLnBrk="0" hangingPunct="0">
              <a:spcBef>
                <a:spcPct val="30000"/>
              </a:spcBef>
              <a:defRPr sz="1200">
                <a:solidFill>
                  <a:schemeClr val="tx1"/>
                </a:solidFill>
                <a:latin typeface="Arial" charset="0"/>
                <a:cs typeface="Arial" charset="0"/>
              </a:defRPr>
            </a:lvl2pPr>
            <a:lvl3pPr marL="1103313" indent="-220663" defTabSz="882650" eaLnBrk="0" hangingPunct="0">
              <a:spcBef>
                <a:spcPct val="30000"/>
              </a:spcBef>
              <a:defRPr sz="1200">
                <a:solidFill>
                  <a:schemeClr val="tx1"/>
                </a:solidFill>
                <a:latin typeface="Arial" charset="0"/>
                <a:cs typeface="Arial" charset="0"/>
              </a:defRPr>
            </a:lvl3pPr>
            <a:lvl4pPr marL="1544638" indent="-220663" defTabSz="882650" eaLnBrk="0" hangingPunct="0">
              <a:spcBef>
                <a:spcPct val="30000"/>
              </a:spcBef>
              <a:defRPr sz="1200">
                <a:solidFill>
                  <a:schemeClr val="tx1"/>
                </a:solidFill>
                <a:latin typeface="Arial" charset="0"/>
                <a:cs typeface="Arial" charset="0"/>
              </a:defRPr>
            </a:lvl4pPr>
            <a:lvl5pPr marL="1985963" indent="-220663" defTabSz="882650" eaLnBrk="0" hangingPunct="0">
              <a:spcBef>
                <a:spcPct val="30000"/>
              </a:spcBef>
              <a:defRPr sz="1200">
                <a:solidFill>
                  <a:schemeClr val="tx1"/>
                </a:solidFill>
                <a:latin typeface="Arial" charset="0"/>
                <a:cs typeface="Arial" charset="0"/>
              </a:defRPr>
            </a:lvl5pPr>
            <a:lvl6pPr marL="2443163" indent="-220663" defTabSz="882650" eaLnBrk="0" fontAlgn="base" hangingPunct="0">
              <a:spcBef>
                <a:spcPct val="30000"/>
              </a:spcBef>
              <a:spcAft>
                <a:spcPct val="0"/>
              </a:spcAft>
              <a:defRPr sz="1200">
                <a:solidFill>
                  <a:schemeClr val="tx1"/>
                </a:solidFill>
                <a:latin typeface="Arial" charset="0"/>
                <a:cs typeface="Arial" charset="0"/>
              </a:defRPr>
            </a:lvl6pPr>
            <a:lvl7pPr marL="2900363" indent="-220663" defTabSz="882650" eaLnBrk="0" fontAlgn="base" hangingPunct="0">
              <a:spcBef>
                <a:spcPct val="30000"/>
              </a:spcBef>
              <a:spcAft>
                <a:spcPct val="0"/>
              </a:spcAft>
              <a:defRPr sz="1200">
                <a:solidFill>
                  <a:schemeClr val="tx1"/>
                </a:solidFill>
                <a:latin typeface="Arial" charset="0"/>
                <a:cs typeface="Arial" charset="0"/>
              </a:defRPr>
            </a:lvl7pPr>
            <a:lvl8pPr marL="3357563" indent="-220663" defTabSz="882650" eaLnBrk="0" fontAlgn="base" hangingPunct="0">
              <a:spcBef>
                <a:spcPct val="30000"/>
              </a:spcBef>
              <a:spcAft>
                <a:spcPct val="0"/>
              </a:spcAft>
              <a:defRPr sz="1200">
                <a:solidFill>
                  <a:schemeClr val="tx1"/>
                </a:solidFill>
                <a:latin typeface="Arial" charset="0"/>
                <a:cs typeface="Arial" charset="0"/>
              </a:defRPr>
            </a:lvl8pPr>
            <a:lvl9pPr marL="3814763" indent="-220663"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6C25AC58-EDEA-4601-A0D4-0586E8B8339D}" type="slidenum">
              <a:rPr lang="de-DE" altLang="en-US"/>
              <a:pPr algn="r" eaLnBrk="1" hangingPunct="1">
                <a:spcBef>
                  <a:spcPct val="0"/>
                </a:spcBef>
              </a:pPr>
              <a:t>26</a:t>
            </a:fld>
            <a:endParaRPr lang="de-DE" altLang="en-US"/>
          </a:p>
        </p:txBody>
      </p:sp>
    </p:spTree>
    <p:extLst>
      <p:ext uri="{BB962C8B-B14F-4D97-AF65-F5344CB8AC3E}">
        <p14:creationId xmlns:p14="http://schemas.microsoft.com/office/powerpoint/2010/main" val="1646666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8322B9F-AE57-450C-8D24-46B71E274C37}" type="slidenum">
              <a:rPr lang="en-US" altLang="tr-TR" sz="1200"/>
              <a:pPr eaLnBrk="1" hangingPunct="1"/>
              <a:t>27</a:t>
            </a:fld>
            <a:endParaRPr lang="en-US" altLang="tr-TR"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0994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48100" y="9432925"/>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0" rIns="91425" bIns="45710" anchor="b"/>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B640A514-2E5B-4FE3-A14C-8DBD604554AD}" type="slidenum">
              <a:rPr lang="en-US" altLang="tr-TR" sz="1200"/>
              <a:pPr algn="r" eaLnBrk="1" hangingPunct="1"/>
              <a:t>29</a:t>
            </a:fld>
            <a:endParaRPr lang="en-US" altLang="tr-TR"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0" rIns="91425" bIns="45710"/>
          <a:lstStyle/>
          <a:p>
            <a:pPr eaLnBrk="1" hangingPunct="1"/>
            <a:r>
              <a:rPr lang="en-US" altLang="tr-TR" smtClean="0">
                <a:latin typeface="Arial" panose="020B0604020202020204" pitchFamily="34" charset="0"/>
                <a:cs typeface="Arial" panose="020B0604020202020204" pitchFamily="34" charset="0"/>
              </a:rPr>
              <a:t>In other words, an invention whose implementation involves the use of a computer, computer network or other programmable apparatus, the invention having one or more features which are realized wholly or partly by means of a computer program is termed a computer-implemented invention. </a:t>
            </a:r>
          </a:p>
          <a:p>
            <a:pPr eaLnBrk="1" hangingPunct="1"/>
            <a:endParaRPr lang="en-GB" altLang="tr-TR" smtClean="0">
              <a:latin typeface="Arial" panose="020B0604020202020204" pitchFamily="34" charset="0"/>
              <a:cs typeface="Arial" panose="020B0604020202020204" pitchFamily="34" charset="0"/>
            </a:endParaRPr>
          </a:p>
          <a:p>
            <a:pPr eaLnBrk="1" hangingPunct="1"/>
            <a:r>
              <a:rPr lang="en-GB" altLang="tr-TR" smtClean="0">
                <a:latin typeface="Arial" panose="020B0604020202020204" pitchFamily="34" charset="0"/>
                <a:cs typeface="Arial" panose="020B0604020202020204" pitchFamily="34" charset="0"/>
              </a:rPr>
              <a:t>Definition is used by the proposed EU Directive:</a:t>
            </a:r>
          </a:p>
          <a:p>
            <a:pPr eaLnBrk="1" hangingPunct="1"/>
            <a:r>
              <a:rPr lang="en-GB" altLang="tr-TR" smtClean="0">
                <a:latin typeface="Arial" panose="020B0604020202020204" pitchFamily="34" charset="0"/>
                <a:cs typeface="Arial" panose="020B0604020202020204" pitchFamily="34" charset="0"/>
              </a:rPr>
              <a:t>Directive of the European Parliament and the Council on the patentability of computer-implemented inventions, 24 May 2004, 9713/04 PI 46 CODEC 56</a:t>
            </a:r>
          </a:p>
          <a:p>
            <a:pPr eaLnBrk="1" hangingPunct="1"/>
            <a:endParaRPr lang="en-GB" altLang="tr-TR" smtClean="0">
              <a:latin typeface="Arial" panose="020B0604020202020204" pitchFamily="34" charset="0"/>
              <a:cs typeface="Arial" panose="020B0604020202020204" pitchFamily="34" charset="0"/>
            </a:endParaRPr>
          </a:p>
          <a:p>
            <a:pPr eaLnBrk="1" hangingPunct="1"/>
            <a:r>
              <a:rPr lang="en-GB" altLang="tr-TR" smtClean="0">
                <a:latin typeface="Arial" panose="020B0604020202020204" pitchFamily="34" charset="0"/>
                <a:cs typeface="Arial" panose="020B0604020202020204" pitchFamily="34" charset="0"/>
              </a:rPr>
              <a:t>Here are some examples of computer-implemented inventions:</a:t>
            </a:r>
          </a:p>
          <a:p>
            <a:pPr eaLnBrk="1" hangingPunct="1"/>
            <a:r>
              <a:rPr lang="en-GB" altLang="tr-TR" smtClean="0">
                <a:latin typeface="Arial" panose="020B0604020202020204" pitchFamily="34" charset="0"/>
                <a:cs typeface="Arial" panose="020B0604020202020204" pitchFamily="34" charset="0"/>
              </a:rPr>
              <a:t>a program-controlled ... </a:t>
            </a:r>
          </a:p>
          <a:p>
            <a:pPr eaLnBrk="1" hangingPunct="1"/>
            <a:r>
              <a:rPr lang="en-GB" altLang="tr-TR" smtClean="0">
                <a:latin typeface="Arial" panose="020B0604020202020204" pitchFamily="34" charset="0"/>
                <a:cs typeface="Arial" panose="020B0604020202020204" pitchFamily="34" charset="0"/>
              </a:rPr>
              <a:t>fault tolerance scheme; </a:t>
            </a:r>
            <a:br>
              <a:rPr lang="en-GB" altLang="tr-TR" smtClean="0">
                <a:latin typeface="Arial" panose="020B0604020202020204" pitchFamily="34" charset="0"/>
                <a:cs typeface="Arial" panose="020B0604020202020204" pitchFamily="34" charset="0"/>
              </a:rPr>
            </a:br>
            <a:r>
              <a:rPr lang="en-GB" altLang="tr-TR" smtClean="0">
                <a:latin typeface="Arial" panose="020B0604020202020204" pitchFamily="34" charset="0"/>
                <a:cs typeface="Arial" panose="020B0604020202020204" pitchFamily="34" charset="0"/>
              </a:rPr>
              <a:t>washing machine cycle; </a:t>
            </a:r>
            <a:br>
              <a:rPr lang="en-GB" altLang="tr-TR" smtClean="0">
                <a:latin typeface="Arial" panose="020B0604020202020204" pitchFamily="34" charset="0"/>
                <a:cs typeface="Arial" panose="020B0604020202020204" pitchFamily="34" charset="0"/>
              </a:rPr>
            </a:br>
            <a:r>
              <a:rPr lang="en-GB" altLang="tr-TR" smtClean="0">
                <a:latin typeface="Arial" panose="020B0604020202020204" pitchFamily="34" charset="0"/>
                <a:cs typeface="Arial" panose="020B0604020202020204" pitchFamily="34" charset="0"/>
              </a:rPr>
              <a:t>car braking system.</a:t>
            </a:r>
          </a:p>
          <a:p>
            <a:pPr eaLnBrk="1" hangingPunct="1"/>
            <a:endParaRPr lang="en-US"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604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FBD10E0-3F69-4291-84D5-94B909943237}" type="slidenum">
              <a:rPr lang="en-GB" altLang="tr-TR" sz="1200"/>
              <a:pPr eaLnBrk="1" hangingPunct="1"/>
              <a:t>30</a:t>
            </a:fld>
            <a:endParaRPr lang="en-GB" altLang="tr-TR" sz="1200"/>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tr-TR" smtClean="0">
                <a:latin typeface="Arial" panose="020B0604020202020204" pitchFamily="34" charset="0"/>
                <a:cs typeface="Arial" panose="020B0604020202020204" pitchFamily="34" charset="0"/>
              </a:rPr>
              <a:t>Let‘s start with the meaning of the terms computer program, software and algorithm used with respect to patentability of subject-matter in the field of information technology. </a:t>
            </a:r>
          </a:p>
          <a:p>
            <a:r>
              <a:rPr lang="en-GB" altLang="tr-TR" smtClean="0">
                <a:latin typeface="Arial" panose="020B0604020202020204" pitchFamily="34" charset="0"/>
                <a:cs typeface="Arial" panose="020B0604020202020204" pitchFamily="34" charset="0"/>
              </a:rPr>
              <a:t>A computer program is a sequence of computational steps which may be effectively performed by a digital computer. The steps of a computer program are written in a systematic notation known as a programming language. </a:t>
            </a:r>
          </a:p>
          <a:p>
            <a:r>
              <a:rPr lang="en-GB" altLang="tr-TR" smtClean="0">
                <a:latin typeface="Arial" panose="020B0604020202020204" pitchFamily="34" charset="0"/>
                <a:cs typeface="Arial" panose="020B0604020202020204" pitchFamily="34" charset="0"/>
              </a:rPr>
              <a:t>A computer program is often termed as "the code". </a:t>
            </a:r>
          </a:p>
          <a:p>
            <a:r>
              <a:rPr lang="en-GB" altLang="tr-TR" smtClean="0">
                <a:latin typeface="Arial" panose="020B0604020202020204" pitchFamily="34" charset="0"/>
                <a:cs typeface="Arial" panose="020B0604020202020204" pitchFamily="34" charset="0"/>
              </a:rPr>
              <a:t>The term software is also often used as synonym for computer program. However, for some computer professionals the term software encompasses the media (e.g. diskette, CD or DVD) on which software is stored as well as all kinds of documentation such as books and manuals etc. that are delivered with the computer program.</a:t>
            </a:r>
          </a:p>
          <a:p>
            <a:r>
              <a:rPr lang="en-GB" altLang="tr-TR" smtClean="0">
                <a:latin typeface="Arial" panose="020B0604020202020204" pitchFamily="34" charset="0"/>
                <a:cs typeface="Arial" panose="020B0604020202020204" pitchFamily="34" charset="0"/>
              </a:rPr>
              <a:t>The term 'algorithm' can be defined as a systematic procedure for accomplishing a task in a finite number of steps. </a:t>
            </a:r>
          </a:p>
          <a:p>
            <a:r>
              <a:rPr lang="en-GB" altLang="tr-TR" smtClean="0">
                <a:latin typeface="Arial" panose="020B0604020202020204" pitchFamily="34" charset="0"/>
                <a:cs typeface="Arial" panose="020B0604020202020204" pitchFamily="34" charset="0"/>
              </a:rPr>
              <a:t>In the context of computers, the term algorithm is often used with respect to a set of ordered steps for solving a problem or providing an output from a specific set of inputs. In this context, an algorithm describes the concept underlying a computer program.</a:t>
            </a:r>
          </a:p>
          <a:p>
            <a:endParaRPr lang="de-DE"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817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4B29F88C-C6D2-492E-A2E3-F3DCF8680C87}" type="slidenum">
              <a:rPr lang="en-GB" altLang="en-US"/>
              <a:pPr algn="r" eaLnBrk="1" hangingPunct="1">
                <a:spcBef>
                  <a:spcPct val="0"/>
                </a:spcBef>
              </a:pPr>
              <a:t>3</a:t>
            </a:fld>
            <a:endParaRPr lang="en-GB" altLang="en-US"/>
          </a:p>
        </p:txBody>
      </p:sp>
      <p:sp>
        <p:nvSpPr>
          <p:cNvPr id="161795" name="Rectangle 2"/>
          <p:cNvSpPr>
            <a:spLocks noGrp="1" noRot="1" noChangeAspect="1" noTextEdit="1"/>
          </p:cNvSpPr>
          <p:nvPr>
            <p:ph type="sldImg"/>
          </p:nvPr>
        </p:nvSpPr>
        <p:spPr>
          <a:ln/>
        </p:spPr>
      </p:sp>
      <p:sp>
        <p:nvSpPr>
          <p:cNvPr id="161796" name="Rectangle 3"/>
          <p:cNvSpPr>
            <a:spLocks noGrp="1"/>
          </p:cNvSpPr>
          <p:nvPr>
            <p:ph type="body" idx="1"/>
          </p:nvPr>
        </p:nvSpPr>
        <p:spPr>
          <a:xfrm>
            <a:off x="674371" y="4691907"/>
            <a:ext cx="5394960"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This slide summarises the role of the patent system.</a:t>
            </a:r>
          </a:p>
          <a:p>
            <a:pPr eaLnBrk="1" hangingPunct="1"/>
            <a:endParaRPr lang="en-GB" altLang="en-US" dirty="0" smtClean="0"/>
          </a:p>
          <a:p>
            <a:pPr eaLnBrk="1" hangingPunct="1"/>
            <a:r>
              <a:rPr lang="en-GB" altLang="en-US" dirty="0" smtClean="0"/>
              <a:t>The patent system encourages technological innovation by rewarding intellectual creativity. In providing patent owners with protection for their inventions, patents offer them recognition for their creativity and the possibility of obtaining financial reward if they commercialise or exploit their inventions.</a:t>
            </a:r>
          </a:p>
          <a:p>
            <a:pPr eaLnBrk="1" hangingPunct="1"/>
            <a:endParaRPr lang="en-GB" altLang="en-US" dirty="0" smtClean="0"/>
          </a:p>
          <a:p>
            <a:pPr eaLnBrk="1" hangingPunct="1"/>
            <a:r>
              <a:rPr lang="en-US" altLang="en-US" dirty="0" smtClean="0"/>
              <a:t>The patent system can also promote competition and investment in developing new or improved products or processes </a:t>
            </a:r>
            <a:r>
              <a:rPr lang="en-GB" altLang="en-US" dirty="0" smtClean="0"/>
              <a:t>by encouraging research and development. Investors are more likely to provide financial backing if there is the potential for a return on their investment from inventions that can be patented</a:t>
            </a:r>
            <a:r>
              <a:rPr lang="en-US" altLang="en-US" dirty="0" smtClean="0"/>
              <a:t>.</a:t>
            </a:r>
          </a:p>
          <a:p>
            <a:pPr eaLnBrk="1" hangingPunct="1"/>
            <a:endParaRPr lang="en-US" altLang="en-US" dirty="0" smtClean="0"/>
          </a:p>
          <a:p>
            <a:pPr eaLnBrk="1" hangingPunct="1"/>
            <a:r>
              <a:rPr lang="en-GB" altLang="en-US" dirty="0" smtClean="0"/>
              <a:t>Because the information disclosed in patents is published, the patent system encourages the dissemination of information that may be of benefit to society.</a:t>
            </a:r>
          </a:p>
          <a:p>
            <a:pPr eaLnBrk="1" hangingPunct="1"/>
            <a:endParaRPr lang="en-GB" altLang="en-US" dirty="0" smtClean="0"/>
          </a:p>
          <a:p>
            <a:pPr eaLnBrk="1" hangingPunct="1"/>
            <a:r>
              <a:rPr lang="en-GB" altLang="en-US" dirty="0" smtClean="0"/>
              <a:t>It can promote technology transfer by way of the publicly available information in patent databases. Thanks to these databases, anyone can find patented technologies that they may want to access and use themselves</a:t>
            </a:r>
            <a:r>
              <a:rPr lang="en-US" altLang="en-US" dirty="0" smtClean="0"/>
              <a:t>.</a:t>
            </a:r>
            <a:endParaRPr lang="en-GB" altLang="en-US" dirty="0" smtClean="0"/>
          </a:p>
        </p:txBody>
      </p:sp>
    </p:spTree>
    <p:extLst>
      <p:ext uri="{BB962C8B-B14F-4D97-AF65-F5344CB8AC3E}">
        <p14:creationId xmlns:p14="http://schemas.microsoft.com/office/powerpoint/2010/main" val="1710468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65B74FD-EBB3-45AE-A63A-7C08BA45706B}" type="slidenum">
              <a:rPr lang="en-GB" altLang="tr-TR" sz="1200"/>
              <a:pPr eaLnBrk="1" hangingPunct="1"/>
              <a:t>31</a:t>
            </a:fld>
            <a:endParaRPr lang="en-GB" altLang="tr-TR" sz="1200"/>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tr-TR" smtClean="0">
                <a:latin typeface="Arial" panose="020B0604020202020204" pitchFamily="34" charset="0"/>
                <a:cs typeface="Arial" panose="020B0604020202020204" pitchFamily="34" charset="0"/>
              </a:rPr>
              <a:t>There are typically many different possible computer implementations of an algorithm. </a:t>
            </a:r>
          </a:p>
          <a:p>
            <a:r>
              <a:rPr lang="en-GB" altLang="tr-TR" smtClean="0">
                <a:latin typeface="Arial" panose="020B0604020202020204" pitchFamily="34" charset="0"/>
                <a:cs typeface="Arial" panose="020B0604020202020204" pitchFamily="34" charset="0"/>
              </a:rPr>
              <a:t>Since it is an algorithm which defines the concept underlying a computer-implemented invention, the scope of protection sought ideally encompasses all computer implementations of an algorithm.</a:t>
            </a:r>
          </a:p>
          <a:p>
            <a:r>
              <a:rPr lang="en-GB" altLang="tr-TR" smtClean="0">
                <a:latin typeface="Arial" panose="020B0604020202020204" pitchFamily="34" charset="0"/>
                <a:cs typeface="Arial" panose="020B0604020202020204" pitchFamily="34" charset="0"/>
              </a:rPr>
              <a:t>In practice, the physical implementation of an algorithm can be performed either through a computer program running on a standard computer, potentially in combination with specific circuits, or through specific circuits alone.  </a:t>
            </a:r>
          </a:p>
          <a:p>
            <a:r>
              <a:rPr lang="en-GB" altLang="tr-TR" smtClean="0">
                <a:latin typeface="Arial" panose="020B0604020202020204" pitchFamily="34" charset="0"/>
                <a:cs typeface="Arial" panose="020B0604020202020204" pitchFamily="34" charset="0"/>
              </a:rPr>
              <a:t>As we will see, when an algorithm, wholly or partly implemented in a computer program, defines the underlying concept of an invention, that invention is termed a 'computer-implemented invention'. </a:t>
            </a:r>
          </a:p>
          <a:p>
            <a:endParaRPr lang="en-GB" altLang="tr-TR" smtClean="0">
              <a:latin typeface="Arial" panose="020B0604020202020204" pitchFamily="34" charset="0"/>
              <a:cs typeface="Arial" panose="020B0604020202020204" pitchFamily="34" charset="0"/>
            </a:endParaRPr>
          </a:p>
          <a:p>
            <a:endParaRPr lang="de-DE"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292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73500" y="9461500"/>
            <a:ext cx="29241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820" tIns="44411" rIns="88820" bIns="44411" anchor="b"/>
          <a:lstStyle>
            <a:lvl1pPr defTabSz="887413" eaLnBrk="0" hangingPunct="0">
              <a:defRPr sz="2400">
                <a:solidFill>
                  <a:schemeClr val="tx1"/>
                </a:solidFill>
                <a:latin typeface="Arial" panose="020B0604020202020204" pitchFamily="34" charset="0"/>
                <a:cs typeface="Arial" panose="020B0604020202020204" pitchFamily="34" charset="0"/>
              </a:defRPr>
            </a:lvl1pPr>
            <a:lvl2pPr marL="37931725" indent="-37474525" defTabSz="887413"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26AA6BC4-E193-41C1-AFEB-12EC447BF6E8}" type="slidenum">
              <a:rPr lang="en-GB" altLang="tr-TR" sz="1100">
                <a:latin typeface="Times New Roman" panose="02020603050405020304" pitchFamily="18" charset="0"/>
                <a:ea typeface="Arial Unicode MS" pitchFamily="34" charset="-128"/>
              </a:rPr>
              <a:pPr algn="r" eaLnBrk="1" hangingPunct="1"/>
              <a:t>32</a:t>
            </a:fld>
            <a:endParaRPr lang="en-GB" altLang="tr-TR" sz="1100">
              <a:latin typeface="Times New Roman" panose="02020603050405020304" pitchFamily="18" charset="0"/>
              <a:ea typeface="Arial Unicode MS" pitchFamily="34" charset="-128"/>
            </a:endParaRPr>
          </a:p>
        </p:txBody>
      </p:sp>
      <p:sp>
        <p:nvSpPr>
          <p:cNvPr id="28675" name="Rectangle 2"/>
          <p:cNvSpPr>
            <a:spLocks noGrp="1" noRot="1" noChangeAspect="1" noChangeArrowheads="1" noTextEdit="1"/>
          </p:cNvSpPr>
          <p:nvPr>
            <p:ph type="sldImg"/>
          </p:nvPr>
        </p:nvSpPr>
        <p:spPr>
          <a:xfrm>
            <a:off x="917575" y="742950"/>
            <a:ext cx="4970463" cy="3727450"/>
          </a:xfrm>
          <a:ln/>
        </p:spPr>
      </p:sp>
      <p:sp>
        <p:nvSpPr>
          <p:cNvPr id="289795" name="Rectangle 3"/>
          <p:cNvSpPr>
            <a:spLocks noGrp="1" noChangeArrowheads="1"/>
          </p:cNvSpPr>
          <p:nvPr>
            <p:ph type="body" idx="1"/>
          </p:nvPr>
        </p:nvSpPr>
        <p:spPr/>
        <p:txBody>
          <a:bodyPr lIns="88820" tIns="44411" rIns="88820" bIns="44411"/>
          <a:lstStyle/>
          <a:p>
            <a:pPr eaLnBrk="1" hangingPunct="1"/>
            <a:r>
              <a:rPr lang="en-GB" altLang="tr-TR" smtClean="0">
                <a:latin typeface="Arial" panose="020B0604020202020204" pitchFamily="34" charset="0"/>
                <a:cs typeface="Arial" panose="020B0604020202020204" pitchFamily="34" charset="0"/>
              </a:rPr>
              <a:t>Self evident really - if the only thing the program does is one of the other exclusions (e.g. a business method), there is no further technical effect and the program is a program 'as such' and then excluded. </a:t>
            </a:r>
          </a:p>
          <a:p>
            <a:pPr eaLnBrk="1" hangingPunct="1"/>
            <a:endParaRPr lang="de-CH" altLang="tr-TR" smtClean="0">
              <a:latin typeface="Arial" panose="020B0604020202020204" pitchFamily="34" charset="0"/>
              <a:cs typeface="Arial" panose="020B0604020202020204" pitchFamily="34" charset="0"/>
            </a:endParaRPr>
          </a:p>
          <a:p>
            <a:pPr eaLnBrk="1" hangingPunct="1"/>
            <a:r>
              <a:rPr lang="en-GB" altLang="tr-TR" smtClean="0">
                <a:latin typeface="Arial" panose="020B0604020202020204" pitchFamily="34" charset="0"/>
                <a:cs typeface="Arial" panose="020B0604020202020204" pitchFamily="34" charset="0"/>
              </a:rPr>
              <a:t>In other words, it is decisive what the program does:</a:t>
            </a:r>
          </a:p>
          <a:p>
            <a:pPr eaLnBrk="1" hangingPunct="1"/>
            <a:r>
              <a:rPr lang="en-GB" altLang="tr-TR" smtClean="0">
                <a:latin typeface="Arial" panose="020B0604020202020204" pitchFamily="34" charset="0"/>
                <a:cs typeface="Arial" panose="020B0604020202020204" pitchFamily="34" charset="0"/>
              </a:rPr>
              <a:t>a game = no</a:t>
            </a:r>
          </a:p>
          <a:p>
            <a:pPr eaLnBrk="1" hangingPunct="1"/>
            <a:r>
              <a:rPr lang="en-GB" altLang="tr-TR" smtClean="0">
                <a:latin typeface="Arial" panose="020B0604020202020204" pitchFamily="34" charset="0"/>
                <a:cs typeface="Arial" panose="020B0604020202020204" pitchFamily="34" charset="0"/>
              </a:rPr>
              <a:t>a pretty picture = no</a:t>
            </a:r>
          </a:p>
          <a:p>
            <a:pPr eaLnBrk="1" hangingPunct="1"/>
            <a:r>
              <a:rPr lang="en-GB" altLang="tr-TR" smtClean="0">
                <a:latin typeface="Arial" panose="020B0604020202020204" pitchFamily="34" charset="0"/>
                <a:cs typeface="Arial" panose="020B0604020202020204" pitchFamily="34" charset="0"/>
              </a:rPr>
              <a:t>an image rendering with sharp edge enhancer = yes</a:t>
            </a:r>
          </a:p>
          <a:p>
            <a:pPr eaLnBrk="1" hangingPunct="1"/>
            <a:r>
              <a:rPr lang="en-GB" altLang="tr-TR" smtClean="0">
                <a:latin typeface="Arial" panose="020B0604020202020204" pitchFamily="34" charset="0"/>
                <a:cs typeface="Arial" panose="020B0604020202020204" pitchFamily="34" charset="0"/>
              </a:rPr>
              <a:t>control of a car diesel injection system = yes</a:t>
            </a:r>
          </a:p>
          <a:p>
            <a:pPr eaLnBrk="1" hangingPunct="1"/>
            <a:endParaRPr lang="en-GB" altLang="tr-TR" smtClean="0">
              <a:latin typeface="Arial" panose="020B0604020202020204" pitchFamily="34" charset="0"/>
              <a:cs typeface="Arial" panose="020B0604020202020204" pitchFamily="34" charset="0"/>
            </a:endParaRPr>
          </a:p>
          <a:p>
            <a:pPr eaLnBrk="1" hangingPunct="1"/>
            <a:r>
              <a:rPr lang="en-GB" altLang="tr-TR" smtClean="0">
                <a:latin typeface="Arial" panose="020B0604020202020204" pitchFamily="34" charset="0"/>
                <a:cs typeface="Arial" panose="020B0604020202020204" pitchFamily="34" charset="0"/>
              </a:rPr>
              <a:t>A computer program has technical character if the method/ process it carries out has technical character.</a:t>
            </a:r>
          </a:p>
          <a:p>
            <a:pPr eaLnBrk="1" hangingPunct="1"/>
            <a:r>
              <a:rPr lang="en-GB" altLang="tr-TR" sz="1300" smtClean="0">
                <a:latin typeface="Arial" panose="020B0604020202020204" pitchFamily="34" charset="0"/>
                <a:cs typeface="Arial" panose="020B0604020202020204" pitchFamily="34" charset="0"/>
              </a:rPr>
              <a:t>It also applies to formulations </a:t>
            </a:r>
            <a:r>
              <a:rPr lang="en-GB" altLang="tr-TR" sz="1300" smtClean="0">
                <a:solidFill>
                  <a:srgbClr val="FA3C00"/>
                </a:solidFill>
                <a:effectLst>
                  <a:outerShdw blurRad="38100" dist="38100" dir="2700000" algn="tl">
                    <a:srgbClr val="C0C0C0"/>
                  </a:outerShdw>
                </a:effectLst>
                <a:latin typeface="Verdana" panose="020B0604030504040204" pitchFamily="34" charset="0"/>
                <a:cs typeface="Arial" panose="020B0604020202020204" pitchFamily="34" charset="0"/>
              </a:rPr>
              <a:t>such as</a:t>
            </a:r>
            <a:r>
              <a:rPr lang="en-GB" altLang="tr-TR" sz="1300" smtClean="0">
                <a:latin typeface="Arial" panose="020B0604020202020204" pitchFamily="34" charset="0"/>
                <a:cs typeface="Arial" panose="020B0604020202020204" pitchFamily="34" charset="0"/>
              </a:rPr>
              <a:t> a computer running the program or digital medium storing the program.</a:t>
            </a:r>
          </a:p>
        </p:txBody>
      </p:sp>
    </p:spTree>
    <p:extLst>
      <p:ext uri="{BB962C8B-B14F-4D97-AF65-F5344CB8AC3E}">
        <p14:creationId xmlns:p14="http://schemas.microsoft.com/office/powerpoint/2010/main" val="2233448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915988" y="744538"/>
            <a:ext cx="4965700" cy="3724275"/>
          </a:xfrm>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08" rIns="91421" bIns="45708"/>
          <a:lstStyle/>
          <a:p>
            <a:r>
              <a:rPr lang="en-GB" altLang="tr-TR" smtClean="0">
                <a:latin typeface="Arial" panose="020B0604020202020204" pitchFamily="34" charset="0"/>
                <a:cs typeface="Arial" panose="020B0604020202020204" pitchFamily="34" charset="0"/>
              </a:rPr>
              <a:t>Based on Boards of Appeal decisions, here are some examples of what is considered to be technical: </a:t>
            </a:r>
          </a:p>
          <a:p>
            <a:r>
              <a:rPr lang="en-GB" altLang="tr-TR" smtClean="0">
                <a:latin typeface="Arial" panose="020B0604020202020204" pitchFamily="34" charset="0"/>
                <a:cs typeface="Arial" panose="020B0604020202020204" pitchFamily="34" charset="0"/>
              </a:rPr>
              <a:t>processing physical data in a system which affects the control of an industrial process. </a:t>
            </a:r>
          </a:p>
          <a:p>
            <a:r>
              <a:rPr lang="en-GB" altLang="tr-TR" smtClean="0">
                <a:latin typeface="Arial" panose="020B0604020202020204" pitchFamily="34" charset="0"/>
                <a:cs typeface="Arial" panose="020B0604020202020204" pitchFamily="34" charset="0"/>
              </a:rPr>
              <a:t>processing which affects the way in which a computer operates such as a file compression algorithm </a:t>
            </a:r>
          </a:p>
          <a:p>
            <a:r>
              <a:rPr lang="en-GB" altLang="tr-TR" smtClean="0">
                <a:latin typeface="Arial" panose="020B0604020202020204" pitchFamily="34" charset="0"/>
                <a:cs typeface="Arial" panose="020B0604020202020204" pitchFamily="34" charset="0"/>
              </a:rPr>
              <a:t>Also any physical apparatus such as a computer or any of its components are considered to be technical.</a:t>
            </a:r>
            <a:endParaRPr lang="en-US"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782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F608B76-1CF6-4D7E-B8E8-5B49EE2B57A0}" type="slidenum">
              <a:rPr lang="en-US" altLang="tr-TR" sz="1200"/>
              <a:pPr eaLnBrk="1" hangingPunct="1"/>
              <a:t>36</a:t>
            </a:fld>
            <a:endParaRPr lang="en-US" altLang="tr-TR"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77180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3F58D49-7D83-45C9-8341-87181CBC045C}" type="slidenum">
              <a:rPr lang="en-US" altLang="tr-TR" sz="1200"/>
              <a:pPr eaLnBrk="1" hangingPunct="1"/>
              <a:t>37</a:t>
            </a:fld>
            <a:endParaRPr lang="en-US" altLang="tr-TR"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112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tr-TR" smtClean="0">
                <a:latin typeface="Arial" panose="020B0604020202020204" pitchFamily="34" charset="0"/>
                <a:cs typeface="Arial" panose="020B0604020202020204" pitchFamily="34" charset="0"/>
              </a:rPr>
              <a:t>In this example, a method of ordering is implemented on a computer where the method comprises the following steps: …</a:t>
            </a:r>
          </a:p>
          <a:p>
            <a:endParaRPr lang="en-GB" altLang="tr-TR" smtClean="0">
              <a:latin typeface="Arial" panose="020B0604020202020204" pitchFamily="34" charset="0"/>
              <a:cs typeface="Arial" panose="020B0604020202020204" pitchFamily="34" charset="0"/>
            </a:endParaRPr>
          </a:p>
          <a:p>
            <a:r>
              <a:rPr lang="en-GB" altLang="tr-TR" smtClean="0">
                <a:latin typeface="Arial" panose="020B0604020202020204" pitchFamily="34" charset="0"/>
                <a:cs typeface="Arial" panose="020B0604020202020204" pitchFamily="34" charset="0"/>
              </a:rPr>
              <a:t>The claim therefore comprises a clearly technical aspect as well as  apparently non-technical aspects.</a:t>
            </a:r>
          </a:p>
          <a:p>
            <a:pPr>
              <a:spcBef>
                <a:spcPct val="0"/>
              </a:spcBef>
            </a:pPr>
            <a:endParaRPr lang="en-GB" altLang="tr-TR" smtClean="0">
              <a:latin typeface="Arial" panose="020B0604020202020204" pitchFamily="34" charset="0"/>
              <a:cs typeface="Arial" panose="020B0604020202020204" pitchFamily="34" charset="0"/>
            </a:endParaRPr>
          </a:p>
          <a:p>
            <a:pPr>
              <a:spcBef>
                <a:spcPct val="0"/>
              </a:spcBef>
            </a:pPr>
            <a:r>
              <a:rPr lang="en-GB" altLang="tr-TR" smtClean="0">
                <a:latin typeface="Arial" panose="020B0604020202020204" pitchFamily="34" charset="0"/>
                <a:cs typeface="Arial" panose="020B0604020202020204" pitchFamily="34" charset="0"/>
              </a:rPr>
              <a:t>The clearly technical aspect of the claim lies in the following: firstly, the method is implemented in a computer, the adaptation of a computer system for carrying out a method is a technical function; secondly the basic functions of the computer including inputting, storing, and transmitting data have technical character. </a:t>
            </a:r>
          </a:p>
          <a:p>
            <a:pPr>
              <a:spcBef>
                <a:spcPct val="0"/>
              </a:spcBef>
            </a:pPr>
            <a:endParaRPr lang="en-GB" altLang="tr-TR" smtClean="0">
              <a:latin typeface="Arial" panose="020B0604020202020204" pitchFamily="34" charset="0"/>
              <a:cs typeface="Arial" panose="020B0604020202020204" pitchFamily="34" charset="0"/>
            </a:endParaRPr>
          </a:p>
          <a:p>
            <a:pPr>
              <a:spcBef>
                <a:spcPct val="0"/>
              </a:spcBef>
            </a:pPr>
            <a:r>
              <a:rPr lang="en-GB" altLang="tr-TR" smtClean="0">
                <a:latin typeface="Arial" panose="020B0604020202020204" pitchFamily="34" charset="0"/>
                <a:cs typeface="Arial" panose="020B0604020202020204" pitchFamily="34" charset="0"/>
              </a:rPr>
              <a:t>The method steps however, when considered in isolation from their implementation in a computer system define a business method. Such subject-matter is excluded from patentability under Article52(2)(c). The parts of the claimed features which describe these steps therefore make up these apparently non-technical aspects.</a:t>
            </a:r>
          </a:p>
          <a:p>
            <a:pPr>
              <a:spcBef>
                <a:spcPct val="0"/>
              </a:spcBef>
            </a:pPr>
            <a:endParaRPr lang="en-GB" altLang="tr-TR" smtClean="0">
              <a:latin typeface="Arial" panose="020B0604020202020204" pitchFamily="34" charset="0"/>
              <a:cs typeface="Arial" panose="020B0604020202020204" pitchFamily="34" charset="0"/>
            </a:endParaRPr>
          </a:p>
          <a:p>
            <a:r>
              <a:rPr lang="en-GB" altLang="tr-TR" smtClean="0">
                <a:latin typeface="Arial" panose="020B0604020202020204" pitchFamily="34" charset="0"/>
                <a:cs typeface="Arial" panose="020B0604020202020204" pitchFamily="34" charset="0"/>
              </a:rPr>
              <a:t>On further analysis it is determined that the apparently non-technical aspects do not contribute to the technical character of the invention, since the data processed does not constitute the operating parameters of a computer nor does the data affect the physical/ technical functioning of a computer and the claimed process does not cause a further technical effect and are  therefore purely non-technical aspects.</a:t>
            </a:r>
          </a:p>
          <a:p>
            <a:endParaRPr lang="en-GB" altLang="tr-TR" smtClean="0">
              <a:latin typeface="Arial" panose="020B0604020202020204" pitchFamily="34" charset="0"/>
              <a:cs typeface="Arial" panose="020B0604020202020204" pitchFamily="34" charset="0"/>
            </a:endParaRPr>
          </a:p>
          <a:p>
            <a:endParaRPr lang="en-GB" altLang="tr-TR" smtClean="0">
              <a:latin typeface="Arial" panose="020B0604020202020204" pitchFamily="34" charset="0"/>
              <a:cs typeface="Arial" panose="020B0604020202020204" pitchFamily="34" charset="0"/>
            </a:endParaRPr>
          </a:p>
          <a:p>
            <a:endParaRPr lang="en-GB"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24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73500" y="9459913"/>
            <a:ext cx="29241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48" tIns="44775" rIns="89548" bIns="44775" anchor="b"/>
          <a:lstStyle>
            <a:lvl1pPr defTabSz="896938" eaLnBrk="0" hangingPunct="0">
              <a:defRPr sz="2400">
                <a:solidFill>
                  <a:schemeClr val="tx1"/>
                </a:solidFill>
                <a:latin typeface="Arial" panose="020B0604020202020204" pitchFamily="34" charset="0"/>
                <a:cs typeface="Arial" panose="020B0604020202020204" pitchFamily="34" charset="0"/>
              </a:defRPr>
            </a:lvl1pPr>
            <a:lvl2pPr marL="37931725" indent="-37474525" defTabSz="896938"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5F6FEE71-332A-450D-82C6-B82481615098}" type="slidenum">
              <a:rPr lang="en-GB" altLang="tr-TR" sz="1200">
                <a:latin typeface="Times New Roman" panose="02020603050405020304" pitchFamily="18" charset="0"/>
                <a:ea typeface="Arial Unicode MS" pitchFamily="34" charset="-128"/>
              </a:rPr>
              <a:pPr algn="r" eaLnBrk="1" hangingPunct="1"/>
              <a:t>39</a:t>
            </a:fld>
            <a:endParaRPr lang="en-GB" altLang="tr-TR" sz="1200">
              <a:latin typeface="Times New Roman" panose="02020603050405020304" pitchFamily="18" charset="0"/>
              <a:ea typeface="Arial Unicode MS" pitchFamily="34" charset="-128"/>
            </a:endParaRPr>
          </a:p>
        </p:txBody>
      </p:sp>
      <p:sp>
        <p:nvSpPr>
          <p:cNvPr id="79875" name="Rectangle 2"/>
          <p:cNvSpPr>
            <a:spLocks noChangeArrowheads="1" noTextEdit="1"/>
          </p:cNvSpPr>
          <p:nvPr>
            <p:ph type="sldImg"/>
          </p:nvPr>
        </p:nvSpPr>
        <p:spPr>
          <a:xfrm>
            <a:off x="915988" y="744538"/>
            <a:ext cx="4965700" cy="3724275"/>
          </a:xfrm>
          <a:solidFill>
            <a:srgbClr val="FFFFFF"/>
          </a:solidFill>
          <a:ln/>
        </p:spPr>
      </p:sp>
      <p:sp>
        <p:nvSpPr>
          <p:cNvPr id="79876" name="Rectangle 3"/>
          <p:cNvSpPr>
            <a:spLocks noChangeArrowheads="1"/>
          </p:cNvSpPr>
          <p:nvPr>
            <p:ph type="body" idx="1"/>
          </p:nvPr>
        </p:nvSpPr>
        <p:spPr>
          <a:xfrm>
            <a:off x="877888" y="4694238"/>
            <a:ext cx="5041900" cy="4470400"/>
          </a:xfrm>
          <a:solidFill>
            <a:srgbClr val="FFFFFF"/>
          </a:solidFill>
          <a:ln>
            <a:solidFill>
              <a:srgbClr val="000000"/>
            </a:solidFill>
          </a:ln>
        </p:spPr>
        <p:txBody>
          <a:bodyPr lIns="89548" tIns="44775" rIns="89548" bIns="44775"/>
          <a:lstStyle/>
          <a:p>
            <a:r>
              <a:rPr lang="en-GB" altLang="tr-TR" smtClean="0">
                <a:latin typeface="Arial" panose="020B0604020202020204" pitchFamily="34" charset="0"/>
                <a:cs typeface="Arial" panose="020B0604020202020204" pitchFamily="34" charset="0"/>
              </a:rPr>
              <a:t>G-VII,5: </a:t>
            </a:r>
          </a:p>
          <a:p>
            <a:r>
              <a:rPr lang="en-GB" altLang="tr-TR" smtClean="0">
                <a:latin typeface="Arial" panose="020B0604020202020204" pitchFamily="34" charset="0"/>
                <a:cs typeface="Arial" panose="020B0604020202020204" pitchFamily="34" charset="0"/>
              </a:rPr>
              <a:t>Problem-and-solution approach  In order to assess inventive step in an objective and predictable manner, the so-called "</a:t>
            </a:r>
            <a:r>
              <a:rPr lang="en-GB" altLang="tr-TR" b="1" smtClean="0">
                <a:latin typeface="Arial" panose="020B0604020202020204" pitchFamily="34" charset="0"/>
                <a:cs typeface="Arial" panose="020B0604020202020204" pitchFamily="34" charset="0"/>
              </a:rPr>
              <a:t>problem-and-solution approach</a:t>
            </a:r>
            <a:r>
              <a:rPr lang="en-GB" altLang="tr-TR" smtClean="0">
                <a:latin typeface="Arial" panose="020B0604020202020204" pitchFamily="34" charset="0"/>
                <a:cs typeface="Arial" panose="020B0604020202020204" pitchFamily="34" charset="0"/>
              </a:rPr>
              <a:t>" should be applied. Thus deviation from this approach should be exceptional.  </a:t>
            </a:r>
            <a:br>
              <a:rPr lang="en-GB" altLang="tr-TR" smtClean="0">
                <a:latin typeface="Arial" panose="020B0604020202020204" pitchFamily="34" charset="0"/>
                <a:cs typeface="Arial" panose="020B0604020202020204" pitchFamily="34" charset="0"/>
              </a:rPr>
            </a:br>
            <a:r>
              <a:rPr lang="en-GB" altLang="tr-TR" smtClean="0">
                <a:latin typeface="Arial" panose="020B0604020202020204" pitchFamily="34" charset="0"/>
                <a:cs typeface="Arial" panose="020B0604020202020204" pitchFamily="34" charset="0"/>
              </a:rPr>
              <a:t>In the problem-and-solution approach, there are three main stages:  </a:t>
            </a:r>
            <a:br>
              <a:rPr lang="en-GB" altLang="tr-TR" smtClean="0">
                <a:latin typeface="Arial" panose="020B0604020202020204" pitchFamily="34" charset="0"/>
                <a:cs typeface="Arial" panose="020B0604020202020204" pitchFamily="34" charset="0"/>
              </a:rPr>
            </a:br>
            <a:r>
              <a:rPr lang="en-GB" altLang="tr-TR" smtClean="0">
                <a:latin typeface="Arial" panose="020B0604020202020204" pitchFamily="34" charset="0"/>
                <a:cs typeface="Arial" panose="020B0604020202020204" pitchFamily="34" charset="0"/>
              </a:rPr>
              <a:t> (i)  determining the "closest prior art", </a:t>
            </a:r>
            <a:br>
              <a:rPr lang="en-GB" altLang="tr-TR" smtClean="0">
                <a:latin typeface="Arial" panose="020B0604020202020204" pitchFamily="34" charset="0"/>
                <a:cs typeface="Arial" panose="020B0604020202020204" pitchFamily="34" charset="0"/>
              </a:rPr>
            </a:br>
            <a:r>
              <a:rPr lang="en-GB" altLang="tr-TR" smtClean="0">
                <a:latin typeface="Arial" panose="020B0604020202020204" pitchFamily="34" charset="0"/>
                <a:cs typeface="Arial" panose="020B0604020202020204" pitchFamily="34" charset="0"/>
              </a:rPr>
              <a:t> (ii) establishing the "objective technical problem" to be solved, and </a:t>
            </a:r>
            <a:br>
              <a:rPr lang="en-GB" altLang="tr-TR" smtClean="0">
                <a:latin typeface="Arial" panose="020B0604020202020204" pitchFamily="34" charset="0"/>
                <a:cs typeface="Arial" panose="020B0604020202020204" pitchFamily="34" charset="0"/>
              </a:rPr>
            </a:br>
            <a:r>
              <a:rPr lang="en-GB" altLang="tr-TR" smtClean="0">
                <a:latin typeface="Arial" panose="020B0604020202020204" pitchFamily="34" charset="0"/>
                <a:cs typeface="Arial" panose="020B0604020202020204" pitchFamily="34" charset="0"/>
              </a:rPr>
              <a:t> (iii) considering whether or not the claimed invention, starting from the closest prior art and the objective technical problem, would have been obvious to the skilled person.</a:t>
            </a:r>
            <a:endParaRPr lang="en-US"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5432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GB" altLang="tr-TR" sz="1000" smtClean="0">
                <a:latin typeface="Arial" panose="020B0604020202020204" pitchFamily="34" charset="0"/>
                <a:cs typeface="Arial" panose="020B0604020202020204" pitchFamily="34" charset="0"/>
              </a:rPr>
              <a:t>Once we have established what part of the claimed subject-matter contributes to its technical character and hence describes its technical content, the relevant prior art is established based on this technical content.</a:t>
            </a:r>
          </a:p>
          <a:p>
            <a:pPr>
              <a:lnSpc>
                <a:spcPct val="90000"/>
              </a:lnSpc>
            </a:pPr>
            <a:endParaRPr lang="en-GB" altLang="tr-TR" sz="1000" smtClean="0">
              <a:latin typeface="Arial" panose="020B0604020202020204" pitchFamily="34" charset="0"/>
              <a:cs typeface="Arial" panose="020B0604020202020204" pitchFamily="34" charset="0"/>
            </a:endParaRPr>
          </a:p>
          <a:p>
            <a:pPr>
              <a:lnSpc>
                <a:spcPct val="90000"/>
              </a:lnSpc>
            </a:pPr>
            <a:r>
              <a:rPr lang="en-GB" altLang="tr-TR" sz="1000" smtClean="0">
                <a:latin typeface="Arial" panose="020B0604020202020204" pitchFamily="34" charset="0"/>
                <a:cs typeface="Arial" panose="020B0604020202020204" pitchFamily="34" charset="0"/>
              </a:rPr>
              <a:t>The Boards of Appeal have interpreted the term </a:t>
            </a:r>
            <a:r>
              <a:rPr lang="en-GB" altLang="tr-TR" sz="1000" b="1" smtClean="0">
                <a:latin typeface="Arial" panose="020B0604020202020204" pitchFamily="34" charset="0"/>
                <a:cs typeface="Arial" panose="020B0604020202020204" pitchFamily="34" charset="0"/>
              </a:rPr>
              <a:t>”state of the</a:t>
            </a:r>
            <a:r>
              <a:rPr lang="en-GB" altLang="tr-TR" sz="1000" smtClean="0">
                <a:latin typeface="Arial" panose="020B0604020202020204" pitchFamily="34" charset="0"/>
                <a:cs typeface="Arial" panose="020B0604020202020204" pitchFamily="34" charset="0"/>
              </a:rPr>
              <a:t> </a:t>
            </a:r>
            <a:r>
              <a:rPr lang="en-GB" altLang="tr-TR" sz="1000" b="1" smtClean="0">
                <a:latin typeface="Arial" panose="020B0604020202020204" pitchFamily="34" charset="0"/>
                <a:cs typeface="Arial" panose="020B0604020202020204" pitchFamily="34" charset="0"/>
              </a:rPr>
              <a:t>art”</a:t>
            </a:r>
            <a:r>
              <a:rPr lang="en-GB" altLang="tr-TR" sz="1000" smtClean="0">
                <a:latin typeface="Arial" panose="020B0604020202020204" pitchFamily="34" charset="0"/>
                <a:cs typeface="Arial" panose="020B0604020202020204" pitchFamily="34" charset="0"/>
              </a:rPr>
              <a:t> (Article 54) in English text of the EPC to be understood as “state of technology” where it consists of prior art information relevant to some field of technology.</a:t>
            </a:r>
          </a:p>
          <a:p>
            <a:pPr>
              <a:lnSpc>
                <a:spcPct val="90000"/>
              </a:lnSpc>
            </a:pPr>
            <a:r>
              <a:rPr lang="en-GB" altLang="tr-TR" sz="1000" smtClean="0">
                <a:latin typeface="Arial" panose="020B0604020202020204" pitchFamily="34" charset="0"/>
                <a:cs typeface="Arial" panose="020B0604020202020204" pitchFamily="34" charset="0"/>
              </a:rPr>
              <a:t>The Boards of Appeal therefore concluded that the</a:t>
            </a:r>
            <a:r>
              <a:rPr lang="en-GB" altLang="zh-CN" sz="1000" smtClean="0">
                <a:latin typeface="Arial" panose="020B0604020202020204" pitchFamily="34" charset="0"/>
                <a:ea typeface="SimSun" panose="02010600030101010101" pitchFamily="2" charset="-122"/>
                <a:cs typeface="Arial" panose="020B0604020202020204" pitchFamily="34" charset="0"/>
              </a:rPr>
              <a:t> </a:t>
            </a:r>
            <a:r>
              <a:rPr lang="en-GB" altLang="zh-CN" sz="1000" b="1" smtClean="0">
                <a:latin typeface="Arial" panose="020B0604020202020204" pitchFamily="34" charset="0"/>
                <a:ea typeface="SimSun" panose="02010600030101010101" pitchFamily="2" charset="-122"/>
                <a:cs typeface="Arial" panose="020B0604020202020204" pitchFamily="34" charset="0"/>
              </a:rPr>
              <a:t>closest prior art</a:t>
            </a:r>
            <a:r>
              <a:rPr lang="en-GB" altLang="zh-CN" sz="1000" smtClean="0">
                <a:latin typeface="Arial" panose="020B0604020202020204" pitchFamily="34" charset="0"/>
                <a:ea typeface="SimSun" panose="02010600030101010101" pitchFamily="2" charset="-122"/>
                <a:cs typeface="Arial" panose="020B0604020202020204" pitchFamily="34" charset="0"/>
              </a:rPr>
              <a:t> will be chosen from a field of technology and not from a field which belongs to the list of exclusions, like commerce and business methods.</a:t>
            </a:r>
          </a:p>
          <a:p>
            <a:pPr>
              <a:lnSpc>
                <a:spcPct val="90000"/>
              </a:lnSpc>
            </a:pPr>
            <a:endParaRPr lang="en-GB" altLang="tr-TR" sz="1000" smtClean="0">
              <a:latin typeface="Arial" panose="020B0604020202020204" pitchFamily="34" charset="0"/>
              <a:cs typeface="Arial" panose="020B0604020202020204" pitchFamily="34" charset="0"/>
            </a:endParaRPr>
          </a:p>
          <a:p>
            <a:pPr>
              <a:lnSpc>
                <a:spcPct val="90000"/>
              </a:lnSpc>
            </a:pPr>
            <a:r>
              <a:rPr lang="en-GB" altLang="tr-TR" sz="1000" smtClean="0">
                <a:latin typeface="Arial" panose="020B0604020202020204" pitchFamily="34" charset="0"/>
                <a:cs typeface="Arial" panose="020B0604020202020204" pitchFamily="34" charset="0"/>
              </a:rPr>
              <a:t>A </a:t>
            </a:r>
            <a:r>
              <a:rPr lang="en-GB" altLang="tr-TR" sz="1000" b="1" smtClean="0">
                <a:latin typeface="Arial" panose="020B0604020202020204" pitchFamily="34" charset="0"/>
                <a:cs typeface="Arial" panose="020B0604020202020204" pitchFamily="34" charset="0"/>
              </a:rPr>
              <a:t>skilled person </a:t>
            </a:r>
            <a:r>
              <a:rPr lang="en-GB" altLang="tr-TR" sz="1000" smtClean="0">
                <a:latin typeface="Arial" panose="020B0604020202020204" pitchFamily="34" charset="0"/>
                <a:cs typeface="Arial" panose="020B0604020202020204" pitchFamily="34" charset="0"/>
              </a:rPr>
              <a:t>within the meaning of Article 56 EPC is skilled in a </a:t>
            </a:r>
            <a:r>
              <a:rPr lang="en-GB" altLang="tr-TR" sz="1000" b="1" smtClean="0">
                <a:latin typeface="Arial" panose="020B0604020202020204" pitchFamily="34" charset="0"/>
                <a:cs typeface="Arial" panose="020B0604020202020204" pitchFamily="34" charset="0"/>
              </a:rPr>
              <a:t>technical </a:t>
            </a:r>
            <a:r>
              <a:rPr lang="en-GB" altLang="tr-TR" sz="1000" smtClean="0">
                <a:latin typeface="Arial" panose="020B0604020202020204" pitchFamily="34" charset="0"/>
                <a:cs typeface="Arial" panose="020B0604020202020204" pitchFamily="34" charset="0"/>
              </a:rPr>
              <a:t>field. With respect to computer-implemented inventions typically he is an ordinary practitioner skilled in the field of information technology. </a:t>
            </a:r>
          </a:p>
          <a:p>
            <a:pPr>
              <a:lnSpc>
                <a:spcPct val="90000"/>
              </a:lnSpc>
            </a:pPr>
            <a:r>
              <a:rPr lang="en-GB" altLang="tr-TR" sz="1000" smtClean="0">
                <a:latin typeface="Arial" panose="020B0604020202020204" pitchFamily="34" charset="0"/>
                <a:cs typeface="Arial" panose="020B0604020202020204" pitchFamily="34" charset="0"/>
              </a:rPr>
              <a:t>He is aware of common general knowledge in the field of information technology at the filing date of the application but has no knowledge whatsoever regarding non-technical fields. </a:t>
            </a:r>
          </a:p>
          <a:p>
            <a:pPr>
              <a:lnSpc>
                <a:spcPct val="90000"/>
              </a:lnSpc>
            </a:pPr>
            <a:endParaRPr lang="en-GB" altLang="tr-TR" sz="1000" smtClean="0">
              <a:latin typeface="Arial" panose="020B0604020202020204" pitchFamily="34" charset="0"/>
              <a:cs typeface="Arial" panose="020B0604020202020204" pitchFamily="34" charset="0"/>
            </a:endParaRPr>
          </a:p>
          <a:p>
            <a:pPr>
              <a:lnSpc>
                <a:spcPct val="90000"/>
              </a:lnSpc>
            </a:pPr>
            <a:r>
              <a:rPr lang="en-GB" altLang="tr-TR" sz="1000" b="1" smtClean="0">
                <a:latin typeface="Arial" panose="020B0604020202020204" pitchFamily="34" charset="0"/>
                <a:cs typeface="Arial" panose="020B0604020202020204" pitchFamily="34" charset="0"/>
              </a:rPr>
              <a:t>Ricoh Headnotes 1 and 2</a:t>
            </a:r>
          </a:p>
          <a:p>
            <a:pPr>
              <a:lnSpc>
                <a:spcPct val="90000"/>
              </a:lnSpc>
            </a:pPr>
            <a:r>
              <a:rPr lang="en-GB" altLang="tr-TR" sz="1000" smtClean="0">
                <a:latin typeface="Arial" panose="020B0604020202020204" pitchFamily="34" charset="0"/>
                <a:cs typeface="Arial" panose="020B0604020202020204" pitchFamily="34" charset="0"/>
              </a:rPr>
              <a:t>The term "state of the art" in Article 54 EPC should, in compliance with the French and German text, be understood as "state of technology", which in the context of the EPC does not include the state of the art in commerce and business methods. The term "everything" in Article 54(2) EPC is to be understood as concerning such kind of information which is relevant to some field of technology.</a:t>
            </a:r>
          </a:p>
          <a:p>
            <a:pPr>
              <a:lnSpc>
                <a:spcPct val="90000"/>
              </a:lnSpc>
            </a:pPr>
            <a:r>
              <a:rPr lang="en-GB" altLang="tr-TR" sz="1000" smtClean="0">
                <a:latin typeface="Arial" panose="020B0604020202020204" pitchFamily="34" charset="0"/>
                <a:cs typeface="Arial" panose="020B0604020202020204" pitchFamily="34" charset="0"/>
              </a:rPr>
              <a:t>From these considerations it follows that anything which is not related to any technological field or field from which, because of its informational character, a skilled person would expect to derive any technically relevant information, does not belong to the state of the art to be considered in the context of Articles 54 and 56, even if it had been made available to the general public before the relevant priority date (see points 8 to 10 of the reasons).</a:t>
            </a:r>
          </a:p>
          <a:p>
            <a:pPr>
              <a:lnSpc>
                <a:spcPct val="90000"/>
              </a:lnSpc>
            </a:pPr>
            <a:endParaRPr lang="en-GB" altLang="tr-TR" sz="10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976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75D48C52-5285-4137-816B-5954011B84D7}" type="slidenum">
              <a:rPr lang="en-GB" altLang="en-US"/>
              <a:pPr algn="r" eaLnBrk="1" hangingPunct="1">
                <a:spcBef>
                  <a:spcPct val="0"/>
                </a:spcBef>
              </a:pPr>
              <a:t>4</a:t>
            </a:fld>
            <a:endParaRPr lang="en-GB" altLang="en-US"/>
          </a:p>
        </p:txBody>
      </p:sp>
      <p:sp>
        <p:nvSpPr>
          <p:cNvPr id="162819" name="Folienbildplatzhalter 1"/>
          <p:cNvSpPr>
            <a:spLocks noGrp="1" noRot="1" noChangeAspect="1" noTextEdit="1"/>
          </p:cNvSpPr>
          <p:nvPr>
            <p:ph type="sldImg"/>
          </p:nvPr>
        </p:nvSpPr>
        <p:spPr>
          <a:xfrm>
            <a:off x="908050" y="511175"/>
            <a:ext cx="4935538" cy="3703638"/>
          </a:xfrm>
          <a:ln/>
        </p:spPr>
      </p:sp>
      <p:sp>
        <p:nvSpPr>
          <p:cNvPr id="162820"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r>
              <a:rPr lang="en-GB" altLang="en-US" sz="1100" dirty="0"/>
              <a:t>As we have already seen, patents are sometimes considered as a kind of contract between the applicant and society. </a:t>
            </a:r>
          </a:p>
          <a:p>
            <a:endParaRPr lang="en-GB" altLang="en-US" sz="1100" dirty="0"/>
          </a:p>
          <a:p>
            <a:r>
              <a:rPr lang="en-GB" altLang="en-US" sz="1100" dirty="0"/>
              <a:t>Applicants and patent owners are interested in benefiting from their inventions. </a:t>
            </a:r>
          </a:p>
          <a:p>
            <a:pPr>
              <a:buFontTx/>
              <a:buChar char="•"/>
            </a:pPr>
            <a:endParaRPr lang="en-GB" altLang="en-US" sz="1100" dirty="0"/>
          </a:p>
          <a:p>
            <a:r>
              <a:rPr lang="en-GB" altLang="en-US" sz="1100" dirty="0"/>
              <a:t>Owning a patent gives them the right to prevent others from making, using, offering for sale, selling or importing a product that infringes the patent, for a limited amount of time and the country for which the patent has been granted.</a:t>
            </a:r>
          </a:p>
          <a:p>
            <a:endParaRPr lang="en-GB" altLang="en-US" sz="1100" dirty="0"/>
          </a:p>
          <a:p>
            <a:r>
              <a:rPr lang="en-GB" altLang="en-US" sz="1100" dirty="0"/>
              <a:t>The exceptions to this are use of the patent for non-commercial purposes, including private use and academic research.</a:t>
            </a:r>
          </a:p>
          <a:p>
            <a:endParaRPr lang="en-GB" altLang="en-US" sz="1100" dirty="0"/>
          </a:p>
          <a:p>
            <a:r>
              <a:rPr lang="en-GB" altLang="en-US" sz="1100" dirty="0"/>
              <a:t>Society is interested in:</a:t>
            </a:r>
          </a:p>
          <a:p>
            <a:r>
              <a:rPr lang="en-GB" altLang="en-US" sz="1100" dirty="0"/>
              <a:t> </a:t>
            </a:r>
          </a:p>
          <a:p>
            <a:pPr>
              <a:buFontTx/>
              <a:buChar char="•"/>
            </a:pPr>
            <a:r>
              <a:rPr lang="en-GB" altLang="en-US" sz="1100" dirty="0"/>
              <a:t> Encouraging innovation so that better products can be made and better production methods can be used for the benefit of </a:t>
            </a:r>
            <a:r>
              <a:rPr lang="en-GB" altLang="en-US" sz="1100" dirty="0" smtClean="0"/>
              <a:t>all;</a:t>
            </a:r>
            <a:endParaRPr lang="en-GB" altLang="en-US" sz="1100" dirty="0"/>
          </a:p>
          <a:p>
            <a:pPr>
              <a:buFontTx/>
              <a:buChar char="•"/>
            </a:pPr>
            <a:r>
              <a:rPr lang="en-GB" altLang="en-US" sz="1100" dirty="0"/>
              <a:t> Protecting new and innovative companies so that they can compete with larger established companies, in order to maintain a competitive </a:t>
            </a:r>
            <a:r>
              <a:rPr lang="en-GB" altLang="en-US" sz="1100" dirty="0" smtClean="0"/>
              <a:t>economy; </a:t>
            </a:r>
            <a:endParaRPr lang="en-GB" altLang="en-US" sz="1100" dirty="0"/>
          </a:p>
          <a:p>
            <a:pPr>
              <a:buFontTx/>
              <a:buChar char="•"/>
            </a:pPr>
            <a:r>
              <a:rPr lang="en-GB" altLang="en-US" sz="1100" dirty="0"/>
              <a:t> Finding out the details of new inventions so that other engineers and scientists can further improve them; and </a:t>
            </a:r>
          </a:p>
          <a:p>
            <a:pPr>
              <a:buFontTx/>
              <a:buChar char="•"/>
            </a:pPr>
            <a:r>
              <a:rPr lang="en-GB" altLang="en-US" sz="1100" dirty="0"/>
              <a:t> Promoting technology transfer, that is from universities to industry. </a:t>
            </a:r>
          </a:p>
          <a:p>
            <a:pPr>
              <a:buFontTx/>
              <a:buChar char="•"/>
            </a:pPr>
            <a:endParaRPr lang="en-GB" altLang="en-US" sz="1100" dirty="0"/>
          </a:p>
          <a:p>
            <a:pPr eaLnBrk="1" hangingPunct="1"/>
            <a:r>
              <a:rPr lang="en-GB" altLang="en-US" sz="1100" dirty="0"/>
              <a:t>In return for this protection, applicants must reveal their inventions to the public, so others can build on them. This takes the form of publication of the application by the relevant patent office.</a:t>
            </a:r>
          </a:p>
          <a:p>
            <a:pPr eaLnBrk="1" hangingPunct="1"/>
            <a:endParaRPr lang="en-GB" altLang="en-US" sz="1100" dirty="0"/>
          </a:p>
          <a:p>
            <a:r>
              <a:rPr lang="en-GB" altLang="en-US" sz="1100" dirty="0"/>
              <a:t>This social contract is institutionalised in the form of patent law. </a:t>
            </a:r>
          </a:p>
        </p:txBody>
      </p:sp>
      <p:sp>
        <p:nvSpPr>
          <p:cNvPr id="162821"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1CF08274-423E-452F-8079-A42C73C2F8F4}" type="slidenum">
              <a:rPr lang="de-DE" altLang="en-US"/>
              <a:pPr algn="r" eaLnBrk="1" hangingPunct="1">
                <a:spcBef>
                  <a:spcPct val="0"/>
                </a:spcBef>
              </a:pPr>
              <a:t>4</a:t>
            </a:fld>
            <a:endParaRPr lang="de-DE" altLang="en-US"/>
          </a:p>
        </p:txBody>
      </p:sp>
    </p:spTree>
    <p:extLst>
      <p:ext uri="{BB962C8B-B14F-4D97-AF65-F5344CB8AC3E}">
        <p14:creationId xmlns:p14="http://schemas.microsoft.com/office/powerpoint/2010/main" val="126111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DA9C1C11-A7E2-4DD0-8E1C-0D814CA5D9DE}" type="slidenum">
              <a:rPr lang="en-GB" altLang="en-US" smtClean="0"/>
              <a:pPr eaLnBrk="1" hangingPunct="1">
                <a:spcBef>
                  <a:spcPct val="0"/>
                </a:spcBef>
              </a:pPr>
              <a:t>5</a:t>
            </a:fld>
            <a:endParaRPr lang="en-GB" altLang="en-US" smtClean="0"/>
          </a:p>
        </p:txBody>
      </p:sp>
      <p:sp>
        <p:nvSpPr>
          <p:cNvPr id="163843" name="Folienbildplatzhalter 1"/>
          <p:cNvSpPr>
            <a:spLocks noGrp="1" noRot="1" noChangeAspect="1" noTextEdit="1"/>
          </p:cNvSpPr>
          <p:nvPr>
            <p:ph type="sldImg"/>
          </p:nvPr>
        </p:nvSpPr>
        <p:spPr>
          <a:xfrm>
            <a:off x="908050" y="511175"/>
            <a:ext cx="4935538" cy="3703638"/>
          </a:xfrm>
          <a:ln/>
        </p:spPr>
      </p:sp>
      <p:sp>
        <p:nvSpPr>
          <p:cNvPr id="163844"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r>
              <a:rPr lang="en-GB" altLang="en-US" smtClean="0"/>
              <a:t>Patent owners have the right to prevent others from making, using, offering for sale, selling or importing a product that infringes their patent, for a limited amount of time.</a:t>
            </a:r>
          </a:p>
          <a:p>
            <a:endParaRPr lang="en-GB" altLang="en-US" smtClean="0"/>
          </a:p>
          <a:p>
            <a:r>
              <a:rPr lang="en-US" altLang="en-US" smtClean="0"/>
              <a:t>Exceptions include use for non-commercial purposes, such as private use or academic research.</a:t>
            </a:r>
            <a:endParaRPr lang="en-GB" altLang="en-US" smtClean="0"/>
          </a:p>
          <a:p>
            <a:pPr eaLnBrk="1" hangingPunct="1"/>
            <a:endParaRPr lang="en-US" altLang="en-US" smtClean="0"/>
          </a:p>
          <a:p>
            <a:pPr eaLnBrk="1" hangingPunct="1"/>
            <a:r>
              <a:rPr lang="en-US" altLang="en-US" smtClean="0"/>
              <a:t>Further options include licensing inventions to others, or allowing everybody to use the invention for free. </a:t>
            </a:r>
          </a:p>
          <a:p>
            <a:pPr eaLnBrk="1" hangingPunct="1">
              <a:buFontTx/>
              <a:buChar char="•"/>
            </a:pPr>
            <a:endParaRPr lang="en-US" altLang="en-US" smtClean="0"/>
          </a:p>
          <a:p>
            <a:pPr eaLnBrk="1" hangingPunct="1"/>
            <a:r>
              <a:rPr lang="en-US" altLang="en-US" smtClean="0"/>
              <a:t>Many important technologies such as CDs, DVDs, mobile phone technology and digital TV are covered by numerous individual patents that companies license to each other in a process known as cross-licensing.</a:t>
            </a:r>
          </a:p>
          <a:p>
            <a:pPr eaLnBrk="1" hangingPunct="1"/>
            <a:endParaRPr lang="en-GB" altLang="en-US" smtClean="0"/>
          </a:p>
          <a:p>
            <a:pPr eaLnBrk="1" hangingPunct="1"/>
            <a:r>
              <a:rPr lang="en-GB" altLang="en-US" smtClean="0"/>
              <a:t>If commercialising your invention means using the intellectual property of others, then you need to have their permission! </a:t>
            </a:r>
          </a:p>
        </p:txBody>
      </p:sp>
      <p:sp>
        <p:nvSpPr>
          <p:cNvPr id="163845"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2A3EEF19-78EC-468E-84BF-555ADF54C5A0}" type="slidenum">
              <a:rPr lang="de-DE" altLang="en-US"/>
              <a:pPr algn="r" eaLnBrk="1" hangingPunct="1">
                <a:spcBef>
                  <a:spcPct val="0"/>
                </a:spcBef>
              </a:pPr>
              <a:t>5</a:t>
            </a:fld>
            <a:endParaRPr lang="de-DE" altLang="en-US"/>
          </a:p>
        </p:txBody>
      </p:sp>
    </p:spTree>
    <p:extLst>
      <p:ext uri="{BB962C8B-B14F-4D97-AF65-F5344CB8AC3E}">
        <p14:creationId xmlns:p14="http://schemas.microsoft.com/office/powerpoint/2010/main" val="28633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EC39E923-BAB6-4EEF-B736-AB2517EA6ACB}" type="slidenum">
              <a:rPr lang="en-GB" altLang="en-US" smtClean="0"/>
              <a:pPr eaLnBrk="1" hangingPunct="1">
                <a:spcBef>
                  <a:spcPct val="0"/>
                </a:spcBef>
              </a:pPr>
              <a:t>6</a:t>
            </a:fld>
            <a:endParaRPr lang="en-GB" altLang="en-US" smtClean="0"/>
          </a:p>
        </p:txBody>
      </p:sp>
      <p:sp>
        <p:nvSpPr>
          <p:cNvPr id="164867" name="Rectangle 2"/>
          <p:cNvSpPr>
            <a:spLocks noGrp="1" noRot="1" noChangeAspect="1" noChangeArrowheads="1" noTextEdit="1"/>
          </p:cNvSpPr>
          <p:nvPr>
            <p:ph type="sldImg"/>
          </p:nvPr>
        </p:nvSpPr>
        <p:spPr>
          <a:xfrm>
            <a:off x="908050" y="741363"/>
            <a:ext cx="4935538" cy="3703637"/>
          </a:xfrm>
          <a:ln/>
        </p:spPr>
      </p:sp>
      <p:sp>
        <p:nvSpPr>
          <p:cNvPr id="164868" name="Rectangle 3"/>
          <p:cNvSpPr>
            <a:spLocks noGrp="1" noChangeArrowheads="1"/>
          </p:cNvSpPr>
          <p:nvPr>
            <p:ph type="body" idx="1"/>
          </p:nvPr>
        </p:nvSpPr>
        <p:spPr>
          <a:xfrm>
            <a:off x="674371" y="4691907"/>
            <a:ext cx="5394960"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48" tIns="50273" rIns="100548" bIns="50273"/>
          <a:lstStyle/>
          <a:p>
            <a:pPr eaLnBrk="1" hangingPunct="1"/>
            <a:r>
              <a:rPr lang="en-GB" altLang="en-US" sz="1100" dirty="0"/>
              <a:t>The key concept of this slide is to show that a patent is a negative right, not a positive one.</a:t>
            </a:r>
          </a:p>
          <a:p>
            <a:pPr eaLnBrk="1" hangingPunct="1"/>
            <a:endParaRPr lang="en-GB" altLang="en-US" sz="1100" dirty="0"/>
          </a:p>
          <a:p>
            <a:pPr eaLnBrk="1" hangingPunct="1"/>
            <a:r>
              <a:rPr lang="en-GB" altLang="en-US" sz="1100" dirty="0"/>
              <a:t>For example, let us imagine that you have invented the first-ever electric kettle to have a ceramic heating element as its base-plate. This kettle has advantages over kettles which have a metal heating element upon which </a:t>
            </a:r>
            <a:r>
              <a:rPr lang="en-GB" altLang="en-US" sz="1100" dirty="0" err="1"/>
              <a:t>limescale</a:t>
            </a:r>
            <a:r>
              <a:rPr lang="en-GB" altLang="en-US" sz="1100" dirty="0"/>
              <a:t> forms. Such a kettle might be novel and inventive, and could get you a patent, which we will call patent B. </a:t>
            </a:r>
          </a:p>
          <a:p>
            <a:pPr eaLnBrk="1" hangingPunct="1">
              <a:buFontTx/>
              <a:buChar char="•"/>
            </a:pPr>
            <a:endParaRPr lang="en-GB" altLang="en-US" sz="1100" dirty="0"/>
          </a:p>
          <a:p>
            <a:pPr eaLnBrk="1" hangingPunct="1"/>
            <a:r>
              <a:rPr lang="en-GB" altLang="en-US" sz="1100" dirty="0"/>
              <a:t>However, your patent does not grant you the right to use your invention, because it falls within the scope of an earlier patent for all electric kettles, which we will call patent A. </a:t>
            </a:r>
          </a:p>
          <a:p>
            <a:pPr eaLnBrk="1" hangingPunct="1">
              <a:buFontTx/>
              <a:buChar char="•"/>
            </a:pPr>
            <a:endParaRPr lang="en-GB" altLang="en-US" sz="1100" dirty="0"/>
          </a:p>
          <a:p>
            <a:pPr eaLnBrk="1" hangingPunct="1"/>
            <a:r>
              <a:rPr lang="en-GB" altLang="en-US" sz="1100" dirty="0"/>
              <a:t>For you to make, use and sell your invention you need a licence from the owner of the earlier, broader patent, patent A. </a:t>
            </a:r>
          </a:p>
          <a:p>
            <a:pPr eaLnBrk="1" hangingPunct="1">
              <a:buFontTx/>
              <a:buChar char="•"/>
            </a:pPr>
            <a:endParaRPr lang="en-GB" altLang="en-US" sz="1100" dirty="0"/>
          </a:p>
          <a:p>
            <a:pPr eaLnBrk="1" hangingPunct="1"/>
            <a:r>
              <a:rPr lang="en-GB" altLang="en-US" sz="1100" dirty="0"/>
              <a:t>But they in turn would need a licence from you to make kettles with ceramic heating elements. </a:t>
            </a:r>
          </a:p>
          <a:p>
            <a:pPr eaLnBrk="1" hangingPunct="1">
              <a:buFontTx/>
              <a:buChar char="•"/>
            </a:pPr>
            <a:endParaRPr lang="en-GB" altLang="en-US" sz="1100" dirty="0"/>
          </a:p>
          <a:p>
            <a:pPr eaLnBrk="1" hangingPunct="1"/>
            <a:r>
              <a:rPr lang="en-GB" altLang="en-US" sz="1100" dirty="0"/>
              <a:t>This is where you </a:t>
            </a:r>
            <a:r>
              <a:rPr lang="en-GB" altLang="en-US" sz="1100" dirty="0" smtClean="0"/>
              <a:t>could </a:t>
            </a:r>
            <a:r>
              <a:rPr lang="en-GB" altLang="en-US" sz="1100" dirty="0"/>
              <a:t>enter into a cross-licence agreement. Indeed, this is where the vast majority of industrial collaborations start.</a:t>
            </a:r>
          </a:p>
          <a:p>
            <a:pPr eaLnBrk="1" hangingPunct="1"/>
            <a:endParaRPr lang="de-CH" altLang="en-US" sz="1100" dirty="0"/>
          </a:p>
          <a:p>
            <a:pPr eaLnBrk="1" hangingPunct="1"/>
            <a:r>
              <a:rPr lang="en-GB" altLang="en-US" dirty="0" smtClean="0"/>
              <a:t>Patents owned by others may overlap or encompass your own patent. In this case, you need to obtain the right to use other people’s inventions – for example by way of a licence – before you can start commercialising your own patented invention, and vice versa.</a:t>
            </a:r>
          </a:p>
          <a:p>
            <a:pPr eaLnBrk="1" hangingPunct="1"/>
            <a:endParaRPr lang="en-GB" altLang="en-US" dirty="0" smtClean="0"/>
          </a:p>
        </p:txBody>
      </p:sp>
    </p:spTree>
    <p:extLst>
      <p:ext uri="{BB962C8B-B14F-4D97-AF65-F5344CB8AC3E}">
        <p14:creationId xmlns:p14="http://schemas.microsoft.com/office/powerpoint/2010/main" val="1273028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30FA2081-4D0F-4435-B636-D2DD8BEEE63F}" type="slidenum">
              <a:rPr lang="en-GB" altLang="en-US"/>
              <a:pPr algn="r" eaLnBrk="1" hangingPunct="1">
                <a:spcBef>
                  <a:spcPct val="0"/>
                </a:spcBef>
              </a:pPr>
              <a:t>7</a:t>
            </a:fld>
            <a:endParaRPr lang="en-GB" altLang="en-US"/>
          </a:p>
        </p:txBody>
      </p:sp>
      <p:sp>
        <p:nvSpPr>
          <p:cNvPr id="165891" name="Rectangle 2"/>
          <p:cNvSpPr>
            <a:spLocks noGrp="1" noRot="1" noChangeAspect="1" noTextEdit="1"/>
          </p:cNvSpPr>
          <p:nvPr>
            <p:ph type="sldImg"/>
          </p:nvPr>
        </p:nvSpPr>
        <p:spPr>
          <a:xfrm>
            <a:off x="908050" y="511175"/>
            <a:ext cx="4935538" cy="3703638"/>
          </a:xfrm>
          <a:ln/>
        </p:spPr>
      </p:sp>
      <p:sp>
        <p:nvSpPr>
          <p:cNvPr id="165892" name="Rectangle 3"/>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lnSpc>
                <a:spcPct val="90000"/>
              </a:lnSpc>
            </a:pPr>
            <a:r>
              <a:rPr lang="en-GB" altLang="en-US" smtClean="0"/>
              <a:t>Patent applications can be filed by the inventor or the inventor's employer. </a:t>
            </a:r>
          </a:p>
          <a:p>
            <a:pPr eaLnBrk="1" hangingPunct="1">
              <a:lnSpc>
                <a:spcPct val="90000"/>
              </a:lnSpc>
            </a:pPr>
            <a:endParaRPr lang="en-GB" altLang="en-US" smtClean="0"/>
          </a:p>
          <a:p>
            <a:pPr eaLnBrk="1" hangingPunct="1">
              <a:lnSpc>
                <a:spcPct val="90000"/>
              </a:lnSpc>
            </a:pPr>
            <a:r>
              <a:rPr lang="en-GB" altLang="en-US" smtClean="0"/>
              <a:t>Inventions are usually the property of the company that employs the inventor. This is also the case for university researchers in many countries. </a:t>
            </a:r>
          </a:p>
          <a:p>
            <a:pPr eaLnBrk="1" hangingPunct="1">
              <a:lnSpc>
                <a:spcPct val="90000"/>
              </a:lnSpc>
            </a:pPr>
            <a:endParaRPr lang="en-GB" altLang="en-US" smtClean="0"/>
          </a:p>
          <a:p>
            <a:pPr eaLnBrk="1" hangingPunct="1">
              <a:lnSpc>
                <a:spcPct val="90000"/>
              </a:lnSpc>
            </a:pPr>
            <a:r>
              <a:rPr lang="en-GB" altLang="en-US" smtClean="0"/>
              <a:t>A European patent application contains a full and detailed description of the invention so that others can understand and replicate it, one or more claims which define the technical features of the invention for which protection is sought - this is called the "scope of protection“ - and optional drawings which help with understanding and interpreting the claims and description.</a:t>
            </a:r>
          </a:p>
          <a:p>
            <a:pPr eaLnBrk="1" hangingPunct="1">
              <a:lnSpc>
                <a:spcPct val="90000"/>
              </a:lnSpc>
            </a:pPr>
            <a:endParaRPr lang="en-GB" altLang="en-US" smtClean="0"/>
          </a:p>
          <a:p>
            <a:pPr eaLnBrk="1" hangingPunct="1">
              <a:lnSpc>
                <a:spcPct val="90000"/>
              </a:lnSpc>
            </a:pPr>
            <a:r>
              <a:rPr lang="en-GB" altLang="en-US" smtClean="0"/>
              <a:t>The cover sheet contains bibliographic information about the applicant and the inventor. </a:t>
            </a:r>
          </a:p>
          <a:p>
            <a:pPr eaLnBrk="1" hangingPunct="1">
              <a:lnSpc>
                <a:spcPct val="90000"/>
              </a:lnSpc>
            </a:pPr>
            <a:endParaRPr lang="en-GB" altLang="en-US" smtClean="0"/>
          </a:p>
          <a:p>
            <a:pPr eaLnBrk="1" hangingPunct="1">
              <a:lnSpc>
                <a:spcPct val="90000"/>
              </a:lnSpc>
            </a:pPr>
            <a:r>
              <a:rPr lang="en-GB" altLang="en-US" smtClean="0"/>
              <a:t>It also contains an abstract, one of the drawings, and details of the technical class. </a:t>
            </a:r>
          </a:p>
          <a:p>
            <a:pPr eaLnBrk="1" hangingPunct="1">
              <a:lnSpc>
                <a:spcPct val="90000"/>
              </a:lnSpc>
            </a:pPr>
            <a:endParaRPr lang="en-GB" altLang="en-US" smtClean="0"/>
          </a:p>
          <a:p>
            <a:pPr eaLnBrk="1" hangingPunct="1">
              <a:lnSpc>
                <a:spcPct val="90000"/>
              </a:lnSpc>
            </a:pPr>
            <a:r>
              <a:rPr lang="en-GB" altLang="en-US" smtClean="0"/>
              <a:t>The abstract and the technical class are useful when it comes to searching for patents.</a:t>
            </a:r>
          </a:p>
          <a:p>
            <a:pPr eaLnBrk="1" hangingPunct="1">
              <a:lnSpc>
                <a:spcPct val="90000"/>
              </a:lnSpc>
              <a:buFontTx/>
              <a:buChar char="•"/>
            </a:pPr>
            <a:endParaRPr lang="en-GB" altLang="en-US" smtClean="0"/>
          </a:p>
        </p:txBody>
      </p:sp>
    </p:spTree>
    <p:extLst>
      <p:ext uri="{BB962C8B-B14F-4D97-AF65-F5344CB8AC3E}">
        <p14:creationId xmlns:p14="http://schemas.microsoft.com/office/powerpoint/2010/main" val="293312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9742A1BA-9BA2-4F4D-8D40-21301E3F654F}" type="slidenum">
              <a:rPr lang="en-GB" altLang="en-US" smtClean="0"/>
              <a:pPr eaLnBrk="1" hangingPunct="1">
                <a:spcBef>
                  <a:spcPct val="0"/>
                </a:spcBef>
              </a:pPr>
              <a:t>8</a:t>
            </a:fld>
            <a:endParaRPr lang="en-GB" altLang="en-US" smtClean="0"/>
          </a:p>
        </p:txBody>
      </p:sp>
      <p:sp>
        <p:nvSpPr>
          <p:cNvPr id="166915" name="Rectangle 7"/>
          <p:cNvSpPr txBox="1">
            <a:spLocks noGrp="1" noChangeArrowheads="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139B55EF-767F-4F48-83C3-B3848CA6B258}" type="slidenum">
              <a:rPr lang="en-US" altLang="en-US"/>
              <a:pPr algn="r" eaLnBrk="1" hangingPunct="1">
                <a:spcBef>
                  <a:spcPct val="0"/>
                </a:spcBef>
              </a:pPr>
              <a:t>8</a:t>
            </a:fld>
            <a:endParaRPr lang="en-US" altLang="en-US"/>
          </a:p>
        </p:txBody>
      </p:sp>
      <p:sp>
        <p:nvSpPr>
          <p:cNvPr id="166916" name="Rectangle 2"/>
          <p:cNvSpPr>
            <a:spLocks noGrp="1" noRot="1" noChangeAspect="1" noChangeArrowheads="1" noTextEdit="1"/>
          </p:cNvSpPr>
          <p:nvPr>
            <p:ph type="sldImg"/>
          </p:nvPr>
        </p:nvSpPr>
        <p:spPr>
          <a:xfrm>
            <a:off x="908050" y="511175"/>
            <a:ext cx="4935538" cy="3703638"/>
          </a:xfrm>
          <a:ln/>
        </p:spPr>
      </p:sp>
      <p:sp>
        <p:nvSpPr>
          <p:cNvPr id="166917" name="Rectangle 3"/>
          <p:cNvSpPr>
            <a:spLocks noGrp="1" noChangeArrowheads="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lnSpc>
                <a:spcPct val="80000"/>
              </a:lnSpc>
            </a:pPr>
            <a:r>
              <a:rPr lang="en-GB" altLang="en-US" smtClean="0"/>
              <a:t>This slide shows the what a typical description contains. The description also refers to the drawings. </a:t>
            </a:r>
            <a:endParaRPr lang="en-GB" altLang="en-US" b="1" smtClean="0"/>
          </a:p>
        </p:txBody>
      </p:sp>
    </p:spTree>
    <p:extLst>
      <p:ext uri="{BB962C8B-B14F-4D97-AF65-F5344CB8AC3E}">
        <p14:creationId xmlns:p14="http://schemas.microsoft.com/office/powerpoint/2010/main" val="406402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B8EE965A-C00D-453E-A4DB-454BF9099787}" type="slidenum">
              <a:rPr lang="en-GB" altLang="en-US"/>
              <a:pPr algn="r" eaLnBrk="1" hangingPunct="1">
                <a:spcBef>
                  <a:spcPct val="0"/>
                </a:spcBef>
              </a:pPr>
              <a:t>9</a:t>
            </a:fld>
            <a:endParaRPr lang="en-GB" altLang="en-US"/>
          </a:p>
        </p:txBody>
      </p:sp>
      <p:sp>
        <p:nvSpPr>
          <p:cNvPr id="167939"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2" tIns="50280" rIns="100562" bIns="50280"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A2CA1A10-6512-409F-AD68-952B0AB2C7AF}" type="slidenum">
              <a:rPr lang="en-US" altLang="en-US"/>
              <a:pPr eaLnBrk="1" hangingPunct="1">
                <a:spcBef>
                  <a:spcPct val="0"/>
                </a:spcBef>
              </a:pPr>
              <a:t>9</a:t>
            </a:fld>
            <a:endParaRPr lang="en-US" altLang="en-US"/>
          </a:p>
        </p:txBody>
      </p:sp>
      <p:sp>
        <p:nvSpPr>
          <p:cNvPr id="167940" name="Rectangle 2"/>
          <p:cNvSpPr>
            <a:spLocks noGrp="1" noRot="1" noChangeAspect="1" noChangeArrowheads="1" noTextEdit="1"/>
          </p:cNvSpPr>
          <p:nvPr>
            <p:ph type="sldImg"/>
          </p:nvPr>
        </p:nvSpPr>
        <p:spPr>
          <a:ln/>
        </p:spPr>
      </p:sp>
      <p:sp>
        <p:nvSpPr>
          <p:cNvPr id="167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2" tIns="50280" rIns="100562" bIns="50280"/>
          <a:lstStyle/>
          <a:p>
            <a:r>
              <a:rPr lang="en-GB" altLang="en-US" sz="1100" dirty="0"/>
              <a:t>Under the European Patent Convention or EPC, "European patents shall be granted for any inventions, in all fields of technology, provided that they are new, involve an inventive step and are susceptible of industrial application." </a:t>
            </a:r>
          </a:p>
          <a:p>
            <a:endParaRPr lang="en-GB" altLang="en-US" sz="1100" dirty="0"/>
          </a:p>
          <a:p>
            <a:r>
              <a:rPr lang="en-GB" altLang="en-US" sz="1100" dirty="0"/>
              <a:t>“New” means that there should have been no previous public disclosure of the invention before the date of filing. </a:t>
            </a:r>
            <a:r>
              <a:rPr lang="en-US" altLang="en-US" sz="1100" dirty="0"/>
              <a:t>If an invention has already been revealed to the public there is nothing to "trade" for exclusivity, and therefore no social contract.</a:t>
            </a:r>
          </a:p>
          <a:p>
            <a:pPr>
              <a:buFontTx/>
              <a:buChar char="•"/>
            </a:pPr>
            <a:endParaRPr lang="en-GB" altLang="en-US" sz="1100" dirty="0"/>
          </a:p>
          <a:p>
            <a:r>
              <a:rPr lang="en-GB" altLang="en-US" sz="1100" dirty="0"/>
              <a:t>The concept of inventive step is quite difficult to assess. The EPO must compare the invention with what would have been obvious to an imaginary skilled person at the time of filing. </a:t>
            </a:r>
          </a:p>
          <a:p>
            <a:pPr eaLnBrk="1" hangingPunct="1"/>
            <a:endParaRPr lang="en-GB" altLang="en-US" sz="1100" dirty="0"/>
          </a:p>
          <a:p>
            <a:pPr eaLnBrk="1" hangingPunct="1"/>
            <a:r>
              <a:rPr lang="en-GB" altLang="en-US" sz="1100" dirty="0"/>
              <a:t>The EPC does not provide a definition of what is meant by the term "invention“. </a:t>
            </a:r>
          </a:p>
          <a:p>
            <a:pPr eaLnBrk="1" hangingPunct="1"/>
            <a:endParaRPr lang="en-GB" altLang="en-US" sz="1100" dirty="0"/>
          </a:p>
          <a:p>
            <a:pPr eaLnBrk="1" hangingPunct="1"/>
            <a:r>
              <a:rPr lang="en-GB" altLang="en-US" sz="1100" dirty="0"/>
              <a:t>It does, however, provide a non-exhaustive list of </a:t>
            </a:r>
            <a:r>
              <a:rPr lang="en-GB" altLang="en-US" sz="1100" dirty="0" smtClean="0"/>
              <a:t>subject-matter that </a:t>
            </a:r>
            <a:r>
              <a:rPr lang="en-GB" altLang="en-US" sz="1100" dirty="0"/>
              <a:t>are </a:t>
            </a:r>
            <a:r>
              <a:rPr lang="en-GB" altLang="en-US" sz="1100" u="sng" dirty="0"/>
              <a:t>not</a:t>
            </a:r>
            <a:r>
              <a:rPr lang="en-GB" altLang="en-US" sz="1100" dirty="0"/>
              <a:t> considered inventions. The items listed at the bottom of this slide are expressly excluded from patentability.</a:t>
            </a:r>
          </a:p>
        </p:txBody>
      </p:sp>
    </p:spTree>
    <p:extLst>
      <p:ext uri="{BB962C8B-B14F-4D97-AF65-F5344CB8AC3E}">
        <p14:creationId xmlns:p14="http://schemas.microsoft.com/office/powerpoint/2010/main" val="1602524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O">
    <p:spTree>
      <p:nvGrpSpPr>
        <p:cNvPr id="1" name=""/>
        <p:cNvGrpSpPr/>
        <p:nvPr/>
      </p:nvGrpSpPr>
      <p:grpSpPr>
        <a:xfrm>
          <a:off x="0" y="0"/>
          <a:ext cx="0" cy="0"/>
          <a:chOff x="0" y="0"/>
          <a:chExt cx="0" cy="0"/>
        </a:xfrm>
      </p:grpSpPr>
      <p:sp>
        <p:nvSpPr>
          <p:cNvPr id="3" name="Rectangle 14"/>
          <p:cNvSpPr>
            <a:spLocks noChangeArrowheads="1"/>
          </p:cNvSpPr>
          <p:nvPr userDrawn="1"/>
        </p:nvSpPr>
        <p:spPr bwMode="auto">
          <a:xfrm>
            <a:off x="0" y="6021388"/>
            <a:ext cx="9144000" cy="8366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US" altLang="en-US" smtClean="0"/>
          </a:p>
        </p:txBody>
      </p:sp>
      <p:pic>
        <p:nvPicPr>
          <p:cNvPr id="4" name="Picture 9" descr="EPO_rgb_300dpi"/>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36738" y="188913"/>
            <a:ext cx="116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5"/>
          <p:cNvSpPr txBox="1">
            <a:spLocks noChangeArrowheads="1"/>
          </p:cNvSpPr>
          <p:nvPr userDrawn="1"/>
        </p:nvSpPr>
        <p:spPr bwMode="auto">
          <a:xfrm>
            <a:off x="0" y="616585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defRPr/>
            </a:pPr>
            <a:r>
              <a:rPr lang="en-GB" altLang="en-US" sz="2800" b="1" smtClean="0">
                <a:solidFill>
                  <a:schemeClr val="bg1"/>
                </a:solidFill>
              </a:rPr>
              <a:t>Intellectual Property Teaching Kit</a:t>
            </a:r>
          </a:p>
        </p:txBody>
      </p:sp>
      <p:pic>
        <p:nvPicPr>
          <p:cNvPr id="6" name="Picture 18" descr="EU observatory OHIM Logo f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60850" y="184150"/>
            <a:ext cx="31686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11188" y="1881188"/>
            <a:ext cx="7921625" cy="3095625"/>
          </a:xfrm>
        </p:spPr>
        <p:txBody>
          <a:bodyPr anchor="ctr" anchorCtr="1"/>
          <a:lstStyle>
            <a:lvl1pPr algn="ctr">
              <a:defRPr sz="3600">
                <a:solidFill>
                  <a:schemeClr val="tx1"/>
                </a:solidFill>
              </a:defRPr>
            </a:lvl1pPr>
          </a:lstStyle>
          <a:p>
            <a:r>
              <a:rPr lang="de-DE"/>
              <a:t>Title of presentation</a:t>
            </a:r>
            <a:br>
              <a:rPr lang="de-DE"/>
            </a:br>
            <a:r>
              <a:rPr lang="de-DE"/>
              <a:t>Arial bold 36 pt centred </a:t>
            </a:r>
            <a:br>
              <a:rPr lang="de-DE"/>
            </a:br>
            <a:r>
              <a:rPr lang="de-DE"/>
              <a:t>and not longer than 3 lines</a:t>
            </a:r>
          </a:p>
        </p:txBody>
      </p:sp>
    </p:spTree>
    <p:extLst>
      <p:ext uri="{BB962C8B-B14F-4D97-AF65-F5344CB8AC3E}">
        <p14:creationId xmlns:p14="http://schemas.microsoft.com/office/powerpoint/2010/main" val="326924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58918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04813"/>
            <a:ext cx="1979613" cy="56800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11188" y="404813"/>
            <a:ext cx="5789612" cy="5680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685867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r>
              <a:rPr lang="en-US" altLang="tr-TR" smtClean="0"/>
              <a:t>EPO/OHIM        Intellectual Property Teaching Kit – IP Advanced Part I Patents</a:t>
            </a:r>
            <a:endParaRPr lang="de-DE" altLang="tr-TR"/>
          </a:p>
        </p:txBody>
      </p:sp>
      <p:sp>
        <p:nvSpPr>
          <p:cNvPr id="3" name="Rectangle 7"/>
          <p:cNvSpPr>
            <a:spLocks noGrp="1" noChangeArrowheads="1"/>
          </p:cNvSpPr>
          <p:nvPr>
            <p:ph type="sldNum" sz="quarter" idx="11"/>
          </p:nvPr>
        </p:nvSpPr>
        <p:spPr>
          <a:ln/>
        </p:spPr>
        <p:txBody>
          <a:bodyPr/>
          <a:lstStyle>
            <a:lvl1pPr>
              <a:defRPr/>
            </a:lvl1pPr>
          </a:lstStyle>
          <a:p>
            <a:fld id="{AFA8E600-B766-4846-A51A-52B1DE962FCE}" type="slidenum">
              <a:rPr lang="en-GB" altLang="tr-TR"/>
              <a:pPr/>
              <a:t>‹#›</a:t>
            </a:fld>
            <a:endParaRPr lang="en-GB" altLang="tr-TR"/>
          </a:p>
        </p:txBody>
      </p:sp>
    </p:spTree>
    <p:extLst>
      <p:ext uri="{BB962C8B-B14F-4D97-AF65-F5344CB8AC3E}">
        <p14:creationId xmlns:p14="http://schemas.microsoft.com/office/powerpoint/2010/main" val="323660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43316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31884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1620838"/>
            <a:ext cx="3884612"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20838"/>
            <a:ext cx="388461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6"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98010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8"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14047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4"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24674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Click to edit Master title style</a:t>
            </a:r>
            <a:endParaRPr lang="en-GB" dirty="0"/>
          </a:p>
        </p:txBody>
      </p:sp>
      <p:sp>
        <p:nvSpPr>
          <p:cNvPr id="3"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06337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6"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57064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EPO/OHIM        Intellectual Property Teaching Kit – IP Advanced Part I Patents</a:t>
            </a:r>
            <a:endParaRPr lang="en-GB"/>
          </a:p>
        </p:txBody>
      </p:sp>
      <p:sp>
        <p:nvSpPr>
          <p:cNvPr id="6"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24426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6453188"/>
            <a:ext cx="9144000" cy="4048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US" altLang="en-US" smtClean="0"/>
          </a:p>
        </p:txBody>
      </p:sp>
      <p:sp>
        <p:nvSpPr>
          <p:cNvPr id="1027" name="Rectangle 4"/>
          <p:cNvSpPr>
            <a:spLocks noGrp="1" noChangeArrowheads="1"/>
          </p:cNvSpPr>
          <p:nvPr>
            <p:ph type="title"/>
          </p:nvPr>
        </p:nvSpPr>
        <p:spPr bwMode="auto">
          <a:xfrm>
            <a:off x="611188" y="404813"/>
            <a:ext cx="7921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smtClean="0"/>
              <a:t>Title 24 pt Arial, if possible only one line,</a:t>
            </a:r>
            <a:br>
              <a:rPr lang="de-DE" altLang="en-US" smtClean="0"/>
            </a:br>
            <a:r>
              <a:rPr lang="de-DE" altLang="en-US" smtClean="0"/>
              <a:t>if neccessary two lines max.</a:t>
            </a:r>
          </a:p>
        </p:txBody>
      </p:sp>
      <p:sp>
        <p:nvSpPr>
          <p:cNvPr id="1028" name="Rectangle 5"/>
          <p:cNvSpPr>
            <a:spLocks noGrp="1" noChangeArrowheads="1"/>
          </p:cNvSpPr>
          <p:nvPr>
            <p:ph type="body" idx="1"/>
          </p:nvPr>
        </p:nvSpPr>
        <p:spPr bwMode="auto">
          <a:xfrm>
            <a:off x="611188" y="1620838"/>
            <a:ext cx="79216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smtClean="0"/>
              <a:t>Body text Arial 20 pt</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3082" name="Rectangle 10"/>
          <p:cNvSpPr>
            <a:spLocks noGrp="1" noChangeArrowheads="1"/>
          </p:cNvSpPr>
          <p:nvPr>
            <p:ph type="ftr" sz="quarter" idx="3"/>
          </p:nvPr>
        </p:nvSpPr>
        <p:spPr bwMode="auto">
          <a:xfrm>
            <a:off x="611188" y="6553200"/>
            <a:ext cx="5408612" cy="4762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latin typeface="Arial" charset="0"/>
                <a:cs typeface="Arial" charset="0"/>
              </a:defRPr>
            </a:lvl1pPr>
          </a:lstStyle>
          <a:p>
            <a:pPr>
              <a:defRPr/>
            </a:pPr>
            <a:r>
              <a:rPr lang="en-US" smtClean="0"/>
              <a:t>EPO/OHIM        Intellectual Property Teaching Kit – IP Advanced Part I Patents</a:t>
            </a:r>
            <a:endParaRPr lang="en-GB"/>
          </a:p>
        </p:txBody>
      </p:sp>
      <p:sp>
        <p:nvSpPr>
          <p:cNvPr id="3079" name="Rectangle 7"/>
          <p:cNvSpPr>
            <a:spLocks noGrp="1" noChangeArrowheads="1"/>
          </p:cNvSpPr>
          <p:nvPr>
            <p:ph type="sldNum" sz="quarter" idx="4"/>
          </p:nvPr>
        </p:nvSpPr>
        <p:spPr bwMode="auto">
          <a:xfrm>
            <a:off x="7740650" y="6524625"/>
            <a:ext cx="755650" cy="21748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sz="1200">
                <a:latin typeface="Arial" charset="0"/>
                <a:cs typeface="Arial" charset="0"/>
              </a:defRPr>
            </a:lvl1pPr>
          </a:lstStyle>
          <a:p>
            <a:pPr>
              <a:defRPr/>
            </a:pPr>
            <a:endParaRPr lang="de-DE"/>
          </a:p>
        </p:txBody>
      </p:sp>
    </p:spTree>
  </p:cSld>
  <p:clrMap bg1="lt1" tx1="dk1" bg2="lt2" tx2="dk2" accent1="accent1" accent2="accent2" accent3="accent3" accent4="accent4" accent5="accent5" accent6="accent6" hlink="hlink" folHlink="folHlink"/>
  <p:sldLayoutIdLst>
    <p:sldLayoutId id="2147483960"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1" r:id="rId12"/>
  </p:sldLayoutIdLst>
  <p:hf sldNum="0" hdr="0" ftr="0" dt="0"/>
  <p:txStyles>
    <p:titleStyle>
      <a:lvl1pPr algn="l" rtl="0" eaLnBrk="0" fontAlgn="base" hangingPunct="0">
        <a:spcBef>
          <a:spcPct val="0"/>
        </a:spcBef>
        <a:spcAft>
          <a:spcPct val="0"/>
        </a:spcAft>
        <a:defRPr sz="2400" b="1">
          <a:solidFill>
            <a:srgbClr val="404B56"/>
          </a:solidFill>
          <a:latin typeface="+mj-lt"/>
          <a:ea typeface="+mj-ea"/>
          <a:cs typeface="+mj-cs"/>
        </a:defRPr>
      </a:lvl1pPr>
      <a:lvl2pPr algn="l" rtl="0" eaLnBrk="0" fontAlgn="base" hangingPunct="0">
        <a:spcBef>
          <a:spcPct val="0"/>
        </a:spcBef>
        <a:spcAft>
          <a:spcPct val="0"/>
        </a:spcAft>
        <a:defRPr sz="2400" b="1">
          <a:solidFill>
            <a:srgbClr val="404B56"/>
          </a:solidFill>
          <a:latin typeface="Arial" charset="0"/>
        </a:defRPr>
      </a:lvl2pPr>
      <a:lvl3pPr algn="l" rtl="0" eaLnBrk="0" fontAlgn="base" hangingPunct="0">
        <a:spcBef>
          <a:spcPct val="0"/>
        </a:spcBef>
        <a:spcAft>
          <a:spcPct val="0"/>
        </a:spcAft>
        <a:defRPr sz="2400" b="1">
          <a:solidFill>
            <a:srgbClr val="404B56"/>
          </a:solidFill>
          <a:latin typeface="Arial" charset="0"/>
        </a:defRPr>
      </a:lvl3pPr>
      <a:lvl4pPr algn="l" rtl="0" eaLnBrk="0" fontAlgn="base" hangingPunct="0">
        <a:spcBef>
          <a:spcPct val="0"/>
        </a:spcBef>
        <a:spcAft>
          <a:spcPct val="0"/>
        </a:spcAft>
        <a:defRPr sz="2400" b="1">
          <a:solidFill>
            <a:srgbClr val="404B56"/>
          </a:solidFill>
          <a:latin typeface="Arial" charset="0"/>
        </a:defRPr>
      </a:lvl4pPr>
      <a:lvl5pPr algn="l" rtl="0" eaLnBrk="0" fontAlgn="base" hangingPunct="0">
        <a:spcBef>
          <a:spcPct val="0"/>
        </a:spcBef>
        <a:spcAft>
          <a:spcPct val="0"/>
        </a:spcAft>
        <a:defRPr sz="2400" b="1">
          <a:solidFill>
            <a:srgbClr val="404B56"/>
          </a:solidFill>
          <a:latin typeface="Arial" charset="0"/>
        </a:defRPr>
      </a:lvl5pPr>
      <a:lvl6pPr marL="457200" algn="l" rtl="0" fontAlgn="base">
        <a:spcBef>
          <a:spcPct val="0"/>
        </a:spcBef>
        <a:spcAft>
          <a:spcPct val="0"/>
        </a:spcAft>
        <a:defRPr sz="2400" b="1">
          <a:solidFill>
            <a:srgbClr val="404B56"/>
          </a:solidFill>
          <a:latin typeface="Arial" charset="0"/>
        </a:defRPr>
      </a:lvl6pPr>
      <a:lvl7pPr marL="914400" algn="l" rtl="0" fontAlgn="base">
        <a:spcBef>
          <a:spcPct val="0"/>
        </a:spcBef>
        <a:spcAft>
          <a:spcPct val="0"/>
        </a:spcAft>
        <a:defRPr sz="2400" b="1">
          <a:solidFill>
            <a:srgbClr val="404B56"/>
          </a:solidFill>
          <a:latin typeface="Arial" charset="0"/>
        </a:defRPr>
      </a:lvl7pPr>
      <a:lvl8pPr marL="1371600" algn="l" rtl="0" fontAlgn="base">
        <a:spcBef>
          <a:spcPct val="0"/>
        </a:spcBef>
        <a:spcAft>
          <a:spcPct val="0"/>
        </a:spcAft>
        <a:defRPr sz="2400" b="1">
          <a:solidFill>
            <a:srgbClr val="404B56"/>
          </a:solidFill>
          <a:latin typeface="Arial" charset="0"/>
        </a:defRPr>
      </a:lvl8pPr>
      <a:lvl9pPr marL="1828800" algn="l" rtl="0" fontAlgn="base">
        <a:spcBef>
          <a:spcPct val="0"/>
        </a:spcBef>
        <a:spcAft>
          <a:spcPct val="0"/>
        </a:spcAft>
        <a:defRPr sz="2400" b="1">
          <a:solidFill>
            <a:srgbClr val="404B56"/>
          </a:solidFill>
          <a:latin typeface="Arial" charset="0"/>
        </a:defRPr>
      </a:lvl9pPr>
    </p:titleStyle>
    <p:bodyStyle>
      <a:lvl1pPr marL="269875" indent="-269875"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534988" indent="-263525" algn="l" rtl="0" eaLnBrk="0" fontAlgn="base" hangingPunct="0">
        <a:spcBef>
          <a:spcPct val="20000"/>
        </a:spcBef>
        <a:spcAft>
          <a:spcPct val="0"/>
        </a:spcAft>
        <a:buChar char="–"/>
        <a:defRPr sz="2000">
          <a:solidFill>
            <a:schemeClr val="tx1"/>
          </a:solidFill>
          <a:latin typeface="+mn-lt"/>
        </a:defRPr>
      </a:lvl2pPr>
      <a:lvl3pPr marL="806450" indent="-269875" algn="l" rtl="0" eaLnBrk="0" fontAlgn="base" hangingPunct="0">
        <a:spcBef>
          <a:spcPct val="20000"/>
        </a:spcBef>
        <a:spcAft>
          <a:spcPct val="0"/>
        </a:spcAft>
        <a:buChar char="•"/>
        <a:defRPr sz="2000">
          <a:solidFill>
            <a:schemeClr val="tx1"/>
          </a:solidFill>
          <a:latin typeface="+mn-lt"/>
        </a:defRPr>
      </a:lvl3pPr>
      <a:lvl4pPr marL="1076325" indent="-268288" algn="l" rtl="0" eaLnBrk="0" fontAlgn="base" hangingPunct="0">
        <a:spcBef>
          <a:spcPct val="20000"/>
        </a:spcBef>
        <a:spcAft>
          <a:spcPct val="0"/>
        </a:spcAft>
        <a:buChar char="–"/>
        <a:defRPr sz="2000">
          <a:solidFill>
            <a:schemeClr val="tx1"/>
          </a:solidFill>
          <a:latin typeface="+mn-lt"/>
        </a:defRPr>
      </a:lvl4pPr>
      <a:lvl5pPr marL="1346200" indent="-268288" algn="l" rtl="0" eaLnBrk="0" fontAlgn="base" hangingPunct="0">
        <a:spcBef>
          <a:spcPct val="20000"/>
        </a:spcBef>
        <a:spcAft>
          <a:spcPct val="0"/>
        </a:spcAft>
        <a:buChar char="»"/>
        <a:defRPr sz="2000">
          <a:solidFill>
            <a:schemeClr val="tx1"/>
          </a:solidFill>
          <a:latin typeface="+mn-lt"/>
        </a:defRPr>
      </a:lvl5pPr>
      <a:lvl6pPr marL="1803400" indent="-268288" algn="l" rtl="0" fontAlgn="base">
        <a:spcBef>
          <a:spcPct val="20000"/>
        </a:spcBef>
        <a:spcAft>
          <a:spcPct val="0"/>
        </a:spcAft>
        <a:buChar char="»"/>
        <a:defRPr sz="2000">
          <a:solidFill>
            <a:schemeClr val="tx1"/>
          </a:solidFill>
          <a:latin typeface="+mn-lt"/>
        </a:defRPr>
      </a:lvl6pPr>
      <a:lvl7pPr marL="2260600" indent="-268288" algn="l" rtl="0" fontAlgn="base">
        <a:spcBef>
          <a:spcPct val="20000"/>
        </a:spcBef>
        <a:spcAft>
          <a:spcPct val="0"/>
        </a:spcAft>
        <a:buChar char="»"/>
        <a:defRPr sz="2000">
          <a:solidFill>
            <a:schemeClr val="tx1"/>
          </a:solidFill>
          <a:latin typeface="+mn-lt"/>
        </a:defRPr>
      </a:lvl7pPr>
      <a:lvl8pPr marL="2717800" indent="-268288" algn="l" rtl="0" fontAlgn="base">
        <a:spcBef>
          <a:spcPct val="20000"/>
        </a:spcBef>
        <a:spcAft>
          <a:spcPct val="0"/>
        </a:spcAft>
        <a:buChar char="»"/>
        <a:defRPr sz="2000">
          <a:solidFill>
            <a:schemeClr val="tx1"/>
          </a:solidFill>
          <a:latin typeface="+mn-lt"/>
        </a:defRPr>
      </a:lvl8pPr>
      <a:lvl9pPr marL="3175000" indent="-268288"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9.jpeg"/><Relationship Id="rId7"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6.jpeg"/><Relationship Id="rId4" Type="http://schemas.openxmlformats.org/officeDocument/2006/relationships/image" Target="../media/image35.jpeg"/></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9.jpe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0.jpeg"/><Relationship Id="rId7" Type="http://schemas.openxmlformats.org/officeDocument/2006/relationships/image" Target="../media/image36.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19.png"/><Relationship Id="rId9" Type="http://schemas.openxmlformats.org/officeDocument/2006/relationships/image" Target="../media/image37.jpe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51.jpe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jpe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61.jpeg"/><Relationship Id="rId4" Type="http://schemas.openxmlformats.org/officeDocument/2006/relationships/image" Target="../media/image6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64.jpeg"/><Relationship Id="rId4" Type="http://schemas.openxmlformats.org/officeDocument/2006/relationships/image" Target="../media/image6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5.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69.jpeg"/><Relationship Id="rId4" Type="http://schemas.openxmlformats.org/officeDocument/2006/relationships/image" Target="../media/image68.jpe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7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77.jpeg"/></Relationships>
</file>

<file path=ppt/slides/_rels/slide33.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81.jpeg"/><Relationship Id="rId5" Type="http://schemas.openxmlformats.org/officeDocument/2006/relationships/image" Target="../media/image80.jpeg"/><Relationship Id="rId4" Type="http://schemas.openxmlformats.org/officeDocument/2006/relationships/image" Target="../media/image7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wmf"/><Relationship Id="rId7"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image" Target="../media/image15.png"/><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11188" y="4406900"/>
            <a:ext cx="7883525" cy="1362075"/>
          </a:xfrm>
        </p:spPr>
        <p:txBody>
          <a:bodyPr/>
          <a:lstStyle/>
          <a:p>
            <a:pPr eaLnBrk="1" hangingPunct="1"/>
            <a:r>
              <a:rPr lang="en-GB" altLang="en-US" sz="4000" smtClean="0"/>
              <a:t>PATENTS</a:t>
            </a:r>
          </a:p>
        </p:txBody>
      </p:sp>
      <p:sp>
        <p:nvSpPr>
          <p:cNvPr id="5124" name="Slide Number Placeholder 5"/>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A270D5FD-8EAC-46D2-991F-59A4EB258A78}" type="slidenum">
              <a:rPr lang="de-DE" altLang="en-US" sz="1200"/>
              <a:pPr algn="r" eaLnBrk="1" hangingPunct="1">
                <a:spcBef>
                  <a:spcPct val="0"/>
                </a:spcBef>
                <a:buFontTx/>
                <a:buNone/>
              </a:pPr>
              <a:t>1</a:t>
            </a:fld>
            <a:endParaRPr lang="de-DE" altLang="en-US"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36"/>
          <p:cNvSpPr>
            <a:spLocks noChangeArrowheads="1"/>
          </p:cNvSpPr>
          <p:nvPr/>
        </p:nvSpPr>
        <p:spPr bwMode="auto">
          <a:xfrm>
            <a:off x="6227763" y="549275"/>
            <a:ext cx="2808287" cy="1223963"/>
          </a:xfrm>
          <a:prstGeom prst="wedgeRoundRectCallout">
            <a:avLst>
              <a:gd name="adj1" fmla="val -43815"/>
              <a:gd name="adj2" fmla="val 66083"/>
              <a:gd name="adj3" fmla="val 16667"/>
            </a:avLst>
          </a:prstGeom>
          <a:solidFill>
            <a:srgbClr val="F7DBD9"/>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800"/>
          </a:p>
        </p:txBody>
      </p:sp>
      <p:sp>
        <p:nvSpPr>
          <p:cNvPr id="15363"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sp>
        <p:nvSpPr>
          <p:cNvPr id="15364" name="Rectangle 7"/>
          <p:cNvSpPr txBox="1">
            <a:spLocks noGrp="1" noChangeArrowheads="1"/>
          </p:cNvSpPr>
          <p:nvPr/>
        </p:nvSpPr>
        <p:spPr bwMode="auto">
          <a:xfrm>
            <a:off x="7956550" y="6640513"/>
            <a:ext cx="75565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sp>
        <p:nvSpPr>
          <p:cNvPr id="15365" name="Rectangle 2"/>
          <p:cNvSpPr>
            <a:spLocks noGrp="1" noChangeArrowheads="1"/>
          </p:cNvSpPr>
          <p:nvPr>
            <p:ph type="title"/>
          </p:nvPr>
        </p:nvSpPr>
        <p:spPr/>
        <p:txBody>
          <a:bodyPr lIns="91440" tIns="45720" rIns="91440" bIns="45720" anchor="ctr"/>
          <a:lstStyle/>
          <a:p>
            <a:pPr eaLnBrk="1" hangingPunct="1"/>
            <a:r>
              <a:rPr lang="en-GB" altLang="en-US" smtClean="0"/>
              <a:t>When is an invention "new"?</a:t>
            </a:r>
          </a:p>
        </p:txBody>
      </p:sp>
      <p:sp>
        <p:nvSpPr>
          <p:cNvPr id="15366" name="Rectangle 3"/>
          <p:cNvSpPr>
            <a:spLocks noGrp="1" noChangeArrowheads="1"/>
          </p:cNvSpPr>
          <p:nvPr>
            <p:ph type="body" idx="4294967295"/>
          </p:nvPr>
        </p:nvSpPr>
        <p:spPr>
          <a:xfrm>
            <a:off x="755650" y="1341438"/>
            <a:ext cx="7777163" cy="1295400"/>
          </a:xfrm>
        </p:spPr>
        <p:txBody>
          <a:bodyPr lIns="91440" tIns="45720" rIns="91440" bIns="45720"/>
          <a:lstStyle/>
          <a:p>
            <a:pPr eaLnBrk="1" hangingPunct="1"/>
            <a:r>
              <a:rPr lang="en-US" altLang="en-US" smtClean="0"/>
              <a:t>When it is not part of the state of the art</a:t>
            </a:r>
          </a:p>
          <a:p>
            <a:pPr eaLnBrk="1" hangingPunct="1"/>
            <a:r>
              <a:rPr lang="en-US" altLang="en-US" smtClean="0"/>
              <a:t>State of the art = </a:t>
            </a:r>
            <a:br>
              <a:rPr lang="en-US" altLang="en-US" smtClean="0"/>
            </a:br>
            <a:r>
              <a:rPr lang="en-US" altLang="en-US" smtClean="0"/>
              <a:t>everything made available to the public before the date of filing</a:t>
            </a:r>
          </a:p>
          <a:p>
            <a:pPr eaLnBrk="1" hangingPunct="1">
              <a:buFont typeface="Wingdings" pitchFamily="2" charset="2"/>
              <a:buNone/>
            </a:pPr>
            <a:endParaRPr lang="en-US" altLang="en-US" smtClean="0"/>
          </a:p>
          <a:p>
            <a:pPr eaLnBrk="1" hangingPunct="1"/>
            <a:endParaRPr lang="en-GB" altLang="en-US" smtClean="0"/>
          </a:p>
        </p:txBody>
      </p:sp>
      <p:sp>
        <p:nvSpPr>
          <p:cNvPr id="15367" name="Footer Placeholder 3"/>
          <p:cNvSpPr txBox="1">
            <a:spLocks noGrp="1"/>
          </p:cNvSpPr>
          <p:nvPr/>
        </p:nvSpPr>
        <p:spPr bwMode="auto">
          <a:xfrm>
            <a:off x="611188" y="6553200"/>
            <a:ext cx="6196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5368" name="Slide Number Placeholder 7"/>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12</a:t>
            </a:r>
          </a:p>
        </p:txBody>
      </p:sp>
      <p:sp>
        <p:nvSpPr>
          <p:cNvPr id="15369" name="Rectangle 8"/>
          <p:cNvSpPr>
            <a:spLocks noChangeArrowheads="1"/>
          </p:cNvSpPr>
          <p:nvPr/>
        </p:nvSpPr>
        <p:spPr bwMode="auto">
          <a:xfrm>
            <a:off x="6208713" y="549275"/>
            <a:ext cx="30432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i="1">
                <a:solidFill>
                  <a:schemeClr val="accent1"/>
                </a:solidFill>
              </a:rPr>
              <a:t>Keep your invention confidential until you have filed your application!</a:t>
            </a:r>
            <a:endParaRPr lang="en-GB" altLang="en-US" sz="1800" b="1" i="1">
              <a:solidFill>
                <a:schemeClr val="accent1"/>
              </a:solidFill>
            </a:endParaRPr>
          </a:p>
        </p:txBody>
      </p:sp>
      <p:sp>
        <p:nvSpPr>
          <p:cNvPr id="15370" name="Text Box 4"/>
          <p:cNvSpPr txBox="1">
            <a:spLocks noChangeArrowheads="1"/>
          </p:cNvSpPr>
          <p:nvPr/>
        </p:nvSpPr>
        <p:spPr bwMode="auto">
          <a:xfrm>
            <a:off x="2955925" y="2708275"/>
            <a:ext cx="314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sr-Latn-CS" altLang="en-US" sz="2400">
              <a:latin typeface="Times New Roman" pitchFamily="18" charset="0"/>
              <a:ea typeface="Arial Unicode MS" pitchFamily="34" charset="-128"/>
              <a:cs typeface="Arial Unicode MS" pitchFamily="34" charset="-128"/>
            </a:endParaRPr>
          </a:p>
        </p:txBody>
      </p:sp>
      <p:sp>
        <p:nvSpPr>
          <p:cNvPr id="15371" name="Text Box 7"/>
          <p:cNvSpPr txBox="1">
            <a:spLocks noChangeArrowheads="1"/>
          </p:cNvSpPr>
          <p:nvPr/>
        </p:nvSpPr>
        <p:spPr bwMode="auto">
          <a:xfrm>
            <a:off x="1979613" y="4221163"/>
            <a:ext cx="1862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solidFill>
                  <a:schemeClr val="accent1"/>
                </a:solidFill>
                <a:latin typeface="Arial Unicode MS" pitchFamily="34" charset="-128"/>
                <a:ea typeface="Arial Unicode MS" pitchFamily="34" charset="-128"/>
                <a:cs typeface="Arial Unicode MS" pitchFamily="34" charset="-128"/>
              </a:rPr>
              <a:t>State of the art</a:t>
            </a:r>
          </a:p>
        </p:txBody>
      </p:sp>
      <p:sp>
        <p:nvSpPr>
          <p:cNvPr id="15372" name="Text Box 8"/>
          <p:cNvSpPr txBox="1">
            <a:spLocks noChangeArrowheads="1"/>
          </p:cNvSpPr>
          <p:nvPr/>
        </p:nvSpPr>
        <p:spPr bwMode="auto">
          <a:xfrm>
            <a:off x="6804025" y="2852738"/>
            <a:ext cx="1400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latin typeface="Arial Unicode MS" pitchFamily="34" charset="-128"/>
                <a:ea typeface="Arial Unicode MS" pitchFamily="34" charset="-128"/>
                <a:cs typeface="Arial Unicode MS" pitchFamily="34" charset="-128"/>
              </a:rPr>
              <a:t>Patent </a:t>
            </a:r>
            <a:br>
              <a:rPr lang="en-GB" altLang="en-US">
                <a:latin typeface="Arial Unicode MS" pitchFamily="34" charset="-128"/>
                <a:ea typeface="Arial Unicode MS" pitchFamily="34" charset="-128"/>
                <a:cs typeface="Arial Unicode MS" pitchFamily="34" charset="-128"/>
              </a:rPr>
            </a:br>
            <a:r>
              <a:rPr lang="en-GB" altLang="en-US">
                <a:latin typeface="Arial Unicode MS" pitchFamily="34" charset="-128"/>
                <a:ea typeface="Arial Unicode MS" pitchFamily="34" charset="-128"/>
                <a:cs typeface="Arial Unicode MS" pitchFamily="34" charset="-128"/>
              </a:rPr>
              <a:t>application</a:t>
            </a:r>
          </a:p>
        </p:txBody>
      </p:sp>
      <p:pic>
        <p:nvPicPr>
          <p:cNvPr id="15373" name="Picture 4"/>
          <p:cNvPicPr>
            <a:picLocks noChangeAspect="1" noChangeArrowheads="1"/>
          </p:cNvPicPr>
          <p:nvPr/>
        </p:nvPicPr>
        <p:blipFill>
          <a:blip r:embed="rId3">
            <a:extLst>
              <a:ext uri="{28A0092B-C50C-407E-A947-70E740481C1C}">
                <a14:useLocalDpi xmlns:a14="http://schemas.microsoft.com/office/drawing/2010/main" val="0"/>
              </a:ext>
            </a:extLst>
          </a:blip>
          <a:srcRect b="50780"/>
          <a:stretch>
            <a:fillRect/>
          </a:stretch>
        </p:blipFill>
        <p:spPr bwMode="auto">
          <a:xfrm>
            <a:off x="5219700" y="2636838"/>
            <a:ext cx="15875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997200"/>
            <a:ext cx="16192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5" name="Text Box 5"/>
          <p:cNvSpPr txBox="1">
            <a:spLocks noChangeArrowheads="1"/>
          </p:cNvSpPr>
          <p:nvPr/>
        </p:nvSpPr>
        <p:spPr bwMode="auto">
          <a:xfrm>
            <a:off x="8101013" y="5300663"/>
            <a:ext cx="5984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Year</a:t>
            </a:r>
            <a:endParaRPr lang="en-GB" altLang="en-US" sz="1600">
              <a:ea typeface="Arial Unicode MS" pitchFamily="34" charset="-128"/>
              <a:cs typeface="Arial Unicode MS" pitchFamily="34" charset="-128"/>
            </a:endParaRPr>
          </a:p>
        </p:txBody>
      </p:sp>
      <p:sp>
        <p:nvSpPr>
          <p:cNvPr id="15376" name="Line 13"/>
          <p:cNvSpPr>
            <a:spLocks noChangeShapeType="1"/>
          </p:cNvSpPr>
          <p:nvPr/>
        </p:nvSpPr>
        <p:spPr bwMode="auto">
          <a:xfrm flipH="1">
            <a:off x="6011863" y="4462463"/>
            <a:ext cx="1587" cy="148748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15377" name="Group 35"/>
          <p:cNvGrpSpPr>
            <a:grpSpLocks/>
          </p:cNvGrpSpPr>
          <p:nvPr/>
        </p:nvGrpSpPr>
        <p:grpSpPr bwMode="auto">
          <a:xfrm>
            <a:off x="684213" y="5229225"/>
            <a:ext cx="7207250" cy="854075"/>
            <a:chOff x="431" y="3294"/>
            <a:chExt cx="4540" cy="538"/>
          </a:xfrm>
        </p:grpSpPr>
        <p:sp>
          <p:nvSpPr>
            <p:cNvPr id="15381" name="Line 4"/>
            <p:cNvSpPr>
              <a:spLocks noChangeShapeType="1"/>
            </p:cNvSpPr>
            <p:nvPr/>
          </p:nvSpPr>
          <p:spPr bwMode="auto">
            <a:xfrm>
              <a:off x="480" y="3438"/>
              <a:ext cx="4491"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2" name="Line 6"/>
            <p:cNvSpPr>
              <a:spLocks noChangeShapeType="1"/>
            </p:cNvSpPr>
            <p:nvPr/>
          </p:nvSpPr>
          <p:spPr bwMode="auto">
            <a:xfrm>
              <a:off x="624"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3" name="Line 7"/>
            <p:cNvSpPr>
              <a:spLocks noChangeShapeType="1"/>
            </p:cNvSpPr>
            <p:nvPr/>
          </p:nvSpPr>
          <p:spPr bwMode="auto">
            <a:xfrm>
              <a:off x="2640"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4" name="Line 8"/>
            <p:cNvSpPr>
              <a:spLocks noChangeShapeType="1"/>
            </p:cNvSpPr>
            <p:nvPr/>
          </p:nvSpPr>
          <p:spPr bwMode="auto">
            <a:xfrm>
              <a:off x="3312"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5" name="Line 9"/>
            <p:cNvSpPr>
              <a:spLocks noChangeShapeType="1"/>
            </p:cNvSpPr>
            <p:nvPr/>
          </p:nvSpPr>
          <p:spPr bwMode="auto">
            <a:xfrm>
              <a:off x="3936"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6" name="Line 10"/>
            <p:cNvSpPr>
              <a:spLocks noChangeShapeType="1"/>
            </p:cNvSpPr>
            <p:nvPr/>
          </p:nvSpPr>
          <p:spPr bwMode="auto">
            <a:xfrm>
              <a:off x="4608"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7" name="Line 11"/>
            <p:cNvSpPr>
              <a:spLocks noChangeShapeType="1"/>
            </p:cNvSpPr>
            <p:nvPr/>
          </p:nvSpPr>
          <p:spPr bwMode="auto">
            <a:xfrm>
              <a:off x="1296"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8" name="Line 12"/>
            <p:cNvSpPr>
              <a:spLocks noChangeShapeType="1"/>
            </p:cNvSpPr>
            <p:nvPr/>
          </p:nvSpPr>
          <p:spPr bwMode="auto">
            <a:xfrm>
              <a:off x="1968"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9" name="Text Box 14"/>
            <p:cNvSpPr txBox="1">
              <a:spLocks noChangeArrowheads="1"/>
            </p:cNvSpPr>
            <p:nvPr/>
          </p:nvSpPr>
          <p:spPr bwMode="auto">
            <a:xfrm>
              <a:off x="3119"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2012</a:t>
              </a:r>
              <a:endParaRPr lang="en-GB" altLang="en-US" sz="1600">
                <a:ea typeface="Arial Unicode MS" pitchFamily="34" charset="-128"/>
                <a:cs typeface="Arial Unicode MS" pitchFamily="34" charset="-128"/>
              </a:endParaRPr>
            </a:p>
          </p:txBody>
        </p:sp>
        <p:sp>
          <p:nvSpPr>
            <p:cNvPr id="15390" name="Text Box 15"/>
            <p:cNvSpPr txBox="1">
              <a:spLocks noChangeArrowheads="1"/>
            </p:cNvSpPr>
            <p:nvPr/>
          </p:nvSpPr>
          <p:spPr bwMode="auto">
            <a:xfrm>
              <a:off x="3791"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2013</a:t>
              </a:r>
              <a:endParaRPr lang="en-GB" altLang="en-US" sz="1600">
                <a:ea typeface="Arial Unicode MS" pitchFamily="34" charset="-128"/>
                <a:cs typeface="Arial Unicode MS" pitchFamily="34" charset="-128"/>
              </a:endParaRPr>
            </a:p>
          </p:txBody>
        </p:sp>
        <p:sp>
          <p:nvSpPr>
            <p:cNvPr id="15391" name="Text Box 16"/>
            <p:cNvSpPr txBox="1">
              <a:spLocks noChangeArrowheads="1"/>
            </p:cNvSpPr>
            <p:nvPr/>
          </p:nvSpPr>
          <p:spPr bwMode="auto">
            <a:xfrm>
              <a:off x="4415"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2014</a:t>
              </a:r>
              <a:endParaRPr lang="en-GB" altLang="en-US" sz="1600">
                <a:ea typeface="Arial Unicode MS" pitchFamily="34" charset="-128"/>
                <a:cs typeface="Arial Unicode MS" pitchFamily="34" charset="-128"/>
              </a:endParaRPr>
            </a:p>
          </p:txBody>
        </p:sp>
        <p:sp>
          <p:nvSpPr>
            <p:cNvPr id="15392" name="Text Box 17"/>
            <p:cNvSpPr txBox="1">
              <a:spLocks noChangeArrowheads="1"/>
            </p:cNvSpPr>
            <p:nvPr/>
          </p:nvSpPr>
          <p:spPr bwMode="auto">
            <a:xfrm>
              <a:off x="2447"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2011</a:t>
              </a:r>
              <a:endParaRPr lang="en-GB" altLang="en-US" sz="1600">
                <a:ea typeface="Arial Unicode MS" pitchFamily="34" charset="-128"/>
                <a:cs typeface="Arial Unicode MS" pitchFamily="34" charset="-128"/>
              </a:endParaRPr>
            </a:p>
          </p:txBody>
        </p:sp>
        <p:sp>
          <p:nvSpPr>
            <p:cNvPr id="15393" name="Text Box 18"/>
            <p:cNvSpPr txBox="1">
              <a:spLocks noChangeArrowheads="1"/>
            </p:cNvSpPr>
            <p:nvPr/>
          </p:nvSpPr>
          <p:spPr bwMode="auto">
            <a:xfrm>
              <a:off x="1775"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2010</a:t>
              </a:r>
              <a:endParaRPr lang="en-GB" altLang="en-US" sz="1600">
                <a:ea typeface="Arial Unicode MS" pitchFamily="34" charset="-128"/>
                <a:cs typeface="Arial Unicode MS" pitchFamily="34" charset="-128"/>
              </a:endParaRPr>
            </a:p>
          </p:txBody>
        </p:sp>
        <p:sp>
          <p:nvSpPr>
            <p:cNvPr id="15394" name="Text Box 19"/>
            <p:cNvSpPr txBox="1">
              <a:spLocks noChangeArrowheads="1"/>
            </p:cNvSpPr>
            <p:nvPr/>
          </p:nvSpPr>
          <p:spPr bwMode="auto">
            <a:xfrm>
              <a:off x="1103"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2009</a:t>
              </a:r>
              <a:endParaRPr lang="en-GB" altLang="en-US" sz="1600">
                <a:ea typeface="Arial Unicode MS" pitchFamily="34" charset="-128"/>
                <a:cs typeface="Arial Unicode MS" pitchFamily="34" charset="-128"/>
              </a:endParaRPr>
            </a:p>
          </p:txBody>
        </p:sp>
        <p:sp>
          <p:nvSpPr>
            <p:cNvPr id="15395" name="Text Box 20"/>
            <p:cNvSpPr txBox="1">
              <a:spLocks noChangeArrowheads="1"/>
            </p:cNvSpPr>
            <p:nvPr/>
          </p:nvSpPr>
          <p:spPr bwMode="auto">
            <a:xfrm>
              <a:off x="431"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2008</a:t>
              </a:r>
              <a:endParaRPr lang="en-GB" altLang="en-US" sz="1600">
                <a:ea typeface="Arial Unicode MS" pitchFamily="34" charset="-128"/>
                <a:cs typeface="Arial Unicode MS" pitchFamily="34" charset="-128"/>
              </a:endParaRPr>
            </a:p>
          </p:txBody>
        </p:sp>
      </p:grpSp>
      <p:sp>
        <p:nvSpPr>
          <p:cNvPr id="15378" name="Line 21"/>
          <p:cNvSpPr>
            <a:spLocks noChangeShapeType="1"/>
          </p:cNvSpPr>
          <p:nvPr/>
        </p:nvSpPr>
        <p:spPr bwMode="auto">
          <a:xfrm>
            <a:off x="755650" y="4868863"/>
            <a:ext cx="5253038" cy="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9" name="Text Box 22"/>
          <p:cNvSpPr txBox="1">
            <a:spLocks noChangeArrowheads="1"/>
          </p:cNvSpPr>
          <p:nvPr/>
        </p:nvSpPr>
        <p:spPr bwMode="auto">
          <a:xfrm>
            <a:off x="5292725" y="4005263"/>
            <a:ext cx="146685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a:ea typeface="Arial Unicode MS" pitchFamily="34" charset="-128"/>
                <a:cs typeface="Arial Unicode MS" pitchFamily="34" charset="-128"/>
              </a:rPr>
              <a:t>Date of filing</a:t>
            </a:r>
          </a:p>
        </p:txBody>
      </p:sp>
      <p:pic>
        <p:nvPicPr>
          <p:cNvPr id="1538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8" y="2627313"/>
            <a:ext cx="16224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13</a:t>
            </a:r>
          </a:p>
        </p:txBody>
      </p:sp>
      <p:sp>
        <p:nvSpPr>
          <p:cNvPr id="16387" name="Titel 1"/>
          <p:cNvSpPr>
            <a:spLocks noGrp="1"/>
          </p:cNvSpPr>
          <p:nvPr>
            <p:ph type="title"/>
          </p:nvPr>
        </p:nvSpPr>
        <p:spPr>
          <a:xfrm>
            <a:off x="755650" y="390525"/>
            <a:ext cx="7905750" cy="638175"/>
          </a:xfrm>
        </p:spPr>
        <p:txBody>
          <a:bodyPr lIns="91440" tIns="45720" rIns="91440" bIns="45720" anchor="ctr"/>
          <a:lstStyle/>
          <a:p>
            <a:pPr eaLnBrk="1" hangingPunct="1"/>
            <a:r>
              <a:rPr lang="en-US" altLang="en-US" sz="2000" smtClean="0"/>
              <a:t>Do’s and don’ts for safeguarding novelty</a:t>
            </a:r>
          </a:p>
        </p:txBody>
      </p:sp>
      <p:sp>
        <p:nvSpPr>
          <p:cNvPr id="16388" name="Textfeld 15"/>
          <p:cNvSpPr txBox="1">
            <a:spLocks noChangeArrowheads="1"/>
          </p:cNvSpPr>
          <p:nvPr/>
        </p:nvSpPr>
        <p:spPr bwMode="auto">
          <a:xfrm>
            <a:off x="2700338" y="1341438"/>
            <a:ext cx="6215062"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eaLnBrk="0" hangingPunct="0">
              <a:spcBef>
                <a:spcPct val="20000"/>
              </a:spcBef>
              <a:buFont typeface="Wingdings" pitchFamily="2" charset="2"/>
              <a:buChar char="§"/>
              <a:tabLst>
                <a:tab pos="361950" algn="l"/>
              </a:tabLst>
              <a:defRPr sz="2000">
                <a:solidFill>
                  <a:schemeClr val="tx1"/>
                </a:solidFill>
                <a:latin typeface="Arial" pitchFamily="34" charset="0"/>
              </a:defRPr>
            </a:lvl1pPr>
            <a:lvl2pPr marL="742950" indent="-285750" eaLnBrk="0" hangingPunct="0">
              <a:spcBef>
                <a:spcPct val="20000"/>
              </a:spcBef>
              <a:buChar char="–"/>
              <a:tabLst>
                <a:tab pos="361950" algn="l"/>
              </a:tabLst>
              <a:defRPr sz="2000">
                <a:solidFill>
                  <a:schemeClr val="tx1"/>
                </a:solidFill>
                <a:latin typeface="Arial" pitchFamily="34" charset="0"/>
              </a:defRPr>
            </a:lvl2pPr>
            <a:lvl3pPr marL="1143000" indent="-228600" eaLnBrk="0" hangingPunct="0">
              <a:spcBef>
                <a:spcPct val="20000"/>
              </a:spcBef>
              <a:buChar char="•"/>
              <a:tabLst>
                <a:tab pos="361950" algn="l"/>
              </a:tabLst>
              <a:defRPr sz="2000">
                <a:solidFill>
                  <a:schemeClr val="tx1"/>
                </a:solidFill>
                <a:latin typeface="Arial" pitchFamily="34" charset="0"/>
              </a:defRPr>
            </a:lvl3pPr>
            <a:lvl4pPr marL="1600200" indent="-228600" eaLnBrk="0" hangingPunct="0">
              <a:spcBef>
                <a:spcPct val="20000"/>
              </a:spcBef>
              <a:buChar char="–"/>
              <a:tabLst>
                <a:tab pos="361950" algn="l"/>
              </a:tabLst>
              <a:defRPr sz="2000">
                <a:solidFill>
                  <a:schemeClr val="tx1"/>
                </a:solidFill>
                <a:latin typeface="Arial" pitchFamily="34" charset="0"/>
              </a:defRPr>
            </a:lvl4pPr>
            <a:lvl5pPr marL="2057400" indent="-228600" eaLnBrk="0" hangingPunct="0">
              <a:spcBef>
                <a:spcPct val="20000"/>
              </a:spcBef>
              <a:buChar char="»"/>
              <a:tabLst>
                <a:tab pos="361950" algn="l"/>
              </a:tabLst>
              <a:defRPr sz="2000">
                <a:solidFill>
                  <a:schemeClr val="tx1"/>
                </a:solidFill>
                <a:latin typeface="Arial" pitchFamily="34" charset="0"/>
              </a:defRPr>
            </a:lvl5pPr>
            <a:lvl6pPr marL="2514600" indent="-228600" eaLnBrk="0" fontAlgn="base" hangingPunct="0">
              <a:spcBef>
                <a:spcPct val="20000"/>
              </a:spcBef>
              <a:spcAft>
                <a:spcPct val="0"/>
              </a:spcAft>
              <a:buChar char="»"/>
              <a:tabLst>
                <a:tab pos="361950" algn="l"/>
              </a:tabLst>
              <a:defRPr sz="2000">
                <a:solidFill>
                  <a:schemeClr val="tx1"/>
                </a:solidFill>
                <a:latin typeface="Arial" pitchFamily="34" charset="0"/>
              </a:defRPr>
            </a:lvl6pPr>
            <a:lvl7pPr marL="2971800" indent="-228600" eaLnBrk="0" fontAlgn="base" hangingPunct="0">
              <a:spcBef>
                <a:spcPct val="20000"/>
              </a:spcBef>
              <a:spcAft>
                <a:spcPct val="0"/>
              </a:spcAft>
              <a:buChar char="»"/>
              <a:tabLst>
                <a:tab pos="361950" algn="l"/>
              </a:tabLst>
              <a:defRPr sz="2000">
                <a:solidFill>
                  <a:schemeClr val="tx1"/>
                </a:solidFill>
                <a:latin typeface="Arial" pitchFamily="34" charset="0"/>
              </a:defRPr>
            </a:lvl7pPr>
            <a:lvl8pPr marL="3429000" indent="-228600" eaLnBrk="0" fontAlgn="base" hangingPunct="0">
              <a:spcBef>
                <a:spcPct val="20000"/>
              </a:spcBef>
              <a:spcAft>
                <a:spcPct val="0"/>
              </a:spcAft>
              <a:buChar char="»"/>
              <a:tabLst>
                <a:tab pos="361950" algn="l"/>
              </a:tabLst>
              <a:defRPr sz="2000">
                <a:solidFill>
                  <a:schemeClr val="tx1"/>
                </a:solidFill>
                <a:latin typeface="Arial" pitchFamily="34" charset="0"/>
              </a:defRPr>
            </a:lvl8pPr>
            <a:lvl9pPr marL="3886200" indent="-228600" eaLnBrk="0" fontAlgn="base" hangingPunct="0">
              <a:spcBef>
                <a:spcPct val="20000"/>
              </a:spcBef>
              <a:spcAft>
                <a:spcPct val="0"/>
              </a:spcAft>
              <a:buChar char="»"/>
              <a:tabLst>
                <a:tab pos="361950" algn="l"/>
              </a:tabLst>
              <a:defRPr sz="2000">
                <a:solidFill>
                  <a:schemeClr val="tx1"/>
                </a:solidFill>
                <a:latin typeface="Arial" pitchFamily="34" charset="0"/>
              </a:defRPr>
            </a:lvl9pPr>
          </a:lstStyle>
          <a:p>
            <a:pPr marL="0" indent="0" eaLnBrk="1" hangingPunct="1">
              <a:spcBef>
                <a:spcPts val="600"/>
              </a:spcBef>
              <a:spcAft>
                <a:spcPts val="600"/>
              </a:spcAft>
              <a:buFont typeface="Wingdings" pitchFamily="2" charset="2"/>
              <a:buNone/>
              <a:defRPr/>
            </a:pPr>
            <a:r>
              <a:rPr lang="en-US" altLang="en-US" sz="1800" dirty="0" smtClean="0">
                <a:cs typeface="Arial" pitchFamily="34" charset="0"/>
              </a:rPr>
              <a:t>Don’ts</a:t>
            </a:r>
          </a:p>
          <a:p>
            <a:pPr eaLnBrk="1" hangingPunct="1">
              <a:spcBef>
                <a:spcPts val="600"/>
              </a:spcBef>
              <a:spcAft>
                <a:spcPts val="600"/>
              </a:spcAft>
              <a:buFont typeface="Arial" pitchFamily="34" charset="0"/>
              <a:buChar char="•"/>
              <a:defRPr/>
            </a:pPr>
            <a:r>
              <a:rPr lang="en-US" altLang="en-US" sz="1800" dirty="0" smtClean="0">
                <a:cs typeface="Arial" pitchFamily="34" charset="0"/>
              </a:rPr>
              <a:t>Do not publish any articles, press releases, conference presentations/ posters/ proceedings, lectures or blog posts, etc. before you file</a:t>
            </a:r>
          </a:p>
          <a:p>
            <a:pPr eaLnBrk="1" hangingPunct="1">
              <a:spcBef>
                <a:spcPts val="600"/>
              </a:spcBef>
              <a:spcAft>
                <a:spcPts val="600"/>
              </a:spcAft>
              <a:buFont typeface="Arial" pitchFamily="34" charset="0"/>
              <a:buChar char="•"/>
              <a:defRPr/>
            </a:pPr>
            <a:r>
              <a:rPr lang="en-US" altLang="en-US" sz="1800" dirty="0" smtClean="0">
                <a:cs typeface="Arial" pitchFamily="34" charset="0"/>
              </a:rPr>
              <a:t>Do not sell any products incorporating the invention before you file</a:t>
            </a:r>
          </a:p>
          <a:p>
            <a:pPr marL="0" indent="0" eaLnBrk="1" hangingPunct="1">
              <a:spcBef>
                <a:spcPts val="600"/>
              </a:spcBef>
              <a:spcAft>
                <a:spcPts val="600"/>
              </a:spcAft>
              <a:buFont typeface="Wingdings" pitchFamily="2" charset="2"/>
              <a:buNone/>
              <a:defRPr/>
            </a:pPr>
            <a:r>
              <a:rPr lang="en-US" altLang="en-US" sz="1800" dirty="0" smtClean="0">
                <a:cs typeface="Arial" pitchFamily="34" charset="0"/>
              </a:rPr>
              <a:t>Do’s</a:t>
            </a:r>
          </a:p>
          <a:p>
            <a:pPr eaLnBrk="1" hangingPunct="1">
              <a:spcBef>
                <a:spcPts val="600"/>
              </a:spcBef>
              <a:spcAft>
                <a:spcPts val="600"/>
              </a:spcAft>
              <a:buFont typeface="Arial" pitchFamily="34" charset="0"/>
              <a:buChar char="•"/>
              <a:defRPr/>
            </a:pPr>
            <a:r>
              <a:rPr lang="en-US" altLang="en-US" sz="1800" dirty="0" smtClean="0">
                <a:cs typeface="Arial" pitchFamily="34" charset="0"/>
              </a:rPr>
              <a:t>Sign a</a:t>
            </a:r>
            <a:r>
              <a:rPr lang="en-US" altLang="en-US" sz="1800" b="1" dirty="0" smtClean="0">
                <a:cs typeface="Arial" pitchFamily="34" charset="0"/>
              </a:rPr>
              <a:t> </a:t>
            </a:r>
            <a:r>
              <a:rPr lang="en-US" altLang="en-US" sz="1800" dirty="0" smtClean="0">
                <a:cs typeface="Arial" pitchFamily="34" charset="0"/>
              </a:rPr>
              <a:t>non-disclosure agreement (NDA)</a:t>
            </a:r>
          </a:p>
          <a:p>
            <a:pPr eaLnBrk="1" hangingPunct="1">
              <a:spcBef>
                <a:spcPts val="600"/>
              </a:spcBef>
              <a:spcAft>
                <a:spcPts val="600"/>
              </a:spcAft>
              <a:buFont typeface="Arial" pitchFamily="34" charset="0"/>
              <a:buChar char="•"/>
              <a:defRPr/>
            </a:pPr>
            <a:r>
              <a:rPr lang="en-US" altLang="en-US" sz="1800" dirty="0" smtClean="0">
                <a:cs typeface="Arial" pitchFamily="34" charset="0"/>
              </a:rPr>
              <a:t>Seek professional advice at an early stage</a:t>
            </a:r>
          </a:p>
          <a:p>
            <a:pPr eaLnBrk="1" hangingPunct="1">
              <a:spcBef>
                <a:spcPts val="600"/>
              </a:spcBef>
              <a:spcAft>
                <a:spcPts val="600"/>
              </a:spcAft>
              <a:buFont typeface="Arial" pitchFamily="34" charset="0"/>
              <a:buChar char="•"/>
              <a:defRPr/>
            </a:pPr>
            <a:r>
              <a:rPr lang="en-US" altLang="en-US" sz="1800" dirty="0" smtClean="0">
                <a:cs typeface="Arial" pitchFamily="34" charset="0"/>
              </a:rPr>
              <a:t>File before anyone else does!	</a:t>
            </a:r>
          </a:p>
          <a:p>
            <a:pPr eaLnBrk="1" hangingPunct="1">
              <a:lnSpc>
                <a:spcPct val="130000"/>
              </a:lnSpc>
              <a:spcBef>
                <a:spcPct val="0"/>
              </a:spcBef>
              <a:spcAft>
                <a:spcPts val="600"/>
              </a:spcAft>
              <a:buFontTx/>
              <a:buNone/>
              <a:defRPr/>
            </a:pPr>
            <a:endParaRPr lang="en-US" altLang="en-US" dirty="0" smtClean="0">
              <a:cs typeface="Arial" pitchFamily="34" charset="0"/>
            </a:endParaRPr>
          </a:p>
        </p:txBody>
      </p:sp>
      <p:grpSp>
        <p:nvGrpSpPr>
          <p:cNvPr id="16389" name="Group 5"/>
          <p:cNvGrpSpPr>
            <a:grpSpLocks/>
          </p:cNvGrpSpPr>
          <p:nvPr/>
        </p:nvGrpSpPr>
        <p:grpSpPr bwMode="auto">
          <a:xfrm>
            <a:off x="838200" y="3609975"/>
            <a:ext cx="1584325" cy="1044575"/>
            <a:chOff x="521" y="1661"/>
            <a:chExt cx="998" cy="658"/>
          </a:xfrm>
        </p:grpSpPr>
        <p:pic>
          <p:nvPicPr>
            <p:cNvPr id="16401" name="Picture 17" descr="stk316015rkn"/>
            <p:cNvPicPr>
              <a:picLocks noChangeAspect="1" noChangeArrowheads="1"/>
            </p:cNvPicPr>
            <p:nvPr/>
          </p:nvPicPr>
          <p:blipFill>
            <a:blip r:embed="rId3">
              <a:extLst>
                <a:ext uri="{28A0092B-C50C-407E-A947-70E740481C1C}">
                  <a14:useLocalDpi xmlns:a14="http://schemas.microsoft.com/office/drawing/2010/main" val="0"/>
                </a:ext>
              </a:extLst>
            </a:blip>
            <a:srcRect t="44839"/>
            <a:stretch>
              <a:fillRect/>
            </a:stretch>
          </p:blipFill>
          <p:spPr bwMode="auto">
            <a:xfrm>
              <a:off x="521" y="1661"/>
              <a:ext cx="998"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402" name="Gerade Verbindung 26"/>
            <p:cNvCxnSpPr>
              <a:cxnSpLocks noChangeShapeType="1"/>
            </p:cNvCxnSpPr>
            <p:nvPr/>
          </p:nvCxnSpPr>
          <p:spPr bwMode="auto">
            <a:xfrm flipV="1">
              <a:off x="610" y="1678"/>
              <a:ext cx="785"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cxnSp>
          <p:nvCxnSpPr>
            <p:cNvPr id="16403" name="Gerade Verbindung 27"/>
            <p:cNvCxnSpPr>
              <a:cxnSpLocks noChangeShapeType="1"/>
            </p:cNvCxnSpPr>
            <p:nvPr/>
          </p:nvCxnSpPr>
          <p:spPr bwMode="auto">
            <a:xfrm rot="10800000">
              <a:off x="610" y="1678"/>
              <a:ext cx="807"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grpSp>
      <p:grpSp>
        <p:nvGrpSpPr>
          <p:cNvPr id="16390" name="Group 9"/>
          <p:cNvGrpSpPr>
            <a:grpSpLocks/>
          </p:cNvGrpSpPr>
          <p:nvPr/>
        </p:nvGrpSpPr>
        <p:grpSpPr bwMode="auto">
          <a:xfrm>
            <a:off x="755650" y="4941888"/>
            <a:ext cx="1666875" cy="1044575"/>
            <a:chOff x="469" y="2500"/>
            <a:chExt cx="1050" cy="658"/>
          </a:xfrm>
        </p:grpSpPr>
        <p:pic>
          <p:nvPicPr>
            <p:cNvPr id="16399" name="Picture 18" descr="dv1925025"/>
            <p:cNvPicPr>
              <a:picLocks noChangeAspect="1" noChangeArrowheads="1"/>
            </p:cNvPicPr>
            <p:nvPr/>
          </p:nvPicPr>
          <p:blipFill>
            <a:blip r:embed="rId4">
              <a:extLst>
                <a:ext uri="{28A0092B-C50C-407E-A947-70E740481C1C}">
                  <a14:useLocalDpi xmlns:a14="http://schemas.microsoft.com/office/drawing/2010/main" val="0"/>
                </a:ext>
              </a:extLst>
            </a:blip>
            <a:srcRect b="16814"/>
            <a:stretch>
              <a:fillRect/>
            </a:stretch>
          </p:blipFill>
          <p:spPr bwMode="auto">
            <a:xfrm>
              <a:off x="521" y="2500"/>
              <a:ext cx="998"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0" name="Textfeld 36"/>
            <p:cNvSpPr txBox="1">
              <a:spLocks noChangeArrowheads="1"/>
            </p:cNvSpPr>
            <p:nvPr/>
          </p:nvSpPr>
          <p:spPr bwMode="auto">
            <a:xfrm rot="-2030644">
              <a:off x="469" y="2545"/>
              <a:ext cx="94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4800" b="1">
                  <a:solidFill>
                    <a:schemeClr val="accent1"/>
                  </a:solidFill>
                </a:rPr>
                <a:t>NDA</a:t>
              </a:r>
            </a:p>
          </p:txBody>
        </p:sp>
      </p:grpSp>
      <p:grpSp>
        <p:nvGrpSpPr>
          <p:cNvPr id="16391" name="Group 12"/>
          <p:cNvGrpSpPr>
            <a:grpSpLocks/>
          </p:cNvGrpSpPr>
          <p:nvPr/>
        </p:nvGrpSpPr>
        <p:grpSpPr bwMode="auto">
          <a:xfrm>
            <a:off x="827088" y="2349500"/>
            <a:ext cx="1584325" cy="1036638"/>
            <a:chOff x="521" y="799"/>
            <a:chExt cx="998" cy="653"/>
          </a:xfrm>
        </p:grpSpPr>
        <p:pic>
          <p:nvPicPr>
            <p:cNvPr id="16396" name="Picture 16" descr="dv6560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799"/>
              <a:ext cx="998"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397" name="Gerade Verbindung 24"/>
            <p:cNvCxnSpPr>
              <a:cxnSpLocks noChangeShapeType="1"/>
            </p:cNvCxnSpPr>
            <p:nvPr/>
          </p:nvCxnSpPr>
          <p:spPr bwMode="auto">
            <a:xfrm flipV="1">
              <a:off x="612" y="822"/>
              <a:ext cx="782" cy="598"/>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cxnSp>
          <p:nvCxnSpPr>
            <p:cNvPr id="16398" name="Gerade Verbindung 25"/>
            <p:cNvCxnSpPr>
              <a:cxnSpLocks noChangeShapeType="1"/>
            </p:cNvCxnSpPr>
            <p:nvPr/>
          </p:nvCxnSpPr>
          <p:spPr bwMode="auto">
            <a:xfrm rot="10800000">
              <a:off x="612" y="799"/>
              <a:ext cx="759" cy="62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grpSp>
      <p:pic>
        <p:nvPicPr>
          <p:cNvPr id="16392" name="Picture 19" descr="57279541"/>
          <p:cNvPicPr>
            <a:picLocks noChangeAspect="1" noChangeArrowheads="1"/>
          </p:cNvPicPr>
          <p:nvPr/>
        </p:nvPicPr>
        <p:blipFill>
          <a:blip r:embed="rId6">
            <a:extLst>
              <a:ext uri="{28A0092B-C50C-407E-A947-70E740481C1C}">
                <a14:useLocalDpi xmlns:a14="http://schemas.microsoft.com/office/drawing/2010/main" val="0"/>
              </a:ext>
            </a:extLst>
          </a:blip>
          <a:srcRect t="50377"/>
          <a:stretch>
            <a:fillRect/>
          </a:stretch>
        </p:blipFill>
        <p:spPr bwMode="auto">
          <a:xfrm>
            <a:off x="827088" y="1052513"/>
            <a:ext cx="157797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Footer Placeholder 3"/>
          <p:cNvSpPr txBox="1">
            <a:spLocks noGrp="1"/>
          </p:cNvSpPr>
          <p:nvPr/>
        </p:nvSpPr>
        <p:spPr bwMode="auto">
          <a:xfrm>
            <a:off x="611188" y="6553200"/>
            <a:ext cx="612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pic>
        <p:nvPicPr>
          <p:cNvPr id="16394" name="Picture 18"/>
          <p:cNvPicPr>
            <a:picLocks noChangeAspect="1" noChangeArrowheads="1"/>
          </p:cNvPicPr>
          <p:nvPr/>
        </p:nvPicPr>
        <p:blipFill>
          <a:blip r:embed="rId7">
            <a:extLst>
              <a:ext uri="{28A0092B-C50C-407E-A947-70E740481C1C}">
                <a14:useLocalDpi xmlns:a14="http://schemas.microsoft.com/office/drawing/2010/main" val="0"/>
              </a:ext>
            </a:extLst>
          </a:blip>
          <a:srcRect t="2487"/>
          <a:stretch>
            <a:fillRect/>
          </a:stretch>
        </p:blipFill>
        <p:spPr bwMode="auto">
          <a:xfrm>
            <a:off x="7667625" y="4724400"/>
            <a:ext cx="9652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19"/>
          <p:cNvPicPr>
            <a:picLocks noChangeAspect="1" noChangeArrowheads="1"/>
          </p:cNvPicPr>
          <p:nvPr/>
        </p:nvPicPr>
        <p:blipFill>
          <a:blip r:embed="rId8">
            <a:extLst>
              <a:ext uri="{28A0092B-C50C-407E-A947-70E740481C1C}">
                <a14:useLocalDpi xmlns:a14="http://schemas.microsoft.com/office/drawing/2010/main" val="0"/>
              </a:ext>
            </a:extLst>
          </a:blip>
          <a:srcRect t="3937"/>
          <a:stretch>
            <a:fillRect/>
          </a:stretch>
        </p:blipFill>
        <p:spPr bwMode="auto">
          <a:xfrm>
            <a:off x="5938838" y="5300663"/>
            <a:ext cx="1371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0" descr="skilled person - 144971692 f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492375"/>
            <a:ext cx="2465387" cy="36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p:txBody>
          <a:bodyPr/>
          <a:lstStyle/>
          <a:p>
            <a:pPr eaLnBrk="1" hangingPunct="1"/>
            <a:r>
              <a:rPr lang="en-GB" altLang="en-US" smtClean="0"/>
              <a:t>When is an invention "inventive"?</a:t>
            </a:r>
            <a:endParaRPr lang="de-DE" altLang="en-US" smtClean="0"/>
          </a:p>
        </p:txBody>
      </p:sp>
      <p:sp>
        <p:nvSpPr>
          <p:cNvPr id="17412" name="Rectangle 3"/>
          <p:cNvSpPr>
            <a:spLocks noGrp="1" noChangeArrowheads="1"/>
          </p:cNvSpPr>
          <p:nvPr>
            <p:ph type="body" idx="4294967295"/>
          </p:nvPr>
        </p:nvSpPr>
        <p:spPr>
          <a:xfrm>
            <a:off x="611188" y="1341438"/>
            <a:ext cx="6553200" cy="4032250"/>
          </a:xfrm>
        </p:spPr>
        <p:txBody>
          <a:bodyPr/>
          <a:lstStyle/>
          <a:p>
            <a:pPr eaLnBrk="1" hangingPunct="1"/>
            <a:r>
              <a:rPr lang="en-US" altLang="en-US" dirty="0" smtClean="0"/>
              <a:t>When it is not obvious to the person skilled in the art</a:t>
            </a:r>
            <a:br>
              <a:rPr lang="en-US" altLang="en-US" dirty="0" smtClean="0"/>
            </a:br>
            <a:r>
              <a:rPr lang="en-US" altLang="en-US" dirty="0" smtClean="0"/>
              <a:t>in view of the state of the art</a:t>
            </a:r>
          </a:p>
          <a:p>
            <a:pPr eaLnBrk="1" hangingPunct="1"/>
            <a:endParaRPr lang="en-US" altLang="en-US" sz="1800" dirty="0" smtClean="0"/>
          </a:p>
          <a:p>
            <a:pPr eaLnBrk="1" hangingPunct="1"/>
            <a:r>
              <a:rPr lang="en-GB" altLang="en-US" dirty="0" smtClean="0"/>
              <a:t>The person skilled in the art </a:t>
            </a:r>
          </a:p>
          <a:p>
            <a:pPr lvl="1" eaLnBrk="1" hangingPunct="1"/>
            <a:r>
              <a:rPr lang="en-GB" altLang="en-US" dirty="0" smtClean="0"/>
              <a:t>is a skilled practitioner in the relevant technical field</a:t>
            </a:r>
          </a:p>
          <a:p>
            <a:pPr lvl="1" eaLnBrk="1" hangingPunct="1"/>
            <a:r>
              <a:rPr lang="en-GB" altLang="en-US" dirty="0" smtClean="0"/>
              <a:t>has access to the entire state of the art</a:t>
            </a:r>
          </a:p>
          <a:p>
            <a:pPr lvl="1" eaLnBrk="1" hangingPunct="1"/>
            <a:r>
              <a:rPr lang="en-GB" altLang="en-US" dirty="0" smtClean="0"/>
              <a:t>is aware of general technical knowledge</a:t>
            </a:r>
          </a:p>
          <a:p>
            <a:pPr lvl="1" eaLnBrk="1" hangingPunct="1"/>
            <a:r>
              <a:rPr lang="en-GB" altLang="en-US" dirty="0" smtClean="0"/>
              <a:t>is capable of routine work</a:t>
            </a:r>
          </a:p>
          <a:p>
            <a:pPr lvl="1" eaLnBrk="1" hangingPunct="1">
              <a:buFontTx/>
              <a:buNone/>
            </a:pPr>
            <a:endParaRPr lang="en-GB" altLang="en-US" b="1" dirty="0" smtClean="0">
              <a:solidFill>
                <a:schemeClr val="accent1"/>
              </a:solidFill>
            </a:endParaRPr>
          </a:p>
          <a:p>
            <a:pPr lvl="1" eaLnBrk="1" hangingPunct="1">
              <a:buFontTx/>
              <a:buNone/>
            </a:pPr>
            <a:r>
              <a:rPr lang="en-GB" altLang="en-US" b="1" dirty="0" smtClean="0">
                <a:solidFill>
                  <a:schemeClr val="accent1"/>
                </a:solidFill>
              </a:rPr>
              <a:t>		He knows EVERYTHING, </a:t>
            </a:r>
            <a:br>
              <a:rPr lang="en-GB" altLang="en-US" b="1" dirty="0" smtClean="0">
                <a:solidFill>
                  <a:schemeClr val="accent1"/>
                </a:solidFill>
              </a:rPr>
            </a:br>
            <a:r>
              <a:rPr lang="en-GB" altLang="en-US" b="1" dirty="0" smtClean="0">
                <a:solidFill>
                  <a:schemeClr val="accent1"/>
                </a:solidFill>
              </a:rPr>
              <a:t>	but has ZERO imagination!</a:t>
            </a:r>
          </a:p>
          <a:p>
            <a:pPr eaLnBrk="1" hangingPunct="1"/>
            <a:endParaRPr lang="de-DE" altLang="en-US" dirty="0" smtClean="0"/>
          </a:p>
        </p:txBody>
      </p:sp>
      <p:sp>
        <p:nvSpPr>
          <p:cNvPr id="17413" name="Footer Placeholder 3"/>
          <p:cNvSpPr txBox="1">
            <a:spLocks noGrp="1"/>
          </p:cNvSpPr>
          <p:nvPr/>
        </p:nvSpPr>
        <p:spPr bwMode="auto">
          <a:xfrm>
            <a:off x="611188" y="6553200"/>
            <a:ext cx="612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7414" name="Slide Number Placeholder 5"/>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14</a:t>
            </a:r>
          </a:p>
        </p:txBody>
      </p:sp>
      <p:sp>
        <p:nvSpPr>
          <p:cNvPr id="17415" name="AutoShape 6"/>
          <p:cNvSpPr>
            <a:spLocks noChangeArrowheads="1"/>
          </p:cNvSpPr>
          <p:nvPr/>
        </p:nvSpPr>
        <p:spPr bwMode="auto">
          <a:xfrm rot="-5898134">
            <a:off x="7140575" y="1149350"/>
            <a:ext cx="1657350" cy="1320800"/>
          </a:xfrm>
          <a:prstGeom prst="cloudCallout">
            <a:avLst>
              <a:gd name="adj1" fmla="val -84486"/>
              <a:gd name="adj2" fmla="val -3463"/>
            </a:avLst>
          </a:prstGeom>
          <a:solidFill>
            <a:schemeClr val="bg1"/>
          </a:solidFill>
          <a:ln w="9525">
            <a:solidFill>
              <a:schemeClr val="tx1"/>
            </a:solidFill>
            <a:round/>
            <a:headEnd/>
            <a:tailEnd/>
          </a:ln>
        </p:spPr>
        <p:txBody>
          <a:bodyPr vert="eaVert" wrap="none" anchor="ct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de-DE" altLang="en-US" sz="2400">
              <a:latin typeface="Times New Roman" pitchFamily="18" charset="0"/>
              <a:ea typeface="Arial Unicode MS" pitchFamily="34" charset="-128"/>
              <a:cs typeface="Arial Unicode MS" pitchFamily="34" charset="-128"/>
            </a:endParaRPr>
          </a:p>
        </p:txBody>
      </p:sp>
      <p:sp>
        <p:nvSpPr>
          <p:cNvPr id="17416" name="AutoShape 17"/>
          <p:cNvSpPr>
            <a:spLocks noChangeArrowheads="1"/>
          </p:cNvSpPr>
          <p:nvPr/>
        </p:nvSpPr>
        <p:spPr bwMode="auto">
          <a:xfrm rot="-5400000">
            <a:off x="611982" y="4652168"/>
            <a:ext cx="647700" cy="360363"/>
          </a:xfrm>
          <a:prstGeom prst="downArrow">
            <a:avLst>
              <a:gd name="adj1" fmla="val 50000"/>
              <a:gd name="adj2" fmla="val 25000"/>
            </a:avLst>
          </a:prstGeom>
          <a:solidFill>
            <a:srgbClr val="F3CCC9"/>
          </a:solidFill>
          <a:ln w="9525">
            <a:solidFill>
              <a:schemeClr val="tx1"/>
            </a:solidFill>
            <a:miter lim="800000"/>
            <a:headEnd/>
            <a:tailEnd/>
          </a:ln>
        </p:spPr>
        <p:txBody>
          <a:bodyPr rot="10800000" wrap="none" anchor="ct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21" name="Picture 17"/>
          <p:cNvPicPr>
            <a:picLocks noChangeAspect="1" noChangeArrowheads="1"/>
          </p:cNvPicPr>
          <p:nvPr/>
        </p:nvPicPr>
        <p:blipFill>
          <a:blip r:embed="rId3">
            <a:extLst>
              <a:ext uri="{28A0092B-C50C-407E-A947-70E740481C1C}">
                <a14:useLocalDpi xmlns:a14="http://schemas.microsoft.com/office/drawing/2010/main" val="0"/>
              </a:ext>
            </a:extLst>
          </a:blip>
          <a:srcRect l="11237" r="2496" b="4729"/>
          <a:stretch>
            <a:fillRect/>
          </a:stretch>
        </p:blipFill>
        <p:spPr bwMode="auto">
          <a:xfrm>
            <a:off x="6516688" y="2636838"/>
            <a:ext cx="2238375"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10"/>
          <p:cNvSpPr>
            <a:spLocks noChangeArrowheads="1"/>
          </p:cNvSpPr>
          <p:nvPr/>
        </p:nvSpPr>
        <p:spPr bwMode="auto">
          <a:xfrm>
            <a:off x="971550" y="404813"/>
            <a:ext cx="77263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a:solidFill>
                  <a:schemeClr val="tx2"/>
                </a:solidFill>
                <a:ea typeface="Arial Unicode MS" pitchFamily="34" charset="-128"/>
                <a:cs typeface="Arial Unicode MS" pitchFamily="34" charset="-128"/>
              </a:rPr>
              <a:t>Assessing novelty</a:t>
            </a:r>
          </a:p>
        </p:txBody>
      </p:sp>
      <p:sp>
        <p:nvSpPr>
          <p:cNvPr id="18436" name="Rectangle 3"/>
          <p:cNvSpPr txBox="1">
            <a:spLocks noChangeArrowheads="1"/>
          </p:cNvSpPr>
          <p:nvPr/>
        </p:nvSpPr>
        <p:spPr bwMode="auto">
          <a:xfrm>
            <a:off x="468313" y="1196975"/>
            <a:ext cx="78914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Claim:	A pouring vessel comprising</a:t>
            </a:r>
          </a:p>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	(a) a compartment for liquids (1),</a:t>
            </a:r>
          </a:p>
          <a:p>
            <a:pPr eaLnBrk="1" hangingPunct="1">
              <a:lnSpc>
                <a:spcPct val="80000"/>
              </a:lnSpc>
              <a:buFont typeface="Wingdings" pitchFamily="2" charset="2"/>
              <a:buNone/>
            </a:pPr>
            <a:r>
              <a:rPr lang="de-CH" altLang="en-US" sz="1600" dirty="0">
                <a:latin typeface="Arial Unicode MS" pitchFamily="34" charset="-128"/>
                <a:ea typeface="Arial Unicode MS" pitchFamily="34" charset="-128"/>
                <a:cs typeface="Arial Unicode MS" pitchFamily="34" charset="-128"/>
              </a:rPr>
              <a:t>	(b) a handle (2),</a:t>
            </a:r>
            <a:endParaRPr lang="en-GB" altLang="en-US" sz="1600" dirty="0">
              <a:latin typeface="Arial Unicode MS" pitchFamily="34" charset="-128"/>
              <a:ea typeface="Arial Unicode MS" pitchFamily="34" charset="-128"/>
              <a:cs typeface="Arial Unicode MS" pitchFamily="34" charset="-128"/>
            </a:endParaRPr>
          </a:p>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	(c) a lid, and</a:t>
            </a:r>
          </a:p>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	(d) two spouts (5) extending from the compartment (1),</a:t>
            </a:r>
          </a:p>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	(e) whereby the tops of the two spouts are arranged at the same height.</a:t>
            </a:r>
          </a:p>
          <a:p>
            <a:pPr eaLnBrk="1" hangingPunct="1">
              <a:lnSpc>
                <a:spcPct val="80000"/>
              </a:lnSpc>
              <a:buFont typeface="Wingdings" pitchFamily="2" charset="2"/>
              <a:buNone/>
            </a:pPr>
            <a:endParaRPr lang="en-GB" altLang="en-US" sz="1600" dirty="0">
              <a:latin typeface="Arial Unicode MS" pitchFamily="34" charset="-128"/>
              <a:ea typeface="Arial Unicode MS" pitchFamily="34" charset="-128"/>
              <a:cs typeface="Arial Unicode MS" pitchFamily="34" charset="-128"/>
            </a:endParaRPr>
          </a:p>
        </p:txBody>
      </p:sp>
      <p:sp>
        <p:nvSpPr>
          <p:cNvPr id="20485" name="Text Box 9"/>
          <p:cNvSpPr txBox="1">
            <a:spLocks noChangeArrowheads="1"/>
          </p:cNvSpPr>
          <p:nvPr/>
        </p:nvSpPr>
        <p:spPr bwMode="auto">
          <a:xfrm rot="10800000">
            <a:off x="466725" y="2924175"/>
            <a:ext cx="461963" cy="3340100"/>
          </a:xfrm>
          <a:prstGeom prst="rect">
            <a:avLst/>
          </a:prstGeom>
          <a:solidFill>
            <a:schemeClr val="accent2">
              <a:lumMod val="20000"/>
              <a:lumOff val="80000"/>
            </a:schemeClr>
          </a:solidFill>
          <a:ln w="25400">
            <a:noFill/>
            <a:miter lim="800000"/>
            <a:headEnd/>
            <a:tailEnd/>
          </a:ln>
        </p:spPr>
        <p:txBody>
          <a:bodyPr vert="eaVert">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1" eaLnBrk="1" hangingPunct="1">
              <a:spcBef>
                <a:spcPct val="50000"/>
              </a:spcBef>
              <a:defRPr/>
            </a:pPr>
            <a:r>
              <a:rPr lang="en-GB" altLang="en-US" dirty="0" smtClean="0">
                <a:ea typeface="Arial Unicode MS" pitchFamily="34" charset="-128"/>
                <a:cs typeface="Arial Unicode MS" pitchFamily="34" charset="-128"/>
              </a:rPr>
              <a:t>Stage 1: Prior art</a:t>
            </a:r>
          </a:p>
        </p:txBody>
      </p:sp>
      <p:sp>
        <p:nvSpPr>
          <p:cNvPr id="20486" name="Rectangle 9"/>
          <p:cNvSpPr>
            <a:spLocks noChangeArrowheads="1"/>
          </p:cNvSpPr>
          <p:nvPr/>
        </p:nvSpPr>
        <p:spPr bwMode="auto">
          <a:xfrm>
            <a:off x="971550" y="2924175"/>
            <a:ext cx="2160588" cy="1200150"/>
          </a:xfrm>
          <a:prstGeom prst="rect">
            <a:avLst/>
          </a:prstGeom>
          <a:solidFill>
            <a:schemeClr val="accent2">
              <a:lumMod val="20000"/>
              <a:lumOff val="80000"/>
            </a:schemeClr>
          </a:solidFill>
          <a:ln w="9525">
            <a:noFill/>
            <a:miter lim="800000"/>
            <a:headEnd/>
            <a:tailEnd/>
          </a:ln>
        </p:spPr>
        <p:txBody>
          <a:bodyPr>
            <a:spAutoFit/>
          </a:bodyPr>
          <a:lstStyle/>
          <a:p>
            <a:pPr>
              <a:defRPr/>
            </a:pPr>
            <a:r>
              <a:rPr lang="en-GB" dirty="0">
                <a:latin typeface="Arial Unicode MS" pitchFamily="34" charset="-128"/>
                <a:ea typeface="Arial Unicode MS" pitchFamily="34" charset="-128"/>
                <a:cs typeface="Arial Unicode MS" pitchFamily="34" charset="-128"/>
              </a:rPr>
              <a:t>The prior art search revealed the following documents:</a:t>
            </a:r>
          </a:p>
        </p:txBody>
      </p:sp>
      <p:sp>
        <p:nvSpPr>
          <p:cNvPr id="73739" name="Rectangle 11"/>
          <p:cNvSpPr>
            <a:spLocks noChangeArrowheads="1"/>
          </p:cNvSpPr>
          <p:nvPr/>
        </p:nvSpPr>
        <p:spPr bwMode="auto">
          <a:xfrm>
            <a:off x="3676650" y="2981325"/>
            <a:ext cx="16557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latin typeface="Arial Unicode MS" pitchFamily="34" charset="-128"/>
                <a:ea typeface="Arial Unicode MS" pitchFamily="34" charset="-128"/>
                <a:cs typeface="Arial Unicode MS" pitchFamily="34" charset="-128"/>
              </a:rPr>
              <a:t>Document D1:</a:t>
            </a:r>
          </a:p>
          <a:p>
            <a:pPr eaLnBrk="1" hangingPunct="1">
              <a:spcBef>
                <a:spcPct val="0"/>
              </a:spcBef>
              <a:buFontTx/>
              <a:buNone/>
            </a:pPr>
            <a:r>
              <a:rPr lang="en-GB" altLang="en-US" sz="1600">
                <a:latin typeface="Arial Unicode MS" pitchFamily="34" charset="-128"/>
                <a:ea typeface="Arial Unicode MS" pitchFamily="34" charset="-128"/>
                <a:cs typeface="Arial Unicode MS" pitchFamily="34" charset="-128"/>
              </a:rPr>
              <a:t>A teapot with </a:t>
            </a:r>
            <a:br>
              <a:rPr lang="en-GB" altLang="en-US" sz="1600">
                <a:latin typeface="Arial Unicode MS" pitchFamily="34" charset="-128"/>
                <a:ea typeface="Arial Unicode MS" pitchFamily="34" charset="-128"/>
                <a:cs typeface="Arial Unicode MS" pitchFamily="34" charset="-128"/>
              </a:rPr>
            </a:br>
            <a:r>
              <a:rPr lang="en-GB" altLang="en-US" sz="1600">
                <a:latin typeface="Arial Unicode MS" pitchFamily="34" charset="-128"/>
                <a:ea typeface="Arial Unicode MS" pitchFamily="34" charset="-128"/>
                <a:cs typeface="Arial Unicode MS" pitchFamily="34" charset="-128"/>
              </a:rPr>
              <a:t>one spout.</a:t>
            </a:r>
          </a:p>
          <a:p>
            <a:pPr eaLnBrk="1" hangingPunct="1">
              <a:spcBef>
                <a:spcPct val="0"/>
              </a:spcBef>
              <a:buFontTx/>
              <a:buNone/>
            </a:pPr>
            <a:endParaRPr lang="en-GB" altLang="en-US" sz="1600">
              <a:latin typeface="Arial Unicode MS" pitchFamily="34" charset="-128"/>
              <a:ea typeface="Arial Unicode MS" pitchFamily="34" charset="-128"/>
              <a:cs typeface="Arial Unicode MS" pitchFamily="34" charset="-128"/>
            </a:endParaRPr>
          </a:p>
        </p:txBody>
      </p:sp>
      <p:sp>
        <p:nvSpPr>
          <p:cNvPr id="73741" name="Rectangle 13"/>
          <p:cNvSpPr>
            <a:spLocks noChangeArrowheads="1"/>
          </p:cNvSpPr>
          <p:nvPr/>
        </p:nvSpPr>
        <p:spPr bwMode="auto">
          <a:xfrm>
            <a:off x="971550" y="4581525"/>
            <a:ext cx="16573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latin typeface="Arial Unicode MS" pitchFamily="34" charset="-128"/>
                <a:ea typeface="Arial Unicode MS" pitchFamily="34" charset="-128"/>
                <a:cs typeface="Arial Unicode MS" pitchFamily="34" charset="-128"/>
              </a:rPr>
              <a:t>Document D3:</a:t>
            </a:r>
          </a:p>
          <a:p>
            <a:pPr eaLnBrk="1" hangingPunct="1">
              <a:spcBef>
                <a:spcPct val="0"/>
              </a:spcBef>
              <a:buFontTx/>
              <a:buNone/>
            </a:pPr>
            <a:r>
              <a:rPr lang="en-GB" altLang="en-US" sz="1600">
                <a:latin typeface="Arial Unicode MS" pitchFamily="34" charset="-128"/>
                <a:ea typeface="Arial Unicode MS" pitchFamily="34" charset="-128"/>
                <a:cs typeface="Arial Unicode MS" pitchFamily="34" charset="-128"/>
              </a:rPr>
              <a:t>A filter handle with two spouts to be used with a coffee-maker.</a:t>
            </a:r>
          </a:p>
        </p:txBody>
      </p:sp>
      <p:sp>
        <p:nvSpPr>
          <p:cNvPr id="73743" name="Rectangle 15"/>
          <p:cNvSpPr>
            <a:spLocks noChangeArrowheads="1"/>
          </p:cNvSpPr>
          <p:nvPr/>
        </p:nvSpPr>
        <p:spPr bwMode="auto">
          <a:xfrm>
            <a:off x="5003800" y="3644900"/>
            <a:ext cx="38163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latin typeface="Arial Unicode MS" pitchFamily="34" charset="-128"/>
                <a:ea typeface="Arial Unicode MS" pitchFamily="34" charset="-128"/>
                <a:cs typeface="Arial Unicode MS" pitchFamily="34" charset="-128"/>
              </a:rPr>
              <a:t>Document D2:</a:t>
            </a:r>
          </a:p>
          <a:p>
            <a:pPr eaLnBrk="1" hangingPunct="1">
              <a:spcBef>
                <a:spcPct val="0"/>
              </a:spcBef>
              <a:buFontTx/>
              <a:buNone/>
            </a:pPr>
            <a:r>
              <a:rPr lang="en-GB" altLang="en-US" sz="1600">
                <a:latin typeface="Arial Unicode MS" pitchFamily="34" charset="-128"/>
                <a:ea typeface="Arial Unicode MS" pitchFamily="34" charset="-128"/>
                <a:cs typeface="Arial Unicode MS" pitchFamily="34" charset="-128"/>
              </a:rPr>
              <a:t>High efficiency distributor for fertilizer. Each rod has several nozzles for spraying liquid.</a:t>
            </a:r>
          </a:p>
        </p:txBody>
      </p:sp>
      <p:sp>
        <p:nvSpPr>
          <p:cNvPr id="17" name="Rectangle 15"/>
          <p:cNvSpPr>
            <a:spLocks noChangeArrowheads="1"/>
          </p:cNvSpPr>
          <p:nvPr/>
        </p:nvSpPr>
        <p:spPr bwMode="auto">
          <a:xfrm>
            <a:off x="3924300" y="4868863"/>
            <a:ext cx="33845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latin typeface="Arial Unicode MS" pitchFamily="34" charset="-128"/>
                <a:ea typeface="Arial Unicode MS" pitchFamily="34" charset="-128"/>
                <a:cs typeface="Arial Unicode MS" pitchFamily="34" charset="-128"/>
              </a:rPr>
              <a:t>Document D4:</a:t>
            </a:r>
          </a:p>
          <a:p>
            <a:pPr eaLnBrk="1" hangingPunct="1">
              <a:spcBef>
                <a:spcPct val="0"/>
              </a:spcBef>
              <a:buFontTx/>
              <a:buNone/>
            </a:pPr>
            <a:r>
              <a:rPr lang="en-GB" altLang="en-US" sz="1600">
                <a:latin typeface="Arial Unicode MS" pitchFamily="34" charset="-128"/>
                <a:ea typeface="Arial Unicode MS" pitchFamily="34" charset="-128"/>
                <a:cs typeface="Arial Unicode MS" pitchFamily="34" charset="-128"/>
              </a:rPr>
              <a:t>An oil and vinegar bottle which reveals a second bottle inside.</a:t>
            </a:r>
            <a:r>
              <a:rPr lang="en-GB" altLang="en-US" sz="1600" b="1">
                <a:latin typeface="Arial Unicode MS" pitchFamily="34" charset="-128"/>
                <a:ea typeface="Arial Unicode MS" pitchFamily="34" charset="-128"/>
                <a:cs typeface="Arial Unicode MS" pitchFamily="34" charset="-128"/>
              </a:rPr>
              <a:t> </a:t>
            </a:r>
            <a:r>
              <a:rPr lang="en-GB" altLang="en-US" sz="1600">
                <a:latin typeface="Arial Unicode MS" pitchFamily="34" charset="-128"/>
                <a:ea typeface="Arial Unicode MS" pitchFamily="34" charset="-128"/>
                <a:cs typeface="Arial Unicode MS" pitchFamily="34" charset="-128"/>
              </a:rPr>
              <a:t>The two spouts are cleverly arranged to ensure the second bottle never drips while the first one is in use. </a:t>
            </a:r>
          </a:p>
        </p:txBody>
      </p:sp>
      <p:pic>
        <p:nvPicPr>
          <p:cNvPr id="10241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3860800"/>
            <a:ext cx="87471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1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4652963"/>
            <a:ext cx="979487"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4"/>
          <p:cNvPicPr>
            <a:picLocks noChangeAspect="1" noChangeArrowheads="1"/>
          </p:cNvPicPr>
          <p:nvPr/>
        </p:nvPicPr>
        <p:blipFill>
          <a:blip r:embed="rId6">
            <a:extLst>
              <a:ext uri="{28A0092B-C50C-407E-A947-70E740481C1C}">
                <a14:useLocalDpi xmlns:a14="http://schemas.microsoft.com/office/drawing/2010/main" val="0"/>
              </a:ext>
            </a:extLst>
          </a:blip>
          <a:srcRect b="50780"/>
          <a:stretch>
            <a:fillRect/>
          </a:stretch>
        </p:blipFill>
        <p:spPr bwMode="auto">
          <a:xfrm>
            <a:off x="6516688" y="1009650"/>
            <a:ext cx="18542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Footer Placeholder 3"/>
          <p:cNvSpPr txBox="1">
            <a:spLocks noGrp="1"/>
          </p:cNvSpPr>
          <p:nvPr/>
        </p:nvSpPr>
        <p:spPr bwMode="auto">
          <a:xfrm>
            <a:off x="611188" y="6553200"/>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8447" name="Slide Number Placeholder 14"/>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15</a:t>
            </a:r>
          </a:p>
        </p:txBody>
      </p:sp>
      <p:pic>
        <p:nvPicPr>
          <p:cNvPr id="18448" name="Picture 17" descr="173655712 - pouring espresso"/>
          <p:cNvPicPr>
            <a:picLocks noChangeAspect="1" noChangeArrowheads="1"/>
          </p:cNvPicPr>
          <p:nvPr/>
        </p:nvPicPr>
        <p:blipFill>
          <a:blip r:embed="rId7">
            <a:extLst>
              <a:ext uri="{28A0092B-C50C-407E-A947-70E740481C1C}">
                <a14:useLocalDpi xmlns:a14="http://schemas.microsoft.com/office/drawing/2010/main" val="0"/>
              </a:ext>
            </a:extLst>
          </a:blip>
          <a:srcRect l="11714"/>
          <a:stretch>
            <a:fillRect/>
          </a:stretch>
        </p:blipFill>
        <p:spPr bwMode="auto">
          <a:xfrm>
            <a:off x="2627313" y="4868863"/>
            <a:ext cx="12223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37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9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374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6" grpId="0" animBg="1"/>
      <p:bldP spid="73739" grpId="0" autoUpdateAnimBg="0"/>
      <p:bldP spid="73741" grpId="0" autoUpdateAnimBg="0"/>
      <p:bldP spid="73743" grpId="0" autoUpdateAnimBg="0"/>
      <p:bldP spid="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588" y="1052513"/>
            <a:ext cx="18605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10"/>
          <p:cNvSpPr>
            <a:spLocks noChangeArrowheads="1"/>
          </p:cNvSpPr>
          <p:nvPr/>
        </p:nvSpPr>
        <p:spPr bwMode="auto">
          <a:xfrm>
            <a:off x="971550" y="404813"/>
            <a:ext cx="77263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a:solidFill>
                  <a:schemeClr val="tx2"/>
                </a:solidFill>
                <a:ea typeface="Arial Unicode MS" pitchFamily="34" charset="-128"/>
                <a:cs typeface="Arial Unicode MS" pitchFamily="34" charset="-128"/>
              </a:rPr>
              <a:t>Assessing inventive step (I)</a:t>
            </a:r>
          </a:p>
        </p:txBody>
      </p:sp>
      <p:sp>
        <p:nvSpPr>
          <p:cNvPr id="34819" name="Text Box 8"/>
          <p:cNvSpPr txBox="1">
            <a:spLocks noChangeArrowheads="1"/>
          </p:cNvSpPr>
          <p:nvPr/>
        </p:nvSpPr>
        <p:spPr bwMode="auto">
          <a:xfrm rot="10800000">
            <a:off x="323850" y="2735263"/>
            <a:ext cx="492125" cy="3071812"/>
          </a:xfrm>
          <a:prstGeom prst="rect">
            <a:avLst/>
          </a:prstGeom>
          <a:solidFill>
            <a:srgbClr val="FFCCCC"/>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rtl="1" eaLnBrk="1" hangingPunct="1">
              <a:spcBef>
                <a:spcPct val="50000"/>
              </a:spcBef>
              <a:buFontTx/>
              <a:buNone/>
            </a:pPr>
            <a:r>
              <a:rPr lang="en-GB" altLang="en-US">
                <a:ea typeface="Arial Unicode MS" pitchFamily="34" charset="-128"/>
                <a:cs typeface="Arial Unicode MS" pitchFamily="34" charset="-128"/>
              </a:rPr>
              <a:t>Stage 2: Problem</a:t>
            </a:r>
          </a:p>
        </p:txBody>
      </p:sp>
      <p:sp>
        <p:nvSpPr>
          <p:cNvPr id="34820" name="Text Box 9"/>
          <p:cNvSpPr txBox="1">
            <a:spLocks noChangeArrowheads="1"/>
          </p:cNvSpPr>
          <p:nvPr/>
        </p:nvSpPr>
        <p:spPr bwMode="auto">
          <a:xfrm rot="10800000">
            <a:off x="327025" y="1446213"/>
            <a:ext cx="492125" cy="1008062"/>
          </a:xfrm>
          <a:prstGeom prst="rect">
            <a:avLst/>
          </a:prstGeom>
          <a:solidFill>
            <a:schemeClr val="tx2">
              <a:lumMod val="20000"/>
              <a:lumOff val="80000"/>
            </a:schemeClr>
          </a:solidFill>
          <a:ln w="25400">
            <a:noFill/>
            <a:miter lim="800000"/>
            <a:headEnd/>
            <a:tailEnd/>
          </a:ln>
        </p:spPr>
        <p:txBody>
          <a:bodyPr vert="eaVert">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rtl="1" eaLnBrk="1" hangingPunct="1">
              <a:spcBef>
                <a:spcPct val="50000"/>
              </a:spcBef>
              <a:defRPr/>
            </a:pPr>
            <a:r>
              <a:rPr lang="en-GB" altLang="en-US" sz="2000" dirty="0" smtClean="0">
                <a:ea typeface="Arial Unicode MS" pitchFamily="34" charset="-128"/>
                <a:cs typeface="Arial Unicode MS" pitchFamily="34" charset="-128"/>
              </a:rPr>
              <a:t>Stage 1</a:t>
            </a:r>
          </a:p>
        </p:txBody>
      </p:sp>
      <p:sp>
        <p:nvSpPr>
          <p:cNvPr id="34822" name="Rectangle 9"/>
          <p:cNvSpPr>
            <a:spLocks noChangeArrowheads="1"/>
          </p:cNvSpPr>
          <p:nvPr/>
        </p:nvSpPr>
        <p:spPr bwMode="auto">
          <a:xfrm>
            <a:off x="900113" y="1125538"/>
            <a:ext cx="763270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Char char="•"/>
            </a:pPr>
            <a:r>
              <a:rPr lang="en-GB" altLang="en-US" sz="1800">
                <a:ea typeface="Arial Unicode MS" pitchFamily="34" charset="-128"/>
                <a:cs typeface="Arial Unicode MS" pitchFamily="34" charset="-128"/>
              </a:rPr>
              <a:t> Determine the closest prior art and common features:</a:t>
            </a:r>
            <a:br>
              <a:rPr lang="en-GB" altLang="en-US" sz="1800">
                <a:ea typeface="Arial Unicode MS" pitchFamily="34" charset="-128"/>
                <a:cs typeface="Arial Unicode MS" pitchFamily="34" charset="-128"/>
              </a:rPr>
            </a:br>
            <a:r>
              <a:rPr lang="en-GB" altLang="en-US" sz="1800">
                <a:solidFill>
                  <a:srgbClr val="404B56"/>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a) a compartment for liquids</a:t>
            </a:r>
          </a:p>
          <a:p>
            <a:pPr eaLnBrk="1" hangingPunct="1">
              <a:spcBef>
                <a:spcPct val="0"/>
              </a:spcBef>
              <a:buFontTx/>
              <a:buNone/>
            </a:pPr>
            <a:r>
              <a:rPr lang="en-GB" altLang="en-US" sz="1800">
                <a:solidFill>
                  <a:schemeClr val="bg2"/>
                </a:solidFill>
                <a:ea typeface="Arial Unicode MS" pitchFamily="34" charset="-128"/>
                <a:cs typeface="Arial Unicode MS" pitchFamily="34" charset="-128"/>
              </a:rPr>
              <a:t> 	(b) a handle</a:t>
            </a:r>
          </a:p>
          <a:p>
            <a:pPr eaLnBrk="1" hangingPunct="1">
              <a:spcBef>
                <a:spcPct val="0"/>
              </a:spcBef>
              <a:buFontTx/>
              <a:buNone/>
            </a:pPr>
            <a:r>
              <a:rPr lang="en-GB" altLang="en-US" sz="1800">
                <a:solidFill>
                  <a:schemeClr val="bg2"/>
                </a:solidFill>
                <a:ea typeface="Arial Unicode MS" pitchFamily="34" charset="-128"/>
                <a:cs typeface="Arial Unicode MS" pitchFamily="34" charset="-128"/>
              </a:rPr>
              <a:t>	(c) a lid</a:t>
            </a:r>
          </a:p>
          <a:p>
            <a:pPr eaLnBrk="1" hangingPunct="1">
              <a:spcBef>
                <a:spcPct val="0"/>
              </a:spcBef>
              <a:buFontTx/>
              <a:buNone/>
            </a:pPr>
            <a:r>
              <a:rPr lang="en-GB" altLang="en-US" sz="1800">
                <a:solidFill>
                  <a:schemeClr val="bg2"/>
                </a:solidFill>
                <a:ea typeface="Arial Unicode MS" pitchFamily="34" charset="-128"/>
                <a:cs typeface="Arial Unicode MS" pitchFamily="34" charset="-128"/>
              </a:rPr>
              <a:t>	(d) one spout</a:t>
            </a:r>
            <a:br>
              <a:rPr lang="en-GB" altLang="en-US" sz="1800">
                <a:solidFill>
                  <a:schemeClr val="bg2"/>
                </a:solidFill>
                <a:ea typeface="Arial Unicode MS" pitchFamily="34" charset="-128"/>
                <a:cs typeface="Arial Unicode MS" pitchFamily="34" charset="-128"/>
              </a:rPr>
            </a:br>
            <a:endParaRPr lang="en-GB" altLang="en-US" sz="1800">
              <a:solidFill>
                <a:schemeClr val="bg2"/>
              </a:solidFill>
              <a:ea typeface="Arial Unicode MS" pitchFamily="34" charset="-128"/>
              <a:cs typeface="Arial Unicode MS" pitchFamily="34" charset="-128"/>
            </a:endParaRPr>
          </a:p>
          <a:p>
            <a:pPr eaLnBrk="1" hangingPunct="1">
              <a:spcBef>
                <a:spcPct val="0"/>
              </a:spcBef>
              <a:buFontTx/>
              <a:buChar char="•"/>
            </a:pPr>
            <a:r>
              <a:rPr lang="en-GB" altLang="en-US" sz="1800">
                <a:ea typeface="Arial Unicode MS" pitchFamily="34" charset="-128"/>
                <a:cs typeface="Arial Unicode MS" pitchFamily="34" charset="-128"/>
              </a:rPr>
              <a:t> Differences over D1:</a:t>
            </a:r>
          </a:p>
          <a:p>
            <a:pPr eaLnBrk="1" hangingPunct="1">
              <a:spcBef>
                <a:spcPct val="0"/>
              </a:spcBef>
              <a:buFontTx/>
              <a:buNone/>
            </a:pPr>
            <a:r>
              <a:rPr lang="en-GB" altLang="en-US" sz="1800">
                <a:solidFill>
                  <a:schemeClr val="accent2"/>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 two spouts instead of one </a:t>
            </a:r>
            <a:br>
              <a:rPr lang="en-GB" altLang="en-US" sz="1800">
                <a:solidFill>
                  <a:schemeClr val="bg2"/>
                </a:solidFill>
                <a:ea typeface="Arial Unicode MS" pitchFamily="34" charset="-128"/>
                <a:cs typeface="Arial Unicode MS" pitchFamily="34" charset="-128"/>
              </a:rPr>
            </a:br>
            <a:r>
              <a:rPr lang="en-GB" altLang="en-US" sz="1800">
                <a:solidFill>
                  <a:schemeClr val="bg2"/>
                </a:solidFill>
                <a:ea typeface="Arial Unicode MS" pitchFamily="34" charset="-128"/>
                <a:cs typeface="Arial Unicode MS" pitchFamily="34" charset="-128"/>
              </a:rPr>
              <a:t>	- particular arrangement of the spouts</a:t>
            </a:r>
            <a:br>
              <a:rPr lang="en-GB" altLang="en-US" sz="1800">
                <a:solidFill>
                  <a:schemeClr val="bg2"/>
                </a:solidFill>
                <a:ea typeface="Arial Unicode MS" pitchFamily="34" charset="-128"/>
                <a:cs typeface="Arial Unicode MS" pitchFamily="34" charset="-128"/>
              </a:rPr>
            </a:br>
            <a:endParaRPr lang="en-GB" altLang="en-US" sz="1800">
              <a:solidFill>
                <a:schemeClr val="bg2"/>
              </a:solidFill>
              <a:ea typeface="Arial Unicode MS" pitchFamily="34" charset="-128"/>
              <a:cs typeface="Arial Unicode MS" pitchFamily="34" charset="-128"/>
            </a:endParaRPr>
          </a:p>
          <a:p>
            <a:pPr eaLnBrk="1" hangingPunct="1">
              <a:spcBef>
                <a:spcPct val="0"/>
              </a:spcBef>
              <a:buFontTx/>
              <a:buChar char="•"/>
            </a:pPr>
            <a:r>
              <a:rPr lang="en-GB" altLang="en-US" sz="1800">
                <a:ea typeface="Arial Unicode MS" pitchFamily="34" charset="-128"/>
                <a:cs typeface="Arial Unicode MS" pitchFamily="34" charset="-128"/>
              </a:rPr>
              <a:t> Drawback of prior art:</a:t>
            </a:r>
          </a:p>
          <a:p>
            <a:pPr lvl="1" eaLnBrk="1" hangingPunct="1">
              <a:spcBef>
                <a:spcPct val="0"/>
              </a:spcBef>
              <a:buFontTx/>
              <a:buNone/>
            </a:pPr>
            <a:r>
              <a:rPr lang="en-GB" altLang="en-US" sz="1800">
                <a:solidFill>
                  <a:schemeClr val="accent2"/>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 time-consuming</a:t>
            </a:r>
            <a:br>
              <a:rPr lang="en-GB" altLang="en-US" sz="1800">
                <a:solidFill>
                  <a:schemeClr val="bg2"/>
                </a:solidFill>
                <a:ea typeface="Arial Unicode MS" pitchFamily="34" charset="-128"/>
                <a:cs typeface="Arial Unicode MS" pitchFamily="34" charset="-128"/>
              </a:rPr>
            </a:br>
            <a:endParaRPr lang="en-GB" altLang="en-US" sz="1800">
              <a:solidFill>
                <a:schemeClr val="bg2"/>
              </a:solidFill>
              <a:ea typeface="Arial Unicode MS" pitchFamily="34" charset="-128"/>
              <a:cs typeface="Arial Unicode MS" pitchFamily="34" charset="-128"/>
            </a:endParaRPr>
          </a:p>
          <a:p>
            <a:pPr eaLnBrk="1" hangingPunct="1">
              <a:spcBef>
                <a:spcPct val="0"/>
              </a:spcBef>
              <a:buFontTx/>
              <a:buChar char="•"/>
            </a:pPr>
            <a:r>
              <a:rPr lang="en-GB" altLang="en-US" sz="1800">
                <a:ea typeface="Arial Unicode MS" pitchFamily="34" charset="-128"/>
                <a:cs typeface="Arial Unicode MS" pitchFamily="34" charset="-128"/>
              </a:rPr>
              <a:t> Advantage/effect of the invention:</a:t>
            </a:r>
          </a:p>
          <a:p>
            <a:pPr eaLnBrk="1" hangingPunct="1">
              <a:spcBef>
                <a:spcPct val="0"/>
              </a:spcBef>
              <a:buFontTx/>
              <a:buNone/>
            </a:pPr>
            <a:r>
              <a:rPr lang="en-GB" altLang="en-US" sz="1800">
                <a:solidFill>
                  <a:schemeClr val="accent2"/>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 the time needed to fill multiple cups is reduced</a:t>
            </a:r>
            <a:br>
              <a:rPr lang="en-GB" altLang="en-US" sz="1800">
                <a:solidFill>
                  <a:schemeClr val="bg2"/>
                </a:solidFill>
                <a:ea typeface="Arial Unicode MS" pitchFamily="34" charset="-128"/>
                <a:cs typeface="Arial Unicode MS" pitchFamily="34" charset="-128"/>
              </a:rPr>
            </a:br>
            <a:endParaRPr lang="en-GB" altLang="en-US" sz="1800">
              <a:solidFill>
                <a:schemeClr val="bg2"/>
              </a:solidFill>
              <a:ea typeface="Arial Unicode MS" pitchFamily="34" charset="-128"/>
              <a:cs typeface="Arial Unicode MS" pitchFamily="34" charset="-128"/>
            </a:endParaRPr>
          </a:p>
          <a:p>
            <a:pPr eaLnBrk="1" hangingPunct="1">
              <a:spcBef>
                <a:spcPct val="0"/>
              </a:spcBef>
              <a:buFontTx/>
              <a:buChar char="•"/>
            </a:pPr>
            <a:r>
              <a:rPr lang="en-GB" altLang="en-US" sz="1800">
                <a:ea typeface="Arial Unicode MS" pitchFamily="34" charset="-128"/>
                <a:cs typeface="Arial Unicode MS" pitchFamily="34" charset="-128"/>
              </a:rPr>
              <a:t> Objective problem to solve:</a:t>
            </a:r>
          </a:p>
          <a:p>
            <a:pPr lvl="1" eaLnBrk="1" hangingPunct="1">
              <a:spcBef>
                <a:spcPct val="0"/>
              </a:spcBef>
              <a:buFontTx/>
              <a:buNone/>
            </a:pPr>
            <a:r>
              <a:rPr lang="en-GB" altLang="en-US" sz="1800">
                <a:solidFill>
                  <a:schemeClr val="accent2"/>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 how to modify the teapot of D1 </a:t>
            </a:r>
            <a:br>
              <a:rPr lang="en-GB" altLang="en-US" sz="1800">
                <a:solidFill>
                  <a:schemeClr val="bg2"/>
                </a:solidFill>
                <a:ea typeface="Arial Unicode MS" pitchFamily="34" charset="-128"/>
                <a:cs typeface="Arial Unicode MS" pitchFamily="34" charset="-128"/>
              </a:rPr>
            </a:br>
            <a:r>
              <a:rPr lang="en-GB" altLang="en-US" sz="1800">
                <a:solidFill>
                  <a:schemeClr val="bg2"/>
                </a:solidFill>
                <a:ea typeface="Arial Unicode MS" pitchFamily="34" charset="-128"/>
                <a:cs typeface="Arial Unicode MS" pitchFamily="34" charset="-128"/>
              </a:rPr>
              <a:t>	  to reduce the time needed to fill multiple cups</a:t>
            </a:r>
          </a:p>
        </p:txBody>
      </p:sp>
      <p:grpSp>
        <p:nvGrpSpPr>
          <p:cNvPr id="2" name="Gruppierung 12"/>
          <p:cNvGrpSpPr>
            <a:grpSpLocks/>
          </p:cNvGrpSpPr>
          <p:nvPr/>
        </p:nvGrpSpPr>
        <p:grpSpPr bwMode="auto">
          <a:xfrm>
            <a:off x="6781800" y="2667000"/>
            <a:ext cx="1747838" cy="1212850"/>
            <a:chOff x="6781800" y="2667000"/>
            <a:chExt cx="1747370" cy="1213054"/>
          </a:xfrm>
        </p:grpSpPr>
        <p:pic>
          <p:nvPicPr>
            <p:cNvPr id="19469" name="Picture 4"/>
            <p:cNvPicPr>
              <a:picLocks noChangeAspect="1" noChangeArrowheads="1"/>
            </p:cNvPicPr>
            <p:nvPr/>
          </p:nvPicPr>
          <p:blipFill>
            <a:blip r:embed="rId4">
              <a:extLst>
                <a:ext uri="{28A0092B-C50C-407E-A947-70E740481C1C}">
                  <a14:useLocalDpi xmlns:a14="http://schemas.microsoft.com/office/drawing/2010/main" val="0"/>
                </a:ext>
              </a:extLst>
            </a:blip>
            <a:srcRect b="52470"/>
            <a:stretch>
              <a:fillRect/>
            </a:stretch>
          </p:blipFill>
          <p:spPr bwMode="auto">
            <a:xfrm>
              <a:off x="6934200" y="2667000"/>
              <a:ext cx="1594970" cy="121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Oval 8"/>
            <p:cNvSpPr>
              <a:spLocks noChangeArrowheads="1"/>
            </p:cNvSpPr>
            <p:nvPr/>
          </p:nvSpPr>
          <p:spPr bwMode="auto">
            <a:xfrm>
              <a:off x="6781800" y="2743213"/>
              <a:ext cx="1218874" cy="838341"/>
            </a:xfrm>
            <a:prstGeom prst="ellipse">
              <a:avLst/>
            </a:prstGeom>
            <a:noFill/>
            <a:ln w="28575">
              <a:solidFill>
                <a:srgbClr val="BF3126"/>
              </a:solidFill>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de-DE" altLang="en-US" sz="1800">
                <a:solidFill>
                  <a:srgbClr val="FFFFFF"/>
                </a:solidFill>
              </a:endParaRPr>
            </a:p>
          </p:txBody>
        </p:sp>
      </p:grpSp>
      <p:grpSp>
        <p:nvGrpSpPr>
          <p:cNvPr id="3" name="Group 11"/>
          <p:cNvGrpSpPr>
            <a:grpSpLocks/>
          </p:cNvGrpSpPr>
          <p:nvPr/>
        </p:nvGrpSpPr>
        <p:grpSpPr bwMode="auto">
          <a:xfrm>
            <a:off x="6627813" y="5314950"/>
            <a:ext cx="1782762" cy="966788"/>
            <a:chOff x="4014" y="3348"/>
            <a:chExt cx="1123" cy="609"/>
          </a:xfrm>
        </p:grpSpPr>
        <p:pic>
          <p:nvPicPr>
            <p:cNvPr id="19467" name="Picture 12" descr="tea_cup"/>
            <p:cNvPicPr>
              <a:picLocks noChangeAspect="1" noChangeArrowheads="1"/>
            </p:cNvPicPr>
            <p:nvPr/>
          </p:nvPicPr>
          <p:blipFill>
            <a:blip r:embed="rId5">
              <a:extLst>
                <a:ext uri="{28A0092B-C50C-407E-A947-70E740481C1C}">
                  <a14:useLocalDpi xmlns:a14="http://schemas.microsoft.com/office/drawing/2010/main" val="0"/>
                </a:ext>
              </a:extLst>
            </a:blip>
            <a:srcRect t="1889"/>
            <a:stretch>
              <a:fillRect/>
            </a:stretch>
          </p:blipFill>
          <p:spPr bwMode="auto">
            <a:xfrm>
              <a:off x="4014" y="3484"/>
              <a:ext cx="64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3" descr="tea_cup"/>
            <p:cNvPicPr>
              <a:picLocks noChangeAspect="1" noChangeArrowheads="1"/>
            </p:cNvPicPr>
            <p:nvPr/>
          </p:nvPicPr>
          <p:blipFill>
            <a:blip r:embed="rId5">
              <a:extLst>
                <a:ext uri="{28A0092B-C50C-407E-A947-70E740481C1C}">
                  <a14:useLocalDpi xmlns:a14="http://schemas.microsoft.com/office/drawing/2010/main" val="0"/>
                </a:ext>
              </a:extLst>
            </a:blip>
            <a:srcRect l="15590" t="1889"/>
            <a:stretch>
              <a:fillRect/>
            </a:stretch>
          </p:blipFill>
          <p:spPr bwMode="auto">
            <a:xfrm>
              <a:off x="4595" y="3348"/>
              <a:ext cx="54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6" name="Rectangle 7"/>
          <p:cNvSpPr txBox="1">
            <a:spLocks noGrp="1" noChangeArrowheads="1"/>
          </p:cNvSpPr>
          <p:nvPr/>
        </p:nvSpPr>
        <p:spPr bwMode="auto">
          <a:xfrm>
            <a:off x="77279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ED565B12-B85F-424B-8864-FDD8C45BB06D}" type="slidenum">
              <a:rPr lang="de-DE" altLang="en-US" sz="1200"/>
              <a:pPr algn="r" eaLnBrk="1" hangingPunct="1">
                <a:spcBef>
                  <a:spcPct val="0"/>
                </a:spcBef>
                <a:buFontTx/>
                <a:buNone/>
              </a:pPr>
              <a:t>14</a:t>
            </a:fld>
            <a:endParaRPr lang="de-DE" altLang="en-US" sz="1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2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2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482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2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82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22">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482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822">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482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822">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348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8" descr="skilled person - 144971692 full"/>
          <p:cNvPicPr>
            <a:picLocks noChangeAspect="1" noChangeArrowheads="1"/>
          </p:cNvPicPr>
          <p:nvPr/>
        </p:nvPicPr>
        <p:blipFill>
          <a:blip r:embed="rId3">
            <a:extLst>
              <a:ext uri="{28A0092B-C50C-407E-A947-70E740481C1C}">
                <a14:useLocalDpi xmlns:a14="http://schemas.microsoft.com/office/drawing/2010/main" val="0"/>
              </a:ext>
            </a:extLst>
          </a:blip>
          <a:srcRect t="11746"/>
          <a:stretch>
            <a:fillRect/>
          </a:stretch>
        </p:blipFill>
        <p:spPr bwMode="auto">
          <a:xfrm>
            <a:off x="4859338" y="4221163"/>
            <a:ext cx="154781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10"/>
          <p:cNvSpPr>
            <a:spLocks noChangeArrowheads="1"/>
          </p:cNvSpPr>
          <p:nvPr/>
        </p:nvSpPr>
        <p:spPr bwMode="auto">
          <a:xfrm>
            <a:off x="971550" y="404813"/>
            <a:ext cx="77263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dirty="0">
                <a:solidFill>
                  <a:schemeClr val="tx2"/>
                </a:solidFill>
                <a:ea typeface="Arial Unicode MS" pitchFamily="34" charset="-128"/>
                <a:cs typeface="Arial Unicode MS" pitchFamily="34" charset="-128"/>
              </a:rPr>
              <a:t>Assessing inventive step (II)</a:t>
            </a:r>
          </a:p>
        </p:txBody>
      </p:sp>
      <p:pic>
        <p:nvPicPr>
          <p:cNvPr id="76804" name="Picture 4"/>
          <p:cNvPicPr>
            <a:picLocks noChangeAspect="1" noChangeArrowheads="1"/>
          </p:cNvPicPr>
          <p:nvPr/>
        </p:nvPicPr>
        <p:blipFill>
          <a:blip r:embed="rId4">
            <a:extLst>
              <a:ext uri="{28A0092B-C50C-407E-A947-70E740481C1C}">
                <a14:useLocalDpi xmlns:a14="http://schemas.microsoft.com/office/drawing/2010/main" val="0"/>
              </a:ext>
            </a:extLst>
          </a:blip>
          <a:srcRect b="50780"/>
          <a:stretch>
            <a:fillRect/>
          </a:stretch>
        </p:blipFill>
        <p:spPr bwMode="auto">
          <a:xfrm>
            <a:off x="1643063" y="2928938"/>
            <a:ext cx="15875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19"/>
          <p:cNvSpPr>
            <a:spLocks noChangeArrowheads="1"/>
          </p:cNvSpPr>
          <p:nvPr/>
        </p:nvSpPr>
        <p:spPr bwMode="auto">
          <a:xfrm>
            <a:off x="998538" y="4367213"/>
            <a:ext cx="3783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b="1" dirty="0">
                <a:latin typeface="Arial Unicode MS" pitchFamily="34" charset="-128"/>
                <a:ea typeface="Arial Unicode MS" pitchFamily="34" charset="-128"/>
                <a:cs typeface="Arial Unicode MS" pitchFamily="34" charset="-128"/>
              </a:rPr>
              <a:t>Objective problem for the skilled person: </a:t>
            </a:r>
            <a:r>
              <a:rPr lang="en-GB" altLang="en-US" sz="1800" dirty="0">
                <a:solidFill>
                  <a:schemeClr val="accent2"/>
                </a:solidFill>
                <a:latin typeface="Arial Unicode MS" pitchFamily="34" charset="-128"/>
                <a:ea typeface="Arial Unicode MS" pitchFamily="34" charset="-128"/>
                <a:cs typeface="Arial Unicode MS" pitchFamily="34" charset="-128"/>
              </a:rPr>
              <a:t>How to modify the teapot of D1 in order to reduce the time needed to fill multiple cups</a:t>
            </a:r>
            <a:endParaRPr lang="en-GB" altLang="en-US" sz="1800" dirty="0">
              <a:solidFill>
                <a:srgbClr val="404B56"/>
              </a:solidFill>
              <a:latin typeface="Arial Unicode MS" pitchFamily="34" charset="-128"/>
              <a:ea typeface="Arial Unicode MS" pitchFamily="34" charset="-128"/>
              <a:cs typeface="Arial Unicode MS" pitchFamily="34" charset="-128"/>
            </a:endParaRPr>
          </a:p>
        </p:txBody>
      </p:sp>
      <p:sp>
        <p:nvSpPr>
          <p:cNvPr id="20486" name="Rectangle 20"/>
          <p:cNvSpPr>
            <a:spLocks noChangeArrowheads="1"/>
          </p:cNvSpPr>
          <p:nvPr/>
        </p:nvSpPr>
        <p:spPr bwMode="auto">
          <a:xfrm>
            <a:off x="998538" y="1342509"/>
            <a:ext cx="4537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dirty="0">
                <a:latin typeface="Arial Unicode MS" pitchFamily="34" charset="-128"/>
                <a:ea typeface="Arial Unicode MS" pitchFamily="34" charset="-128"/>
                <a:cs typeface="Arial Unicode MS" pitchFamily="34" charset="-128"/>
              </a:rPr>
              <a:t>Is the claimed solution obvious </a:t>
            </a:r>
            <a:br>
              <a:rPr lang="en-GB" altLang="en-US" sz="1800" dirty="0">
                <a:latin typeface="Arial Unicode MS" pitchFamily="34" charset="-128"/>
                <a:ea typeface="Arial Unicode MS" pitchFamily="34" charset="-128"/>
                <a:cs typeface="Arial Unicode MS" pitchFamily="34" charset="-128"/>
              </a:rPr>
            </a:br>
            <a:r>
              <a:rPr lang="en-GB" altLang="en-US" sz="1800" dirty="0">
                <a:latin typeface="Arial Unicode MS" pitchFamily="34" charset="-128"/>
                <a:ea typeface="Arial Unicode MS" pitchFamily="34" charset="-128"/>
                <a:cs typeface="Arial Unicode MS" pitchFamily="34" charset="-128"/>
              </a:rPr>
              <a:t>in view of the prior art?</a:t>
            </a:r>
            <a:endParaRPr lang="en-GB" altLang="en-US" sz="1800" dirty="0">
              <a:solidFill>
                <a:srgbClr val="404B56"/>
              </a:solidFill>
              <a:latin typeface="Arial Unicode MS" pitchFamily="34" charset="-128"/>
              <a:ea typeface="Arial Unicode MS" pitchFamily="34" charset="-128"/>
              <a:cs typeface="Arial Unicode MS" pitchFamily="34" charset="-128"/>
            </a:endParaRPr>
          </a:p>
        </p:txBody>
      </p:sp>
      <p:sp>
        <p:nvSpPr>
          <p:cNvPr id="19" name="Rectangle 20"/>
          <p:cNvSpPr>
            <a:spLocks noChangeArrowheads="1"/>
          </p:cNvSpPr>
          <p:nvPr/>
        </p:nvSpPr>
        <p:spPr bwMode="auto">
          <a:xfrm>
            <a:off x="5937250" y="1808163"/>
            <a:ext cx="500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4400">
                <a:latin typeface="Arial Unicode MS" pitchFamily="34" charset="-128"/>
                <a:ea typeface="Arial Unicode MS" pitchFamily="34" charset="-128"/>
                <a:cs typeface="Arial Unicode MS" pitchFamily="34" charset="-128"/>
              </a:rPr>
              <a:t>+</a:t>
            </a:r>
            <a:endParaRPr lang="en-GB" altLang="en-US" sz="4400">
              <a:solidFill>
                <a:srgbClr val="404B56"/>
              </a:solidFill>
              <a:latin typeface="Arial Unicode MS" pitchFamily="34" charset="-128"/>
              <a:ea typeface="Arial Unicode MS" pitchFamily="34" charset="-128"/>
              <a:cs typeface="Arial Unicode MS" pitchFamily="34" charset="-128"/>
            </a:endParaRPr>
          </a:p>
        </p:txBody>
      </p:sp>
      <p:sp>
        <p:nvSpPr>
          <p:cNvPr id="21" name="Rectangle 20"/>
          <p:cNvSpPr>
            <a:spLocks noChangeArrowheads="1"/>
          </p:cNvSpPr>
          <p:nvPr/>
        </p:nvSpPr>
        <p:spPr bwMode="auto">
          <a:xfrm>
            <a:off x="3351213" y="2317750"/>
            <a:ext cx="500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4400">
                <a:latin typeface="Arial Unicode MS" pitchFamily="34" charset="-128"/>
                <a:ea typeface="Arial Unicode MS" pitchFamily="34" charset="-128"/>
                <a:cs typeface="Arial Unicode MS" pitchFamily="34" charset="-128"/>
              </a:rPr>
              <a:t>?</a:t>
            </a:r>
            <a:endParaRPr lang="en-GB" altLang="en-US" sz="4400">
              <a:solidFill>
                <a:srgbClr val="404B56"/>
              </a:solidFill>
              <a:latin typeface="Arial Unicode MS" pitchFamily="34" charset="-128"/>
              <a:ea typeface="Arial Unicode MS" pitchFamily="34" charset="-128"/>
              <a:cs typeface="Arial Unicode MS" pitchFamily="34" charset="-128"/>
            </a:endParaRPr>
          </a:p>
        </p:txBody>
      </p:sp>
      <p:cxnSp>
        <p:nvCxnSpPr>
          <p:cNvPr id="29" name="Gerade Verbindung mit Pfeil 28"/>
          <p:cNvCxnSpPr/>
          <p:nvPr/>
        </p:nvCxnSpPr>
        <p:spPr>
          <a:xfrm rot="10800000" flipV="1">
            <a:off x="3136900" y="2960688"/>
            <a:ext cx="1143000" cy="357187"/>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490"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sp>
        <p:nvSpPr>
          <p:cNvPr id="20491" name="Text Box 7"/>
          <p:cNvSpPr txBox="1">
            <a:spLocks noChangeArrowheads="1"/>
          </p:cNvSpPr>
          <p:nvPr/>
        </p:nvSpPr>
        <p:spPr bwMode="auto">
          <a:xfrm rot="10800000">
            <a:off x="309563" y="1412875"/>
            <a:ext cx="461962" cy="4470400"/>
          </a:xfrm>
          <a:prstGeom prst="rect">
            <a:avLst/>
          </a:prstGeom>
          <a:solidFill>
            <a:schemeClr va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rtl="1" eaLnBrk="1" hangingPunct="1">
              <a:spcBef>
                <a:spcPct val="50000"/>
              </a:spcBef>
              <a:buFontTx/>
              <a:buNone/>
            </a:pPr>
            <a:r>
              <a:rPr lang="en-GB" altLang="en-US" sz="1800">
                <a:solidFill>
                  <a:schemeClr val="bg1"/>
                </a:solidFill>
                <a:ea typeface="Arial Unicode MS" pitchFamily="34" charset="-128"/>
                <a:cs typeface="Arial Unicode MS" pitchFamily="34" charset="-128"/>
              </a:rPr>
              <a:t>Stage 3: Solution</a:t>
            </a:r>
          </a:p>
        </p:txBody>
      </p:sp>
      <p:grpSp>
        <p:nvGrpSpPr>
          <p:cNvPr id="20492" name="Group 23"/>
          <p:cNvGrpSpPr>
            <a:grpSpLocks noChangeAspect="1"/>
          </p:cNvGrpSpPr>
          <p:nvPr/>
        </p:nvGrpSpPr>
        <p:grpSpPr bwMode="auto">
          <a:xfrm>
            <a:off x="1692275" y="5589588"/>
            <a:ext cx="1249363" cy="677862"/>
            <a:chOff x="4014" y="3348"/>
            <a:chExt cx="1123" cy="609"/>
          </a:xfrm>
        </p:grpSpPr>
        <p:pic>
          <p:nvPicPr>
            <p:cNvPr id="20511" name="Picture 24" descr="tea_cup"/>
            <p:cNvPicPr>
              <a:picLocks noChangeAspect="1" noChangeArrowheads="1"/>
            </p:cNvPicPr>
            <p:nvPr/>
          </p:nvPicPr>
          <p:blipFill>
            <a:blip r:embed="rId5">
              <a:extLst>
                <a:ext uri="{28A0092B-C50C-407E-A947-70E740481C1C}">
                  <a14:useLocalDpi xmlns:a14="http://schemas.microsoft.com/office/drawing/2010/main" val="0"/>
                </a:ext>
              </a:extLst>
            </a:blip>
            <a:srcRect t="1889"/>
            <a:stretch>
              <a:fillRect/>
            </a:stretch>
          </p:blipFill>
          <p:spPr bwMode="auto">
            <a:xfrm>
              <a:off x="4014" y="3484"/>
              <a:ext cx="64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2" name="Picture 25" descr="tea_cup"/>
            <p:cNvPicPr>
              <a:picLocks noChangeAspect="1" noChangeArrowheads="1"/>
            </p:cNvPicPr>
            <p:nvPr/>
          </p:nvPicPr>
          <p:blipFill>
            <a:blip r:embed="rId5">
              <a:extLst>
                <a:ext uri="{28A0092B-C50C-407E-A947-70E740481C1C}">
                  <a14:useLocalDpi xmlns:a14="http://schemas.microsoft.com/office/drawing/2010/main" val="0"/>
                </a:ext>
              </a:extLst>
            </a:blip>
            <a:srcRect l="15590" t="1889"/>
            <a:stretch>
              <a:fillRect/>
            </a:stretch>
          </p:blipFill>
          <p:spPr bwMode="auto">
            <a:xfrm>
              <a:off x="4595" y="3348"/>
              <a:ext cx="54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3" name="Footer Placeholder 3"/>
          <p:cNvSpPr txBox="1">
            <a:spLocks noGrp="1"/>
          </p:cNvSpPr>
          <p:nvPr/>
        </p:nvSpPr>
        <p:spPr bwMode="auto">
          <a:xfrm>
            <a:off x="611188" y="6553200"/>
            <a:ext cx="57959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grpSp>
        <p:nvGrpSpPr>
          <p:cNvPr id="20494" name="Group 17"/>
          <p:cNvGrpSpPr>
            <a:grpSpLocks/>
          </p:cNvGrpSpPr>
          <p:nvPr/>
        </p:nvGrpSpPr>
        <p:grpSpPr bwMode="auto">
          <a:xfrm>
            <a:off x="4403725" y="1874838"/>
            <a:ext cx="1622425" cy="1566862"/>
            <a:chOff x="2778" y="1386"/>
            <a:chExt cx="1022" cy="987"/>
          </a:xfrm>
        </p:grpSpPr>
        <p:sp>
          <p:nvSpPr>
            <p:cNvPr id="20508" name="AutoShape 6"/>
            <p:cNvSpPr>
              <a:spLocks noChangeAspect="1" noChangeArrowheads="1"/>
            </p:cNvSpPr>
            <p:nvPr/>
          </p:nvSpPr>
          <p:spPr bwMode="auto">
            <a:xfrm rot="4800000" flipH="1">
              <a:off x="2795" y="1369"/>
              <a:ext cx="987" cy="1022"/>
            </a:xfrm>
            <a:prstGeom prst="cloudCallout">
              <a:avLst>
                <a:gd name="adj1" fmla="val -96417"/>
                <a:gd name="adj2" fmla="val -14361"/>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de-DE" altLang="en-US" sz="2400">
                <a:latin typeface="Times New Roman" pitchFamily="18" charset="0"/>
                <a:ea typeface="Arial Unicode MS" pitchFamily="34" charset="-128"/>
                <a:cs typeface="Arial Unicode MS" pitchFamily="34" charset="-128"/>
              </a:endParaRPr>
            </a:p>
          </p:txBody>
        </p:sp>
        <p:pic>
          <p:nvPicPr>
            <p:cNvPr id="20509" name="Picture 25"/>
            <p:cNvPicPr>
              <a:picLocks noChangeAspect="1" noChangeArrowheads="1"/>
            </p:cNvPicPr>
            <p:nvPr/>
          </p:nvPicPr>
          <p:blipFill>
            <a:blip r:embed="rId6">
              <a:extLst>
                <a:ext uri="{28A0092B-C50C-407E-A947-70E740481C1C}">
                  <a14:useLocalDpi xmlns:a14="http://schemas.microsoft.com/office/drawing/2010/main" val="0"/>
                </a:ext>
              </a:extLst>
            </a:blip>
            <a:srcRect l="4778" r="4778"/>
            <a:stretch>
              <a:fillRect/>
            </a:stretch>
          </p:blipFill>
          <p:spPr bwMode="auto">
            <a:xfrm>
              <a:off x="3016" y="1570"/>
              <a:ext cx="66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0" name="Text Box 20"/>
            <p:cNvSpPr txBox="1">
              <a:spLocks noChangeArrowheads="1"/>
            </p:cNvSpPr>
            <p:nvPr/>
          </p:nvSpPr>
          <p:spPr bwMode="auto">
            <a:xfrm>
              <a:off x="3016" y="2024"/>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de-CH" altLang="en-US" sz="1800"/>
                <a:t>D1</a:t>
              </a:r>
              <a:endParaRPr lang="en-GB" altLang="en-US" sz="1800"/>
            </a:p>
          </p:txBody>
        </p:sp>
      </p:grpSp>
      <p:sp>
        <p:nvSpPr>
          <p:cNvPr id="20495" name="Rectangle 7"/>
          <p:cNvSpPr txBox="1">
            <a:spLocks noGrp="1" noChangeArrowheads="1"/>
          </p:cNvSpPr>
          <p:nvPr/>
        </p:nvSpPr>
        <p:spPr bwMode="auto">
          <a:xfrm>
            <a:off x="7758113"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36ADC9A4-7044-48FA-A04B-548EC2357398}" type="slidenum">
              <a:rPr lang="de-DE" altLang="en-US" sz="1200"/>
              <a:pPr algn="r" eaLnBrk="1" hangingPunct="1">
                <a:spcBef>
                  <a:spcPct val="0"/>
                </a:spcBef>
                <a:buFontTx/>
                <a:buNone/>
              </a:pPr>
              <a:t>15</a:t>
            </a:fld>
            <a:endParaRPr lang="de-DE" altLang="en-US" sz="1200"/>
          </a:p>
        </p:txBody>
      </p:sp>
      <p:grpSp>
        <p:nvGrpSpPr>
          <p:cNvPr id="20496" name="Group 32"/>
          <p:cNvGrpSpPr>
            <a:grpSpLocks/>
          </p:cNvGrpSpPr>
          <p:nvPr/>
        </p:nvGrpSpPr>
        <p:grpSpPr bwMode="auto">
          <a:xfrm>
            <a:off x="6284913" y="1449388"/>
            <a:ext cx="2867025" cy="3232150"/>
            <a:chOff x="3954" y="754"/>
            <a:chExt cx="1806" cy="2036"/>
          </a:xfrm>
        </p:grpSpPr>
        <p:sp>
          <p:nvSpPr>
            <p:cNvPr id="20497" name="AutoShape 6"/>
            <p:cNvSpPr>
              <a:spLocks noChangeAspect="1" noChangeArrowheads="1"/>
            </p:cNvSpPr>
            <p:nvPr/>
          </p:nvSpPr>
          <p:spPr bwMode="auto">
            <a:xfrm rot="-3600000">
              <a:off x="3839" y="869"/>
              <a:ext cx="2036" cy="1806"/>
            </a:xfrm>
            <a:prstGeom prst="cloudCallout">
              <a:avLst>
                <a:gd name="adj1" fmla="val -59134"/>
                <a:gd name="adj2" fmla="val -25014"/>
              </a:avLst>
            </a:prstGeom>
            <a:solidFill>
              <a:schemeClr val="bg1"/>
            </a:solidFill>
            <a:ln w="9525">
              <a:solidFill>
                <a:schemeClr val="tx1"/>
              </a:solidFill>
              <a:round/>
              <a:headEnd/>
              <a:tailEnd/>
            </a:ln>
          </p:spPr>
          <p:txBody>
            <a:bodyPr vert="eaVert" wrap="none" anchor="ctr"/>
            <a:lstStyle>
              <a:lvl1pPr eaLnBrk="0" hangingPunct="0">
                <a:spcBef>
                  <a:spcPct val="20000"/>
                </a:spcBef>
                <a:buFont typeface="Wingdings" pitchFamily="2" charset="2"/>
                <a:buChar char="§"/>
                <a:defRPr sz="2000">
                  <a:solidFill>
                    <a:schemeClr val="tx1"/>
                  </a:solidFill>
                  <a:latin typeface="Arial" charset="0"/>
                </a:defRPr>
              </a:lvl1pPr>
              <a:lvl2pPr marL="534988" indent="-263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2400">
                <a:latin typeface="Times New Roman" pitchFamily="18" charset="0"/>
                <a:ea typeface="Arial Unicode MS" pitchFamily="34" charset="-128"/>
                <a:cs typeface="Arial Unicode MS" pitchFamily="34" charset="-128"/>
              </a:endParaRPr>
            </a:p>
          </p:txBody>
        </p:sp>
        <p:pic>
          <p:nvPicPr>
            <p:cNvPr id="20498" name="Picture 34"/>
            <p:cNvPicPr>
              <a:picLocks noChangeAspect="1" noChangeArrowheads="1"/>
            </p:cNvPicPr>
            <p:nvPr/>
          </p:nvPicPr>
          <p:blipFill>
            <a:blip r:embed="rId7">
              <a:extLst>
                <a:ext uri="{28A0092B-C50C-407E-A947-70E740481C1C}">
                  <a14:useLocalDpi xmlns:a14="http://schemas.microsoft.com/office/drawing/2010/main" val="0"/>
                </a:ext>
              </a:extLst>
            </a:blip>
            <a:srcRect r="23140"/>
            <a:stretch>
              <a:fillRect/>
            </a:stretch>
          </p:blipFill>
          <p:spPr bwMode="auto">
            <a:xfrm>
              <a:off x="4328" y="1184"/>
              <a:ext cx="338"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9" name="Group 35"/>
            <p:cNvGrpSpPr>
              <a:grpSpLocks/>
            </p:cNvGrpSpPr>
            <p:nvPr/>
          </p:nvGrpSpPr>
          <p:grpSpPr bwMode="auto">
            <a:xfrm>
              <a:off x="4762" y="1071"/>
              <a:ext cx="716" cy="476"/>
              <a:chOff x="4762" y="1071"/>
              <a:chExt cx="716" cy="476"/>
            </a:xfrm>
          </p:grpSpPr>
          <p:pic>
            <p:nvPicPr>
              <p:cNvPr id="20504" name="Picture 40"/>
              <p:cNvPicPr>
                <a:picLocks noChangeAspect="1" noChangeArrowheads="1"/>
              </p:cNvPicPr>
              <p:nvPr/>
            </p:nvPicPr>
            <p:blipFill>
              <a:blip r:embed="rId8">
                <a:extLst>
                  <a:ext uri="{28A0092B-C50C-407E-A947-70E740481C1C}">
                    <a14:useLocalDpi xmlns:a14="http://schemas.microsoft.com/office/drawing/2010/main" val="0"/>
                  </a:ext>
                </a:extLst>
              </a:blip>
              <a:srcRect l="18727" r="2496" b="4729"/>
              <a:stretch>
                <a:fillRect/>
              </a:stretch>
            </p:blipFill>
            <p:spPr bwMode="auto">
              <a:xfrm>
                <a:off x="4762" y="1071"/>
                <a:ext cx="716"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505" name="Group 41"/>
              <p:cNvGrpSpPr>
                <a:grpSpLocks/>
              </p:cNvGrpSpPr>
              <p:nvPr/>
            </p:nvGrpSpPr>
            <p:grpSpPr bwMode="auto">
              <a:xfrm>
                <a:off x="4830" y="1162"/>
                <a:ext cx="499" cy="385"/>
                <a:chOff x="4830" y="1389"/>
                <a:chExt cx="545" cy="635"/>
              </a:xfrm>
            </p:grpSpPr>
            <p:sp>
              <p:nvSpPr>
                <p:cNvPr id="20506" name="Line 21"/>
                <p:cNvSpPr>
                  <a:spLocks noChangeShapeType="1"/>
                </p:cNvSpPr>
                <p:nvPr/>
              </p:nvSpPr>
              <p:spPr bwMode="auto">
                <a:xfrm>
                  <a:off x="4830" y="1389"/>
                  <a:ext cx="499" cy="635"/>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507" name="Line 22"/>
                <p:cNvSpPr>
                  <a:spLocks noChangeShapeType="1"/>
                </p:cNvSpPr>
                <p:nvPr/>
              </p:nvSpPr>
              <p:spPr bwMode="auto">
                <a:xfrm rot="5400000">
                  <a:off x="4830" y="1434"/>
                  <a:ext cx="545" cy="545"/>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grpSp>
        </p:grpSp>
        <p:sp>
          <p:nvSpPr>
            <p:cNvPr id="20500" name="Text Box 48"/>
            <p:cNvSpPr txBox="1">
              <a:spLocks noChangeArrowheads="1"/>
            </p:cNvSpPr>
            <p:nvPr/>
          </p:nvSpPr>
          <p:spPr bwMode="auto">
            <a:xfrm>
              <a:off x="4328" y="1910"/>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534988" indent="-263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de-CH" altLang="en-US" sz="1800"/>
                <a:t>D4</a:t>
              </a:r>
              <a:endParaRPr lang="en-GB" altLang="en-US" sz="1800"/>
            </a:p>
          </p:txBody>
        </p:sp>
        <p:sp>
          <p:nvSpPr>
            <p:cNvPr id="20501" name="Text Box 49"/>
            <p:cNvSpPr txBox="1">
              <a:spLocks noChangeArrowheads="1"/>
            </p:cNvSpPr>
            <p:nvPr/>
          </p:nvSpPr>
          <p:spPr bwMode="auto">
            <a:xfrm>
              <a:off x="4826" y="2273"/>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534988" indent="-263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de-CH" altLang="en-US" sz="1800"/>
                <a:t>D3</a:t>
              </a:r>
              <a:endParaRPr lang="en-GB" altLang="en-US" sz="1800"/>
            </a:p>
          </p:txBody>
        </p:sp>
        <p:sp>
          <p:nvSpPr>
            <p:cNvPr id="20502" name="Text Box 50"/>
            <p:cNvSpPr txBox="1">
              <a:spLocks noChangeArrowheads="1"/>
            </p:cNvSpPr>
            <p:nvPr/>
          </p:nvSpPr>
          <p:spPr bwMode="auto">
            <a:xfrm>
              <a:off x="4921" y="931"/>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534988" indent="-263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de-CH" altLang="en-US" sz="1800"/>
                <a:t>D2</a:t>
              </a:r>
              <a:endParaRPr lang="en-GB" altLang="en-US" sz="1800"/>
            </a:p>
          </p:txBody>
        </p:sp>
        <p:pic>
          <p:nvPicPr>
            <p:cNvPr id="20503" name="Picture 39" descr="173655712 - pouring espresso"/>
            <p:cNvPicPr>
              <a:picLocks noChangeAspect="1" noChangeArrowheads="1"/>
            </p:cNvPicPr>
            <p:nvPr/>
          </p:nvPicPr>
          <p:blipFill>
            <a:blip r:embed="rId9">
              <a:extLst>
                <a:ext uri="{28A0092B-C50C-407E-A947-70E740481C1C}">
                  <a14:useLocalDpi xmlns:a14="http://schemas.microsoft.com/office/drawing/2010/main" val="0"/>
                </a:ext>
              </a:extLst>
            </a:blip>
            <a:srcRect l="15617"/>
            <a:stretch>
              <a:fillRect/>
            </a:stretch>
          </p:blipFill>
          <p:spPr bwMode="auto">
            <a:xfrm>
              <a:off x="4729" y="1616"/>
              <a:ext cx="73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grpSp>
        <p:nvGrpSpPr>
          <p:cNvPr id="2" name="Group 56"/>
          <p:cNvGrpSpPr>
            <a:grpSpLocks/>
          </p:cNvGrpSpPr>
          <p:nvPr/>
        </p:nvGrpSpPr>
        <p:grpSpPr bwMode="auto">
          <a:xfrm>
            <a:off x="5076825" y="2781300"/>
            <a:ext cx="3722688" cy="3409950"/>
            <a:chOff x="3198" y="1752"/>
            <a:chExt cx="2345" cy="2148"/>
          </a:xfrm>
        </p:grpSpPr>
        <p:pic>
          <p:nvPicPr>
            <p:cNvPr id="21535" name="Picture 55" descr="epo-member_states_07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2432"/>
              <a:ext cx="1588" cy="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36" name="Group 28"/>
            <p:cNvGrpSpPr>
              <a:grpSpLocks noChangeAspect="1"/>
            </p:cNvGrpSpPr>
            <p:nvPr/>
          </p:nvGrpSpPr>
          <p:grpSpPr bwMode="auto">
            <a:xfrm>
              <a:off x="5094" y="1752"/>
              <a:ext cx="449" cy="555"/>
              <a:chOff x="4377" y="754"/>
              <a:chExt cx="499" cy="617"/>
            </a:xfrm>
          </p:grpSpPr>
          <p:pic>
            <p:nvPicPr>
              <p:cNvPr id="21559" name="Picture 10" descr="C:\Users\Eva\AppData\Local\Microsoft\Windows\Temporary Internet Files\Content.IE5\BKNNL8RI\MCj0424234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 y="753"/>
                <a:ext cx="51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60" name="Textfeld 13"/>
              <p:cNvSpPr txBox="1">
                <a:spLocks noChangeAspect="1" noChangeArrowheads="1"/>
              </p:cNvSpPr>
              <p:nvPr/>
            </p:nvSpPr>
            <p:spPr bwMode="auto">
              <a:xfrm>
                <a:off x="4515" y="1119"/>
                <a:ext cx="36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400" b="1"/>
                  <a:t>EP</a:t>
                </a:r>
              </a:p>
            </p:txBody>
          </p:sp>
        </p:grpSp>
        <p:grpSp>
          <p:nvGrpSpPr>
            <p:cNvPr id="21537" name="Group 31"/>
            <p:cNvGrpSpPr>
              <a:grpSpLocks/>
            </p:cNvGrpSpPr>
            <p:nvPr/>
          </p:nvGrpSpPr>
          <p:grpSpPr bwMode="auto">
            <a:xfrm>
              <a:off x="4105" y="2704"/>
              <a:ext cx="1338" cy="679"/>
              <a:chOff x="4332" y="2659"/>
              <a:chExt cx="1338" cy="679"/>
            </a:xfrm>
          </p:grpSpPr>
          <p:sp>
            <p:nvSpPr>
              <p:cNvPr id="140320" name="Form"/>
              <p:cNvSpPr>
                <a:spLocks noChangeAspect="1" noEditPoints="1" noChangeArrowheads="1"/>
              </p:cNvSpPr>
              <p:nvPr/>
            </p:nvSpPr>
            <p:spPr bwMode="auto">
              <a:xfrm>
                <a:off x="4332" y="2659"/>
                <a:ext cx="296" cy="326"/>
              </a:xfrm>
              <a:custGeom>
                <a:avLst/>
                <a:gdLst>
                  <a:gd name="T0" fmla="*/ 0 w 21600"/>
                  <a:gd name="T1" fmla="*/ 0 h 21600"/>
                  <a:gd name="T2" fmla="*/ 148 w 21600"/>
                  <a:gd name="T3" fmla="*/ 0 h 21600"/>
                  <a:gd name="T4" fmla="*/ 296 w 21600"/>
                  <a:gd name="T5" fmla="*/ 0 h 21600"/>
                  <a:gd name="T6" fmla="*/ 296 w 21600"/>
                  <a:gd name="T7" fmla="*/ 163 h 21600"/>
                  <a:gd name="T8" fmla="*/ 296 w 21600"/>
                  <a:gd name="T9" fmla="*/ 326 h 21600"/>
                  <a:gd name="T10" fmla="*/ 148 w 21600"/>
                  <a:gd name="T11" fmla="*/ 326 h 21600"/>
                  <a:gd name="T12" fmla="*/ 0 w 21600"/>
                  <a:gd name="T13" fmla="*/ 163 h 21600"/>
                  <a:gd name="T14" fmla="*/ 0 60000 65536"/>
                  <a:gd name="T15" fmla="*/ 0 60000 65536"/>
                  <a:gd name="T16" fmla="*/ 0 60000 65536"/>
                  <a:gd name="T17" fmla="*/ 0 60000 65536"/>
                  <a:gd name="T18" fmla="*/ 0 60000 65536"/>
                  <a:gd name="T19" fmla="*/ 0 60000 65536"/>
                  <a:gd name="T20" fmla="*/ 0 60000 65536"/>
                  <a:gd name="T21" fmla="*/ 4743 w 21600"/>
                  <a:gd name="T22" fmla="*/ 1325 h 21600"/>
                  <a:gd name="T23" fmla="*/ 19411 w 21600"/>
                  <a:gd name="T24" fmla="*/ 1629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140321" name="Form"/>
              <p:cNvSpPr>
                <a:spLocks noChangeAspect="1" noEditPoints="1" noChangeArrowheads="1"/>
              </p:cNvSpPr>
              <p:nvPr/>
            </p:nvSpPr>
            <p:spPr bwMode="auto">
              <a:xfrm>
                <a:off x="4692" y="2659"/>
                <a:ext cx="295" cy="326"/>
              </a:xfrm>
              <a:custGeom>
                <a:avLst/>
                <a:gdLst>
                  <a:gd name="T0" fmla="*/ 0 w 21600"/>
                  <a:gd name="T1" fmla="*/ 0 h 21600"/>
                  <a:gd name="T2" fmla="*/ 148 w 21600"/>
                  <a:gd name="T3" fmla="*/ 0 h 21600"/>
                  <a:gd name="T4" fmla="*/ 295 w 21600"/>
                  <a:gd name="T5" fmla="*/ 0 h 21600"/>
                  <a:gd name="T6" fmla="*/ 295 w 21600"/>
                  <a:gd name="T7" fmla="*/ 163 h 21600"/>
                  <a:gd name="T8" fmla="*/ 295 w 21600"/>
                  <a:gd name="T9" fmla="*/ 326 h 21600"/>
                  <a:gd name="T10" fmla="*/ 148 w 21600"/>
                  <a:gd name="T11" fmla="*/ 326 h 21600"/>
                  <a:gd name="T12" fmla="*/ 0 w 21600"/>
                  <a:gd name="T13" fmla="*/ 163 h 21600"/>
                  <a:gd name="T14" fmla="*/ 0 60000 65536"/>
                  <a:gd name="T15" fmla="*/ 0 60000 65536"/>
                  <a:gd name="T16" fmla="*/ 0 60000 65536"/>
                  <a:gd name="T17" fmla="*/ 0 60000 65536"/>
                  <a:gd name="T18" fmla="*/ 0 60000 65536"/>
                  <a:gd name="T19" fmla="*/ 0 60000 65536"/>
                  <a:gd name="T20" fmla="*/ 0 60000 65536"/>
                  <a:gd name="T21" fmla="*/ 4759 w 21600"/>
                  <a:gd name="T22" fmla="*/ 1325 h 21600"/>
                  <a:gd name="T23" fmla="*/ 19403 w 21600"/>
                  <a:gd name="T24" fmla="*/ 1629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140322" name="Form"/>
              <p:cNvSpPr>
                <a:spLocks noChangeAspect="1" noEditPoints="1" noChangeArrowheads="1"/>
              </p:cNvSpPr>
              <p:nvPr/>
            </p:nvSpPr>
            <p:spPr bwMode="auto">
              <a:xfrm>
                <a:off x="4430" y="2747"/>
                <a:ext cx="295" cy="327"/>
              </a:xfrm>
              <a:custGeom>
                <a:avLst/>
                <a:gdLst>
                  <a:gd name="T0" fmla="*/ 0 w 21600"/>
                  <a:gd name="T1" fmla="*/ 0 h 21600"/>
                  <a:gd name="T2" fmla="*/ 148 w 21600"/>
                  <a:gd name="T3" fmla="*/ 0 h 21600"/>
                  <a:gd name="T4" fmla="*/ 295 w 21600"/>
                  <a:gd name="T5" fmla="*/ 0 h 21600"/>
                  <a:gd name="T6" fmla="*/ 295 w 21600"/>
                  <a:gd name="T7" fmla="*/ 164 h 21600"/>
                  <a:gd name="T8" fmla="*/ 295 w 21600"/>
                  <a:gd name="T9" fmla="*/ 327 h 21600"/>
                  <a:gd name="T10" fmla="*/ 148 w 21600"/>
                  <a:gd name="T11" fmla="*/ 327 h 21600"/>
                  <a:gd name="T12" fmla="*/ 0 w 21600"/>
                  <a:gd name="T13" fmla="*/ 164 h 21600"/>
                  <a:gd name="T14" fmla="*/ 0 60000 65536"/>
                  <a:gd name="T15" fmla="*/ 0 60000 65536"/>
                  <a:gd name="T16" fmla="*/ 0 60000 65536"/>
                  <a:gd name="T17" fmla="*/ 0 60000 65536"/>
                  <a:gd name="T18" fmla="*/ 0 60000 65536"/>
                  <a:gd name="T19" fmla="*/ 0 60000 65536"/>
                  <a:gd name="T20" fmla="*/ 0 60000 65536"/>
                  <a:gd name="T21" fmla="*/ 4759 w 21600"/>
                  <a:gd name="T22" fmla="*/ 1321 h 21600"/>
                  <a:gd name="T23" fmla="*/ 19403 w 21600"/>
                  <a:gd name="T24" fmla="*/ 16316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140323" name="Form"/>
              <p:cNvSpPr>
                <a:spLocks noChangeAspect="1" noEditPoints="1" noChangeArrowheads="1"/>
              </p:cNvSpPr>
              <p:nvPr/>
            </p:nvSpPr>
            <p:spPr bwMode="auto">
              <a:xfrm>
                <a:off x="4528" y="2835"/>
                <a:ext cx="295" cy="326"/>
              </a:xfrm>
              <a:custGeom>
                <a:avLst/>
                <a:gdLst>
                  <a:gd name="T0" fmla="*/ 0 w 21600"/>
                  <a:gd name="T1" fmla="*/ 0 h 21600"/>
                  <a:gd name="T2" fmla="*/ 148 w 21600"/>
                  <a:gd name="T3" fmla="*/ 0 h 21600"/>
                  <a:gd name="T4" fmla="*/ 295 w 21600"/>
                  <a:gd name="T5" fmla="*/ 0 h 21600"/>
                  <a:gd name="T6" fmla="*/ 295 w 21600"/>
                  <a:gd name="T7" fmla="*/ 163 h 21600"/>
                  <a:gd name="T8" fmla="*/ 295 w 21600"/>
                  <a:gd name="T9" fmla="*/ 326 h 21600"/>
                  <a:gd name="T10" fmla="*/ 148 w 21600"/>
                  <a:gd name="T11" fmla="*/ 326 h 21600"/>
                  <a:gd name="T12" fmla="*/ 0 w 21600"/>
                  <a:gd name="T13" fmla="*/ 163 h 21600"/>
                  <a:gd name="T14" fmla="*/ 0 60000 65536"/>
                  <a:gd name="T15" fmla="*/ 0 60000 65536"/>
                  <a:gd name="T16" fmla="*/ 0 60000 65536"/>
                  <a:gd name="T17" fmla="*/ 0 60000 65536"/>
                  <a:gd name="T18" fmla="*/ 0 60000 65536"/>
                  <a:gd name="T19" fmla="*/ 0 60000 65536"/>
                  <a:gd name="T20" fmla="*/ 0 60000 65536"/>
                  <a:gd name="T21" fmla="*/ 4759 w 21600"/>
                  <a:gd name="T22" fmla="*/ 1325 h 21600"/>
                  <a:gd name="T23" fmla="*/ 19403 w 21600"/>
                  <a:gd name="T24" fmla="*/ 1629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140324" name="Form"/>
              <p:cNvSpPr>
                <a:spLocks noChangeAspect="1" noEditPoints="1" noChangeArrowheads="1"/>
              </p:cNvSpPr>
              <p:nvPr/>
            </p:nvSpPr>
            <p:spPr bwMode="auto">
              <a:xfrm>
                <a:off x="4888" y="2835"/>
                <a:ext cx="295" cy="326"/>
              </a:xfrm>
              <a:custGeom>
                <a:avLst/>
                <a:gdLst>
                  <a:gd name="T0" fmla="*/ 0 w 21600"/>
                  <a:gd name="T1" fmla="*/ 0 h 21600"/>
                  <a:gd name="T2" fmla="*/ 148 w 21600"/>
                  <a:gd name="T3" fmla="*/ 0 h 21600"/>
                  <a:gd name="T4" fmla="*/ 295 w 21600"/>
                  <a:gd name="T5" fmla="*/ 0 h 21600"/>
                  <a:gd name="T6" fmla="*/ 295 w 21600"/>
                  <a:gd name="T7" fmla="*/ 163 h 21600"/>
                  <a:gd name="T8" fmla="*/ 295 w 21600"/>
                  <a:gd name="T9" fmla="*/ 326 h 21600"/>
                  <a:gd name="T10" fmla="*/ 148 w 21600"/>
                  <a:gd name="T11" fmla="*/ 326 h 21600"/>
                  <a:gd name="T12" fmla="*/ 0 w 21600"/>
                  <a:gd name="T13" fmla="*/ 163 h 21600"/>
                  <a:gd name="T14" fmla="*/ 0 60000 65536"/>
                  <a:gd name="T15" fmla="*/ 0 60000 65536"/>
                  <a:gd name="T16" fmla="*/ 0 60000 65536"/>
                  <a:gd name="T17" fmla="*/ 0 60000 65536"/>
                  <a:gd name="T18" fmla="*/ 0 60000 65536"/>
                  <a:gd name="T19" fmla="*/ 0 60000 65536"/>
                  <a:gd name="T20" fmla="*/ 0 60000 65536"/>
                  <a:gd name="T21" fmla="*/ 4759 w 21600"/>
                  <a:gd name="T22" fmla="*/ 1325 h 21600"/>
                  <a:gd name="T23" fmla="*/ 19403 w 21600"/>
                  <a:gd name="T24" fmla="*/ 1629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140325" name="Form"/>
              <p:cNvSpPr>
                <a:spLocks noChangeAspect="1" noEditPoints="1" noChangeArrowheads="1"/>
              </p:cNvSpPr>
              <p:nvPr/>
            </p:nvSpPr>
            <p:spPr bwMode="auto">
              <a:xfrm>
                <a:off x="5083" y="2717"/>
                <a:ext cx="296" cy="327"/>
              </a:xfrm>
              <a:custGeom>
                <a:avLst/>
                <a:gdLst>
                  <a:gd name="T0" fmla="*/ 0 w 21600"/>
                  <a:gd name="T1" fmla="*/ 0 h 21600"/>
                  <a:gd name="T2" fmla="*/ 148 w 21600"/>
                  <a:gd name="T3" fmla="*/ 0 h 21600"/>
                  <a:gd name="T4" fmla="*/ 296 w 21600"/>
                  <a:gd name="T5" fmla="*/ 0 h 21600"/>
                  <a:gd name="T6" fmla="*/ 296 w 21600"/>
                  <a:gd name="T7" fmla="*/ 164 h 21600"/>
                  <a:gd name="T8" fmla="*/ 296 w 21600"/>
                  <a:gd name="T9" fmla="*/ 327 h 21600"/>
                  <a:gd name="T10" fmla="*/ 148 w 21600"/>
                  <a:gd name="T11" fmla="*/ 327 h 21600"/>
                  <a:gd name="T12" fmla="*/ 0 w 21600"/>
                  <a:gd name="T13" fmla="*/ 164 h 21600"/>
                  <a:gd name="T14" fmla="*/ 0 60000 65536"/>
                  <a:gd name="T15" fmla="*/ 0 60000 65536"/>
                  <a:gd name="T16" fmla="*/ 0 60000 65536"/>
                  <a:gd name="T17" fmla="*/ 0 60000 65536"/>
                  <a:gd name="T18" fmla="*/ 0 60000 65536"/>
                  <a:gd name="T19" fmla="*/ 0 60000 65536"/>
                  <a:gd name="T20" fmla="*/ 0 60000 65536"/>
                  <a:gd name="T21" fmla="*/ 4743 w 21600"/>
                  <a:gd name="T22" fmla="*/ 1321 h 21600"/>
                  <a:gd name="T23" fmla="*/ 19411 w 21600"/>
                  <a:gd name="T24" fmla="*/ 16316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140326" name="Form"/>
              <p:cNvSpPr>
                <a:spLocks noChangeAspect="1" noEditPoints="1" noChangeArrowheads="1"/>
              </p:cNvSpPr>
              <p:nvPr/>
            </p:nvSpPr>
            <p:spPr bwMode="auto">
              <a:xfrm>
                <a:off x="5346" y="2835"/>
                <a:ext cx="294" cy="326"/>
              </a:xfrm>
              <a:custGeom>
                <a:avLst/>
                <a:gdLst>
                  <a:gd name="T0" fmla="*/ 0 w 21600"/>
                  <a:gd name="T1" fmla="*/ 0 h 21600"/>
                  <a:gd name="T2" fmla="*/ 147 w 21600"/>
                  <a:gd name="T3" fmla="*/ 0 h 21600"/>
                  <a:gd name="T4" fmla="*/ 294 w 21600"/>
                  <a:gd name="T5" fmla="*/ 0 h 21600"/>
                  <a:gd name="T6" fmla="*/ 294 w 21600"/>
                  <a:gd name="T7" fmla="*/ 163 h 21600"/>
                  <a:gd name="T8" fmla="*/ 294 w 21600"/>
                  <a:gd name="T9" fmla="*/ 326 h 21600"/>
                  <a:gd name="T10" fmla="*/ 147 w 21600"/>
                  <a:gd name="T11" fmla="*/ 326 h 21600"/>
                  <a:gd name="T12" fmla="*/ 0 w 21600"/>
                  <a:gd name="T13" fmla="*/ 163 h 21600"/>
                  <a:gd name="T14" fmla="*/ 0 60000 65536"/>
                  <a:gd name="T15" fmla="*/ 0 60000 65536"/>
                  <a:gd name="T16" fmla="*/ 0 60000 65536"/>
                  <a:gd name="T17" fmla="*/ 0 60000 65536"/>
                  <a:gd name="T18" fmla="*/ 0 60000 65536"/>
                  <a:gd name="T19" fmla="*/ 0 60000 65536"/>
                  <a:gd name="T20" fmla="*/ 0 60000 65536"/>
                  <a:gd name="T21" fmla="*/ 4776 w 21600"/>
                  <a:gd name="T22" fmla="*/ 1325 h 21600"/>
                  <a:gd name="T23" fmla="*/ 19396 w 21600"/>
                  <a:gd name="T24" fmla="*/ 1629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140327" name="Form"/>
              <p:cNvSpPr>
                <a:spLocks noChangeAspect="1" noEditPoints="1" noChangeArrowheads="1"/>
              </p:cNvSpPr>
              <p:nvPr/>
            </p:nvSpPr>
            <p:spPr bwMode="auto">
              <a:xfrm>
                <a:off x="5148" y="3012"/>
                <a:ext cx="296" cy="326"/>
              </a:xfrm>
              <a:custGeom>
                <a:avLst/>
                <a:gdLst>
                  <a:gd name="T0" fmla="*/ 0 w 21600"/>
                  <a:gd name="T1" fmla="*/ 0 h 21600"/>
                  <a:gd name="T2" fmla="*/ 148 w 21600"/>
                  <a:gd name="T3" fmla="*/ 0 h 21600"/>
                  <a:gd name="T4" fmla="*/ 296 w 21600"/>
                  <a:gd name="T5" fmla="*/ 0 h 21600"/>
                  <a:gd name="T6" fmla="*/ 296 w 21600"/>
                  <a:gd name="T7" fmla="*/ 163 h 21600"/>
                  <a:gd name="T8" fmla="*/ 296 w 21600"/>
                  <a:gd name="T9" fmla="*/ 326 h 21600"/>
                  <a:gd name="T10" fmla="*/ 148 w 21600"/>
                  <a:gd name="T11" fmla="*/ 326 h 21600"/>
                  <a:gd name="T12" fmla="*/ 0 w 21600"/>
                  <a:gd name="T13" fmla="*/ 163 h 21600"/>
                  <a:gd name="T14" fmla="*/ 0 60000 65536"/>
                  <a:gd name="T15" fmla="*/ 0 60000 65536"/>
                  <a:gd name="T16" fmla="*/ 0 60000 65536"/>
                  <a:gd name="T17" fmla="*/ 0 60000 65536"/>
                  <a:gd name="T18" fmla="*/ 0 60000 65536"/>
                  <a:gd name="T19" fmla="*/ 0 60000 65536"/>
                  <a:gd name="T20" fmla="*/ 0 60000 65536"/>
                  <a:gd name="T21" fmla="*/ 4743 w 21600"/>
                  <a:gd name="T22" fmla="*/ 1325 h 21600"/>
                  <a:gd name="T23" fmla="*/ 19411 w 21600"/>
                  <a:gd name="T24" fmla="*/ 1629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140328" name="Form"/>
              <p:cNvSpPr>
                <a:spLocks noChangeAspect="1" noEditPoints="1" noChangeArrowheads="1"/>
              </p:cNvSpPr>
              <p:nvPr/>
            </p:nvSpPr>
            <p:spPr bwMode="auto">
              <a:xfrm>
                <a:off x="4855" y="2923"/>
                <a:ext cx="295" cy="327"/>
              </a:xfrm>
              <a:custGeom>
                <a:avLst/>
                <a:gdLst>
                  <a:gd name="T0" fmla="*/ 0 w 21600"/>
                  <a:gd name="T1" fmla="*/ 0 h 21600"/>
                  <a:gd name="T2" fmla="*/ 148 w 21600"/>
                  <a:gd name="T3" fmla="*/ 0 h 21600"/>
                  <a:gd name="T4" fmla="*/ 295 w 21600"/>
                  <a:gd name="T5" fmla="*/ 0 h 21600"/>
                  <a:gd name="T6" fmla="*/ 295 w 21600"/>
                  <a:gd name="T7" fmla="*/ 164 h 21600"/>
                  <a:gd name="T8" fmla="*/ 295 w 21600"/>
                  <a:gd name="T9" fmla="*/ 327 h 21600"/>
                  <a:gd name="T10" fmla="*/ 148 w 21600"/>
                  <a:gd name="T11" fmla="*/ 327 h 21600"/>
                  <a:gd name="T12" fmla="*/ 0 w 21600"/>
                  <a:gd name="T13" fmla="*/ 164 h 21600"/>
                  <a:gd name="T14" fmla="*/ 0 60000 65536"/>
                  <a:gd name="T15" fmla="*/ 0 60000 65536"/>
                  <a:gd name="T16" fmla="*/ 0 60000 65536"/>
                  <a:gd name="T17" fmla="*/ 0 60000 65536"/>
                  <a:gd name="T18" fmla="*/ 0 60000 65536"/>
                  <a:gd name="T19" fmla="*/ 0 60000 65536"/>
                  <a:gd name="T20" fmla="*/ 0 60000 65536"/>
                  <a:gd name="T21" fmla="*/ 4759 w 21600"/>
                  <a:gd name="T22" fmla="*/ 1321 h 21600"/>
                  <a:gd name="T23" fmla="*/ 19403 w 21600"/>
                  <a:gd name="T24" fmla="*/ 16316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21553" name="Textfeld 13"/>
              <p:cNvSpPr txBox="1">
                <a:spLocks noChangeAspect="1" noChangeArrowheads="1"/>
              </p:cNvSpPr>
              <p:nvPr/>
            </p:nvSpPr>
            <p:spPr bwMode="auto">
              <a:xfrm>
                <a:off x="4593" y="2923"/>
                <a:ext cx="2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IT</a:t>
                </a:r>
              </a:p>
            </p:txBody>
          </p:sp>
          <p:sp>
            <p:nvSpPr>
              <p:cNvPr id="21554" name="Textfeld 13"/>
              <p:cNvSpPr txBox="1">
                <a:spLocks noChangeAspect="1" noChangeArrowheads="1"/>
              </p:cNvSpPr>
              <p:nvPr/>
            </p:nvSpPr>
            <p:spPr bwMode="auto">
              <a:xfrm>
                <a:off x="5410" y="2923"/>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NO</a:t>
                </a:r>
              </a:p>
            </p:txBody>
          </p:sp>
          <p:sp>
            <p:nvSpPr>
              <p:cNvPr id="21555" name="Textfeld 13"/>
              <p:cNvSpPr txBox="1">
                <a:spLocks noChangeAspect="1" noChangeArrowheads="1"/>
              </p:cNvSpPr>
              <p:nvPr/>
            </p:nvSpPr>
            <p:spPr bwMode="auto">
              <a:xfrm>
                <a:off x="4920" y="3012"/>
                <a:ext cx="2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FI</a:t>
                </a:r>
              </a:p>
            </p:txBody>
          </p:sp>
          <p:sp>
            <p:nvSpPr>
              <p:cNvPr id="21556" name="Textfeld 13"/>
              <p:cNvSpPr txBox="1">
                <a:spLocks noChangeAspect="1" noChangeArrowheads="1"/>
              </p:cNvSpPr>
              <p:nvPr/>
            </p:nvSpPr>
            <p:spPr bwMode="auto">
              <a:xfrm>
                <a:off x="5148" y="2835"/>
                <a:ext cx="2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TR</a:t>
                </a:r>
              </a:p>
            </p:txBody>
          </p:sp>
          <p:sp>
            <p:nvSpPr>
              <p:cNvPr id="21557" name="Textfeld 13"/>
              <p:cNvSpPr txBox="1">
                <a:spLocks noChangeAspect="1" noChangeArrowheads="1"/>
              </p:cNvSpPr>
              <p:nvPr/>
            </p:nvSpPr>
            <p:spPr bwMode="auto">
              <a:xfrm>
                <a:off x="5214" y="3129"/>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RO</a:t>
                </a:r>
              </a:p>
            </p:txBody>
          </p:sp>
          <p:sp>
            <p:nvSpPr>
              <p:cNvPr id="21558" name="Textfeld 13"/>
              <p:cNvSpPr txBox="1">
                <a:spLocks noChangeAspect="1" noChangeArrowheads="1"/>
              </p:cNvSpPr>
              <p:nvPr/>
            </p:nvSpPr>
            <p:spPr bwMode="auto">
              <a:xfrm>
                <a:off x="4740" y="2704"/>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DE</a:t>
                </a:r>
              </a:p>
            </p:txBody>
          </p:sp>
        </p:grpSp>
        <p:grpSp>
          <p:nvGrpSpPr>
            <p:cNvPr id="21538" name="Group 47"/>
            <p:cNvGrpSpPr>
              <a:grpSpLocks/>
            </p:cNvGrpSpPr>
            <p:nvPr/>
          </p:nvGrpSpPr>
          <p:grpSpPr bwMode="auto">
            <a:xfrm>
              <a:off x="4810" y="2311"/>
              <a:ext cx="680" cy="364"/>
              <a:chOff x="4876" y="2296"/>
              <a:chExt cx="680" cy="364"/>
            </a:xfrm>
          </p:grpSpPr>
          <p:sp>
            <p:nvSpPr>
              <p:cNvPr id="21539" name="Line 48"/>
              <p:cNvSpPr>
                <a:spLocks noChangeShapeType="1"/>
              </p:cNvSpPr>
              <p:nvPr/>
            </p:nvSpPr>
            <p:spPr bwMode="auto">
              <a:xfrm flipH="1">
                <a:off x="5012" y="2387"/>
                <a:ext cx="136"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40" name="Line 49"/>
              <p:cNvSpPr>
                <a:spLocks noChangeShapeType="1"/>
              </p:cNvSpPr>
              <p:nvPr/>
            </p:nvSpPr>
            <p:spPr bwMode="auto">
              <a:xfrm flipH="1">
                <a:off x="4876" y="2296"/>
                <a:ext cx="137"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41" name="Line 50"/>
              <p:cNvSpPr>
                <a:spLocks noChangeShapeType="1"/>
              </p:cNvSpPr>
              <p:nvPr/>
            </p:nvSpPr>
            <p:spPr bwMode="auto">
              <a:xfrm>
                <a:off x="5511" y="2478"/>
                <a:ext cx="45"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42" name="Line 51"/>
              <p:cNvSpPr>
                <a:spLocks noChangeAspect="1" noChangeShapeType="1"/>
              </p:cNvSpPr>
              <p:nvPr/>
            </p:nvSpPr>
            <p:spPr bwMode="auto">
              <a:xfrm rot="1595850">
                <a:off x="5239" y="2432"/>
                <a:ext cx="1"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43" name="Line 52"/>
              <p:cNvSpPr>
                <a:spLocks noChangeShapeType="1"/>
              </p:cNvSpPr>
              <p:nvPr/>
            </p:nvSpPr>
            <p:spPr bwMode="auto">
              <a:xfrm>
                <a:off x="5375" y="2478"/>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sp>
        <p:nvSpPr>
          <p:cNvPr id="21508" name="Rectangle 2"/>
          <p:cNvSpPr>
            <a:spLocks noChangeArrowheads="1"/>
          </p:cNvSpPr>
          <p:nvPr/>
        </p:nvSpPr>
        <p:spPr bwMode="auto">
          <a:xfrm>
            <a:off x="755650" y="404813"/>
            <a:ext cx="76898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dirty="0">
                <a:solidFill>
                  <a:srgbClr val="404B56"/>
                </a:solidFill>
              </a:rPr>
              <a:t>How to obtain patent protection in Europe     (options 1 and 2)</a:t>
            </a:r>
          </a:p>
        </p:txBody>
      </p:sp>
      <p:sp>
        <p:nvSpPr>
          <p:cNvPr id="21509" name="Rectangle 5"/>
          <p:cNvSpPr>
            <a:spLocks noChangeArrowheads="1"/>
          </p:cNvSpPr>
          <p:nvPr/>
        </p:nvSpPr>
        <p:spPr bwMode="auto">
          <a:xfrm>
            <a:off x="849313" y="2087563"/>
            <a:ext cx="317341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a:lstStyle>
            <a:lvl1pPr marL="342900" indent="-342900" eaLnBrk="0" hangingPunct="0">
              <a:spcBef>
                <a:spcPct val="20000"/>
              </a:spcBef>
              <a:buFont typeface="Wingdings" pitchFamily="2" charset="2"/>
              <a:buChar char="§"/>
              <a:tabLst>
                <a:tab pos="354013" algn="l"/>
              </a:tabLst>
              <a:defRPr sz="2000">
                <a:solidFill>
                  <a:schemeClr val="tx1"/>
                </a:solidFill>
                <a:latin typeface="Arial" charset="0"/>
              </a:defRPr>
            </a:lvl1pPr>
            <a:lvl2pPr marL="742950" indent="-285750" eaLnBrk="0" hangingPunct="0">
              <a:spcBef>
                <a:spcPct val="20000"/>
              </a:spcBef>
              <a:buChar char="–"/>
              <a:tabLst>
                <a:tab pos="354013" algn="l"/>
              </a:tabLst>
              <a:defRPr sz="2000">
                <a:solidFill>
                  <a:schemeClr val="tx1"/>
                </a:solidFill>
                <a:latin typeface="Arial" charset="0"/>
              </a:defRPr>
            </a:lvl2pPr>
            <a:lvl3pPr marL="1143000" indent="-228600" eaLnBrk="0" hangingPunct="0">
              <a:spcBef>
                <a:spcPct val="20000"/>
              </a:spcBef>
              <a:buChar char="•"/>
              <a:tabLst>
                <a:tab pos="354013" algn="l"/>
              </a:tabLst>
              <a:defRPr sz="2000">
                <a:solidFill>
                  <a:schemeClr val="tx1"/>
                </a:solidFill>
                <a:latin typeface="Arial" charset="0"/>
              </a:defRPr>
            </a:lvl3pPr>
            <a:lvl4pPr marL="1600200" indent="-228600" eaLnBrk="0" hangingPunct="0">
              <a:spcBef>
                <a:spcPct val="20000"/>
              </a:spcBef>
              <a:buChar char="–"/>
              <a:tabLst>
                <a:tab pos="354013" algn="l"/>
              </a:tabLst>
              <a:defRPr sz="2000">
                <a:solidFill>
                  <a:schemeClr val="tx1"/>
                </a:solidFill>
                <a:latin typeface="Arial" charset="0"/>
              </a:defRPr>
            </a:lvl4pPr>
            <a:lvl5pPr marL="2057400" indent="-228600" eaLnBrk="0" hangingPunct="0">
              <a:spcBef>
                <a:spcPct val="20000"/>
              </a:spcBef>
              <a:buChar char="»"/>
              <a:tabLst>
                <a:tab pos="354013" algn="l"/>
              </a:tabLst>
              <a:defRPr sz="2000">
                <a:solidFill>
                  <a:schemeClr val="tx1"/>
                </a:solidFill>
                <a:latin typeface="Arial" charset="0"/>
              </a:defRPr>
            </a:lvl5pPr>
            <a:lvl6pPr marL="2514600" indent="-228600" eaLnBrk="0" fontAlgn="base" hangingPunct="0">
              <a:spcBef>
                <a:spcPct val="20000"/>
              </a:spcBef>
              <a:spcAft>
                <a:spcPct val="0"/>
              </a:spcAft>
              <a:buChar char="»"/>
              <a:tabLst>
                <a:tab pos="354013" algn="l"/>
              </a:tabLst>
              <a:defRPr sz="2000">
                <a:solidFill>
                  <a:schemeClr val="tx1"/>
                </a:solidFill>
                <a:latin typeface="Arial" charset="0"/>
              </a:defRPr>
            </a:lvl6pPr>
            <a:lvl7pPr marL="2971800" indent="-228600" eaLnBrk="0" fontAlgn="base" hangingPunct="0">
              <a:spcBef>
                <a:spcPct val="20000"/>
              </a:spcBef>
              <a:spcAft>
                <a:spcPct val="0"/>
              </a:spcAft>
              <a:buChar char="»"/>
              <a:tabLst>
                <a:tab pos="354013" algn="l"/>
              </a:tabLst>
              <a:defRPr sz="2000">
                <a:solidFill>
                  <a:schemeClr val="tx1"/>
                </a:solidFill>
                <a:latin typeface="Arial" charset="0"/>
              </a:defRPr>
            </a:lvl7pPr>
            <a:lvl8pPr marL="3429000" indent="-228600" eaLnBrk="0" fontAlgn="base" hangingPunct="0">
              <a:spcBef>
                <a:spcPct val="20000"/>
              </a:spcBef>
              <a:spcAft>
                <a:spcPct val="0"/>
              </a:spcAft>
              <a:buChar char="»"/>
              <a:tabLst>
                <a:tab pos="354013" algn="l"/>
              </a:tabLst>
              <a:defRPr sz="2000">
                <a:solidFill>
                  <a:schemeClr val="tx1"/>
                </a:solidFill>
                <a:latin typeface="Arial" charset="0"/>
              </a:defRPr>
            </a:lvl8pPr>
            <a:lvl9pPr marL="3886200" indent="-228600" eaLnBrk="0" fontAlgn="base" hangingPunct="0">
              <a:spcBef>
                <a:spcPct val="20000"/>
              </a:spcBef>
              <a:spcAft>
                <a:spcPct val="0"/>
              </a:spcAft>
              <a:buChar char="»"/>
              <a:tabLst>
                <a:tab pos="354013" algn="l"/>
              </a:tabLst>
              <a:defRPr sz="2000">
                <a:solidFill>
                  <a:schemeClr val="tx1"/>
                </a:solidFill>
                <a:latin typeface="Arial" charset="0"/>
              </a:defRPr>
            </a:lvl9pPr>
          </a:lstStyle>
          <a:p>
            <a:pPr eaLnBrk="1" hangingPunct="1">
              <a:lnSpc>
                <a:spcPct val="80000"/>
              </a:lnSpc>
            </a:pPr>
            <a:r>
              <a:rPr lang="en-GB" altLang="en-US" sz="1600"/>
              <a:t>	Separate procedures for each state </a:t>
            </a:r>
          </a:p>
          <a:p>
            <a:pPr eaLnBrk="1" hangingPunct="1">
              <a:lnSpc>
                <a:spcPct val="80000"/>
              </a:lnSpc>
            </a:pPr>
            <a:r>
              <a:rPr lang="en-GB" altLang="en-US" sz="1600"/>
              <a:t>Procedures differ according to national law</a:t>
            </a:r>
          </a:p>
        </p:txBody>
      </p:sp>
      <p:sp>
        <p:nvSpPr>
          <p:cNvPr id="140292" name="Rectangle 5"/>
          <p:cNvSpPr>
            <a:spLocks noChangeArrowheads="1"/>
          </p:cNvSpPr>
          <p:nvPr/>
        </p:nvSpPr>
        <p:spPr bwMode="auto">
          <a:xfrm>
            <a:off x="4146550" y="2087563"/>
            <a:ext cx="43926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a:lstStyle>
            <a:lvl1pPr marL="342900" indent="-342900" eaLnBrk="0" hangingPunct="0">
              <a:spcBef>
                <a:spcPct val="20000"/>
              </a:spcBef>
              <a:buFont typeface="Wingdings" pitchFamily="2" charset="2"/>
              <a:buChar char="§"/>
              <a:tabLst>
                <a:tab pos="354013" algn="l"/>
              </a:tabLst>
              <a:defRPr sz="2000">
                <a:solidFill>
                  <a:schemeClr val="tx1"/>
                </a:solidFill>
                <a:latin typeface="Arial" charset="0"/>
              </a:defRPr>
            </a:lvl1pPr>
            <a:lvl2pPr marL="742950" indent="-285750" eaLnBrk="0" hangingPunct="0">
              <a:spcBef>
                <a:spcPct val="20000"/>
              </a:spcBef>
              <a:buChar char="–"/>
              <a:tabLst>
                <a:tab pos="354013" algn="l"/>
              </a:tabLst>
              <a:defRPr sz="2000">
                <a:solidFill>
                  <a:schemeClr val="tx1"/>
                </a:solidFill>
                <a:latin typeface="Arial" charset="0"/>
              </a:defRPr>
            </a:lvl2pPr>
            <a:lvl3pPr marL="1143000" indent="-228600" eaLnBrk="0" hangingPunct="0">
              <a:spcBef>
                <a:spcPct val="20000"/>
              </a:spcBef>
              <a:buChar char="•"/>
              <a:tabLst>
                <a:tab pos="354013" algn="l"/>
              </a:tabLst>
              <a:defRPr sz="2000">
                <a:solidFill>
                  <a:schemeClr val="tx1"/>
                </a:solidFill>
                <a:latin typeface="Arial" charset="0"/>
              </a:defRPr>
            </a:lvl3pPr>
            <a:lvl4pPr marL="1600200" indent="-228600" eaLnBrk="0" hangingPunct="0">
              <a:spcBef>
                <a:spcPct val="20000"/>
              </a:spcBef>
              <a:buChar char="–"/>
              <a:tabLst>
                <a:tab pos="354013" algn="l"/>
              </a:tabLst>
              <a:defRPr sz="2000">
                <a:solidFill>
                  <a:schemeClr val="tx1"/>
                </a:solidFill>
                <a:latin typeface="Arial" charset="0"/>
              </a:defRPr>
            </a:lvl4pPr>
            <a:lvl5pPr marL="2057400" indent="-228600" eaLnBrk="0" hangingPunct="0">
              <a:spcBef>
                <a:spcPct val="20000"/>
              </a:spcBef>
              <a:buChar char="»"/>
              <a:tabLst>
                <a:tab pos="354013" algn="l"/>
              </a:tabLst>
              <a:defRPr sz="2000">
                <a:solidFill>
                  <a:schemeClr val="tx1"/>
                </a:solidFill>
                <a:latin typeface="Arial" charset="0"/>
              </a:defRPr>
            </a:lvl5pPr>
            <a:lvl6pPr marL="2514600" indent="-228600" eaLnBrk="0" fontAlgn="base" hangingPunct="0">
              <a:spcBef>
                <a:spcPct val="20000"/>
              </a:spcBef>
              <a:spcAft>
                <a:spcPct val="0"/>
              </a:spcAft>
              <a:buChar char="»"/>
              <a:tabLst>
                <a:tab pos="354013" algn="l"/>
              </a:tabLst>
              <a:defRPr sz="2000">
                <a:solidFill>
                  <a:schemeClr val="tx1"/>
                </a:solidFill>
                <a:latin typeface="Arial" charset="0"/>
              </a:defRPr>
            </a:lvl6pPr>
            <a:lvl7pPr marL="2971800" indent="-228600" eaLnBrk="0" fontAlgn="base" hangingPunct="0">
              <a:spcBef>
                <a:spcPct val="20000"/>
              </a:spcBef>
              <a:spcAft>
                <a:spcPct val="0"/>
              </a:spcAft>
              <a:buChar char="»"/>
              <a:tabLst>
                <a:tab pos="354013" algn="l"/>
              </a:tabLst>
              <a:defRPr sz="2000">
                <a:solidFill>
                  <a:schemeClr val="tx1"/>
                </a:solidFill>
                <a:latin typeface="Arial" charset="0"/>
              </a:defRPr>
            </a:lvl7pPr>
            <a:lvl8pPr marL="3429000" indent="-228600" eaLnBrk="0" fontAlgn="base" hangingPunct="0">
              <a:spcBef>
                <a:spcPct val="20000"/>
              </a:spcBef>
              <a:spcAft>
                <a:spcPct val="0"/>
              </a:spcAft>
              <a:buChar char="»"/>
              <a:tabLst>
                <a:tab pos="354013" algn="l"/>
              </a:tabLst>
              <a:defRPr sz="2000">
                <a:solidFill>
                  <a:schemeClr val="tx1"/>
                </a:solidFill>
                <a:latin typeface="Arial" charset="0"/>
              </a:defRPr>
            </a:lvl8pPr>
            <a:lvl9pPr marL="3886200" indent="-228600" eaLnBrk="0" fontAlgn="base" hangingPunct="0">
              <a:spcBef>
                <a:spcPct val="20000"/>
              </a:spcBef>
              <a:spcAft>
                <a:spcPct val="0"/>
              </a:spcAft>
              <a:buChar char="»"/>
              <a:tabLst>
                <a:tab pos="354013" algn="l"/>
              </a:tabLst>
              <a:defRPr sz="2000">
                <a:solidFill>
                  <a:schemeClr val="tx1"/>
                </a:solidFill>
                <a:latin typeface="Arial" charset="0"/>
              </a:defRPr>
            </a:lvl9pPr>
          </a:lstStyle>
          <a:p>
            <a:pPr eaLnBrk="1" hangingPunct="1">
              <a:lnSpc>
                <a:spcPct val="80000"/>
              </a:lnSpc>
            </a:pPr>
            <a:r>
              <a:rPr lang="en-GB" altLang="en-US" sz="1600">
                <a:solidFill>
                  <a:srgbClr val="404B56"/>
                </a:solidFill>
              </a:rPr>
              <a:t>	One application filed at one office for up</a:t>
            </a:r>
            <a:br>
              <a:rPr lang="en-GB" altLang="en-US" sz="1600">
                <a:solidFill>
                  <a:srgbClr val="404B56"/>
                </a:solidFill>
              </a:rPr>
            </a:br>
            <a:r>
              <a:rPr lang="en-GB" altLang="en-US" sz="1600">
                <a:solidFill>
                  <a:srgbClr val="404B56"/>
                </a:solidFill>
              </a:rPr>
              <a:t>to 40 states </a:t>
            </a:r>
          </a:p>
          <a:p>
            <a:pPr eaLnBrk="1" hangingPunct="1">
              <a:lnSpc>
                <a:spcPct val="80000"/>
              </a:lnSpc>
            </a:pPr>
            <a:r>
              <a:rPr lang="en-GB" altLang="en-US" sz="1600">
                <a:solidFill>
                  <a:srgbClr val="404B56"/>
                </a:solidFill>
              </a:rPr>
              <a:t>One procedure </a:t>
            </a:r>
          </a:p>
          <a:p>
            <a:pPr eaLnBrk="1" hangingPunct="1">
              <a:lnSpc>
                <a:spcPct val="80000"/>
              </a:lnSpc>
            </a:pPr>
            <a:r>
              <a:rPr lang="en-GB" altLang="en-US" sz="1600">
                <a:solidFill>
                  <a:srgbClr val="404B56"/>
                </a:solidFill>
              </a:rPr>
              <a:t>Applicant selects the desired states</a:t>
            </a:r>
          </a:p>
          <a:p>
            <a:pPr eaLnBrk="1" hangingPunct="1">
              <a:lnSpc>
                <a:spcPct val="80000"/>
              </a:lnSpc>
            </a:pPr>
            <a:r>
              <a:rPr lang="en-GB" altLang="en-US" sz="1600">
                <a:solidFill>
                  <a:srgbClr val="404B56"/>
                </a:solidFill>
              </a:rPr>
              <a:t>	One European patent for up to</a:t>
            </a:r>
            <a:br>
              <a:rPr lang="en-GB" altLang="en-US" sz="1600">
                <a:solidFill>
                  <a:srgbClr val="404B56"/>
                </a:solidFill>
              </a:rPr>
            </a:br>
            <a:r>
              <a:rPr lang="en-GB" altLang="en-US" sz="1600">
                <a:solidFill>
                  <a:srgbClr val="404B56"/>
                </a:solidFill>
              </a:rPr>
              <a:t>40 states</a:t>
            </a:r>
          </a:p>
          <a:p>
            <a:pPr eaLnBrk="1" hangingPunct="1">
              <a:lnSpc>
                <a:spcPct val="80000"/>
              </a:lnSpc>
            </a:pPr>
            <a:r>
              <a:rPr lang="en-GB" altLang="en-US" sz="1600">
                <a:solidFill>
                  <a:srgbClr val="404B56"/>
                </a:solidFill>
              </a:rPr>
              <a:t>Results in a bundle of national patents</a:t>
            </a:r>
          </a:p>
        </p:txBody>
      </p:sp>
      <p:grpSp>
        <p:nvGrpSpPr>
          <p:cNvPr id="21511" name="Group 5"/>
          <p:cNvGrpSpPr>
            <a:grpSpLocks/>
          </p:cNvGrpSpPr>
          <p:nvPr/>
        </p:nvGrpSpPr>
        <p:grpSpPr bwMode="auto">
          <a:xfrm>
            <a:off x="965200" y="3314700"/>
            <a:ext cx="2633663" cy="1944688"/>
            <a:chOff x="839" y="1888"/>
            <a:chExt cx="1659" cy="1225"/>
          </a:xfrm>
        </p:grpSpPr>
        <p:sp>
          <p:nvSpPr>
            <p:cNvPr id="21517" name="Line 6"/>
            <p:cNvSpPr>
              <a:spLocks noChangeAspect="1" noChangeShapeType="1"/>
            </p:cNvSpPr>
            <p:nvPr/>
          </p:nvSpPr>
          <p:spPr bwMode="auto">
            <a:xfrm>
              <a:off x="1093" y="2330"/>
              <a:ext cx="0" cy="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21518" name="Picture 7" descr="German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 y="2462"/>
              <a:ext cx="523"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8" descr="ital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0" y="2462"/>
              <a:ext cx="580"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9" descr="u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58" y="2344"/>
              <a:ext cx="540"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1" name="Picture 10" descr="C:\Users\Eva\AppData\Local\Microsoft\Windows\Temporary Internet Files\Content.IE5\BKNNL8RI\MCj04242340000[1].w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6" y="1885"/>
              <a:ext cx="357"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2" name="Textfeld 8"/>
            <p:cNvSpPr txBox="1">
              <a:spLocks noChangeAspect="1" noChangeArrowheads="1"/>
            </p:cNvSpPr>
            <p:nvPr/>
          </p:nvSpPr>
          <p:spPr bwMode="auto">
            <a:xfrm>
              <a:off x="1541" y="2093"/>
              <a:ext cx="2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IT</a:t>
              </a:r>
            </a:p>
          </p:txBody>
        </p:sp>
        <p:pic>
          <p:nvPicPr>
            <p:cNvPr id="21523" name="Picture 10" descr="C:\Users\Eva\AppData\Local\Microsoft\Windows\Temporary Internet Files\Content.IE5\BKNNL8RI\MCj04242340000[1].wm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7" y="1885"/>
              <a:ext cx="3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4" name="Textfeld 11"/>
            <p:cNvSpPr txBox="1">
              <a:spLocks noChangeAspect="1" noChangeArrowheads="1"/>
            </p:cNvSpPr>
            <p:nvPr/>
          </p:nvSpPr>
          <p:spPr bwMode="auto">
            <a:xfrm>
              <a:off x="2113" y="2093"/>
              <a:ext cx="3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UK</a:t>
              </a:r>
            </a:p>
          </p:txBody>
        </p:sp>
        <p:pic>
          <p:nvPicPr>
            <p:cNvPr id="21525" name="Picture 10" descr="C:\Users\Eva\AppData\Local\Microsoft\Windows\Temporary Internet Files\Content.IE5\BKNNL8RI\MCj04242340000[1].wm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 y="1885"/>
              <a:ext cx="357"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6" name="Textfeld 13"/>
            <p:cNvSpPr txBox="1">
              <a:spLocks noChangeAspect="1" noChangeArrowheads="1"/>
            </p:cNvSpPr>
            <p:nvPr/>
          </p:nvSpPr>
          <p:spPr bwMode="auto">
            <a:xfrm>
              <a:off x="968" y="2093"/>
              <a:ext cx="2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DE</a:t>
              </a:r>
            </a:p>
          </p:txBody>
        </p:sp>
        <p:sp>
          <p:nvSpPr>
            <p:cNvPr id="140304" name="Form"/>
            <p:cNvSpPr>
              <a:spLocks noChangeAspect="1" noEditPoints="1" noChangeArrowheads="1"/>
            </p:cNvSpPr>
            <p:nvPr/>
          </p:nvSpPr>
          <p:spPr bwMode="auto">
            <a:xfrm>
              <a:off x="920" y="2583"/>
              <a:ext cx="240" cy="295"/>
            </a:xfrm>
            <a:custGeom>
              <a:avLst/>
              <a:gdLst>
                <a:gd name="T0" fmla="*/ 0 w 21600"/>
                <a:gd name="T1" fmla="*/ 0 h 21600"/>
                <a:gd name="T2" fmla="*/ 120 w 21600"/>
                <a:gd name="T3" fmla="*/ 0 h 21600"/>
                <a:gd name="T4" fmla="*/ 240 w 21600"/>
                <a:gd name="T5" fmla="*/ 0 h 21600"/>
                <a:gd name="T6" fmla="*/ 240 w 21600"/>
                <a:gd name="T7" fmla="*/ 148 h 21600"/>
                <a:gd name="T8" fmla="*/ 240 w 21600"/>
                <a:gd name="T9" fmla="*/ 295 h 21600"/>
                <a:gd name="T10" fmla="*/ 120 w 21600"/>
                <a:gd name="T11" fmla="*/ 295 h 21600"/>
                <a:gd name="T12" fmla="*/ 0 w 21600"/>
                <a:gd name="T13" fmla="*/ 148 h 21600"/>
                <a:gd name="T14" fmla="*/ 0 60000 65536"/>
                <a:gd name="T15" fmla="*/ 0 60000 65536"/>
                <a:gd name="T16" fmla="*/ 0 60000 65536"/>
                <a:gd name="T17" fmla="*/ 0 60000 65536"/>
                <a:gd name="T18" fmla="*/ 0 60000 65536"/>
                <a:gd name="T19" fmla="*/ 0 60000 65536"/>
                <a:gd name="T20" fmla="*/ 0 60000 65536"/>
                <a:gd name="T21" fmla="*/ 4770 w 21600"/>
                <a:gd name="T22" fmla="*/ 1318 h 21600"/>
                <a:gd name="T23" fmla="*/ 19440 w 21600"/>
                <a:gd name="T24" fmla="*/ 163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21528" name="Textfeld 13"/>
            <p:cNvSpPr txBox="1">
              <a:spLocks noChangeAspect="1" noChangeArrowheads="1"/>
            </p:cNvSpPr>
            <p:nvPr/>
          </p:nvSpPr>
          <p:spPr bwMode="auto">
            <a:xfrm>
              <a:off x="943" y="2623"/>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DE</a:t>
              </a:r>
            </a:p>
          </p:txBody>
        </p:sp>
        <p:sp>
          <p:nvSpPr>
            <p:cNvPr id="140306" name="Form"/>
            <p:cNvSpPr>
              <a:spLocks noChangeAspect="1" noEditPoints="1" noChangeArrowheads="1"/>
            </p:cNvSpPr>
            <p:nvPr/>
          </p:nvSpPr>
          <p:spPr bwMode="auto">
            <a:xfrm>
              <a:off x="1493" y="2583"/>
              <a:ext cx="240" cy="295"/>
            </a:xfrm>
            <a:custGeom>
              <a:avLst/>
              <a:gdLst>
                <a:gd name="T0" fmla="*/ 0 w 21600"/>
                <a:gd name="T1" fmla="*/ 0 h 21600"/>
                <a:gd name="T2" fmla="*/ 120 w 21600"/>
                <a:gd name="T3" fmla="*/ 0 h 21600"/>
                <a:gd name="T4" fmla="*/ 240 w 21600"/>
                <a:gd name="T5" fmla="*/ 0 h 21600"/>
                <a:gd name="T6" fmla="*/ 240 w 21600"/>
                <a:gd name="T7" fmla="*/ 148 h 21600"/>
                <a:gd name="T8" fmla="*/ 240 w 21600"/>
                <a:gd name="T9" fmla="*/ 295 h 21600"/>
                <a:gd name="T10" fmla="*/ 120 w 21600"/>
                <a:gd name="T11" fmla="*/ 295 h 21600"/>
                <a:gd name="T12" fmla="*/ 0 w 21600"/>
                <a:gd name="T13" fmla="*/ 148 h 21600"/>
                <a:gd name="T14" fmla="*/ 0 60000 65536"/>
                <a:gd name="T15" fmla="*/ 0 60000 65536"/>
                <a:gd name="T16" fmla="*/ 0 60000 65536"/>
                <a:gd name="T17" fmla="*/ 0 60000 65536"/>
                <a:gd name="T18" fmla="*/ 0 60000 65536"/>
                <a:gd name="T19" fmla="*/ 0 60000 65536"/>
                <a:gd name="T20" fmla="*/ 0 60000 65536"/>
                <a:gd name="T21" fmla="*/ 4770 w 21600"/>
                <a:gd name="T22" fmla="*/ 1318 h 21600"/>
                <a:gd name="T23" fmla="*/ 19440 w 21600"/>
                <a:gd name="T24" fmla="*/ 163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21530" name="Textfeld 8"/>
            <p:cNvSpPr txBox="1">
              <a:spLocks noChangeAspect="1" noChangeArrowheads="1"/>
            </p:cNvSpPr>
            <p:nvPr/>
          </p:nvSpPr>
          <p:spPr bwMode="auto">
            <a:xfrm>
              <a:off x="1553" y="2641"/>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IT</a:t>
              </a:r>
            </a:p>
          </p:txBody>
        </p:sp>
        <p:sp>
          <p:nvSpPr>
            <p:cNvPr id="140308" name="Form"/>
            <p:cNvSpPr>
              <a:spLocks noChangeAspect="1" noEditPoints="1" noChangeArrowheads="1"/>
            </p:cNvSpPr>
            <p:nvPr/>
          </p:nvSpPr>
          <p:spPr bwMode="auto">
            <a:xfrm>
              <a:off x="2109" y="2568"/>
              <a:ext cx="239" cy="296"/>
            </a:xfrm>
            <a:custGeom>
              <a:avLst/>
              <a:gdLst>
                <a:gd name="T0" fmla="*/ 0 w 21600"/>
                <a:gd name="T1" fmla="*/ 0 h 21600"/>
                <a:gd name="T2" fmla="*/ 120 w 21600"/>
                <a:gd name="T3" fmla="*/ 0 h 21600"/>
                <a:gd name="T4" fmla="*/ 239 w 21600"/>
                <a:gd name="T5" fmla="*/ 0 h 21600"/>
                <a:gd name="T6" fmla="*/ 239 w 21600"/>
                <a:gd name="T7" fmla="*/ 148 h 21600"/>
                <a:gd name="T8" fmla="*/ 239 w 21600"/>
                <a:gd name="T9" fmla="*/ 296 h 21600"/>
                <a:gd name="T10" fmla="*/ 120 w 21600"/>
                <a:gd name="T11" fmla="*/ 296 h 21600"/>
                <a:gd name="T12" fmla="*/ 0 w 21600"/>
                <a:gd name="T13" fmla="*/ 148 h 21600"/>
                <a:gd name="T14" fmla="*/ 0 60000 65536"/>
                <a:gd name="T15" fmla="*/ 0 60000 65536"/>
                <a:gd name="T16" fmla="*/ 0 60000 65536"/>
                <a:gd name="T17" fmla="*/ 0 60000 65536"/>
                <a:gd name="T18" fmla="*/ 0 60000 65536"/>
                <a:gd name="T19" fmla="*/ 0 60000 65536"/>
                <a:gd name="T20" fmla="*/ 0 60000 65536"/>
                <a:gd name="T21" fmla="*/ 4700 w 21600"/>
                <a:gd name="T22" fmla="*/ 1314 h 21600"/>
                <a:gd name="T23" fmla="*/ 19431 w 21600"/>
                <a:gd name="T24" fmla="*/ 16346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F7DBD9"/>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sp>
          <p:nvSpPr>
            <p:cNvPr id="21532" name="Textfeld 11"/>
            <p:cNvSpPr txBox="1">
              <a:spLocks noChangeAspect="1" noChangeArrowheads="1"/>
            </p:cNvSpPr>
            <p:nvPr/>
          </p:nvSpPr>
          <p:spPr bwMode="auto">
            <a:xfrm>
              <a:off x="2109" y="2614"/>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UK</a:t>
              </a:r>
            </a:p>
          </p:txBody>
        </p:sp>
        <p:sp>
          <p:nvSpPr>
            <p:cNvPr id="21533" name="Line 22"/>
            <p:cNvSpPr>
              <a:spLocks noChangeAspect="1" noChangeShapeType="1"/>
            </p:cNvSpPr>
            <p:nvPr/>
          </p:nvSpPr>
          <p:spPr bwMode="auto">
            <a:xfrm>
              <a:off x="1664" y="2338"/>
              <a:ext cx="0" cy="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34" name="Line 23"/>
            <p:cNvSpPr>
              <a:spLocks noChangeAspect="1" noChangeShapeType="1"/>
            </p:cNvSpPr>
            <p:nvPr/>
          </p:nvSpPr>
          <p:spPr bwMode="auto">
            <a:xfrm>
              <a:off x="2236" y="2338"/>
              <a:ext cx="0" cy="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140312" name="Rectangle 24"/>
          <p:cNvSpPr>
            <a:spLocks noChangeArrowheads="1"/>
          </p:cNvSpPr>
          <p:nvPr/>
        </p:nvSpPr>
        <p:spPr bwMode="auto">
          <a:xfrm>
            <a:off x="4146550" y="1284288"/>
            <a:ext cx="3352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358775" eaLnBrk="0" hangingPunct="0">
              <a:spcBef>
                <a:spcPct val="20000"/>
              </a:spcBef>
              <a:buFont typeface="Wingdings" pitchFamily="2" charset="2"/>
              <a:buChar char="§"/>
              <a:defRPr sz="2000">
                <a:solidFill>
                  <a:schemeClr val="tx1"/>
                </a:solidFill>
                <a:latin typeface="Arial" charset="0"/>
              </a:defRPr>
            </a:lvl1pPr>
            <a:lvl2pPr marL="742950" indent="-285750" defTabSz="358775" eaLnBrk="0" hangingPunct="0">
              <a:spcBef>
                <a:spcPct val="20000"/>
              </a:spcBef>
              <a:buChar char="–"/>
              <a:defRPr sz="2000">
                <a:solidFill>
                  <a:schemeClr val="tx1"/>
                </a:solidFill>
                <a:latin typeface="Arial" charset="0"/>
              </a:defRPr>
            </a:lvl2pPr>
            <a:lvl3pPr marL="1143000" indent="-228600" defTabSz="358775" eaLnBrk="0" hangingPunct="0">
              <a:spcBef>
                <a:spcPct val="20000"/>
              </a:spcBef>
              <a:buChar char="•"/>
              <a:defRPr sz="2000">
                <a:solidFill>
                  <a:schemeClr val="tx1"/>
                </a:solidFill>
                <a:latin typeface="Arial" charset="0"/>
              </a:defRPr>
            </a:lvl3pPr>
            <a:lvl4pPr marL="1600200" indent="-228600" defTabSz="358775" eaLnBrk="0" hangingPunct="0">
              <a:spcBef>
                <a:spcPct val="20000"/>
              </a:spcBef>
              <a:buChar char="–"/>
              <a:defRPr sz="2000">
                <a:solidFill>
                  <a:schemeClr val="tx1"/>
                </a:solidFill>
                <a:latin typeface="Arial" charset="0"/>
              </a:defRPr>
            </a:lvl4pPr>
            <a:lvl5pPr marL="2057400" indent="-228600" defTabSz="358775" eaLnBrk="0" hangingPunct="0">
              <a:spcBef>
                <a:spcPct val="20000"/>
              </a:spcBef>
              <a:buChar char="»"/>
              <a:defRPr sz="2000">
                <a:solidFill>
                  <a:schemeClr val="tx1"/>
                </a:solidFill>
                <a:latin typeface="Arial" charset="0"/>
              </a:defRPr>
            </a:lvl5pPr>
            <a:lvl6pPr marL="2514600" indent="-228600" defTabSz="358775" eaLnBrk="0" fontAlgn="base" hangingPunct="0">
              <a:spcBef>
                <a:spcPct val="20000"/>
              </a:spcBef>
              <a:spcAft>
                <a:spcPct val="0"/>
              </a:spcAft>
              <a:buChar char="»"/>
              <a:defRPr sz="2000">
                <a:solidFill>
                  <a:schemeClr val="tx1"/>
                </a:solidFill>
                <a:latin typeface="Arial" charset="0"/>
              </a:defRPr>
            </a:lvl6pPr>
            <a:lvl7pPr marL="2971800" indent="-228600" defTabSz="358775" eaLnBrk="0" fontAlgn="base" hangingPunct="0">
              <a:spcBef>
                <a:spcPct val="20000"/>
              </a:spcBef>
              <a:spcAft>
                <a:spcPct val="0"/>
              </a:spcAft>
              <a:buChar char="»"/>
              <a:defRPr sz="2000">
                <a:solidFill>
                  <a:schemeClr val="tx1"/>
                </a:solidFill>
                <a:latin typeface="Arial" charset="0"/>
              </a:defRPr>
            </a:lvl7pPr>
            <a:lvl8pPr marL="3429000" indent="-228600" defTabSz="358775" eaLnBrk="0" fontAlgn="base" hangingPunct="0">
              <a:spcBef>
                <a:spcPct val="20000"/>
              </a:spcBef>
              <a:spcAft>
                <a:spcPct val="0"/>
              </a:spcAft>
              <a:buChar char="»"/>
              <a:defRPr sz="2000">
                <a:solidFill>
                  <a:schemeClr val="tx1"/>
                </a:solidFill>
                <a:latin typeface="Arial" charset="0"/>
              </a:defRPr>
            </a:lvl8pPr>
            <a:lvl9pPr marL="3886200" indent="-228600" defTabSz="358775"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b="1">
                <a:solidFill>
                  <a:srgbClr val="404B56"/>
                </a:solidFill>
              </a:rPr>
              <a:t>The regional route: </a:t>
            </a:r>
            <a:br>
              <a:rPr lang="en-GB" altLang="en-US" sz="1800" b="1">
                <a:solidFill>
                  <a:srgbClr val="404B56"/>
                </a:solidFill>
              </a:rPr>
            </a:br>
            <a:r>
              <a:rPr lang="en-GB" altLang="en-US" sz="1800" b="1">
                <a:solidFill>
                  <a:srgbClr val="404B56"/>
                </a:solidFill>
              </a:rPr>
              <a:t>European Patent Convention</a:t>
            </a:r>
          </a:p>
        </p:txBody>
      </p:sp>
      <p:sp>
        <p:nvSpPr>
          <p:cNvPr id="21513" name="Rectangle 25"/>
          <p:cNvSpPr>
            <a:spLocks noChangeArrowheads="1"/>
          </p:cNvSpPr>
          <p:nvPr/>
        </p:nvSpPr>
        <p:spPr bwMode="auto">
          <a:xfrm>
            <a:off x="704850" y="1282700"/>
            <a:ext cx="218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358775" eaLnBrk="0" hangingPunct="0">
              <a:spcBef>
                <a:spcPct val="20000"/>
              </a:spcBef>
              <a:buFont typeface="Wingdings" pitchFamily="2" charset="2"/>
              <a:buChar char="§"/>
              <a:defRPr sz="2000">
                <a:solidFill>
                  <a:schemeClr val="tx1"/>
                </a:solidFill>
                <a:latin typeface="Arial" charset="0"/>
              </a:defRPr>
            </a:lvl1pPr>
            <a:lvl2pPr marL="742950" indent="-285750" defTabSz="358775" eaLnBrk="0" hangingPunct="0">
              <a:spcBef>
                <a:spcPct val="20000"/>
              </a:spcBef>
              <a:buChar char="–"/>
              <a:defRPr sz="2000">
                <a:solidFill>
                  <a:schemeClr val="tx1"/>
                </a:solidFill>
                <a:latin typeface="Arial" charset="0"/>
              </a:defRPr>
            </a:lvl2pPr>
            <a:lvl3pPr marL="1143000" indent="-228600" defTabSz="358775" eaLnBrk="0" hangingPunct="0">
              <a:spcBef>
                <a:spcPct val="20000"/>
              </a:spcBef>
              <a:buChar char="•"/>
              <a:defRPr sz="2000">
                <a:solidFill>
                  <a:schemeClr val="tx1"/>
                </a:solidFill>
                <a:latin typeface="Arial" charset="0"/>
              </a:defRPr>
            </a:lvl3pPr>
            <a:lvl4pPr marL="1600200" indent="-228600" defTabSz="358775" eaLnBrk="0" hangingPunct="0">
              <a:spcBef>
                <a:spcPct val="20000"/>
              </a:spcBef>
              <a:buChar char="–"/>
              <a:defRPr sz="2000">
                <a:solidFill>
                  <a:schemeClr val="tx1"/>
                </a:solidFill>
                <a:latin typeface="Arial" charset="0"/>
              </a:defRPr>
            </a:lvl4pPr>
            <a:lvl5pPr marL="2057400" indent="-228600" defTabSz="358775" eaLnBrk="0" hangingPunct="0">
              <a:spcBef>
                <a:spcPct val="20000"/>
              </a:spcBef>
              <a:buChar char="»"/>
              <a:defRPr sz="2000">
                <a:solidFill>
                  <a:schemeClr val="tx1"/>
                </a:solidFill>
                <a:latin typeface="Arial" charset="0"/>
              </a:defRPr>
            </a:lvl5pPr>
            <a:lvl6pPr marL="2514600" indent="-228600" defTabSz="358775" eaLnBrk="0" fontAlgn="base" hangingPunct="0">
              <a:spcBef>
                <a:spcPct val="20000"/>
              </a:spcBef>
              <a:spcAft>
                <a:spcPct val="0"/>
              </a:spcAft>
              <a:buChar char="»"/>
              <a:defRPr sz="2000">
                <a:solidFill>
                  <a:schemeClr val="tx1"/>
                </a:solidFill>
                <a:latin typeface="Arial" charset="0"/>
              </a:defRPr>
            </a:lvl6pPr>
            <a:lvl7pPr marL="2971800" indent="-228600" defTabSz="358775" eaLnBrk="0" fontAlgn="base" hangingPunct="0">
              <a:spcBef>
                <a:spcPct val="20000"/>
              </a:spcBef>
              <a:spcAft>
                <a:spcPct val="0"/>
              </a:spcAft>
              <a:buChar char="»"/>
              <a:defRPr sz="2000">
                <a:solidFill>
                  <a:schemeClr val="tx1"/>
                </a:solidFill>
                <a:latin typeface="Arial" charset="0"/>
              </a:defRPr>
            </a:lvl7pPr>
            <a:lvl8pPr marL="3429000" indent="-228600" defTabSz="358775" eaLnBrk="0" fontAlgn="base" hangingPunct="0">
              <a:spcBef>
                <a:spcPct val="20000"/>
              </a:spcBef>
              <a:spcAft>
                <a:spcPct val="0"/>
              </a:spcAft>
              <a:buChar char="»"/>
              <a:defRPr sz="2000">
                <a:solidFill>
                  <a:schemeClr val="tx1"/>
                </a:solidFill>
                <a:latin typeface="Arial" charset="0"/>
              </a:defRPr>
            </a:lvl8pPr>
            <a:lvl9pPr marL="3886200" indent="-228600" defTabSz="358775"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b="1">
                <a:solidFill>
                  <a:srgbClr val="404B56"/>
                </a:solidFill>
              </a:rPr>
              <a:t>The national route</a:t>
            </a:r>
          </a:p>
        </p:txBody>
      </p:sp>
      <p:pic>
        <p:nvPicPr>
          <p:cNvPr id="21515" name="Picture 57" descr="EPO - flags"/>
          <p:cNvPicPr>
            <a:picLocks noChangeAspect="1" noChangeArrowheads="1"/>
          </p:cNvPicPr>
          <p:nvPr/>
        </p:nvPicPr>
        <p:blipFill>
          <a:blip r:embed="rId11">
            <a:extLst>
              <a:ext uri="{28A0092B-C50C-407E-A947-70E740481C1C}">
                <a14:useLocalDpi xmlns:a14="http://schemas.microsoft.com/office/drawing/2010/main" val="0"/>
              </a:ext>
            </a:extLst>
          </a:blip>
          <a:srcRect r="52821"/>
          <a:stretch>
            <a:fillRect/>
          </a:stretch>
        </p:blipFill>
        <p:spPr bwMode="auto">
          <a:xfrm>
            <a:off x="7380288" y="333375"/>
            <a:ext cx="1446212"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Rectangle 7"/>
          <p:cNvSpPr txBox="1">
            <a:spLocks noGrp="1" noChangeArrowheads="1"/>
          </p:cNvSpPr>
          <p:nvPr/>
        </p:nvSpPr>
        <p:spPr bwMode="auto">
          <a:xfrm>
            <a:off x="7748588"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3653E754-48E1-4913-9036-93622290AF7E}" type="slidenum">
              <a:rPr lang="de-DE" altLang="en-US" sz="1200"/>
              <a:pPr algn="r" eaLnBrk="1" hangingPunct="1">
                <a:spcBef>
                  <a:spcPct val="0"/>
                </a:spcBef>
                <a:buFontTx/>
                <a:buNone/>
              </a:pPr>
              <a:t>16</a:t>
            </a:fld>
            <a:endParaRPr lang="de-DE" altLang="en-US" sz="1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3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3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pic>
        <p:nvPicPr>
          <p:cNvPr id="24579" name="Picture 2" descr="PCT-Kar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0" y="4248150"/>
            <a:ext cx="2732088"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2"/>
          <p:cNvSpPr>
            <a:spLocks noChangeArrowheads="1"/>
          </p:cNvSpPr>
          <p:nvPr/>
        </p:nvSpPr>
        <p:spPr bwMode="auto">
          <a:xfrm>
            <a:off x="755650" y="404813"/>
            <a:ext cx="81168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a:solidFill>
                  <a:srgbClr val="404B56"/>
                </a:solidFill>
              </a:rPr>
              <a:t>How to obtain patent protection in Europe (option 3)</a:t>
            </a:r>
          </a:p>
        </p:txBody>
      </p:sp>
      <p:sp>
        <p:nvSpPr>
          <p:cNvPr id="24581" name="Rectangle 4"/>
          <p:cNvSpPr>
            <a:spLocks noChangeArrowheads="1"/>
          </p:cNvSpPr>
          <p:nvPr/>
        </p:nvSpPr>
        <p:spPr bwMode="auto">
          <a:xfrm>
            <a:off x="755650" y="1484313"/>
            <a:ext cx="688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spcBef>
                <a:spcPct val="20000"/>
              </a:spcBef>
              <a:buFont typeface="Wingdings" pitchFamily="2" charset="2"/>
              <a:buChar char="§"/>
              <a:defRPr sz="2000">
                <a:solidFill>
                  <a:schemeClr val="tx1"/>
                </a:solidFill>
                <a:latin typeface="Arial" charset="0"/>
              </a:defRPr>
            </a:lvl1pPr>
            <a:lvl2pPr marL="742950" indent="-285750" defTabSz="358775" eaLnBrk="0" hangingPunct="0">
              <a:spcBef>
                <a:spcPct val="20000"/>
              </a:spcBef>
              <a:buChar char="–"/>
              <a:defRPr sz="2000">
                <a:solidFill>
                  <a:schemeClr val="tx1"/>
                </a:solidFill>
                <a:latin typeface="Arial" charset="0"/>
              </a:defRPr>
            </a:lvl2pPr>
            <a:lvl3pPr marL="1143000" indent="-228600" defTabSz="358775" eaLnBrk="0" hangingPunct="0">
              <a:spcBef>
                <a:spcPct val="20000"/>
              </a:spcBef>
              <a:buChar char="•"/>
              <a:defRPr sz="2000">
                <a:solidFill>
                  <a:schemeClr val="tx1"/>
                </a:solidFill>
                <a:latin typeface="Arial" charset="0"/>
              </a:defRPr>
            </a:lvl3pPr>
            <a:lvl4pPr marL="1600200" indent="-228600" defTabSz="358775" eaLnBrk="0" hangingPunct="0">
              <a:spcBef>
                <a:spcPct val="20000"/>
              </a:spcBef>
              <a:buChar char="–"/>
              <a:defRPr sz="2000">
                <a:solidFill>
                  <a:schemeClr val="tx1"/>
                </a:solidFill>
                <a:latin typeface="Arial" charset="0"/>
              </a:defRPr>
            </a:lvl4pPr>
            <a:lvl5pPr marL="2057400" indent="-228600" defTabSz="358775" eaLnBrk="0" hangingPunct="0">
              <a:spcBef>
                <a:spcPct val="20000"/>
              </a:spcBef>
              <a:buChar char="»"/>
              <a:defRPr sz="2000">
                <a:solidFill>
                  <a:schemeClr val="tx1"/>
                </a:solidFill>
                <a:latin typeface="Arial" charset="0"/>
              </a:defRPr>
            </a:lvl5pPr>
            <a:lvl6pPr marL="2514600" indent="-228600" defTabSz="358775" eaLnBrk="0" fontAlgn="base" hangingPunct="0">
              <a:spcBef>
                <a:spcPct val="20000"/>
              </a:spcBef>
              <a:spcAft>
                <a:spcPct val="0"/>
              </a:spcAft>
              <a:buChar char="»"/>
              <a:defRPr sz="2000">
                <a:solidFill>
                  <a:schemeClr val="tx1"/>
                </a:solidFill>
                <a:latin typeface="Arial" charset="0"/>
              </a:defRPr>
            </a:lvl6pPr>
            <a:lvl7pPr marL="2971800" indent="-228600" defTabSz="358775" eaLnBrk="0" fontAlgn="base" hangingPunct="0">
              <a:spcBef>
                <a:spcPct val="20000"/>
              </a:spcBef>
              <a:spcAft>
                <a:spcPct val="0"/>
              </a:spcAft>
              <a:buChar char="»"/>
              <a:defRPr sz="2000">
                <a:solidFill>
                  <a:schemeClr val="tx1"/>
                </a:solidFill>
                <a:latin typeface="Arial" charset="0"/>
              </a:defRPr>
            </a:lvl7pPr>
            <a:lvl8pPr marL="3429000" indent="-228600" defTabSz="358775" eaLnBrk="0" fontAlgn="base" hangingPunct="0">
              <a:spcBef>
                <a:spcPct val="20000"/>
              </a:spcBef>
              <a:spcAft>
                <a:spcPct val="0"/>
              </a:spcAft>
              <a:buChar char="»"/>
              <a:defRPr sz="2000">
                <a:solidFill>
                  <a:schemeClr val="tx1"/>
                </a:solidFill>
                <a:latin typeface="Arial" charset="0"/>
              </a:defRPr>
            </a:lvl8pPr>
            <a:lvl9pPr marL="3886200" indent="-228600" defTabSz="358775"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b="1">
                <a:solidFill>
                  <a:srgbClr val="404B56"/>
                </a:solidFill>
              </a:rPr>
              <a:t>The international route: Patent Cooperation Treaty (PCT)</a:t>
            </a:r>
          </a:p>
        </p:txBody>
      </p:sp>
      <p:sp>
        <p:nvSpPr>
          <p:cNvPr id="24582" name="Rectangle 5"/>
          <p:cNvSpPr>
            <a:spLocks noChangeArrowheads="1"/>
          </p:cNvSpPr>
          <p:nvPr/>
        </p:nvSpPr>
        <p:spPr bwMode="auto">
          <a:xfrm>
            <a:off x="882650" y="2354263"/>
            <a:ext cx="61817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1463" indent="-271463"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n-GB" altLang="en-US" sz="1800"/>
              <a:t>One single application for up to 148 countries*</a:t>
            </a:r>
          </a:p>
          <a:p>
            <a:pPr eaLnBrk="1" hangingPunct="1">
              <a:spcBef>
                <a:spcPct val="0"/>
              </a:spcBef>
            </a:pPr>
            <a:endParaRPr lang="en-GB" altLang="en-US" sz="1600"/>
          </a:p>
          <a:p>
            <a:pPr eaLnBrk="1" hangingPunct="1">
              <a:spcBef>
                <a:spcPct val="0"/>
              </a:spcBef>
            </a:pPr>
            <a:r>
              <a:rPr lang="en-GB" altLang="en-US" sz="1800"/>
              <a:t>Harmonisation of formal standards </a:t>
            </a:r>
            <a:br>
              <a:rPr lang="en-GB" altLang="en-US" sz="1800"/>
            </a:br>
            <a:r>
              <a:rPr lang="en-GB" altLang="en-US" sz="1800"/>
              <a:t>(language, patent agent, fees)</a:t>
            </a:r>
          </a:p>
          <a:p>
            <a:pPr eaLnBrk="1" hangingPunct="1">
              <a:spcBef>
                <a:spcPct val="0"/>
              </a:spcBef>
            </a:pPr>
            <a:endParaRPr lang="en-GB" altLang="en-US" sz="1800"/>
          </a:p>
          <a:p>
            <a:pPr eaLnBrk="1" hangingPunct="1">
              <a:spcBef>
                <a:spcPct val="0"/>
              </a:spcBef>
            </a:pPr>
            <a:r>
              <a:rPr lang="en-GB" altLang="en-US" sz="1800"/>
              <a:t>Search report and opinion on patentability</a:t>
            </a:r>
          </a:p>
          <a:p>
            <a:pPr eaLnBrk="1" hangingPunct="1">
              <a:spcBef>
                <a:spcPct val="0"/>
              </a:spcBef>
            </a:pPr>
            <a:endParaRPr lang="en-GB" altLang="en-US" sz="1800"/>
          </a:p>
          <a:p>
            <a:pPr eaLnBrk="1" hangingPunct="1">
              <a:spcBef>
                <a:spcPct val="0"/>
              </a:spcBef>
            </a:pPr>
            <a:r>
              <a:rPr lang="en-GB" altLang="en-US" sz="1800"/>
              <a:t>After 30-31 months, decision by applicant </a:t>
            </a:r>
            <a:br>
              <a:rPr lang="en-GB" altLang="en-US" sz="1800"/>
            </a:br>
            <a:r>
              <a:rPr lang="en-GB" altLang="en-US" sz="1800"/>
              <a:t>on which countries to proceed in.</a:t>
            </a:r>
          </a:p>
          <a:p>
            <a:pPr eaLnBrk="1" hangingPunct="1">
              <a:spcBef>
                <a:spcPct val="0"/>
              </a:spcBef>
            </a:pPr>
            <a:endParaRPr lang="en-GB" altLang="en-US" sz="1800"/>
          </a:p>
        </p:txBody>
      </p:sp>
      <p:grpSp>
        <p:nvGrpSpPr>
          <p:cNvPr id="24583" name="Group 6"/>
          <p:cNvGrpSpPr>
            <a:grpSpLocks/>
          </p:cNvGrpSpPr>
          <p:nvPr/>
        </p:nvGrpSpPr>
        <p:grpSpPr bwMode="auto">
          <a:xfrm>
            <a:off x="7904163" y="1166813"/>
            <a:ext cx="703262" cy="881062"/>
            <a:chOff x="5103" y="1797"/>
            <a:chExt cx="443" cy="555"/>
          </a:xfrm>
        </p:grpSpPr>
        <p:pic>
          <p:nvPicPr>
            <p:cNvPr id="24618" name="Picture 10" descr="C:\Users\Eva\AppData\Local\Microsoft\Windows\Temporary Internet Files\Content.IE5\BKNNL8RI\MCj0424234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 y="1795"/>
              <a:ext cx="46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9" name="Textfeld 13"/>
            <p:cNvSpPr txBox="1">
              <a:spLocks noChangeAspect="1" noChangeArrowheads="1"/>
            </p:cNvSpPr>
            <p:nvPr/>
          </p:nvSpPr>
          <p:spPr bwMode="auto">
            <a:xfrm>
              <a:off x="5148" y="2115"/>
              <a:ext cx="3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400" b="1"/>
                <a:t>PCT</a:t>
              </a:r>
            </a:p>
          </p:txBody>
        </p:sp>
      </p:grpSp>
      <p:grpSp>
        <p:nvGrpSpPr>
          <p:cNvPr id="24584" name="Group 10"/>
          <p:cNvGrpSpPr>
            <a:grpSpLocks/>
          </p:cNvGrpSpPr>
          <p:nvPr/>
        </p:nvGrpSpPr>
        <p:grpSpPr bwMode="auto">
          <a:xfrm>
            <a:off x="7562850" y="2009775"/>
            <a:ext cx="1079500" cy="577850"/>
            <a:chOff x="4876" y="2296"/>
            <a:chExt cx="680" cy="364"/>
          </a:xfrm>
        </p:grpSpPr>
        <p:sp>
          <p:nvSpPr>
            <p:cNvPr id="24613" name="Line 11"/>
            <p:cNvSpPr>
              <a:spLocks noChangeShapeType="1"/>
            </p:cNvSpPr>
            <p:nvPr/>
          </p:nvSpPr>
          <p:spPr bwMode="auto">
            <a:xfrm flipH="1">
              <a:off x="5012" y="2387"/>
              <a:ext cx="136"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614" name="Line 12"/>
            <p:cNvSpPr>
              <a:spLocks noChangeShapeType="1"/>
            </p:cNvSpPr>
            <p:nvPr/>
          </p:nvSpPr>
          <p:spPr bwMode="auto">
            <a:xfrm flipH="1">
              <a:off x="4876" y="2296"/>
              <a:ext cx="137"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615" name="Line 13"/>
            <p:cNvSpPr>
              <a:spLocks noChangeShapeType="1"/>
            </p:cNvSpPr>
            <p:nvPr/>
          </p:nvSpPr>
          <p:spPr bwMode="auto">
            <a:xfrm>
              <a:off x="5511" y="2478"/>
              <a:ext cx="45"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616" name="Line 14"/>
            <p:cNvSpPr>
              <a:spLocks noChangeAspect="1" noChangeShapeType="1"/>
            </p:cNvSpPr>
            <p:nvPr/>
          </p:nvSpPr>
          <p:spPr bwMode="auto">
            <a:xfrm rot="1595850">
              <a:off x="5239" y="2432"/>
              <a:ext cx="1"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617" name="Line 15"/>
            <p:cNvSpPr>
              <a:spLocks noChangeShapeType="1"/>
            </p:cNvSpPr>
            <p:nvPr/>
          </p:nvSpPr>
          <p:spPr bwMode="auto">
            <a:xfrm>
              <a:off x="5375" y="2478"/>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24585" name="Group 16"/>
          <p:cNvGrpSpPr>
            <a:grpSpLocks noChangeAspect="1"/>
          </p:cNvGrpSpPr>
          <p:nvPr/>
        </p:nvGrpSpPr>
        <p:grpSpPr bwMode="auto">
          <a:xfrm>
            <a:off x="7202488" y="2586038"/>
            <a:ext cx="593725" cy="800100"/>
            <a:chOff x="2925" y="3203"/>
            <a:chExt cx="466" cy="628"/>
          </a:xfrm>
        </p:grpSpPr>
        <p:grpSp>
          <p:nvGrpSpPr>
            <p:cNvPr id="24609" name="Group 17"/>
            <p:cNvGrpSpPr>
              <a:grpSpLocks noChangeAspect="1"/>
            </p:cNvGrpSpPr>
            <p:nvPr/>
          </p:nvGrpSpPr>
          <p:grpSpPr bwMode="auto">
            <a:xfrm>
              <a:off x="2925" y="3203"/>
              <a:ext cx="447" cy="628"/>
              <a:chOff x="2925" y="3203"/>
              <a:chExt cx="558" cy="784"/>
            </a:xfrm>
          </p:grpSpPr>
          <p:sp>
            <p:nvSpPr>
              <p:cNvPr id="142354" name="Documents"/>
              <p:cNvSpPr>
                <a:spLocks noChangeAspect="1" noEditPoints="1" noChangeArrowheads="1"/>
              </p:cNvSpPr>
              <p:nvPr/>
            </p:nvSpPr>
            <p:spPr bwMode="auto">
              <a:xfrm>
                <a:off x="3060" y="3203"/>
                <a:ext cx="423" cy="565"/>
              </a:xfrm>
              <a:custGeom>
                <a:avLst/>
                <a:gdLst>
                  <a:gd name="T0" fmla="*/ 0 w 21600"/>
                  <a:gd name="T1" fmla="*/ 73 h 21600"/>
                  <a:gd name="T2" fmla="*/ 68 w 21600"/>
                  <a:gd name="T3" fmla="*/ 0 h 21600"/>
                  <a:gd name="T4" fmla="*/ 424 w 21600"/>
                  <a:gd name="T5" fmla="*/ 492 h 21600"/>
                  <a:gd name="T6" fmla="*/ 391 w 21600"/>
                  <a:gd name="T7" fmla="*/ 529 h 21600"/>
                  <a:gd name="T8" fmla="*/ 358 w 21600"/>
                  <a:gd name="T9" fmla="*/ 566 h 21600"/>
                  <a:gd name="T10" fmla="*/ 391 w 21600"/>
                  <a:gd name="T11" fmla="*/ 37 h 21600"/>
                  <a:gd name="T12" fmla="*/ 358 w 21600"/>
                  <a:gd name="T13" fmla="*/ 73 h 21600"/>
                  <a:gd name="T14" fmla="*/ 32 w 21600"/>
                  <a:gd name="T15" fmla="*/ 37 h 21600"/>
                  <a:gd name="T16" fmla="*/ 423 w 21600"/>
                  <a:gd name="T17" fmla="*/ 0 h 21600"/>
                  <a:gd name="T18" fmla="*/ 212 w 21600"/>
                  <a:gd name="T19" fmla="*/ 0 h 21600"/>
                  <a:gd name="T20" fmla="*/ 0 w 21600"/>
                  <a:gd name="T21" fmla="*/ 283 h 21600"/>
                  <a:gd name="T22" fmla="*/ 423 w 21600"/>
                  <a:gd name="T23" fmla="*/ 283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34 w 21600"/>
                  <a:gd name="T37" fmla="*/ 4167 h 21600"/>
                  <a:gd name="T38" fmla="*/ 16545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folHlink"/>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pic>
            <p:nvPicPr>
              <p:cNvPr id="24612" name="Picture 10" descr="C:\Users\Eva\AppData\Local\Microsoft\Windows\Temporary Internet Files\Content.IE5\BKNNL8RI\MCj04242340000[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8" y="3291"/>
                <a:ext cx="609"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10" name="Textfeld 13"/>
            <p:cNvSpPr txBox="1">
              <a:spLocks noChangeAspect="1" noChangeArrowheads="1"/>
            </p:cNvSpPr>
            <p:nvPr/>
          </p:nvSpPr>
          <p:spPr bwMode="auto">
            <a:xfrm>
              <a:off x="3016" y="3566"/>
              <a:ext cx="37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IN</a:t>
              </a:r>
            </a:p>
          </p:txBody>
        </p:sp>
      </p:grpSp>
      <p:grpSp>
        <p:nvGrpSpPr>
          <p:cNvPr id="24586" name="Group 21"/>
          <p:cNvGrpSpPr>
            <a:grpSpLocks noChangeAspect="1"/>
          </p:cNvGrpSpPr>
          <p:nvPr/>
        </p:nvGrpSpPr>
        <p:grpSpPr bwMode="auto">
          <a:xfrm>
            <a:off x="6910388" y="3357563"/>
            <a:ext cx="593725" cy="800100"/>
            <a:chOff x="2925" y="3203"/>
            <a:chExt cx="466" cy="628"/>
          </a:xfrm>
        </p:grpSpPr>
        <p:grpSp>
          <p:nvGrpSpPr>
            <p:cNvPr id="24605" name="Group 22"/>
            <p:cNvGrpSpPr>
              <a:grpSpLocks noChangeAspect="1"/>
            </p:cNvGrpSpPr>
            <p:nvPr/>
          </p:nvGrpSpPr>
          <p:grpSpPr bwMode="auto">
            <a:xfrm>
              <a:off x="2925" y="3203"/>
              <a:ext cx="447" cy="628"/>
              <a:chOff x="2925" y="3203"/>
              <a:chExt cx="558" cy="784"/>
            </a:xfrm>
          </p:grpSpPr>
          <p:sp>
            <p:nvSpPr>
              <p:cNvPr id="142359" name="Documents"/>
              <p:cNvSpPr>
                <a:spLocks noChangeAspect="1" noEditPoints="1" noChangeArrowheads="1"/>
              </p:cNvSpPr>
              <p:nvPr/>
            </p:nvSpPr>
            <p:spPr bwMode="auto">
              <a:xfrm>
                <a:off x="3060" y="3203"/>
                <a:ext cx="423" cy="565"/>
              </a:xfrm>
              <a:custGeom>
                <a:avLst/>
                <a:gdLst>
                  <a:gd name="T0" fmla="*/ 0 w 21600"/>
                  <a:gd name="T1" fmla="*/ 73 h 21600"/>
                  <a:gd name="T2" fmla="*/ 68 w 21600"/>
                  <a:gd name="T3" fmla="*/ 0 h 21600"/>
                  <a:gd name="T4" fmla="*/ 424 w 21600"/>
                  <a:gd name="T5" fmla="*/ 492 h 21600"/>
                  <a:gd name="T6" fmla="*/ 391 w 21600"/>
                  <a:gd name="T7" fmla="*/ 529 h 21600"/>
                  <a:gd name="T8" fmla="*/ 358 w 21600"/>
                  <a:gd name="T9" fmla="*/ 566 h 21600"/>
                  <a:gd name="T10" fmla="*/ 391 w 21600"/>
                  <a:gd name="T11" fmla="*/ 37 h 21600"/>
                  <a:gd name="T12" fmla="*/ 358 w 21600"/>
                  <a:gd name="T13" fmla="*/ 73 h 21600"/>
                  <a:gd name="T14" fmla="*/ 32 w 21600"/>
                  <a:gd name="T15" fmla="*/ 37 h 21600"/>
                  <a:gd name="T16" fmla="*/ 423 w 21600"/>
                  <a:gd name="T17" fmla="*/ 0 h 21600"/>
                  <a:gd name="T18" fmla="*/ 212 w 21600"/>
                  <a:gd name="T19" fmla="*/ 0 h 21600"/>
                  <a:gd name="T20" fmla="*/ 0 w 21600"/>
                  <a:gd name="T21" fmla="*/ 283 h 21600"/>
                  <a:gd name="T22" fmla="*/ 423 w 21600"/>
                  <a:gd name="T23" fmla="*/ 283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34 w 21600"/>
                  <a:gd name="T37" fmla="*/ 4167 h 21600"/>
                  <a:gd name="T38" fmla="*/ 16545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folHlink"/>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pic>
            <p:nvPicPr>
              <p:cNvPr id="24608" name="Picture 10" descr="C:\Users\Eva\AppData\Local\Microsoft\Windows\Temporary Internet Files\Content.IE5\BKNNL8RI\MCj04242340000[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8" y="3288"/>
                <a:ext cx="609"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06" name="Textfeld 13"/>
            <p:cNvSpPr txBox="1">
              <a:spLocks noChangeAspect="1" noChangeArrowheads="1"/>
            </p:cNvSpPr>
            <p:nvPr/>
          </p:nvSpPr>
          <p:spPr bwMode="auto">
            <a:xfrm>
              <a:off x="3016" y="3566"/>
              <a:ext cx="37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US</a:t>
              </a:r>
            </a:p>
          </p:txBody>
        </p:sp>
      </p:grpSp>
      <p:grpSp>
        <p:nvGrpSpPr>
          <p:cNvPr id="24587" name="Group 26"/>
          <p:cNvGrpSpPr>
            <a:grpSpLocks noChangeAspect="1"/>
          </p:cNvGrpSpPr>
          <p:nvPr/>
        </p:nvGrpSpPr>
        <p:grpSpPr bwMode="auto">
          <a:xfrm>
            <a:off x="7989888" y="2708275"/>
            <a:ext cx="593725" cy="800100"/>
            <a:chOff x="2925" y="3203"/>
            <a:chExt cx="466" cy="628"/>
          </a:xfrm>
        </p:grpSpPr>
        <p:grpSp>
          <p:nvGrpSpPr>
            <p:cNvPr id="24601" name="Group 27"/>
            <p:cNvGrpSpPr>
              <a:grpSpLocks noChangeAspect="1"/>
            </p:cNvGrpSpPr>
            <p:nvPr/>
          </p:nvGrpSpPr>
          <p:grpSpPr bwMode="auto">
            <a:xfrm>
              <a:off x="2925" y="3203"/>
              <a:ext cx="447" cy="628"/>
              <a:chOff x="2925" y="3203"/>
              <a:chExt cx="558" cy="784"/>
            </a:xfrm>
          </p:grpSpPr>
          <p:sp>
            <p:nvSpPr>
              <p:cNvPr id="142364" name="Documents"/>
              <p:cNvSpPr>
                <a:spLocks noChangeAspect="1" noEditPoints="1" noChangeArrowheads="1"/>
              </p:cNvSpPr>
              <p:nvPr/>
            </p:nvSpPr>
            <p:spPr bwMode="auto">
              <a:xfrm>
                <a:off x="3060" y="3203"/>
                <a:ext cx="423" cy="565"/>
              </a:xfrm>
              <a:custGeom>
                <a:avLst/>
                <a:gdLst>
                  <a:gd name="T0" fmla="*/ 0 w 21600"/>
                  <a:gd name="T1" fmla="*/ 73 h 21600"/>
                  <a:gd name="T2" fmla="*/ 68 w 21600"/>
                  <a:gd name="T3" fmla="*/ 0 h 21600"/>
                  <a:gd name="T4" fmla="*/ 424 w 21600"/>
                  <a:gd name="T5" fmla="*/ 492 h 21600"/>
                  <a:gd name="T6" fmla="*/ 391 w 21600"/>
                  <a:gd name="T7" fmla="*/ 529 h 21600"/>
                  <a:gd name="T8" fmla="*/ 358 w 21600"/>
                  <a:gd name="T9" fmla="*/ 566 h 21600"/>
                  <a:gd name="T10" fmla="*/ 391 w 21600"/>
                  <a:gd name="T11" fmla="*/ 37 h 21600"/>
                  <a:gd name="T12" fmla="*/ 358 w 21600"/>
                  <a:gd name="T13" fmla="*/ 73 h 21600"/>
                  <a:gd name="T14" fmla="*/ 32 w 21600"/>
                  <a:gd name="T15" fmla="*/ 37 h 21600"/>
                  <a:gd name="T16" fmla="*/ 423 w 21600"/>
                  <a:gd name="T17" fmla="*/ 0 h 21600"/>
                  <a:gd name="T18" fmla="*/ 212 w 21600"/>
                  <a:gd name="T19" fmla="*/ 0 h 21600"/>
                  <a:gd name="T20" fmla="*/ 0 w 21600"/>
                  <a:gd name="T21" fmla="*/ 283 h 21600"/>
                  <a:gd name="T22" fmla="*/ 423 w 21600"/>
                  <a:gd name="T23" fmla="*/ 283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34 w 21600"/>
                  <a:gd name="T37" fmla="*/ 4167 h 21600"/>
                  <a:gd name="T38" fmla="*/ 16545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folHlink"/>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pic>
            <p:nvPicPr>
              <p:cNvPr id="24604" name="Picture 10" descr="C:\Users\Eva\AppData\Local\Microsoft\Windows\Temporary Internet Files\Content.IE5\BKNNL8RI\MCj04242340000[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7" y="3291"/>
                <a:ext cx="609"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02" name="Textfeld 13"/>
            <p:cNvSpPr txBox="1">
              <a:spLocks noChangeAspect="1" noChangeArrowheads="1"/>
            </p:cNvSpPr>
            <p:nvPr/>
          </p:nvSpPr>
          <p:spPr bwMode="auto">
            <a:xfrm>
              <a:off x="3016" y="3566"/>
              <a:ext cx="37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AU</a:t>
              </a:r>
            </a:p>
          </p:txBody>
        </p:sp>
      </p:grpSp>
      <p:grpSp>
        <p:nvGrpSpPr>
          <p:cNvPr id="24588" name="Group 31"/>
          <p:cNvGrpSpPr>
            <a:grpSpLocks noChangeAspect="1"/>
          </p:cNvGrpSpPr>
          <p:nvPr/>
        </p:nvGrpSpPr>
        <p:grpSpPr bwMode="auto">
          <a:xfrm>
            <a:off x="7558088" y="3213100"/>
            <a:ext cx="593725" cy="800100"/>
            <a:chOff x="2925" y="3203"/>
            <a:chExt cx="466" cy="628"/>
          </a:xfrm>
        </p:grpSpPr>
        <p:grpSp>
          <p:nvGrpSpPr>
            <p:cNvPr id="24597" name="Group 32"/>
            <p:cNvGrpSpPr>
              <a:grpSpLocks noChangeAspect="1"/>
            </p:cNvGrpSpPr>
            <p:nvPr/>
          </p:nvGrpSpPr>
          <p:grpSpPr bwMode="auto">
            <a:xfrm>
              <a:off x="2925" y="3203"/>
              <a:ext cx="447" cy="628"/>
              <a:chOff x="2925" y="3203"/>
              <a:chExt cx="558" cy="784"/>
            </a:xfrm>
          </p:grpSpPr>
          <p:sp>
            <p:nvSpPr>
              <p:cNvPr id="142369" name="Documents"/>
              <p:cNvSpPr>
                <a:spLocks noChangeAspect="1" noEditPoints="1" noChangeArrowheads="1"/>
              </p:cNvSpPr>
              <p:nvPr/>
            </p:nvSpPr>
            <p:spPr bwMode="auto">
              <a:xfrm>
                <a:off x="3060" y="3203"/>
                <a:ext cx="423" cy="565"/>
              </a:xfrm>
              <a:custGeom>
                <a:avLst/>
                <a:gdLst>
                  <a:gd name="T0" fmla="*/ 0 w 21600"/>
                  <a:gd name="T1" fmla="*/ 73 h 21600"/>
                  <a:gd name="T2" fmla="*/ 68 w 21600"/>
                  <a:gd name="T3" fmla="*/ 0 h 21600"/>
                  <a:gd name="T4" fmla="*/ 424 w 21600"/>
                  <a:gd name="T5" fmla="*/ 492 h 21600"/>
                  <a:gd name="T6" fmla="*/ 391 w 21600"/>
                  <a:gd name="T7" fmla="*/ 529 h 21600"/>
                  <a:gd name="T8" fmla="*/ 358 w 21600"/>
                  <a:gd name="T9" fmla="*/ 566 h 21600"/>
                  <a:gd name="T10" fmla="*/ 391 w 21600"/>
                  <a:gd name="T11" fmla="*/ 37 h 21600"/>
                  <a:gd name="T12" fmla="*/ 358 w 21600"/>
                  <a:gd name="T13" fmla="*/ 73 h 21600"/>
                  <a:gd name="T14" fmla="*/ 32 w 21600"/>
                  <a:gd name="T15" fmla="*/ 37 h 21600"/>
                  <a:gd name="T16" fmla="*/ 423 w 21600"/>
                  <a:gd name="T17" fmla="*/ 0 h 21600"/>
                  <a:gd name="T18" fmla="*/ 212 w 21600"/>
                  <a:gd name="T19" fmla="*/ 0 h 21600"/>
                  <a:gd name="T20" fmla="*/ 0 w 21600"/>
                  <a:gd name="T21" fmla="*/ 283 h 21600"/>
                  <a:gd name="T22" fmla="*/ 423 w 21600"/>
                  <a:gd name="T23" fmla="*/ 283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34 w 21600"/>
                  <a:gd name="T37" fmla="*/ 4167 h 21600"/>
                  <a:gd name="T38" fmla="*/ 16545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folHlink"/>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pic>
            <p:nvPicPr>
              <p:cNvPr id="24600" name="Picture 10" descr="C:\Users\Eva\AppData\Local\Microsoft\Windows\Temporary Internet Files\Content.IE5\BKNNL8RI\MCj04242340000[1].w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2" y="3286"/>
                <a:ext cx="603"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98" name="Textfeld 13"/>
            <p:cNvSpPr txBox="1">
              <a:spLocks noChangeAspect="1" noChangeArrowheads="1"/>
            </p:cNvSpPr>
            <p:nvPr/>
          </p:nvSpPr>
          <p:spPr bwMode="auto">
            <a:xfrm>
              <a:off x="3016" y="3566"/>
              <a:ext cx="37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GB</a:t>
              </a:r>
            </a:p>
          </p:txBody>
        </p:sp>
      </p:grpSp>
      <p:grpSp>
        <p:nvGrpSpPr>
          <p:cNvPr id="24589" name="Group 36"/>
          <p:cNvGrpSpPr>
            <a:grpSpLocks noChangeAspect="1"/>
          </p:cNvGrpSpPr>
          <p:nvPr/>
        </p:nvGrpSpPr>
        <p:grpSpPr bwMode="auto">
          <a:xfrm>
            <a:off x="8089900" y="3597275"/>
            <a:ext cx="593725" cy="800100"/>
            <a:chOff x="2925" y="3203"/>
            <a:chExt cx="466" cy="628"/>
          </a:xfrm>
        </p:grpSpPr>
        <p:grpSp>
          <p:nvGrpSpPr>
            <p:cNvPr id="24593" name="Group 37"/>
            <p:cNvGrpSpPr>
              <a:grpSpLocks noChangeAspect="1"/>
            </p:cNvGrpSpPr>
            <p:nvPr/>
          </p:nvGrpSpPr>
          <p:grpSpPr bwMode="auto">
            <a:xfrm>
              <a:off x="2925" y="3203"/>
              <a:ext cx="447" cy="628"/>
              <a:chOff x="2925" y="3203"/>
              <a:chExt cx="558" cy="784"/>
            </a:xfrm>
          </p:grpSpPr>
          <p:sp>
            <p:nvSpPr>
              <p:cNvPr id="142374" name="Documents"/>
              <p:cNvSpPr>
                <a:spLocks noChangeAspect="1" noEditPoints="1" noChangeArrowheads="1"/>
              </p:cNvSpPr>
              <p:nvPr/>
            </p:nvSpPr>
            <p:spPr bwMode="auto">
              <a:xfrm>
                <a:off x="3060" y="3203"/>
                <a:ext cx="423" cy="565"/>
              </a:xfrm>
              <a:custGeom>
                <a:avLst/>
                <a:gdLst>
                  <a:gd name="T0" fmla="*/ 0 w 21600"/>
                  <a:gd name="T1" fmla="*/ 73 h 21600"/>
                  <a:gd name="T2" fmla="*/ 68 w 21600"/>
                  <a:gd name="T3" fmla="*/ 0 h 21600"/>
                  <a:gd name="T4" fmla="*/ 424 w 21600"/>
                  <a:gd name="T5" fmla="*/ 492 h 21600"/>
                  <a:gd name="T6" fmla="*/ 391 w 21600"/>
                  <a:gd name="T7" fmla="*/ 529 h 21600"/>
                  <a:gd name="T8" fmla="*/ 358 w 21600"/>
                  <a:gd name="T9" fmla="*/ 566 h 21600"/>
                  <a:gd name="T10" fmla="*/ 391 w 21600"/>
                  <a:gd name="T11" fmla="*/ 37 h 21600"/>
                  <a:gd name="T12" fmla="*/ 358 w 21600"/>
                  <a:gd name="T13" fmla="*/ 73 h 21600"/>
                  <a:gd name="T14" fmla="*/ 32 w 21600"/>
                  <a:gd name="T15" fmla="*/ 37 h 21600"/>
                  <a:gd name="T16" fmla="*/ 423 w 21600"/>
                  <a:gd name="T17" fmla="*/ 0 h 21600"/>
                  <a:gd name="T18" fmla="*/ 212 w 21600"/>
                  <a:gd name="T19" fmla="*/ 0 h 21600"/>
                  <a:gd name="T20" fmla="*/ 0 w 21600"/>
                  <a:gd name="T21" fmla="*/ 283 h 21600"/>
                  <a:gd name="T22" fmla="*/ 423 w 21600"/>
                  <a:gd name="T23" fmla="*/ 283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34 w 21600"/>
                  <a:gd name="T37" fmla="*/ 4167 h 21600"/>
                  <a:gd name="T38" fmla="*/ 16545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folHlink"/>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de-DE"/>
              </a:p>
            </p:txBody>
          </p:sp>
          <p:pic>
            <p:nvPicPr>
              <p:cNvPr id="24596" name="Picture 10" descr="C:\Users\Eva\AppData\Local\Microsoft\Windows\Temporary Internet Files\Content.IE5\BKNNL8RI\MCj04242340000[1].wm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1" y="3292"/>
                <a:ext cx="603"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94" name="Textfeld 13"/>
            <p:cNvSpPr txBox="1">
              <a:spLocks noChangeAspect="1" noChangeArrowheads="1"/>
            </p:cNvSpPr>
            <p:nvPr/>
          </p:nvSpPr>
          <p:spPr bwMode="auto">
            <a:xfrm>
              <a:off x="3016" y="3566"/>
              <a:ext cx="37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b="1"/>
                <a:t>CN</a:t>
              </a:r>
            </a:p>
          </p:txBody>
        </p:sp>
      </p:grpSp>
      <p:sp>
        <p:nvSpPr>
          <p:cNvPr id="24591" name="Rectangle 45"/>
          <p:cNvSpPr>
            <a:spLocks noChangeArrowheads="1"/>
          </p:cNvSpPr>
          <p:nvPr/>
        </p:nvSpPr>
        <p:spPr bwMode="auto">
          <a:xfrm>
            <a:off x="1116013" y="5829300"/>
            <a:ext cx="17811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 typeface="Wingdings" pitchFamily="2" charset="2"/>
              <a:buNone/>
            </a:pPr>
            <a:r>
              <a:rPr lang="en-GB" altLang="en-US" sz="1600"/>
              <a:t>*December 2013</a:t>
            </a:r>
          </a:p>
        </p:txBody>
      </p:sp>
      <p:sp>
        <p:nvSpPr>
          <p:cNvPr id="24592" name="Rectangle 7"/>
          <p:cNvSpPr txBox="1">
            <a:spLocks noGrp="1" noChangeArrowheads="1"/>
          </p:cNvSpPr>
          <p:nvPr/>
        </p:nvSpPr>
        <p:spPr bwMode="auto">
          <a:xfrm>
            <a:off x="7750175" y="6567488"/>
            <a:ext cx="75565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8C7E0A54-011D-4D29-B6C2-46B4C29E559A}" type="slidenum">
              <a:rPr lang="de-DE" altLang="en-US" sz="1200"/>
              <a:pPr algn="r" eaLnBrk="1" hangingPunct="1">
                <a:spcBef>
                  <a:spcPct val="0"/>
                </a:spcBef>
                <a:buFontTx/>
                <a:buNone/>
              </a:pPr>
              <a:t>17</a:t>
            </a:fld>
            <a:endParaRPr lang="de-DE" altLang="en-US" sz="12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ltLang="en-US" smtClean="0"/>
              <a:t>What is infringement?</a:t>
            </a:r>
          </a:p>
        </p:txBody>
      </p:sp>
      <p:sp>
        <p:nvSpPr>
          <p:cNvPr id="25603" name="Rectangle 3"/>
          <p:cNvSpPr>
            <a:spLocks noGrp="1" noChangeArrowheads="1"/>
          </p:cNvSpPr>
          <p:nvPr>
            <p:ph type="body" idx="4294967295"/>
          </p:nvPr>
        </p:nvSpPr>
        <p:spPr>
          <a:xfrm>
            <a:off x="755650" y="1160463"/>
            <a:ext cx="5976938" cy="2773362"/>
          </a:xfrm>
        </p:spPr>
        <p:txBody>
          <a:bodyPr/>
          <a:lstStyle/>
          <a:p>
            <a:pPr marL="284163" indent="-284163">
              <a:spcAft>
                <a:spcPts val="1200"/>
              </a:spcAft>
              <a:defRPr/>
            </a:pPr>
            <a:r>
              <a:rPr lang="en-GB" altLang="en-US" sz="1800" dirty="0" smtClean="0"/>
              <a:t>Making use of a patented product or process without </a:t>
            </a:r>
            <a:br>
              <a:rPr lang="en-GB" altLang="en-US" sz="1800" dirty="0" smtClean="0"/>
            </a:br>
            <a:r>
              <a:rPr lang="en-GB" altLang="en-US" sz="1800" dirty="0" smtClean="0"/>
              <a:t>the consent of the patent owner</a:t>
            </a:r>
          </a:p>
          <a:p>
            <a:pPr marL="284163" indent="-284163">
              <a:spcAft>
                <a:spcPts val="1200"/>
              </a:spcAft>
              <a:defRPr/>
            </a:pPr>
            <a:r>
              <a:rPr lang="en-GB" altLang="en-US" sz="1800" dirty="0" smtClean="0"/>
              <a:t>Making, offering, putting on the market, importing or stocking the product</a:t>
            </a:r>
          </a:p>
          <a:p>
            <a:pPr marL="306387" indent="-285750">
              <a:defRPr/>
            </a:pPr>
            <a:r>
              <a:rPr lang="en-GB" altLang="en-US" sz="1800" dirty="0" smtClean="0"/>
              <a:t>Making, offering, putting on the market, importing or stocking a product directly obtained from a protected process</a:t>
            </a:r>
          </a:p>
          <a:p>
            <a:pPr marL="306387" indent="-285750">
              <a:defRPr/>
            </a:pPr>
            <a:r>
              <a:rPr lang="en-GB" altLang="en-US" sz="1800" dirty="0" smtClean="0"/>
              <a:t>Using a process or offering the process for use</a:t>
            </a:r>
          </a:p>
        </p:txBody>
      </p:sp>
      <p:sp>
        <p:nvSpPr>
          <p:cNvPr id="27652" name="Rectangle 7"/>
          <p:cNvSpPr txBox="1">
            <a:spLocks noGrp="1" noChangeArrowheads="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3BEBF758-1C6C-4518-80EF-4EF851CB8D4A}" type="slidenum">
              <a:rPr lang="de-DE" altLang="en-US" sz="1200"/>
              <a:pPr algn="r" eaLnBrk="1" hangingPunct="1">
                <a:spcBef>
                  <a:spcPct val="0"/>
                </a:spcBef>
                <a:buFontTx/>
                <a:buNone/>
              </a:pPr>
              <a:t>18</a:t>
            </a:fld>
            <a:endParaRPr lang="de-DE" altLang="en-US" sz="1200"/>
          </a:p>
        </p:txBody>
      </p:sp>
      <p:sp>
        <p:nvSpPr>
          <p:cNvPr id="27653" name="Rectangle 3"/>
          <p:cNvSpPr>
            <a:spLocks noChangeArrowheads="1"/>
          </p:cNvSpPr>
          <p:nvPr/>
        </p:nvSpPr>
        <p:spPr bwMode="auto">
          <a:xfrm>
            <a:off x="3059113" y="4219575"/>
            <a:ext cx="561657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4163" indent="-284163" eaLnBrk="0" hangingPunct="0">
              <a:spcBef>
                <a:spcPct val="20000"/>
              </a:spcBef>
              <a:buFont typeface="Wingdings" pitchFamily="2" charset="2"/>
              <a:buChar char="§"/>
              <a:defRPr sz="2000">
                <a:solidFill>
                  <a:schemeClr val="tx1"/>
                </a:solidFill>
                <a:latin typeface="Arial" charset="0"/>
              </a:defRPr>
            </a:lvl1pPr>
            <a:lvl2pPr marL="536575" indent="-250825"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r>
              <a:rPr lang="en-GB" altLang="en-US" sz="1800"/>
              <a:t>Infringement is determined by the national courts or by the Unified Patent Court </a:t>
            </a:r>
            <a:r>
              <a:rPr lang="en-GB" altLang="en-US" sz="1600"/>
              <a:t>(once it enters into force)</a:t>
            </a:r>
            <a:endParaRPr lang="en-GB" altLang="en-US" sz="1800"/>
          </a:p>
          <a:p>
            <a:r>
              <a:rPr lang="en-GB" altLang="en-US" sz="1800"/>
              <a:t>What constitutes infringement in one country may differ from other countries</a:t>
            </a:r>
          </a:p>
          <a:p>
            <a:r>
              <a:rPr lang="en-GB" altLang="en-US" sz="1800"/>
              <a:t>Patent proprietors can claim damages and other remedies from alleged infringers</a:t>
            </a:r>
          </a:p>
          <a:p>
            <a:endParaRPr lang="en-GB" altLang="en-US" sz="1600"/>
          </a:p>
        </p:txBody>
      </p:sp>
      <p:pic>
        <p:nvPicPr>
          <p:cNvPr id="27654" name="Picture 17" descr="stk316015rkn"/>
          <p:cNvPicPr>
            <a:picLocks noChangeAspect="1" noChangeArrowheads="1"/>
          </p:cNvPicPr>
          <p:nvPr/>
        </p:nvPicPr>
        <p:blipFill>
          <a:blip r:embed="rId3">
            <a:extLst>
              <a:ext uri="{28A0092B-C50C-407E-A947-70E740481C1C}">
                <a14:useLocalDpi xmlns:a14="http://schemas.microsoft.com/office/drawing/2010/main" val="0"/>
              </a:ext>
            </a:extLst>
          </a:blip>
          <a:srcRect t="44827"/>
          <a:stretch>
            <a:fillRect/>
          </a:stretch>
        </p:blipFill>
        <p:spPr bwMode="auto">
          <a:xfrm>
            <a:off x="6659563" y="2420938"/>
            <a:ext cx="1900237"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8" descr="1489812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765175"/>
            <a:ext cx="18891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9" descr="1616639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292600"/>
            <a:ext cx="2320925"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Footer Placeholder 3"/>
          <p:cNvSpPr txBox="1">
            <a:spLocks noGrp="1"/>
          </p:cNvSpPr>
          <p:nvPr/>
        </p:nvSpPr>
        <p:spPr bwMode="auto">
          <a:xfrm>
            <a:off x="611188" y="6553200"/>
            <a:ext cx="5832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hteck 9"/>
          <p:cNvSpPr>
            <a:spLocks noChangeArrowheads="1"/>
          </p:cNvSpPr>
          <p:nvPr/>
        </p:nvSpPr>
        <p:spPr bwMode="auto">
          <a:xfrm>
            <a:off x="971550" y="2182813"/>
            <a:ext cx="3346450" cy="3046412"/>
          </a:xfrm>
          <a:prstGeom prst="rect">
            <a:avLst/>
          </a:prstGeom>
          <a:solidFill>
            <a:srgbClr val="D3DDE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spcAft>
                <a:spcPts val="1800"/>
              </a:spcAft>
              <a:buFont typeface="Arial" charset="0"/>
              <a:buChar char="•"/>
            </a:pPr>
            <a:r>
              <a:rPr lang="en-GB" altLang="en-US" sz="1800"/>
              <a:t>Exclusivity enables investment and higher returns on investment</a:t>
            </a:r>
          </a:p>
          <a:p>
            <a:pPr eaLnBrk="1" hangingPunct="1">
              <a:spcBef>
                <a:spcPct val="0"/>
              </a:spcBef>
              <a:spcAft>
                <a:spcPts val="1800"/>
              </a:spcAft>
              <a:buFont typeface="Arial" charset="0"/>
              <a:buChar char="•"/>
            </a:pPr>
            <a:r>
              <a:rPr lang="en-GB" altLang="en-US" sz="1800"/>
              <a:t>Strong, enforceable </a:t>
            </a:r>
            <a:br>
              <a:rPr lang="en-GB" altLang="en-US" sz="1800"/>
            </a:br>
            <a:r>
              <a:rPr lang="en-GB" altLang="en-US" sz="1800"/>
              <a:t>legal right</a:t>
            </a:r>
          </a:p>
          <a:p>
            <a:pPr eaLnBrk="1" hangingPunct="1">
              <a:spcBef>
                <a:spcPct val="0"/>
              </a:spcBef>
              <a:spcAft>
                <a:spcPts val="1800"/>
              </a:spcAft>
              <a:buFont typeface="Arial" charset="0"/>
              <a:buChar char="•"/>
            </a:pPr>
            <a:r>
              <a:rPr lang="en-GB" altLang="en-US" sz="1800"/>
              <a:t>Makes invention tradable (licence, sale)</a:t>
            </a:r>
          </a:p>
        </p:txBody>
      </p:sp>
      <p:sp>
        <p:nvSpPr>
          <p:cNvPr id="30723" name="Rechteck 10"/>
          <p:cNvSpPr>
            <a:spLocks noChangeArrowheads="1"/>
          </p:cNvSpPr>
          <p:nvPr/>
        </p:nvSpPr>
        <p:spPr bwMode="auto">
          <a:xfrm>
            <a:off x="4648200" y="2182813"/>
            <a:ext cx="3286125" cy="3046412"/>
          </a:xfrm>
          <a:prstGeom prst="rect">
            <a:avLst/>
          </a:prstGeom>
          <a:solidFill>
            <a:schemeClr val="accent1"/>
          </a:solidFill>
          <a:ln>
            <a:noFill/>
          </a:ln>
          <a:extLst>
            <a:ext uri="{91240B29-F687-4F45-9708-019B960494DF}">
              <a14:hiddenLine xmlns:a14="http://schemas.microsoft.com/office/drawing/2010/main" w="19050" algn="ctr">
                <a:solidFill>
                  <a:schemeClr val="tx1"/>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spcAft>
                <a:spcPts val="1800"/>
              </a:spcAft>
              <a:buFont typeface="Arial" charset="0"/>
              <a:buChar char="•"/>
            </a:pPr>
            <a:r>
              <a:rPr lang="en-US" altLang="en-US" sz="1800" dirty="0">
                <a:solidFill>
                  <a:schemeClr val="bg1"/>
                </a:solidFill>
              </a:rPr>
              <a:t>Reveals invention </a:t>
            </a:r>
            <a:br>
              <a:rPr lang="en-US" altLang="en-US" sz="1800" dirty="0">
                <a:solidFill>
                  <a:schemeClr val="bg1"/>
                </a:solidFill>
              </a:rPr>
            </a:br>
            <a:r>
              <a:rPr lang="en-US" altLang="en-US" sz="1800" dirty="0">
                <a:solidFill>
                  <a:schemeClr val="bg1"/>
                </a:solidFill>
              </a:rPr>
              <a:t>to competitors </a:t>
            </a:r>
            <a:br>
              <a:rPr lang="en-US" altLang="en-US" sz="1800" dirty="0">
                <a:solidFill>
                  <a:schemeClr val="bg1"/>
                </a:solidFill>
              </a:rPr>
            </a:br>
            <a:r>
              <a:rPr lang="en-US" altLang="en-US" sz="1800" dirty="0">
                <a:solidFill>
                  <a:schemeClr val="bg1"/>
                </a:solidFill>
              </a:rPr>
              <a:t>(after 18 months)</a:t>
            </a:r>
          </a:p>
          <a:p>
            <a:pPr eaLnBrk="1" hangingPunct="1">
              <a:spcBef>
                <a:spcPct val="0"/>
              </a:spcBef>
              <a:spcAft>
                <a:spcPts val="1800"/>
              </a:spcAft>
              <a:buFont typeface="Arial" charset="0"/>
              <a:buChar char="•"/>
            </a:pPr>
            <a:r>
              <a:rPr lang="en-US" altLang="en-US" sz="1800" b="1" dirty="0">
                <a:solidFill>
                  <a:schemeClr val="bg1"/>
                </a:solidFill>
              </a:rPr>
              <a:t>Can be expensive</a:t>
            </a:r>
          </a:p>
          <a:p>
            <a:pPr eaLnBrk="1" hangingPunct="1">
              <a:spcBef>
                <a:spcPct val="0"/>
              </a:spcBef>
              <a:spcAft>
                <a:spcPts val="1800"/>
              </a:spcAft>
              <a:buFont typeface="Arial" charset="0"/>
              <a:buChar char="•"/>
            </a:pPr>
            <a:r>
              <a:rPr lang="en-US" altLang="en-US" sz="1800" dirty="0">
                <a:solidFill>
                  <a:schemeClr val="bg1"/>
                </a:solidFill>
              </a:rPr>
              <a:t>Grant may take </a:t>
            </a:r>
            <a:r>
              <a:rPr lang="en-US" altLang="en-US" sz="1800" dirty="0" smtClean="0">
                <a:solidFill>
                  <a:schemeClr val="bg1"/>
                </a:solidFill>
              </a:rPr>
              <a:t>3-5 </a:t>
            </a:r>
            <a:r>
              <a:rPr lang="en-US" altLang="en-US" sz="1800" dirty="0">
                <a:solidFill>
                  <a:schemeClr val="bg1"/>
                </a:solidFill>
              </a:rPr>
              <a:t>years</a:t>
            </a:r>
          </a:p>
          <a:p>
            <a:pPr eaLnBrk="1" hangingPunct="1">
              <a:spcBef>
                <a:spcPct val="0"/>
              </a:spcBef>
              <a:spcAft>
                <a:spcPts val="1800"/>
              </a:spcAft>
              <a:buFont typeface="Arial" charset="0"/>
              <a:buChar char="•"/>
            </a:pPr>
            <a:r>
              <a:rPr lang="en-US" altLang="en-US" sz="1800" dirty="0">
                <a:solidFill>
                  <a:schemeClr val="bg1"/>
                </a:solidFill>
              </a:rPr>
              <a:t>Patent enforceable only after grant; proceedings can be costly</a:t>
            </a:r>
          </a:p>
        </p:txBody>
      </p:sp>
      <p:sp>
        <p:nvSpPr>
          <p:cNvPr id="30724" name="Titel 1"/>
          <p:cNvSpPr>
            <a:spLocks noGrp="1"/>
          </p:cNvSpPr>
          <p:nvPr>
            <p:ph type="title"/>
          </p:nvPr>
        </p:nvSpPr>
        <p:spPr/>
        <p:txBody>
          <a:bodyPr lIns="91440" tIns="45720" rIns="91440" bIns="45720" anchor="ctr"/>
          <a:lstStyle/>
          <a:p>
            <a:pPr eaLnBrk="1" hangingPunct="1"/>
            <a:r>
              <a:rPr lang="en-US" altLang="en-US" smtClean="0"/>
              <a:t>Advantages and disadvantages of getting a patent</a:t>
            </a:r>
          </a:p>
        </p:txBody>
      </p:sp>
      <p:sp>
        <p:nvSpPr>
          <p:cNvPr id="30725" name="Textfeld 6"/>
          <p:cNvSpPr txBox="1">
            <a:spLocks noChangeArrowheads="1"/>
          </p:cNvSpPr>
          <p:nvPr/>
        </p:nvSpPr>
        <p:spPr bwMode="auto">
          <a:xfrm>
            <a:off x="868363" y="1657350"/>
            <a:ext cx="1944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solidFill>
                  <a:schemeClr val="bg2"/>
                </a:solidFill>
              </a:rPr>
              <a:t>Advantages</a:t>
            </a:r>
          </a:p>
        </p:txBody>
      </p:sp>
      <p:sp>
        <p:nvSpPr>
          <p:cNvPr id="30726" name="Textfeld 7"/>
          <p:cNvSpPr txBox="1">
            <a:spLocks noChangeArrowheads="1"/>
          </p:cNvSpPr>
          <p:nvPr/>
        </p:nvSpPr>
        <p:spPr bwMode="auto">
          <a:xfrm>
            <a:off x="4540250" y="1657350"/>
            <a:ext cx="179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solidFill>
                  <a:schemeClr val="accent1"/>
                </a:solidFill>
              </a:rPr>
              <a:t>Disadvantages</a:t>
            </a:r>
          </a:p>
        </p:txBody>
      </p:sp>
      <p:sp>
        <p:nvSpPr>
          <p:cNvPr id="30728" name="Rectangle 7"/>
          <p:cNvSpPr txBox="1">
            <a:spLocks noGrp="1" noChangeArrowheads="1"/>
          </p:cNvSpPr>
          <p:nvPr/>
        </p:nvSpPr>
        <p:spPr bwMode="auto">
          <a:xfrm>
            <a:off x="7729538"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D2B19D4E-C611-4021-92A3-E6E5146A2C30}" type="slidenum">
              <a:rPr lang="de-DE" altLang="en-US" sz="1200"/>
              <a:pPr algn="r" eaLnBrk="1" hangingPunct="1">
                <a:spcBef>
                  <a:spcPct val="0"/>
                </a:spcBef>
                <a:buFontTx/>
                <a:buNone/>
              </a:pPr>
              <a:t>19</a:t>
            </a:fld>
            <a:endParaRPr lang="de-DE" altLang="en-US" sz="12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4</a:t>
            </a:r>
          </a:p>
        </p:txBody>
      </p:sp>
      <p:sp>
        <p:nvSpPr>
          <p:cNvPr id="7171" name="Titel 1"/>
          <p:cNvSpPr>
            <a:spLocks noGrp="1"/>
          </p:cNvSpPr>
          <p:nvPr>
            <p:ph type="title"/>
          </p:nvPr>
        </p:nvSpPr>
        <p:spPr/>
        <p:txBody>
          <a:bodyPr lIns="91440" tIns="45720" rIns="91440" bIns="45720" anchor="ctr"/>
          <a:lstStyle/>
          <a:p>
            <a:pPr eaLnBrk="1" hangingPunct="1"/>
            <a:r>
              <a:rPr lang="en-US" altLang="en-US" smtClean="0"/>
              <a:t>The patent system yesterday and today</a:t>
            </a:r>
          </a:p>
        </p:txBody>
      </p:sp>
      <p:sp>
        <p:nvSpPr>
          <p:cNvPr id="7172" name="Inhaltsplatzhalter 2"/>
          <p:cNvSpPr>
            <a:spLocks noGrp="1"/>
          </p:cNvSpPr>
          <p:nvPr>
            <p:ph idx="4294967295"/>
          </p:nvPr>
        </p:nvSpPr>
        <p:spPr>
          <a:xfrm>
            <a:off x="755650" y="1168400"/>
            <a:ext cx="3025775" cy="355600"/>
          </a:xfrm>
        </p:spPr>
        <p:txBody>
          <a:bodyPr lIns="91440" tIns="45720" rIns="91440" bIns="45720"/>
          <a:lstStyle/>
          <a:p>
            <a:pPr eaLnBrk="1" hangingPunct="1">
              <a:buFont typeface="Wingdings" pitchFamily="2" charset="2"/>
              <a:buNone/>
            </a:pPr>
            <a:r>
              <a:rPr lang="en-US" altLang="en-US" b="1" smtClean="0"/>
              <a:t>Senate of Venice, 1474</a:t>
            </a:r>
          </a:p>
        </p:txBody>
      </p:sp>
      <p:sp>
        <p:nvSpPr>
          <p:cNvPr id="7173" name="Rechteck 4"/>
          <p:cNvSpPr>
            <a:spLocks noChangeArrowheads="1"/>
          </p:cNvSpPr>
          <p:nvPr/>
        </p:nvSpPr>
        <p:spPr bwMode="auto">
          <a:xfrm>
            <a:off x="755650" y="1484313"/>
            <a:ext cx="6445250"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0"/>
              </a:spcBef>
              <a:buFontTx/>
              <a:buNone/>
            </a:pPr>
            <a:r>
              <a:rPr lang="en-US" altLang="en-US" sz="1800" i="1"/>
              <a:t>"Any person in this city who makes any new and ingenious contrivance, </a:t>
            </a:r>
            <a:r>
              <a:rPr lang="en-US" altLang="en-US" sz="1800" b="1" i="1"/>
              <a:t>not made heretofore in our dominion</a:t>
            </a:r>
            <a:r>
              <a:rPr lang="en-US" altLang="en-US" sz="1800" i="1"/>
              <a:t>, shall, as soon as it is perfected so that it can be used and exercised, give notice of the same to our State Judicial Office, it being </a:t>
            </a:r>
            <a:r>
              <a:rPr lang="en-US" altLang="en-US" sz="1800" b="1" i="1"/>
              <a:t>forbidden up to 10 years </a:t>
            </a:r>
            <a:r>
              <a:rPr lang="en-US" altLang="en-US" sz="1800" i="1"/>
              <a:t>for any other person in any territory of ours to make a contrivance in the form and resemblance thereof".</a:t>
            </a:r>
          </a:p>
        </p:txBody>
      </p:sp>
      <p:sp>
        <p:nvSpPr>
          <p:cNvPr id="7174" name="Textfeld 7"/>
          <p:cNvSpPr txBox="1">
            <a:spLocks noChangeArrowheads="1"/>
          </p:cNvSpPr>
          <p:nvPr/>
        </p:nvSpPr>
        <p:spPr bwMode="auto">
          <a:xfrm>
            <a:off x="684213" y="4221163"/>
            <a:ext cx="32845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63525" indent="-263525"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0"/>
              </a:spcBef>
              <a:buFontTx/>
              <a:buNone/>
            </a:pPr>
            <a:r>
              <a:rPr lang="en-US" altLang="en-US" sz="1800" b="1">
                <a:solidFill>
                  <a:schemeClr val="accent1"/>
                </a:solidFill>
              </a:rPr>
              <a:t>Today:</a:t>
            </a:r>
          </a:p>
          <a:p>
            <a:pPr eaLnBrk="1" hangingPunct="1">
              <a:lnSpc>
                <a:spcPct val="120000"/>
              </a:lnSpc>
              <a:spcBef>
                <a:spcPct val="0"/>
              </a:spcBef>
              <a:buFontTx/>
              <a:buChar char="•"/>
            </a:pPr>
            <a:r>
              <a:rPr lang="en-US" altLang="en-US" sz="1800"/>
              <a:t>New to the world </a:t>
            </a:r>
          </a:p>
          <a:p>
            <a:pPr eaLnBrk="1" hangingPunct="1">
              <a:lnSpc>
                <a:spcPct val="120000"/>
              </a:lnSpc>
              <a:spcBef>
                <a:spcPct val="0"/>
              </a:spcBef>
              <a:buFontTx/>
              <a:buChar char="•"/>
            </a:pPr>
            <a:r>
              <a:rPr lang="en-US" altLang="en-US" sz="1800"/>
              <a:t>Up to 20 years of protection</a:t>
            </a:r>
          </a:p>
          <a:p>
            <a:pPr eaLnBrk="1" hangingPunct="1">
              <a:lnSpc>
                <a:spcPct val="120000"/>
              </a:lnSpc>
              <a:spcBef>
                <a:spcPct val="0"/>
              </a:spcBef>
              <a:buFontTx/>
              <a:buChar char="•"/>
            </a:pPr>
            <a:r>
              <a:rPr lang="en-US" altLang="en-US" sz="1800"/>
              <a:t>Publication</a:t>
            </a:r>
            <a:endParaRPr lang="en-US" altLang="en-US" sz="1800">
              <a:solidFill>
                <a:schemeClr val="accent1"/>
              </a:solidFill>
            </a:endParaRPr>
          </a:p>
        </p:txBody>
      </p:sp>
      <p:sp>
        <p:nvSpPr>
          <p:cNvPr id="7175" name="Text Box 11"/>
          <p:cNvSpPr txBox="1">
            <a:spLocks noChangeArrowheads="1"/>
          </p:cNvSpPr>
          <p:nvPr/>
        </p:nvSpPr>
        <p:spPr bwMode="auto">
          <a:xfrm>
            <a:off x="8315325" y="80963"/>
            <a:ext cx="828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200">
                <a:solidFill>
                  <a:schemeClr val="accent1"/>
                </a:solidFill>
              </a:rPr>
              <a:t>Optional</a:t>
            </a:r>
          </a:p>
        </p:txBody>
      </p:sp>
      <p:sp>
        <p:nvSpPr>
          <p:cNvPr id="7176" name="Footer Placeholder 3"/>
          <p:cNvSpPr txBox="1">
            <a:spLocks noGrp="1"/>
          </p:cNvSpPr>
          <p:nvPr/>
        </p:nvSpPr>
        <p:spPr bwMode="auto">
          <a:xfrm>
            <a:off x="611188" y="6553200"/>
            <a:ext cx="62658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7177" name="Textfeld 7"/>
          <p:cNvSpPr txBox="1">
            <a:spLocks noChangeArrowheads="1"/>
          </p:cNvSpPr>
          <p:nvPr/>
        </p:nvSpPr>
        <p:spPr bwMode="auto">
          <a:xfrm>
            <a:off x="4140200" y="4221163"/>
            <a:ext cx="3960813"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63525" indent="-263525"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0"/>
              </a:spcBef>
              <a:buFontTx/>
              <a:buNone/>
            </a:pPr>
            <a:endParaRPr lang="en-US" altLang="en-US" sz="1800"/>
          </a:p>
          <a:p>
            <a:pPr eaLnBrk="1" hangingPunct="1">
              <a:lnSpc>
                <a:spcPct val="120000"/>
              </a:lnSpc>
              <a:spcBef>
                <a:spcPct val="0"/>
              </a:spcBef>
              <a:buFontTx/>
              <a:buChar char="•"/>
            </a:pPr>
            <a:r>
              <a:rPr lang="en-US" altLang="en-US" sz="1800"/>
              <a:t>Incentive to innovate </a:t>
            </a:r>
            <a:br>
              <a:rPr lang="en-US" altLang="en-US" sz="1800"/>
            </a:br>
            <a:r>
              <a:rPr lang="en-US" altLang="en-US" sz="1800"/>
              <a:t>and to share knowledge </a:t>
            </a:r>
            <a:br>
              <a:rPr lang="en-US" altLang="en-US" sz="1800"/>
            </a:br>
            <a:endParaRPr lang="en-US" altLang="en-US" sz="1800"/>
          </a:p>
          <a:p>
            <a:pPr eaLnBrk="1" hangingPunct="1">
              <a:lnSpc>
                <a:spcPct val="120000"/>
              </a:lnSpc>
              <a:spcBef>
                <a:spcPct val="0"/>
              </a:spcBef>
              <a:buFontTx/>
              <a:buChar char="•"/>
            </a:pPr>
            <a:endParaRPr lang="en-US" altLang="en-US" sz="1800"/>
          </a:p>
          <a:p>
            <a:pPr eaLnBrk="1" hangingPunct="1">
              <a:lnSpc>
                <a:spcPct val="120000"/>
              </a:lnSpc>
              <a:spcBef>
                <a:spcPct val="0"/>
              </a:spcBef>
              <a:buFontTx/>
              <a:buChar char="•"/>
            </a:pPr>
            <a:endParaRPr lang="en-US" altLang="en-US" sz="1800"/>
          </a:p>
        </p:txBody>
      </p:sp>
      <p:pic>
        <p:nvPicPr>
          <p:cNvPr id="71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3282950"/>
            <a:ext cx="16192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p:cNvSpPr>
            <a:spLocks noGrp="1"/>
          </p:cNvSpPr>
          <p:nvPr>
            <p:ph type="title"/>
          </p:nvPr>
        </p:nvSpPr>
        <p:spPr/>
        <p:txBody>
          <a:bodyPr lIns="91440" tIns="45720" rIns="91440" bIns="45720" anchor="ctr"/>
          <a:lstStyle/>
          <a:p>
            <a:pPr eaLnBrk="1" hangingPunct="1"/>
            <a:r>
              <a:rPr lang="en-US" altLang="en-US" smtClean="0"/>
              <a:t>Alternatives to patenting</a:t>
            </a:r>
          </a:p>
        </p:txBody>
      </p:sp>
      <p:sp>
        <p:nvSpPr>
          <p:cNvPr id="31747" name="Rechteck 4"/>
          <p:cNvSpPr>
            <a:spLocks noChangeArrowheads="1"/>
          </p:cNvSpPr>
          <p:nvPr/>
        </p:nvSpPr>
        <p:spPr bwMode="auto">
          <a:xfrm>
            <a:off x="931863" y="1601788"/>
            <a:ext cx="3778250" cy="1022350"/>
          </a:xfrm>
          <a:prstGeom prst="rect">
            <a:avLst/>
          </a:prstGeom>
          <a:solidFill>
            <a:srgbClr val="D3DDE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t>Cheap</a:t>
            </a:r>
          </a:p>
          <a:p>
            <a:pPr eaLnBrk="1" hangingPunct="1">
              <a:spcBef>
                <a:spcPct val="0"/>
              </a:spcBef>
              <a:buFont typeface="Arial" charset="0"/>
              <a:buChar char="•"/>
            </a:pPr>
            <a:r>
              <a:rPr lang="en-US" altLang="en-US" sz="1800"/>
              <a:t>Prevents others from patenting the same invention</a:t>
            </a:r>
          </a:p>
        </p:txBody>
      </p:sp>
      <p:sp>
        <p:nvSpPr>
          <p:cNvPr id="31748" name="Rechteck 5"/>
          <p:cNvSpPr>
            <a:spLocks noChangeArrowheads="1"/>
          </p:cNvSpPr>
          <p:nvPr/>
        </p:nvSpPr>
        <p:spPr bwMode="auto">
          <a:xfrm>
            <a:off x="4838700" y="1601788"/>
            <a:ext cx="3886200" cy="1022350"/>
          </a:xfrm>
          <a:prstGeom prst="rect">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solidFill>
                  <a:schemeClr val="bg1"/>
                </a:solidFill>
              </a:rPr>
              <a:t>Does not offer exclusivity </a:t>
            </a:r>
          </a:p>
          <a:p>
            <a:pPr eaLnBrk="1" hangingPunct="1">
              <a:spcBef>
                <a:spcPct val="0"/>
              </a:spcBef>
              <a:buFont typeface="Arial" charset="0"/>
              <a:buChar char="•"/>
            </a:pPr>
            <a:r>
              <a:rPr lang="en-US" altLang="en-US" sz="1800">
                <a:solidFill>
                  <a:schemeClr val="bg1"/>
                </a:solidFill>
              </a:rPr>
              <a:t>Reveals the invention to competitors</a:t>
            </a:r>
          </a:p>
        </p:txBody>
      </p:sp>
      <p:sp>
        <p:nvSpPr>
          <p:cNvPr id="31749" name="Rechteck 9"/>
          <p:cNvSpPr>
            <a:spLocks noChangeArrowheads="1"/>
          </p:cNvSpPr>
          <p:nvPr/>
        </p:nvSpPr>
        <p:spPr bwMode="auto">
          <a:xfrm>
            <a:off x="931863" y="3373438"/>
            <a:ext cx="3778250" cy="1423987"/>
          </a:xfrm>
          <a:prstGeom prst="rect">
            <a:avLst/>
          </a:prstGeom>
          <a:solidFill>
            <a:srgbClr val="D3DDE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t>Cheap (but there is the cost of maintaining secrecy)</a:t>
            </a:r>
          </a:p>
          <a:p>
            <a:pPr eaLnBrk="1" hangingPunct="1">
              <a:spcBef>
                <a:spcPct val="0"/>
              </a:spcBef>
              <a:buFont typeface="Arial" charset="0"/>
              <a:buChar char="•"/>
            </a:pPr>
            <a:r>
              <a:rPr lang="en-US" altLang="en-US" sz="1800"/>
              <a:t>Does not reveal the invention</a:t>
            </a:r>
          </a:p>
        </p:txBody>
      </p:sp>
      <p:sp>
        <p:nvSpPr>
          <p:cNvPr id="31750" name="Rechteck 10"/>
          <p:cNvSpPr>
            <a:spLocks noChangeArrowheads="1"/>
          </p:cNvSpPr>
          <p:nvPr/>
        </p:nvSpPr>
        <p:spPr bwMode="auto">
          <a:xfrm>
            <a:off x="4838700" y="3373438"/>
            <a:ext cx="3886200" cy="1423987"/>
          </a:xfrm>
          <a:prstGeom prst="rect">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solidFill>
                  <a:schemeClr val="bg1"/>
                </a:solidFill>
              </a:rPr>
              <a:t>No protection against reverse-engineering/duplication of invention</a:t>
            </a:r>
          </a:p>
          <a:p>
            <a:pPr eaLnBrk="1" hangingPunct="1">
              <a:spcBef>
                <a:spcPct val="0"/>
              </a:spcBef>
              <a:buFont typeface="Arial" charset="0"/>
              <a:buChar char="•"/>
            </a:pPr>
            <a:r>
              <a:rPr lang="en-US" altLang="en-US" sz="1800">
                <a:solidFill>
                  <a:schemeClr val="bg1"/>
                </a:solidFill>
              </a:rPr>
              <a:t>Difficult to enforce</a:t>
            </a:r>
          </a:p>
          <a:p>
            <a:pPr eaLnBrk="1" hangingPunct="1">
              <a:spcBef>
                <a:spcPct val="0"/>
              </a:spcBef>
              <a:buFont typeface="Arial" charset="0"/>
              <a:buChar char="•"/>
            </a:pPr>
            <a:r>
              <a:rPr lang="en-US" altLang="en-US" sz="1800">
                <a:solidFill>
                  <a:schemeClr val="bg1"/>
                </a:solidFill>
              </a:rPr>
              <a:t>Secrets often leak quite fast</a:t>
            </a:r>
          </a:p>
        </p:txBody>
      </p:sp>
      <p:sp>
        <p:nvSpPr>
          <p:cNvPr id="31751" name="Rechteck 11"/>
          <p:cNvSpPr>
            <a:spLocks noChangeArrowheads="1"/>
          </p:cNvSpPr>
          <p:nvPr/>
        </p:nvSpPr>
        <p:spPr bwMode="auto">
          <a:xfrm>
            <a:off x="931863" y="5489575"/>
            <a:ext cx="3778250" cy="730250"/>
          </a:xfrm>
          <a:prstGeom prst="rect">
            <a:avLst/>
          </a:prstGeom>
          <a:solidFill>
            <a:srgbClr val="D3DDE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t>No effort required</a:t>
            </a:r>
          </a:p>
        </p:txBody>
      </p:sp>
      <p:sp>
        <p:nvSpPr>
          <p:cNvPr id="31752" name="Rechteck 12"/>
          <p:cNvSpPr>
            <a:spLocks noChangeArrowheads="1"/>
          </p:cNvSpPr>
          <p:nvPr/>
        </p:nvSpPr>
        <p:spPr bwMode="auto">
          <a:xfrm>
            <a:off x="4838700" y="5489575"/>
            <a:ext cx="4125913" cy="730250"/>
          </a:xfrm>
          <a:prstGeom prst="rect">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solidFill>
                  <a:schemeClr val="bg1"/>
                </a:solidFill>
              </a:rPr>
              <a:t>Does not offer exclusivity</a:t>
            </a:r>
          </a:p>
          <a:p>
            <a:pPr eaLnBrk="1" hangingPunct="1">
              <a:spcBef>
                <a:spcPct val="0"/>
              </a:spcBef>
              <a:buFont typeface="Arial" charset="0"/>
              <a:buChar char="•"/>
            </a:pPr>
            <a:r>
              <a:rPr lang="en-US" altLang="en-US" sz="1800">
                <a:solidFill>
                  <a:schemeClr val="bg1"/>
                </a:solidFill>
              </a:rPr>
              <a:t>Competitors will often learn details</a:t>
            </a:r>
          </a:p>
        </p:txBody>
      </p:sp>
      <p:sp>
        <p:nvSpPr>
          <p:cNvPr id="31753" name="Textfeld 13"/>
          <p:cNvSpPr txBox="1">
            <a:spLocks noChangeArrowheads="1"/>
          </p:cNvSpPr>
          <p:nvPr/>
        </p:nvSpPr>
        <p:spPr bwMode="auto">
          <a:xfrm>
            <a:off x="755650" y="1160463"/>
            <a:ext cx="4057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t>Disclose (publish) the information</a:t>
            </a:r>
          </a:p>
        </p:txBody>
      </p:sp>
      <p:sp>
        <p:nvSpPr>
          <p:cNvPr id="31754" name="Textfeld 14"/>
          <p:cNvSpPr txBox="1">
            <a:spLocks noChangeArrowheads="1"/>
          </p:cNvSpPr>
          <p:nvPr/>
        </p:nvSpPr>
        <p:spPr bwMode="auto">
          <a:xfrm>
            <a:off x="755650" y="2924175"/>
            <a:ext cx="195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t>Keep it a secret </a:t>
            </a:r>
          </a:p>
        </p:txBody>
      </p:sp>
      <p:sp>
        <p:nvSpPr>
          <p:cNvPr id="31755" name="Textfeld 15"/>
          <p:cNvSpPr txBox="1">
            <a:spLocks noChangeArrowheads="1"/>
          </p:cNvSpPr>
          <p:nvPr/>
        </p:nvSpPr>
        <p:spPr bwMode="auto">
          <a:xfrm>
            <a:off x="752475" y="504190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t>Do nothing</a:t>
            </a:r>
          </a:p>
        </p:txBody>
      </p:sp>
      <p:sp>
        <p:nvSpPr>
          <p:cNvPr id="31756" name="Footer Placeholder 3"/>
          <p:cNvSpPr txBox="1">
            <a:spLocks noGrp="1"/>
          </p:cNvSpPr>
          <p:nvPr/>
        </p:nvSpPr>
        <p:spPr bwMode="auto">
          <a:xfrm>
            <a:off x="611188" y="6553200"/>
            <a:ext cx="5905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31757" name="Rectangle 7"/>
          <p:cNvSpPr txBox="1">
            <a:spLocks noGrp="1" noChangeArrowheads="1"/>
          </p:cNvSpPr>
          <p:nvPr/>
        </p:nvSpPr>
        <p:spPr bwMode="auto">
          <a:xfrm>
            <a:off x="7723188" y="6577013"/>
            <a:ext cx="7556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F382FD2F-BCAB-4E33-9E20-3288FCFA1F4B}" type="slidenum">
              <a:rPr lang="de-DE" altLang="en-US" sz="1200"/>
              <a:pPr algn="r" eaLnBrk="1" hangingPunct="1">
                <a:spcBef>
                  <a:spcPct val="0"/>
                </a:spcBef>
                <a:buFontTx/>
                <a:buNone/>
              </a:pPr>
              <a:t>20</a:t>
            </a:fld>
            <a:endParaRPr lang="de-DE" altLang="en-US" sz="12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altLang="en-US" smtClean="0"/>
              <a:t>What to consider before filing an application</a:t>
            </a:r>
            <a:endParaRPr lang="en-US" altLang="en-US" smtClean="0"/>
          </a:p>
        </p:txBody>
      </p:sp>
      <p:sp>
        <p:nvSpPr>
          <p:cNvPr id="40963" name="Rectangle 3"/>
          <p:cNvSpPr>
            <a:spLocks noChangeArrowheads="1"/>
          </p:cNvSpPr>
          <p:nvPr/>
        </p:nvSpPr>
        <p:spPr bwMode="auto">
          <a:xfrm>
            <a:off x="1692275" y="2708275"/>
            <a:ext cx="4392613" cy="1081088"/>
          </a:xfrm>
          <a:prstGeom prst="rect">
            <a:avLst/>
          </a:prstGeom>
          <a:solidFill>
            <a:srgbClr val="F7CDC9"/>
          </a:solidFill>
          <a:ln w="9525">
            <a:solidFill>
              <a:schemeClr val="tx1"/>
            </a:solidFill>
            <a:miter lim="800000"/>
            <a:headEnd/>
            <a:tailEnd/>
          </a:ln>
          <a:effectLst>
            <a:outerShdw dist="35921" dir="2700000" algn="ctr" rotWithShape="0">
              <a:schemeClr val="bg2"/>
            </a:outerShdw>
          </a:effectLst>
        </p:spPr>
        <p:txBody>
          <a:bodyPr wrap="none" anchor="ctr"/>
          <a:lstStyle>
            <a:lvl1pPr marL="182563" indent="-182563"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chemeClr val="hlink"/>
              </a:buClr>
              <a:buSzPct val="70000"/>
              <a:buFont typeface="Wingdings" pitchFamily="2" charset="2"/>
              <a:buNone/>
            </a:pPr>
            <a:r>
              <a:rPr lang="en-GB" altLang="en-US" sz="1800" b="1">
                <a:latin typeface="Tahoma" pitchFamily="34" charset="0"/>
              </a:rPr>
              <a:t>Is your invention patentable?</a:t>
            </a:r>
          </a:p>
          <a:p>
            <a:pPr eaLnBrk="1" hangingPunct="1">
              <a:buClr>
                <a:schemeClr val="hlink"/>
              </a:buClr>
              <a:buSzPct val="70000"/>
            </a:pPr>
            <a:r>
              <a:rPr lang="en-GB" altLang="en-US" sz="1800">
                <a:latin typeface="Tahoma" pitchFamily="34" charset="0"/>
              </a:rPr>
              <a:t>Conduct a prior art search</a:t>
            </a:r>
          </a:p>
          <a:p>
            <a:pPr eaLnBrk="1" hangingPunct="1">
              <a:buClr>
                <a:schemeClr val="hlink"/>
              </a:buClr>
              <a:buSzPct val="70000"/>
            </a:pPr>
            <a:r>
              <a:rPr lang="en-GB" altLang="en-US" sz="1800"/>
              <a:t>Get advice on legal requirements</a:t>
            </a:r>
          </a:p>
        </p:txBody>
      </p:sp>
      <p:sp>
        <p:nvSpPr>
          <p:cNvPr id="32772" name="Rectangle 4"/>
          <p:cNvSpPr>
            <a:spLocks noChangeArrowheads="1"/>
          </p:cNvSpPr>
          <p:nvPr/>
        </p:nvSpPr>
        <p:spPr bwMode="auto">
          <a:xfrm>
            <a:off x="827088" y="1341438"/>
            <a:ext cx="4537075" cy="1046162"/>
          </a:xfrm>
          <a:prstGeom prst="rect">
            <a:avLst/>
          </a:prstGeom>
          <a:solidFill>
            <a:srgbClr val="DCDDCD"/>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chemeClr val="hlink"/>
              </a:buClr>
              <a:buSzPct val="70000"/>
              <a:buFont typeface="Wingdings" pitchFamily="2" charset="2"/>
              <a:buNone/>
            </a:pPr>
            <a:r>
              <a:rPr lang="en-GB" altLang="en-US" sz="1800" b="1">
                <a:latin typeface="Tahoma" pitchFamily="34" charset="0"/>
              </a:rPr>
              <a:t>Should you patent your invention?</a:t>
            </a:r>
          </a:p>
          <a:p>
            <a:pPr eaLnBrk="1" hangingPunct="1">
              <a:buClr>
                <a:schemeClr val="hlink"/>
              </a:buClr>
              <a:buSzPct val="70000"/>
              <a:buFont typeface="Wingdings" pitchFamily="2" charset="2"/>
              <a:buNone/>
            </a:pPr>
            <a:r>
              <a:rPr lang="en-GB" altLang="en-US" sz="1800">
                <a:latin typeface="Tahoma" pitchFamily="34" charset="0"/>
              </a:rPr>
              <a:t>Cost/benefit analysis</a:t>
            </a:r>
          </a:p>
        </p:txBody>
      </p:sp>
      <p:sp>
        <p:nvSpPr>
          <p:cNvPr id="40965" name="Rectangle 5"/>
          <p:cNvSpPr>
            <a:spLocks noChangeArrowheads="1"/>
          </p:cNvSpPr>
          <p:nvPr/>
        </p:nvSpPr>
        <p:spPr bwMode="auto">
          <a:xfrm>
            <a:off x="2484438" y="4076700"/>
            <a:ext cx="5184775" cy="1150938"/>
          </a:xfrm>
          <a:prstGeom prst="rect">
            <a:avLst/>
          </a:prstGeom>
          <a:solidFill>
            <a:srgbClr val="E2E9EE"/>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chemeClr val="hlink"/>
              </a:buClr>
              <a:buSzPct val="70000"/>
              <a:buFont typeface="Wingdings" pitchFamily="2" charset="2"/>
              <a:buNone/>
            </a:pPr>
            <a:r>
              <a:rPr lang="en-GB" altLang="en-US" sz="1600" b="1">
                <a:latin typeface="Tahoma" pitchFamily="34" charset="0"/>
              </a:rPr>
              <a:t>Have you clarified the rights to the invention</a:t>
            </a:r>
          </a:p>
          <a:p>
            <a:pPr eaLnBrk="1" hangingPunct="1">
              <a:buClr>
                <a:schemeClr val="hlink"/>
              </a:buClr>
              <a:buSzPct val="70000"/>
              <a:buFont typeface="Wingdings" pitchFamily="2" charset="2"/>
              <a:buNone/>
            </a:pPr>
            <a:r>
              <a:rPr lang="en-GB" altLang="en-US" sz="1600">
                <a:latin typeface="Tahoma" pitchFamily="34" charset="0"/>
              </a:rPr>
              <a:t>with the company, its employees and business partners?</a:t>
            </a:r>
          </a:p>
        </p:txBody>
      </p:sp>
      <p:sp>
        <p:nvSpPr>
          <p:cNvPr id="156678" name="AutoShape 6"/>
          <p:cNvSpPr>
            <a:spLocks noChangeArrowheads="1"/>
          </p:cNvSpPr>
          <p:nvPr/>
        </p:nvSpPr>
        <p:spPr bwMode="auto">
          <a:xfrm rot="5400000">
            <a:off x="900112" y="2924176"/>
            <a:ext cx="576263" cy="5762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7DBD9"/>
          </a:solidFill>
          <a:ln w="9525">
            <a:solidFill>
              <a:schemeClr val="tx1"/>
            </a:solidFill>
            <a:miter lim="800000"/>
            <a:headEnd/>
            <a:tailEnd/>
          </a:ln>
        </p:spPr>
        <p:txBody>
          <a:bodyPr rot="10800000" vert="eaVert" wrap="none" anchor="ctr"/>
          <a:lstStyle/>
          <a:p>
            <a:endParaRPr lang="en-GB"/>
          </a:p>
        </p:txBody>
      </p:sp>
      <p:sp>
        <p:nvSpPr>
          <p:cNvPr id="40967" name="AutoShape 7"/>
          <p:cNvSpPr>
            <a:spLocks noChangeArrowheads="1"/>
          </p:cNvSpPr>
          <p:nvPr/>
        </p:nvSpPr>
        <p:spPr bwMode="auto">
          <a:xfrm rot="5400000">
            <a:off x="1763713" y="4364038"/>
            <a:ext cx="576262" cy="5762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D6DFE6"/>
          </a:solidFill>
          <a:ln w="9525">
            <a:solidFill>
              <a:schemeClr val="tx1"/>
            </a:solidFill>
            <a:miter lim="800000"/>
            <a:headEnd/>
            <a:tailEnd/>
          </a:ln>
        </p:spPr>
        <p:txBody>
          <a:bodyPr wrap="none" anchor="ctr"/>
          <a:lstStyle/>
          <a:p>
            <a:endParaRPr lang="en-GB"/>
          </a:p>
        </p:txBody>
      </p:sp>
      <p:sp>
        <p:nvSpPr>
          <p:cNvPr id="40968" name="Text Box 8"/>
          <p:cNvSpPr txBox="1">
            <a:spLocks noChangeArrowheads="1"/>
          </p:cNvSpPr>
          <p:nvPr/>
        </p:nvSpPr>
        <p:spPr bwMode="auto">
          <a:xfrm>
            <a:off x="1908175" y="5589588"/>
            <a:ext cx="395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400" b="1">
                <a:solidFill>
                  <a:schemeClr val="accent1"/>
                </a:solidFill>
              </a:rPr>
              <a:t>SEEK LEGAL ADVICE!</a:t>
            </a:r>
          </a:p>
        </p:txBody>
      </p:sp>
      <p:sp>
        <p:nvSpPr>
          <p:cNvPr id="40969" name="Sound"/>
          <p:cNvSpPr>
            <a:spLocks noChangeAspect="1" noEditPoints="1" noChangeArrowheads="1"/>
          </p:cNvSpPr>
          <p:nvPr/>
        </p:nvSpPr>
        <p:spPr bwMode="auto">
          <a:xfrm>
            <a:off x="1001713" y="5473700"/>
            <a:ext cx="766762" cy="766763"/>
          </a:xfrm>
          <a:custGeom>
            <a:avLst/>
            <a:gdLst>
              <a:gd name="T0" fmla="*/ 2147483647 w 21600"/>
              <a:gd name="T1" fmla="*/ 2147483647 h 21600"/>
              <a:gd name="T2" fmla="*/ 2147483647 w 21600"/>
              <a:gd name="T3" fmla="*/ 0 h 21600"/>
              <a:gd name="T4" fmla="*/ 0 w 21600"/>
              <a:gd name="T5" fmla="*/ 2147483647 h 21600"/>
              <a:gd name="T6" fmla="*/ 2147483647 w 21600"/>
              <a:gd name="T7" fmla="*/ 2147483647 h 21600"/>
              <a:gd name="T8" fmla="*/ 0 60000 65536"/>
              <a:gd name="T9" fmla="*/ 0 60000 65536"/>
              <a:gd name="T10" fmla="*/ 0 60000 65536"/>
              <a:gd name="T11" fmla="*/ 0 60000 65536"/>
              <a:gd name="T12" fmla="*/ 761 w 21600"/>
              <a:gd name="T13" fmla="*/ 22454 h 21600"/>
              <a:gd name="T14" fmla="*/ 21069 w 21600"/>
              <a:gd name="T15" fmla="*/ 28282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GB"/>
          </a:p>
        </p:txBody>
      </p:sp>
      <p:sp>
        <p:nvSpPr>
          <p:cNvPr id="40970" name="AutoShape 10"/>
          <p:cNvSpPr>
            <a:spLocks noChangeArrowheads="1"/>
          </p:cNvSpPr>
          <p:nvPr/>
        </p:nvSpPr>
        <p:spPr bwMode="auto">
          <a:xfrm>
            <a:off x="6877050" y="1989138"/>
            <a:ext cx="1368425" cy="936625"/>
          </a:xfrm>
          <a:prstGeom prst="cloudCallout">
            <a:avLst>
              <a:gd name="adj1" fmla="val -72273"/>
              <a:gd name="adj2" fmla="val 69491"/>
            </a:avLst>
          </a:prstGeom>
          <a:noFill/>
          <a:ln w="9525">
            <a:solidFill>
              <a:schemeClr val="tx1"/>
            </a:solidFill>
            <a:round/>
            <a:headEnd/>
            <a:tailEnd/>
          </a:ln>
          <a:extLst>
            <a:ext uri="{909E8E84-426E-40DD-AFC4-6F175D3DCCD1}">
              <a14:hiddenFill xmlns:a14="http://schemas.microsoft.com/office/drawing/2010/main">
                <a:solidFill>
                  <a:srgbClr val="FAE4E2"/>
                </a:solidFill>
              </a14:hiddenFill>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de-DE" altLang="en-US" sz="1800"/>
          </a:p>
        </p:txBody>
      </p:sp>
      <p:sp>
        <p:nvSpPr>
          <p:cNvPr id="146444" name="Text Box 12"/>
          <p:cNvSpPr txBox="1">
            <a:spLocks noChangeArrowheads="1"/>
          </p:cNvSpPr>
          <p:nvPr/>
        </p:nvSpPr>
        <p:spPr bwMode="auto">
          <a:xfrm>
            <a:off x="6661150" y="2205038"/>
            <a:ext cx="1655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t>New?</a:t>
            </a:r>
          </a:p>
        </p:txBody>
      </p:sp>
      <p:sp>
        <p:nvSpPr>
          <p:cNvPr id="40972" name="AutoShape 12"/>
          <p:cNvSpPr>
            <a:spLocks noChangeArrowheads="1"/>
          </p:cNvSpPr>
          <p:nvPr/>
        </p:nvSpPr>
        <p:spPr bwMode="auto">
          <a:xfrm>
            <a:off x="7019925" y="2997200"/>
            <a:ext cx="1835150" cy="936625"/>
          </a:xfrm>
          <a:prstGeom prst="cloudCallout">
            <a:avLst>
              <a:gd name="adj1" fmla="val -82005"/>
              <a:gd name="adj2" fmla="val -13222"/>
            </a:avLst>
          </a:prstGeom>
          <a:noFill/>
          <a:ln w="9525">
            <a:solidFill>
              <a:schemeClr val="tx1"/>
            </a:solidFill>
            <a:round/>
            <a:headEnd/>
            <a:tailEnd/>
          </a:ln>
          <a:extLst>
            <a:ext uri="{909E8E84-426E-40DD-AFC4-6F175D3DCCD1}">
              <a14:hiddenFill xmlns:a14="http://schemas.microsoft.com/office/drawing/2010/main">
                <a:solidFill>
                  <a:srgbClr val="FAE4E2"/>
                </a:solidFill>
              </a14:hiddenFill>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de-DE" altLang="en-US" sz="1800"/>
          </a:p>
        </p:txBody>
      </p:sp>
      <p:sp>
        <p:nvSpPr>
          <p:cNvPr id="2" name="Text Box 12"/>
          <p:cNvSpPr txBox="1">
            <a:spLocks noChangeArrowheads="1"/>
          </p:cNvSpPr>
          <p:nvPr/>
        </p:nvSpPr>
        <p:spPr bwMode="auto">
          <a:xfrm>
            <a:off x="6805613" y="3284538"/>
            <a:ext cx="2841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t>Inventive?</a:t>
            </a:r>
          </a:p>
        </p:txBody>
      </p:sp>
      <p:pic>
        <p:nvPicPr>
          <p:cNvPr id="40974" name="Picture 9" descr="200249342-00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885113" y="4221163"/>
            <a:ext cx="10334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Footer Placeholder 3"/>
          <p:cNvSpPr txBox="1">
            <a:spLocks noGrp="1"/>
          </p:cNvSpPr>
          <p:nvPr/>
        </p:nvSpPr>
        <p:spPr bwMode="auto">
          <a:xfrm>
            <a:off x="611188" y="6553200"/>
            <a:ext cx="58181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pic>
        <p:nvPicPr>
          <p:cNvPr id="156689" name="Picture 17"/>
          <p:cNvPicPr>
            <a:picLocks noChangeAspect="1" noChangeArrowheads="1"/>
          </p:cNvPicPr>
          <p:nvPr/>
        </p:nvPicPr>
        <p:blipFill>
          <a:blip r:embed="rId4">
            <a:extLst>
              <a:ext uri="{28A0092B-C50C-407E-A947-70E740481C1C}">
                <a14:useLocalDpi xmlns:a14="http://schemas.microsoft.com/office/drawing/2010/main" val="0"/>
              </a:ext>
            </a:extLst>
          </a:blip>
          <a:srcRect t="3635"/>
          <a:stretch>
            <a:fillRect/>
          </a:stretch>
        </p:blipFill>
        <p:spPr bwMode="auto">
          <a:xfrm>
            <a:off x="5724525" y="5373688"/>
            <a:ext cx="1411288"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5" name="Rectangle 7"/>
          <p:cNvSpPr txBox="1">
            <a:spLocks noGrp="1" noChangeArrowheads="1"/>
          </p:cNvSpPr>
          <p:nvPr/>
        </p:nvSpPr>
        <p:spPr bwMode="auto">
          <a:xfrm>
            <a:off x="7740650" y="65468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3336B97F-315F-4BCD-8003-702859A8D00D}" type="slidenum">
              <a:rPr lang="de-DE" altLang="en-US" sz="1200"/>
              <a:pPr algn="r" eaLnBrk="1" hangingPunct="1">
                <a:spcBef>
                  <a:spcPct val="0"/>
                </a:spcBef>
                <a:buFontTx/>
                <a:buNone/>
              </a:pPr>
              <a:t>21</a:t>
            </a:fld>
            <a:endParaRPr lang="de-DE" altLang="en-US" sz="1200"/>
          </a:p>
        </p:txBody>
      </p:sp>
      <p:pic>
        <p:nvPicPr>
          <p:cNvPr id="32786" name="Picture 23" descr="1368527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836613"/>
            <a:ext cx="14827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6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64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6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p:bldP spid="40965" grpId="0" animBg="1"/>
      <p:bldP spid="156678" grpId="0" animBg="1"/>
      <p:bldP spid="40967" grpId="0" animBg="1"/>
      <p:bldP spid="40968" grpId="0"/>
      <p:bldP spid="40969" grpId="0" animBg="1"/>
      <p:bldP spid="40970" grpId="0" animBg="1"/>
      <p:bldP spid="146444" grpId="0"/>
      <p:bldP spid="40972"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2"/>
          <p:cNvSpPr>
            <a:spLocks noChangeArrowheads="1"/>
          </p:cNvSpPr>
          <p:nvPr/>
        </p:nvSpPr>
        <p:spPr bwMode="auto">
          <a:xfrm>
            <a:off x="781050" y="1860550"/>
            <a:ext cx="3006725" cy="2752725"/>
          </a:xfrm>
          <a:prstGeom prst="ellipse">
            <a:avLst/>
          </a:prstGeom>
          <a:solidFill>
            <a:srgbClr val="DCDDCD"/>
          </a:solidFill>
          <a:ln w="9525">
            <a:solidFill>
              <a:srgbClr val="EAEBE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1800"/>
          </a:p>
        </p:txBody>
      </p:sp>
      <p:sp>
        <p:nvSpPr>
          <p:cNvPr id="33795" name="Rectangle 2"/>
          <p:cNvSpPr>
            <a:spLocks noGrp="1" noChangeArrowheads="1"/>
          </p:cNvSpPr>
          <p:nvPr>
            <p:ph type="title"/>
          </p:nvPr>
        </p:nvSpPr>
        <p:spPr>
          <a:xfrm>
            <a:off x="755650" y="404813"/>
            <a:ext cx="8101013" cy="1135062"/>
          </a:xfrm>
        </p:spPr>
        <p:txBody>
          <a:bodyPr/>
          <a:lstStyle/>
          <a:p>
            <a:pPr eaLnBrk="1" hangingPunct="1"/>
            <a:r>
              <a:rPr lang="en-GB" altLang="en-US" smtClean="0"/>
              <a:t>What might happen if I decide not to patent </a:t>
            </a:r>
            <a:br>
              <a:rPr lang="en-GB" altLang="en-US" smtClean="0"/>
            </a:br>
            <a:r>
              <a:rPr lang="en-GB" altLang="en-US" smtClean="0"/>
              <a:t>my invention?</a:t>
            </a:r>
            <a:endParaRPr lang="en-US" altLang="en-US" smtClean="0"/>
          </a:p>
        </p:txBody>
      </p:sp>
      <p:sp>
        <p:nvSpPr>
          <p:cNvPr id="146444" name="Text Box 12"/>
          <p:cNvSpPr txBox="1">
            <a:spLocks noChangeArrowheads="1"/>
          </p:cNvSpPr>
          <p:nvPr/>
        </p:nvSpPr>
        <p:spPr bwMode="auto">
          <a:xfrm>
            <a:off x="885825" y="2833688"/>
            <a:ext cx="284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t>Somebody else might patent it!</a:t>
            </a:r>
          </a:p>
        </p:txBody>
      </p:sp>
      <p:sp>
        <p:nvSpPr>
          <p:cNvPr id="43013" name="Oval 5"/>
          <p:cNvSpPr>
            <a:spLocks noChangeArrowheads="1"/>
          </p:cNvSpPr>
          <p:nvPr/>
        </p:nvSpPr>
        <p:spPr bwMode="auto">
          <a:xfrm>
            <a:off x="5724525" y="1336675"/>
            <a:ext cx="3006725" cy="2752725"/>
          </a:xfrm>
          <a:prstGeom prst="ellipse">
            <a:avLst/>
          </a:prstGeom>
          <a:solidFill>
            <a:srgbClr val="BFC1A3"/>
          </a:solidFill>
          <a:ln w="9525">
            <a:solidFill>
              <a:srgbClr val="EAEBE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1800"/>
          </a:p>
        </p:txBody>
      </p:sp>
      <p:sp>
        <p:nvSpPr>
          <p:cNvPr id="2" name="Text Box 12"/>
          <p:cNvSpPr txBox="1">
            <a:spLocks noChangeArrowheads="1"/>
          </p:cNvSpPr>
          <p:nvPr/>
        </p:nvSpPr>
        <p:spPr bwMode="auto">
          <a:xfrm>
            <a:off x="5807075" y="2325688"/>
            <a:ext cx="2841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a:t>Competitors might </a:t>
            </a:r>
            <a:br>
              <a:rPr lang="en-GB" altLang="en-US"/>
            </a:br>
            <a:r>
              <a:rPr lang="en-GB" altLang="en-US"/>
              <a:t>take advantage</a:t>
            </a:r>
            <a:br>
              <a:rPr lang="en-GB" altLang="en-US"/>
            </a:br>
            <a:r>
              <a:rPr lang="en-GB" altLang="en-US"/>
              <a:t>of it!</a:t>
            </a:r>
          </a:p>
        </p:txBody>
      </p:sp>
      <p:sp>
        <p:nvSpPr>
          <p:cNvPr id="43015" name="Oval 7"/>
          <p:cNvSpPr>
            <a:spLocks noChangeArrowheads="1"/>
          </p:cNvSpPr>
          <p:nvPr/>
        </p:nvSpPr>
        <p:spPr bwMode="auto">
          <a:xfrm>
            <a:off x="3492500" y="3509963"/>
            <a:ext cx="3006725" cy="2752725"/>
          </a:xfrm>
          <a:prstGeom prst="ellipse">
            <a:avLst/>
          </a:prstGeom>
          <a:solidFill>
            <a:srgbClr val="CDD9E1"/>
          </a:solidFill>
          <a:ln w="9525">
            <a:solidFill>
              <a:srgbClr val="EAEBE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1800"/>
          </a:p>
        </p:txBody>
      </p:sp>
      <p:sp>
        <p:nvSpPr>
          <p:cNvPr id="3" name="Text Box 12"/>
          <p:cNvSpPr txBox="1">
            <a:spLocks noChangeArrowheads="1"/>
          </p:cNvSpPr>
          <p:nvPr/>
        </p:nvSpPr>
        <p:spPr bwMode="auto">
          <a:xfrm>
            <a:off x="3492500" y="4141788"/>
            <a:ext cx="30067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800"/>
              <a:t>Potential for </a:t>
            </a:r>
            <a:br>
              <a:rPr lang="en-GB" altLang="en-US" sz="1800"/>
            </a:br>
            <a:r>
              <a:rPr lang="en-GB" altLang="en-US" sz="1800"/>
              <a:t>licensing, selling or </a:t>
            </a:r>
            <a:br>
              <a:rPr lang="en-GB" altLang="en-US" sz="1800"/>
            </a:br>
            <a:r>
              <a:rPr lang="en-GB" altLang="en-US" sz="1800"/>
              <a:t>transferring the </a:t>
            </a:r>
            <a:br>
              <a:rPr lang="en-GB" altLang="en-US" sz="1800"/>
            </a:br>
            <a:r>
              <a:rPr lang="en-GB" altLang="en-US" sz="1800"/>
              <a:t>technology would be severely curtailed!</a:t>
            </a:r>
          </a:p>
        </p:txBody>
      </p:sp>
      <p:sp>
        <p:nvSpPr>
          <p:cNvPr id="33802" name="Rectangle 7"/>
          <p:cNvSpPr txBox="1">
            <a:spLocks noGrp="1" noChangeArrowheads="1"/>
          </p:cNvSpPr>
          <p:nvPr/>
        </p:nvSpPr>
        <p:spPr bwMode="auto">
          <a:xfrm>
            <a:off x="7770813"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C0388876-9AAA-459C-A182-68438BCC3AA0}" type="slidenum">
              <a:rPr lang="de-DE" altLang="en-US" sz="1200"/>
              <a:pPr algn="r" eaLnBrk="1" hangingPunct="1">
                <a:spcBef>
                  <a:spcPct val="0"/>
                </a:spcBef>
                <a:buFontTx/>
                <a:buNone/>
              </a:pPr>
              <a:t>22</a:t>
            </a:fld>
            <a:endParaRPr lang="de-DE"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146444" grpId="0"/>
      <p:bldP spid="43013" grpId="0" animBg="1"/>
      <p:bldP spid="2" grpId="0"/>
      <p:bldP spid="43015"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p:nvPr>
        </p:nvSpPr>
        <p:spPr/>
        <p:txBody>
          <a:bodyPr lIns="91440" tIns="45720" rIns="91440" bIns="45720" anchor="ctr"/>
          <a:lstStyle/>
          <a:p>
            <a:pPr eaLnBrk="1" hangingPunct="1"/>
            <a:r>
              <a:rPr lang="en-US" altLang="en-US" smtClean="0"/>
              <a:t>How patents are used</a:t>
            </a:r>
          </a:p>
        </p:txBody>
      </p:sp>
      <p:sp>
        <p:nvSpPr>
          <p:cNvPr id="32771" name="Inhaltsplatzhalter 2"/>
          <p:cNvSpPr>
            <a:spLocks noGrp="1"/>
          </p:cNvSpPr>
          <p:nvPr>
            <p:ph idx="4294967295"/>
          </p:nvPr>
        </p:nvSpPr>
        <p:spPr>
          <a:xfrm>
            <a:off x="755650" y="1341438"/>
            <a:ext cx="5268913" cy="3311525"/>
          </a:xfrm>
        </p:spPr>
        <p:txBody>
          <a:bodyPr lIns="91440" tIns="45720" rIns="91440" bIns="45720"/>
          <a:lstStyle/>
          <a:p>
            <a:pPr eaLnBrk="1" hangingPunct="1">
              <a:lnSpc>
                <a:spcPct val="120000"/>
              </a:lnSpc>
              <a:spcBef>
                <a:spcPct val="0"/>
              </a:spcBef>
              <a:defRPr/>
            </a:pPr>
            <a:r>
              <a:rPr lang="en-US" altLang="en-US" dirty="0" smtClean="0">
                <a:solidFill>
                  <a:schemeClr val="accent4"/>
                </a:solidFill>
              </a:rPr>
              <a:t>Protecting products and processes</a:t>
            </a:r>
            <a:r>
              <a:rPr lang="en-US" altLang="en-US" dirty="0" smtClean="0">
                <a:solidFill>
                  <a:schemeClr val="accent1"/>
                </a:solidFill>
              </a:rPr>
              <a:t> </a:t>
            </a:r>
          </a:p>
          <a:p>
            <a:pPr lvl="1" eaLnBrk="1" hangingPunct="1">
              <a:lnSpc>
                <a:spcPct val="120000"/>
              </a:lnSpc>
              <a:spcBef>
                <a:spcPct val="0"/>
              </a:spcBef>
              <a:defRPr/>
            </a:pPr>
            <a:r>
              <a:rPr lang="en-US" altLang="en-US" dirty="0" smtClean="0"/>
              <a:t>increasing turnover and profits</a:t>
            </a:r>
          </a:p>
          <a:p>
            <a:pPr lvl="1" eaLnBrk="1" hangingPunct="1">
              <a:lnSpc>
                <a:spcPct val="120000"/>
              </a:lnSpc>
              <a:spcBef>
                <a:spcPct val="0"/>
              </a:spcBef>
              <a:defRPr/>
            </a:pPr>
            <a:r>
              <a:rPr lang="en-US" altLang="en-US" dirty="0" smtClean="0"/>
              <a:t>attracting investors</a:t>
            </a:r>
          </a:p>
          <a:p>
            <a:pPr eaLnBrk="1" hangingPunct="1">
              <a:lnSpc>
                <a:spcPct val="120000"/>
              </a:lnSpc>
              <a:spcBef>
                <a:spcPct val="0"/>
              </a:spcBef>
              <a:defRPr/>
            </a:pPr>
            <a:r>
              <a:rPr lang="en-US" altLang="en-US" dirty="0" smtClean="0"/>
              <a:t>Licensing</a:t>
            </a:r>
          </a:p>
          <a:p>
            <a:pPr eaLnBrk="1" hangingPunct="1">
              <a:lnSpc>
                <a:spcPct val="120000"/>
              </a:lnSpc>
              <a:spcBef>
                <a:spcPct val="0"/>
              </a:spcBef>
              <a:defRPr/>
            </a:pPr>
            <a:r>
              <a:rPr lang="en-US" altLang="en-US" dirty="0" smtClean="0"/>
              <a:t>Cross-licensing</a:t>
            </a:r>
          </a:p>
          <a:p>
            <a:pPr eaLnBrk="1" hangingPunct="1">
              <a:lnSpc>
                <a:spcPct val="120000"/>
              </a:lnSpc>
              <a:spcBef>
                <a:spcPct val="0"/>
              </a:spcBef>
              <a:defRPr/>
            </a:pPr>
            <a:r>
              <a:rPr lang="en-US" altLang="en-US" dirty="0" smtClean="0"/>
              <a:t>Blocking competitors</a:t>
            </a:r>
          </a:p>
          <a:p>
            <a:pPr eaLnBrk="1" hangingPunct="1">
              <a:lnSpc>
                <a:spcPct val="120000"/>
              </a:lnSpc>
              <a:spcBef>
                <a:spcPct val="0"/>
              </a:spcBef>
              <a:defRPr/>
            </a:pPr>
            <a:r>
              <a:rPr lang="en-US" altLang="en-US" dirty="0" smtClean="0"/>
              <a:t>Building reputation</a:t>
            </a:r>
          </a:p>
          <a:p>
            <a:pPr eaLnBrk="1" hangingPunct="1">
              <a:lnSpc>
                <a:spcPct val="120000"/>
              </a:lnSpc>
              <a:spcBef>
                <a:spcPct val="0"/>
              </a:spcBef>
              <a:defRPr/>
            </a:pPr>
            <a:r>
              <a:rPr lang="en-US" altLang="en-US" dirty="0" smtClean="0"/>
              <a:t>Not (yet) used</a:t>
            </a:r>
          </a:p>
        </p:txBody>
      </p:sp>
      <p:sp>
        <p:nvSpPr>
          <p:cNvPr id="34820" name="Footer Placeholder 3"/>
          <p:cNvSpPr txBox="1">
            <a:spLocks noGrp="1"/>
          </p:cNvSpPr>
          <p:nvPr/>
        </p:nvSpPr>
        <p:spPr bwMode="auto">
          <a:xfrm>
            <a:off x="611188" y="6553200"/>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graphicFrame>
        <p:nvGraphicFramePr>
          <p:cNvPr id="34821" name="Object 8"/>
          <p:cNvGraphicFramePr>
            <a:graphicFrameLocks noChangeAspect="1"/>
          </p:cNvGraphicFramePr>
          <p:nvPr/>
        </p:nvGraphicFramePr>
        <p:xfrm>
          <a:off x="3719513" y="2298700"/>
          <a:ext cx="5113337" cy="3052763"/>
        </p:xfrm>
        <a:graphic>
          <a:graphicData uri="http://schemas.openxmlformats.org/presentationml/2006/ole">
            <mc:AlternateContent xmlns:mc="http://schemas.openxmlformats.org/markup-compatibility/2006">
              <mc:Choice xmlns:v="urn:schemas-microsoft-com:vml" Requires="v">
                <p:oleObj spid="_x0000_s34948" name="Worksheet" r:id="rId4" imgW="5114987" imgH="3054361" progId="Excel.Sheet.8">
                  <p:embed/>
                </p:oleObj>
              </mc:Choice>
              <mc:Fallback>
                <p:oleObj name="Worksheet" r:id="rId4" imgW="5114987" imgH="3054361" progId="Excel.Sheet.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513" y="2298700"/>
                        <a:ext cx="5113337"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7"/>
          <p:cNvSpPr txBox="1">
            <a:spLocks noGrp="1" noChangeArrowheads="1"/>
          </p:cNvSpPr>
          <p:nvPr/>
        </p:nvSpPr>
        <p:spPr bwMode="auto">
          <a:xfrm>
            <a:off x="7729538"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9B4BD323-A6B3-4878-A511-2F98D4BFA95B}" type="slidenum">
              <a:rPr lang="de-DE" altLang="en-US" sz="1200"/>
              <a:pPr algn="r" eaLnBrk="1" hangingPunct="1">
                <a:spcBef>
                  <a:spcPct val="0"/>
                </a:spcBef>
                <a:buFontTx/>
                <a:buNone/>
              </a:pPr>
              <a:t>23</a:t>
            </a:fld>
            <a:endParaRPr lang="de-DE" altLang="en-US" sz="1200"/>
          </a:p>
        </p:txBody>
      </p:sp>
      <p:sp>
        <p:nvSpPr>
          <p:cNvPr id="34823" name="Text Box 12"/>
          <p:cNvSpPr txBox="1">
            <a:spLocks noChangeArrowheads="1"/>
          </p:cNvSpPr>
          <p:nvPr/>
        </p:nvSpPr>
        <p:spPr bwMode="auto">
          <a:xfrm>
            <a:off x="5940425" y="5516563"/>
            <a:ext cx="2841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922338" indent="-285750" eaLnBrk="0" hangingPunct="0">
              <a:spcBef>
                <a:spcPct val="20000"/>
              </a:spcBef>
              <a:buChar char="–"/>
              <a:defRPr sz="2000">
                <a:solidFill>
                  <a:schemeClr val="tx1"/>
                </a:solidFill>
                <a:latin typeface="Arial" charset="0"/>
              </a:defRPr>
            </a:lvl2pPr>
            <a:lvl3pPr marL="1330325" indent="-228600" eaLnBrk="0" hangingPunct="0">
              <a:spcBef>
                <a:spcPct val="20000"/>
              </a:spcBef>
              <a:buChar char="•"/>
              <a:defRPr sz="2000">
                <a:solidFill>
                  <a:schemeClr val="tx1"/>
                </a:solidFill>
                <a:latin typeface="Arial" charset="0"/>
              </a:defRPr>
            </a:lvl3pPr>
            <a:lvl4pPr marL="1738313" indent="-228600" eaLnBrk="0" hangingPunct="0">
              <a:spcBef>
                <a:spcPct val="20000"/>
              </a:spcBef>
              <a:buChar char="–"/>
              <a:defRPr sz="2000">
                <a:solidFill>
                  <a:schemeClr val="tx1"/>
                </a:solidFill>
                <a:latin typeface="Arial" charset="0"/>
              </a:defRPr>
            </a:lvl4pPr>
            <a:lvl5pPr marL="2146300" indent="-228600" eaLnBrk="0" hangingPunct="0">
              <a:spcBef>
                <a:spcPct val="20000"/>
              </a:spcBef>
              <a:buChar char="»"/>
              <a:defRPr sz="2000">
                <a:solidFill>
                  <a:schemeClr val="tx1"/>
                </a:solidFill>
                <a:latin typeface="Arial" charset="0"/>
              </a:defRPr>
            </a:lvl5pPr>
            <a:lvl6pPr marL="2603500" indent="-228600" eaLnBrk="0" fontAlgn="base" hangingPunct="0">
              <a:spcBef>
                <a:spcPct val="20000"/>
              </a:spcBef>
              <a:spcAft>
                <a:spcPct val="0"/>
              </a:spcAft>
              <a:buChar char="»"/>
              <a:defRPr sz="2000">
                <a:solidFill>
                  <a:schemeClr val="tx1"/>
                </a:solidFill>
                <a:latin typeface="Arial" charset="0"/>
              </a:defRPr>
            </a:lvl6pPr>
            <a:lvl7pPr marL="3060700" indent="-228600" eaLnBrk="0" fontAlgn="base" hangingPunct="0">
              <a:spcBef>
                <a:spcPct val="20000"/>
              </a:spcBef>
              <a:spcAft>
                <a:spcPct val="0"/>
              </a:spcAft>
              <a:buChar char="»"/>
              <a:defRPr sz="2000">
                <a:solidFill>
                  <a:schemeClr val="tx1"/>
                </a:solidFill>
                <a:latin typeface="Arial" charset="0"/>
              </a:defRPr>
            </a:lvl7pPr>
            <a:lvl8pPr marL="3517900" indent="-228600" eaLnBrk="0" fontAlgn="base" hangingPunct="0">
              <a:spcBef>
                <a:spcPct val="20000"/>
              </a:spcBef>
              <a:spcAft>
                <a:spcPct val="0"/>
              </a:spcAft>
              <a:buChar char="»"/>
              <a:defRPr sz="2000">
                <a:solidFill>
                  <a:schemeClr val="tx1"/>
                </a:solidFill>
                <a:latin typeface="Arial" charset="0"/>
              </a:defRPr>
            </a:lvl8pPr>
            <a:lvl9pPr marL="39751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en-GB" altLang="en-US" sz="1600"/>
              <a:t>Survey of approx. 7 000 European patents in 2005</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smtClean="0"/>
              <a:t>Solutions found in patent documents</a:t>
            </a:r>
          </a:p>
        </p:txBody>
      </p:sp>
      <p:pic>
        <p:nvPicPr>
          <p:cNvPr id="6" name="Diagramm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4316413"/>
            <a:ext cx="289560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4" name="Textfeld 6"/>
          <p:cNvSpPr txBox="1">
            <a:spLocks noChangeArrowheads="1"/>
          </p:cNvSpPr>
          <p:nvPr/>
        </p:nvSpPr>
        <p:spPr bwMode="auto">
          <a:xfrm>
            <a:off x="2419350" y="3995738"/>
            <a:ext cx="11096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600" b="1">
                <a:solidFill>
                  <a:srgbClr val="FF0000"/>
                </a:solidFill>
              </a:rPr>
              <a:t>10%</a:t>
            </a:r>
          </a:p>
          <a:p>
            <a:pPr algn="ctr" eaLnBrk="1" hangingPunct="1">
              <a:spcBef>
                <a:spcPct val="0"/>
              </a:spcBef>
              <a:buFontTx/>
              <a:buNone/>
            </a:pPr>
            <a:r>
              <a:rPr lang="en-US" altLang="en-US" sz="1600" b="1">
                <a:solidFill>
                  <a:srgbClr val="FF0000"/>
                </a:solidFill>
              </a:rPr>
              <a:t>protected</a:t>
            </a:r>
          </a:p>
        </p:txBody>
      </p:sp>
      <p:sp>
        <p:nvSpPr>
          <p:cNvPr id="138245" name="Textfeld 7"/>
          <p:cNvSpPr txBox="1">
            <a:spLocks noChangeArrowheads="1"/>
          </p:cNvSpPr>
          <p:nvPr/>
        </p:nvSpPr>
        <p:spPr bwMode="auto">
          <a:xfrm>
            <a:off x="350838" y="3875088"/>
            <a:ext cx="10779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600" b="1"/>
              <a:t>90%</a:t>
            </a:r>
            <a:br>
              <a:rPr lang="en-US" altLang="en-US" sz="1600" b="1"/>
            </a:br>
            <a:r>
              <a:rPr lang="en-US" altLang="en-US" sz="1600" b="1"/>
              <a:t>in public </a:t>
            </a:r>
            <a:br>
              <a:rPr lang="en-US" altLang="en-US" sz="1600" b="1"/>
            </a:br>
            <a:r>
              <a:rPr lang="en-US" altLang="en-US" sz="1600" b="1"/>
              <a:t>domain</a:t>
            </a:r>
          </a:p>
        </p:txBody>
      </p:sp>
      <p:sp>
        <p:nvSpPr>
          <p:cNvPr id="29703" name="Textfeld 8"/>
          <p:cNvSpPr txBox="1">
            <a:spLocks noChangeArrowheads="1"/>
          </p:cNvSpPr>
          <p:nvPr/>
        </p:nvSpPr>
        <p:spPr bwMode="auto">
          <a:xfrm>
            <a:off x="4759325" y="3802063"/>
            <a:ext cx="274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t>You can find many </a:t>
            </a:r>
            <a:br>
              <a:rPr lang="en-US" altLang="en-US" sz="1800" b="1"/>
            </a:br>
            <a:r>
              <a:rPr lang="en-US" altLang="en-US" sz="1800" b="1"/>
              <a:t>great solutions for free!</a:t>
            </a:r>
          </a:p>
        </p:txBody>
      </p:sp>
      <p:sp>
        <p:nvSpPr>
          <p:cNvPr id="37895" name="Ellipse 7"/>
          <p:cNvSpPr>
            <a:spLocks noChangeAspect="1" noChangeArrowheads="1"/>
          </p:cNvSpPr>
          <p:nvPr/>
        </p:nvSpPr>
        <p:spPr bwMode="auto">
          <a:xfrm>
            <a:off x="4643438" y="1573213"/>
            <a:ext cx="1601787" cy="1373187"/>
          </a:xfrm>
          <a:prstGeom prst="ellipse">
            <a:avLst/>
          </a:prstGeom>
          <a:solidFill>
            <a:schemeClr val="folHlink">
              <a:alpha val="74901"/>
            </a:scheme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400" b="1"/>
              <a:t>Elsewhere</a:t>
            </a:r>
          </a:p>
        </p:txBody>
      </p:sp>
      <p:sp>
        <p:nvSpPr>
          <p:cNvPr id="37896" name="Ellipse 8"/>
          <p:cNvSpPr>
            <a:spLocks noChangeAspect="1" noChangeArrowheads="1"/>
          </p:cNvSpPr>
          <p:nvPr/>
        </p:nvSpPr>
        <p:spPr bwMode="auto">
          <a:xfrm>
            <a:off x="6003925" y="896938"/>
            <a:ext cx="2630488" cy="2416175"/>
          </a:xfrm>
          <a:prstGeom prst="ellipse">
            <a:avLst/>
          </a:prstGeom>
          <a:solidFill>
            <a:srgbClr val="A8AB83">
              <a:alpha val="74901"/>
            </a:srgb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b="1">
                <a:solidFill>
                  <a:srgbClr val="FFFFFF"/>
                </a:solidFill>
              </a:rPr>
              <a:t>In patents</a:t>
            </a:r>
          </a:p>
        </p:txBody>
      </p:sp>
      <p:sp>
        <p:nvSpPr>
          <p:cNvPr id="37897" name="Textfeld 9"/>
          <p:cNvSpPr txBox="1">
            <a:spLocks noChangeArrowheads="1"/>
          </p:cNvSpPr>
          <p:nvPr/>
        </p:nvSpPr>
        <p:spPr bwMode="auto">
          <a:xfrm>
            <a:off x="839788" y="1465263"/>
            <a:ext cx="2735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a:t>Where do competitors </a:t>
            </a:r>
            <a:br>
              <a:rPr lang="en-US" altLang="en-US"/>
            </a:br>
            <a:r>
              <a:rPr lang="en-US" altLang="en-US"/>
              <a:t>publish their R&amp;D?</a:t>
            </a:r>
          </a:p>
        </p:txBody>
      </p:sp>
      <p:sp>
        <p:nvSpPr>
          <p:cNvPr id="37898" name="Rectangle 10"/>
          <p:cNvSpPr>
            <a:spLocks noChangeArrowheads="1"/>
          </p:cNvSpPr>
          <p:nvPr/>
        </p:nvSpPr>
        <p:spPr bwMode="auto">
          <a:xfrm>
            <a:off x="839788" y="2528888"/>
            <a:ext cx="43275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600"/>
              <a:t>Approximately 80% of the information </a:t>
            </a:r>
            <a:br>
              <a:rPr lang="en-US" altLang="en-US" sz="1600"/>
            </a:br>
            <a:r>
              <a:rPr lang="en-US" altLang="en-US" sz="1600"/>
              <a:t>which can be found in patents is not available </a:t>
            </a:r>
            <a:br>
              <a:rPr lang="en-US" altLang="en-US" sz="1600"/>
            </a:br>
            <a:r>
              <a:rPr lang="en-US" altLang="en-US" sz="1600"/>
              <a:t>anywhere else in comparable detail.</a:t>
            </a:r>
            <a:endParaRPr lang="en-GB" altLang="en-US" sz="1600"/>
          </a:p>
        </p:txBody>
      </p:sp>
      <p:sp>
        <p:nvSpPr>
          <p:cNvPr id="138251" name="Rechteck 16"/>
          <p:cNvSpPr>
            <a:spLocks noChangeArrowheads="1"/>
          </p:cNvSpPr>
          <p:nvPr/>
        </p:nvSpPr>
        <p:spPr bwMode="auto">
          <a:xfrm>
            <a:off x="4029075" y="4659313"/>
            <a:ext cx="44926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719138" eaLnBrk="0" hangingPunct="0">
              <a:spcBef>
                <a:spcPct val="20000"/>
              </a:spcBef>
              <a:buFont typeface="Wingdings" pitchFamily="2" charset="2"/>
              <a:buChar char="§"/>
              <a:defRPr sz="2000">
                <a:solidFill>
                  <a:schemeClr val="tx1"/>
                </a:solidFill>
                <a:latin typeface="Arial" charset="0"/>
              </a:defRPr>
            </a:lvl1pPr>
            <a:lvl2pPr marL="358775" indent="-179388" defTabSz="719138" eaLnBrk="0" hangingPunct="0">
              <a:spcBef>
                <a:spcPct val="20000"/>
              </a:spcBef>
              <a:buChar char="–"/>
              <a:defRPr sz="2000">
                <a:solidFill>
                  <a:schemeClr val="tx1"/>
                </a:solidFill>
                <a:latin typeface="Arial" charset="0"/>
              </a:defRPr>
            </a:lvl2pPr>
            <a:lvl3pPr marL="1143000" indent="-228600" defTabSz="719138" eaLnBrk="0" hangingPunct="0">
              <a:spcBef>
                <a:spcPct val="20000"/>
              </a:spcBef>
              <a:buChar char="•"/>
              <a:defRPr sz="2000">
                <a:solidFill>
                  <a:schemeClr val="tx1"/>
                </a:solidFill>
                <a:latin typeface="Arial" charset="0"/>
              </a:defRPr>
            </a:lvl3pPr>
            <a:lvl4pPr marL="1600200" indent="-228600" defTabSz="719138" eaLnBrk="0" hangingPunct="0">
              <a:spcBef>
                <a:spcPct val="20000"/>
              </a:spcBef>
              <a:buChar char="–"/>
              <a:defRPr sz="2000">
                <a:solidFill>
                  <a:schemeClr val="tx1"/>
                </a:solidFill>
                <a:latin typeface="Arial" charset="0"/>
              </a:defRPr>
            </a:lvl4pPr>
            <a:lvl5pPr marL="2057400" indent="-228600" defTabSz="719138" eaLnBrk="0" hangingPunct="0">
              <a:spcBef>
                <a:spcPct val="20000"/>
              </a:spcBef>
              <a:buChar char="»"/>
              <a:defRPr sz="2000">
                <a:solidFill>
                  <a:schemeClr val="tx1"/>
                </a:solidFill>
                <a:latin typeface="Arial" charset="0"/>
              </a:defRPr>
            </a:lvl5pPr>
            <a:lvl6pPr marL="2514600" indent="-228600" defTabSz="719138" eaLnBrk="0" fontAlgn="base" hangingPunct="0">
              <a:spcBef>
                <a:spcPct val="20000"/>
              </a:spcBef>
              <a:spcAft>
                <a:spcPct val="0"/>
              </a:spcAft>
              <a:buChar char="»"/>
              <a:defRPr sz="2000">
                <a:solidFill>
                  <a:schemeClr val="tx1"/>
                </a:solidFill>
                <a:latin typeface="Arial" charset="0"/>
              </a:defRPr>
            </a:lvl6pPr>
            <a:lvl7pPr marL="2971800" indent="-228600" defTabSz="719138" eaLnBrk="0" fontAlgn="base" hangingPunct="0">
              <a:spcBef>
                <a:spcPct val="20000"/>
              </a:spcBef>
              <a:spcAft>
                <a:spcPct val="0"/>
              </a:spcAft>
              <a:buChar char="»"/>
              <a:defRPr sz="2000">
                <a:solidFill>
                  <a:schemeClr val="tx1"/>
                </a:solidFill>
                <a:latin typeface="Arial" charset="0"/>
              </a:defRPr>
            </a:lvl7pPr>
            <a:lvl8pPr marL="3429000" indent="-228600" defTabSz="719138" eaLnBrk="0" fontAlgn="base" hangingPunct="0">
              <a:spcBef>
                <a:spcPct val="20000"/>
              </a:spcBef>
              <a:spcAft>
                <a:spcPct val="0"/>
              </a:spcAft>
              <a:buChar char="»"/>
              <a:defRPr sz="2000">
                <a:solidFill>
                  <a:schemeClr val="tx1"/>
                </a:solidFill>
                <a:latin typeface="Arial" charset="0"/>
              </a:defRPr>
            </a:lvl8pPr>
            <a:lvl9pPr marL="3886200" indent="-228600" defTabSz="719138"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Font typeface="Wingdings" pitchFamily="2" charset="2"/>
              <a:buNone/>
            </a:pPr>
            <a:r>
              <a:rPr lang="en-GB" altLang="en-US" sz="1600"/>
              <a:t>Reasons</a:t>
            </a:r>
          </a:p>
          <a:p>
            <a:pPr lvl="1" eaLnBrk="1" hangingPunct="1">
              <a:spcBef>
                <a:spcPct val="0"/>
              </a:spcBef>
              <a:buFont typeface="Wingdings" pitchFamily="2" charset="2"/>
              <a:buChar char="§"/>
            </a:pPr>
            <a:r>
              <a:rPr lang="en-GB" altLang="en-US" sz="1600"/>
              <a:t>Applications rejected/withdrawn or patent invalidated</a:t>
            </a:r>
          </a:p>
          <a:p>
            <a:pPr lvl="1" eaLnBrk="1" hangingPunct="1">
              <a:spcBef>
                <a:spcPct val="0"/>
              </a:spcBef>
              <a:buFont typeface="Wingdings" pitchFamily="2" charset="2"/>
              <a:buChar char="§"/>
            </a:pPr>
            <a:r>
              <a:rPr lang="en-GB" altLang="en-US" sz="1600"/>
              <a:t>Payment of renewal fees discontinued</a:t>
            </a:r>
          </a:p>
          <a:p>
            <a:pPr lvl="1" eaLnBrk="1" hangingPunct="1">
              <a:spcBef>
                <a:spcPct val="0"/>
              </a:spcBef>
              <a:buFont typeface="Wingdings" pitchFamily="2" charset="2"/>
              <a:buChar char="§"/>
            </a:pPr>
            <a:r>
              <a:rPr lang="en-GB" altLang="en-US" sz="1600"/>
              <a:t>Patents have lapsed</a:t>
            </a:r>
          </a:p>
        </p:txBody>
      </p:sp>
      <p:sp>
        <p:nvSpPr>
          <p:cNvPr id="37900" name="Rectangle 7"/>
          <p:cNvSpPr txBox="1">
            <a:spLocks noGrp="1" noChangeArrowheads="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B08CFD90-D2CA-4316-8933-9C1C6FA7502D}" type="slidenum">
              <a:rPr lang="de-DE" altLang="en-US" sz="1200"/>
              <a:pPr algn="r" eaLnBrk="1" hangingPunct="1">
                <a:spcBef>
                  <a:spcPct val="0"/>
                </a:spcBef>
                <a:buFontTx/>
                <a:buNone/>
              </a:pPr>
              <a:t>24</a:t>
            </a:fld>
            <a:endParaRPr lang="de-DE" altLang="en-US" sz="1200"/>
          </a:p>
        </p:txBody>
      </p:sp>
      <p:sp>
        <p:nvSpPr>
          <p:cNvPr id="37901" name="Footer Placeholder 3"/>
          <p:cNvSpPr txBox="1">
            <a:spLocks noGrp="1"/>
          </p:cNvSpPr>
          <p:nvPr/>
        </p:nvSpPr>
        <p:spPr bwMode="auto">
          <a:xfrm>
            <a:off x="611188" y="6553200"/>
            <a:ext cx="5664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2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8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5" grpId="0"/>
      <p:bldP spid="29703" grpId="0"/>
      <p:bldP spid="1382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p:cNvSpPr txBox="1">
            <a:spLocks noGrp="1"/>
          </p:cNvSpPr>
          <p:nvPr/>
        </p:nvSpPr>
        <p:spPr bwMode="auto">
          <a:xfrm>
            <a:off x="611188" y="6553200"/>
            <a:ext cx="5905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38915" name="Titel 1"/>
          <p:cNvSpPr>
            <a:spLocks noGrp="1"/>
          </p:cNvSpPr>
          <p:nvPr>
            <p:ph type="title"/>
          </p:nvPr>
        </p:nvSpPr>
        <p:spPr/>
        <p:txBody>
          <a:bodyPr lIns="91440" tIns="45720" rIns="91440" bIns="45720" anchor="ctr"/>
          <a:lstStyle/>
          <a:p>
            <a:pPr eaLnBrk="1" hangingPunct="1"/>
            <a:r>
              <a:rPr lang="en-US" altLang="en-US" smtClean="0"/>
              <a:t>Searching for patents is easy</a:t>
            </a:r>
          </a:p>
        </p:txBody>
      </p:sp>
      <p:sp>
        <p:nvSpPr>
          <p:cNvPr id="36868" name="Textfeld 5"/>
          <p:cNvSpPr txBox="1">
            <a:spLocks noChangeArrowheads="1"/>
          </p:cNvSpPr>
          <p:nvPr/>
        </p:nvSpPr>
        <p:spPr bwMode="auto">
          <a:xfrm>
            <a:off x="5580063" y="5157788"/>
            <a:ext cx="31686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sz="20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defRPr/>
            </a:pPr>
            <a:r>
              <a:rPr lang="en-US" altLang="en-US" sz="1800" dirty="0" smtClean="0">
                <a:solidFill>
                  <a:schemeClr val="accent4"/>
                </a:solidFill>
                <a:cs typeface="Arial" pitchFamily="34" charset="0"/>
              </a:rPr>
              <a:t>Free worldwide </a:t>
            </a:r>
            <a:r>
              <a:rPr lang="en-US" altLang="en-US" sz="1800" dirty="0" smtClean="0">
                <a:solidFill>
                  <a:schemeClr val="tx2"/>
                </a:solidFill>
                <a:cs typeface="Arial" pitchFamily="34" charset="0"/>
              </a:rPr>
              <a:t>patent information at</a:t>
            </a:r>
          </a:p>
          <a:p>
            <a:pPr algn="ctr" eaLnBrk="1" hangingPunct="1">
              <a:spcBef>
                <a:spcPct val="0"/>
              </a:spcBef>
              <a:buFontTx/>
              <a:buNone/>
              <a:defRPr/>
            </a:pPr>
            <a:r>
              <a:rPr lang="en-US" altLang="en-US" sz="1600" dirty="0" smtClean="0">
                <a:solidFill>
                  <a:srgbClr val="404950"/>
                </a:solidFill>
                <a:cs typeface="Arial" pitchFamily="34" charset="0"/>
              </a:rPr>
              <a:t>www</a:t>
            </a:r>
            <a:r>
              <a:rPr lang="en-US" altLang="en-US" sz="1600" dirty="0" smtClean="0">
                <a:cs typeface="Arial" pitchFamily="34" charset="0"/>
              </a:rPr>
              <a:t>.espacenet.com</a:t>
            </a:r>
          </a:p>
        </p:txBody>
      </p:sp>
      <p:sp>
        <p:nvSpPr>
          <p:cNvPr id="38917" name="Slide Number Placeholder 5"/>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35</a:t>
            </a:r>
          </a:p>
        </p:txBody>
      </p:sp>
      <p:pic>
        <p:nvPicPr>
          <p:cNvPr id="38918" name="Picture 6" descr="espacenet - advanced search"/>
          <p:cNvPicPr>
            <a:picLocks noChangeAspect="1" noChangeArrowheads="1"/>
          </p:cNvPicPr>
          <p:nvPr/>
        </p:nvPicPr>
        <p:blipFill>
          <a:blip r:embed="rId3">
            <a:extLst>
              <a:ext uri="{28A0092B-C50C-407E-A947-70E740481C1C}">
                <a14:useLocalDpi xmlns:a14="http://schemas.microsoft.com/office/drawing/2010/main" val="0"/>
              </a:ext>
            </a:extLst>
          </a:blip>
          <a:srcRect l="2350"/>
          <a:stretch>
            <a:fillRect/>
          </a:stretch>
        </p:blipFill>
        <p:spPr bwMode="auto">
          <a:xfrm>
            <a:off x="755650" y="1268413"/>
            <a:ext cx="4786313"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descr="espacenet - EPO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96975"/>
            <a:ext cx="2933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9" descr="espacenet - brochure cover"/>
          <p:cNvPicPr>
            <a:picLocks noChangeAspect="1" noChangeArrowheads="1"/>
          </p:cNvPicPr>
          <p:nvPr/>
        </p:nvPicPr>
        <p:blipFill>
          <a:blip r:embed="rId5">
            <a:extLst>
              <a:ext uri="{28A0092B-C50C-407E-A947-70E740481C1C}">
                <a14:useLocalDpi xmlns:a14="http://schemas.microsoft.com/office/drawing/2010/main" val="0"/>
              </a:ext>
            </a:extLst>
          </a:blip>
          <a:srcRect l="1468" t="775" b="775"/>
          <a:stretch>
            <a:fillRect/>
          </a:stretch>
        </p:blipFill>
        <p:spPr bwMode="auto">
          <a:xfrm>
            <a:off x="7164388" y="2155825"/>
            <a:ext cx="1471612"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ChangeArrowheads="1"/>
          </p:cNvSpPr>
          <p:nvPr/>
        </p:nvSpPr>
        <p:spPr bwMode="auto">
          <a:xfrm flipV="1">
            <a:off x="4932363" y="3357563"/>
            <a:ext cx="2519362" cy="1079500"/>
          </a:xfrm>
          <a:prstGeom prst="wedgeRoundRectCallout">
            <a:avLst>
              <a:gd name="adj1" fmla="val -34565"/>
              <a:gd name="adj2" fmla="val 86176"/>
              <a:gd name="adj3" fmla="val 16667"/>
            </a:avLst>
          </a:prstGeom>
          <a:solidFill>
            <a:srgbClr val="D3DD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800"/>
          </a:p>
        </p:txBody>
      </p:sp>
      <p:sp>
        <p:nvSpPr>
          <p:cNvPr id="185347" name="AutoShape 3"/>
          <p:cNvSpPr>
            <a:spLocks noChangeArrowheads="1"/>
          </p:cNvSpPr>
          <p:nvPr/>
        </p:nvSpPr>
        <p:spPr bwMode="auto">
          <a:xfrm flipH="1" flipV="1">
            <a:off x="1403350" y="3933825"/>
            <a:ext cx="2952750" cy="792163"/>
          </a:xfrm>
          <a:prstGeom prst="wedgeRoundRectCallout">
            <a:avLst>
              <a:gd name="adj1" fmla="val -47745"/>
              <a:gd name="adj2" fmla="val 134366"/>
              <a:gd name="adj3" fmla="val 16667"/>
            </a:avLst>
          </a:prstGeom>
          <a:solidFill>
            <a:srgbClr val="D3DD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800"/>
          </a:p>
        </p:txBody>
      </p:sp>
      <p:pic>
        <p:nvPicPr>
          <p:cNvPr id="1853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1484313"/>
            <a:ext cx="1258887"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49" name="Picture 2"/>
          <p:cNvPicPr>
            <a:picLocks noChangeAspect="1" noChangeArrowheads="1"/>
          </p:cNvPicPr>
          <p:nvPr/>
        </p:nvPicPr>
        <p:blipFill>
          <a:blip r:embed="rId4">
            <a:extLst>
              <a:ext uri="{28A0092B-C50C-407E-A947-70E740481C1C}">
                <a14:useLocalDpi xmlns:a14="http://schemas.microsoft.com/office/drawing/2010/main" val="0"/>
              </a:ext>
            </a:extLst>
          </a:blip>
          <a:srcRect l="12613" t="53409" r="49603" b="24176"/>
          <a:stretch>
            <a:fillRect/>
          </a:stretch>
        </p:blipFill>
        <p:spPr bwMode="auto">
          <a:xfrm>
            <a:off x="6753225" y="1196975"/>
            <a:ext cx="14906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4272"/>
          <a:stretch>
            <a:fillRect/>
          </a:stretch>
        </p:blipFill>
        <p:spPr bwMode="auto">
          <a:xfrm>
            <a:off x="2339975" y="4868863"/>
            <a:ext cx="2058988"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AutoShape 7"/>
          <p:cNvSpPr>
            <a:spLocks noChangeArrowheads="1"/>
          </p:cNvSpPr>
          <p:nvPr/>
        </p:nvSpPr>
        <p:spPr bwMode="auto">
          <a:xfrm>
            <a:off x="2411413" y="1268413"/>
            <a:ext cx="4391025" cy="1946275"/>
          </a:xfrm>
          <a:prstGeom prst="irregularSeal2">
            <a:avLst/>
          </a:prstGeom>
          <a:solidFill>
            <a:srgbClr val="F7DB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pic>
        <p:nvPicPr>
          <p:cNvPr id="18535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l="16547" t="3084" r="10672"/>
          <a:stretch>
            <a:fillRect/>
          </a:stretch>
        </p:blipFill>
        <p:spPr bwMode="auto">
          <a:xfrm>
            <a:off x="7380288" y="4652963"/>
            <a:ext cx="1277937"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itel 1"/>
          <p:cNvSpPr>
            <a:spLocks noGrp="1"/>
          </p:cNvSpPr>
          <p:nvPr>
            <p:ph type="title"/>
          </p:nvPr>
        </p:nvSpPr>
        <p:spPr/>
        <p:txBody>
          <a:bodyPr lIns="91440" tIns="45720" rIns="91440" bIns="45720" anchor="ctr"/>
          <a:lstStyle/>
          <a:p>
            <a:r>
              <a:rPr lang="en-US" altLang="en-US" sz="2200" smtClean="0"/>
              <a:t>… but a basic knowledge of patent jargon is needed!</a:t>
            </a:r>
          </a:p>
        </p:txBody>
      </p:sp>
      <p:sp>
        <p:nvSpPr>
          <p:cNvPr id="39946" name="Inhaltsplatzhalter 2"/>
          <p:cNvSpPr>
            <a:spLocks noGrp="1"/>
          </p:cNvSpPr>
          <p:nvPr>
            <p:ph idx="4294967295"/>
          </p:nvPr>
        </p:nvSpPr>
        <p:spPr>
          <a:xfrm>
            <a:off x="3130550" y="1919288"/>
            <a:ext cx="2592388" cy="647700"/>
          </a:xfrm>
        </p:spPr>
        <p:txBody>
          <a:bodyPr lIns="91440" tIns="45720" rIns="91440" bIns="45720"/>
          <a:lstStyle/>
          <a:p>
            <a:pPr marL="0" indent="0" algn="ctr">
              <a:buFont typeface="Wingdings" pitchFamily="2" charset="2"/>
              <a:buNone/>
            </a:pPr>
            <a:r>
              <a:rPr lang="en-US" altLang="en-US" b="1" smtClean="0"/>
              <a:t>Beware of "naïve" </a:t>
            </a:r>
            <a:br>
              <a:rPr lang="en-US" altLang="en-US" b="1" smtClean="0"/>
            </a:br>
            <a:r>
              <a:rPr lang="en-US" altLang="en-US" b="1" smtClean="0"/>
              <a:t>keyword searches!</a:t>
            </a:r>
          </a:p>
        </p:txBody>
      </p:sp>
      <p:sp>
        <p:nvSpPr>
          <p:cNvPr id="6" name="Rechteck 5"/>
          <p:cNvSpPr>
            <a:spLocks noChangeArrowheads="1"/>
          </p:cNvSpPr>
          <p:nvPr/>
        </p:nvSpPr>
        <p:spPr bwMode="auto">
          <a:xfrm>
            <a:off x="827088" y="2924175"/>
            <a:ext cx="1719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solidFill>
                  <a:schemeClr val="accent1"/>
                </a:solidFill>
              </a:rPr>
              <a:t>"energy-storing</a:t>
            </a:r>
            <a:br>
              <a:rPr lang="en-GB" altLang="en-US" sz="1600" b="1">
                <a:solidFill>
                  <a:schemeClr val="accent1"/>
                </a:solidFill>
              </a:rPr>
            </a:br>
            <a:r>
              <a:rPr lang="en-GB" altLang="en-US" sz="1600" b="1">
                <a:solidFill>
                  <a:schemeClr val="accent1"/>
                </a:solidFill>
              </a:rPr>
              <a:t> means"</a:t>
            </a:r>
          </a:p>
        </p:txBody>
      </p:sp>
      <p:grpSp>
        <p:nvGrpSpPr>
          <p:cNvPr id="185356" name="Group 12"/>
          <p:cNvGrpSpPr>
            <a:grpSpLocks/>
          </p:cNvGrpSpPr>
          <p:nvPr/>
        </p:nvGrpSpPr>
        <p:grpSpPr bwMode="auto">
          <a:xfrm>
            <a:off x="323850" y="2492375"/>
            <a:ext cx="984250" cy="401638"/>
            <a:chOff x="1519" y="1026"/>
            <a:chExt cx="620" cy="253"/>
          </a:xfrm>
        </p:grpSpPr>
        <p:sp>
          <p:nvSpPr>
            <p:cNvPr id="39972" name="Rechteck 8"/>
            <p:cNvSpPr>
              <a:spLocks noChangeArrowheads="1"/>
            </p:cNvSpPr>
            <p:nvPr/>
          </p:nvSpPr>
          <p:spPr bwMode="auto">
            <a:xfrm>
              <a:off x="1565" y="1026"/>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t>spring</a:t>
              </a:r>
              <a:endParaRPr lang="en-US" altLang="en-US" sz="1600" b="1"/>
            </a:p>
          </p:txBody>
        </p:sp>
        <p:grpSp>
          <p:nvGrpSpPr>
            <p:cNvPr id="39973" name="Group 14"/>
            <p:cNvGrpSpPr>
              <a:grpSpLocks/>
            </p:cNvGrpSpPr>
            <p:nvPr/>
          </p:nvGrpSpPr>
          <p:grpSpPr bwMode="auto">
            <a:xfrm>
              <a:off x="1519" y="1026"/>
              <a:ext cx="620" cy="253"/>
              <a:chOff x="580" y="1876"/>
              <a:chExt cx="620" cy="253"/>
            </a:xfrm>
          </p:grpSpPr>
          <p:cxnSp>
            <p:nvCxnSpPr>
              <p:cNvPr id="39974" name="Gerade Verbindung 9"/>
              <p:cNvCxnSpPr>
                <a:cxnSpLocks noChangeShapeType="1"/>
              </p:cNvCxnSpPr>
              <p:nvPr/>
            </p:nvCxnSpPr>
            <p:spPr bwMode="auto">
              <a:xfrm flipV="1">
                <a:off x="604" y="1876"/>
                <a:ext cx="596" cy="253"/>
              </a:xfrm>
              <a:prstGeom prst="line">
                <a:avLst/>
              </a:prstGeom>
              <a:noFill/>
              <a:ln w="19050" algn="ctr">
                <a:solidFill>
                  <a:srgbClr val="BF3126"/>
                </a:solidFill>
                <a:round/>
                <a:headEnd/>
                <a:tailEnd/>
              </a:ln>
              <a:extLst>
                <a:ext uri="{909E8E84-426E-40DD-AFC4-6F175D3DCCD1}">
                  <a14:hiddenFill xmlns:a14="http://schemas.microsoft.com/office/drawing/2010/main">
                    <a:noFill/>
                  </a14:hiddenFill>
                </a:ext>
              </a:extLst>
            </p:spPr>
          </p:cxnSp>
          <p:cxnSp>
            <p:nvCxnSpPr>
              <p:cNvPr id="39975" name="Gerade Verbindung 10"/>
              <p:cNvCxnSpPr>
                <a:cxnSpLocks noChangeShapeType="1"/>
              </p:cNvCxnSpPr>
              <p:nvPr/>
            </p:nvCxnSpPr>
            <p:spPr bwMode="auto">
              <a:xfrm>
                <a:off x="580" y="1876"/>
                <a:ext cx="596" cy="230"/>
              </a:xfrm>
              <a:prstGeom prst="line">
                <a:avLst/>
              </a:prstGeom>
              <a:noFill/>
              <a:ln w="19050" algn="ctr">
                <a:solidFill>
                  <a:srgbClr val="BF3126"/>
                </a:solidFill>
                <a:round/>
                <a:headEnd/>
                <a:tailEnd/>
              </a:ln>
              <a:extLst>
                <a:ext uri="{909E8E84-426E-40DD-AFC4-6F175D3DCCD1}">
                  <a14:hiddenFill xmlns:a14="http://schemas.microsoft.com/office/drawing/2010/main">
                    <a:noFill/>
                  </a14:hiddenFill>
                </a:ext>
              </a:extLst>
            </p:spPr>
          </p:cxnSp>
        </p:grpSp>
      </p:grpSp>
      <p:sp>
        <p:nvSpPr>
          <p:cNvPr id="5" name="Rechteck 8"/>
          <p:cNvSpPr>
            <a:spLocks noChangeArrowheads="1"/>
          </p:cNvSpPr>
          <p:nvPr/>
        </p:nvSpPr>
        <p:spPr bwMode="auto">
          <a:xfrm>
            <a:off x="6372225" y="2563813"/>
            <a:ext cx="23764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600" b="1">
                <a:solidFill>
                  <a:schemeClr val="accent1"/>
                </a:solidFill>
              </a:rPr>
              <a:t>"spherical object </a:t>
            </a:r>
            <a:br>
              <a:rPr lang="en-GB" altLang="en-US" sz="1600" b="1">
                <a:solidFill>
                  <a:schemeClr val="accent1"/>
                </a:solidFill>
              </a:rPr>
            </a:br>
            <a:r>
              <a:rPr lang="en-GB" altLang="en-US" sz="1600" b="1">
                <a:solidFill>
                  <a:schemeClr val="accent1"/>
                </a:solidFill>
              </a:rPr>
              <a:t>with floppy filaments"</a:t>
            </a:r>
          </a:p>
        </p:txBody>
      </p:sp>
      <p:sp>
        <p:nvSpPr>
          <p:cNvPr id="185362" name="Textfeld 7"/>
          <p:cNvSpPr txBox="1">
            <a:spLocks noChangeArrowheads="1"/>
          </p:cNvSpPr>
          <p:nvPr/>
        </p:nvSpPr>
        <p:spPr bwMode="auto">
          <a:xfrm>
            <a:off x="5003800" y="3500438"/>
            <a:ext cx="2520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820738" indent="-285750" eaLnBrk="0" hangingPunct="0">
              <a:spcBef>
                <a:spcPct val="20000"/>
              </a:spcBef>
              <a:buChar char="–"/>
              <a:defRPr sz="2000">
                <a:solidFill>
                  <a:schemeClr val="tx1"/>
                </a:solidFill>
                <a:latin typeface="Arial" charset="0"/>
              </a:defRPr>
            </a:lvl2pPr>
            <a:lvl3pPr marL="1228725" indent="-228600" eaLnBrk="0" hangingPunct="0">
              <a:spcBef>
                <a:spcPct val="20000"/>
              </a:spcBef>
              <a:buChar char="•"/>
              <a:defRPr sz="2000">
                <a:solidFill>
                  <a:schemeClr val="tx1"/>
                </a:solidFill>
                <a:latin typeface="Arial" charset="0"/>
              </a:defRPr>
            </a:lvl3pPr>
            <a:lvl4pPr marL="1636713"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600"/>
              <a:t>Sometimes the applicant </a:t>
            </a:r>
            <a:br>
              <a:rPr lang="en-US" altLang="en-US" sz="1600"/>
            </a:br>
            <a:r>
              <a:rPr lang="en-US" altLang="en-US" sz="1600"/>
              <a:t>simply doesn't want his application to be found.</a:t>
            </a:r>
          </a:p>
        </p:txBody>
      </p:sp>
      <p:sp>
        <p:nvSpPr>
          <p:cNvPr id="17" name="Rechteck 16"/>
          <p:cNvSpPr>
            <a:spLocks noChangeArrowheads="1"/>
          </p:cNvSpPr>
          <p:nvPr/>
        </p:nvSpPr>
        <p:spPr bwMode="auto">
          <a:xfrm>
            <a:off x="5580063" y="5734050"/>
            <a:ext cx="193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solidFill>
                  <a:schemeClr val="accent1"/>
                </a:solidFill>
              </a:rPr>
              <a:t>"plurality of balls"</a:t>
            </a:r>
            <a:endParaRPr lang="en-US" altLang="en-US" sz="1600">
              <a:solidFill>
                <a:schemeClr val="accent1"/>
              </a:solidFill>
            </a:endParaRPr>
          </a:p>
        </p:txBody>
      </p:sp>
      <p:sp>
        <p:nvSpPr>
          <p:cNvPr id="8" name="Rechteck 7"/>
          <p:cNvSpPr>
            <a:spLocks noChangeArrowheads="1"/>
          </p:cNvSpPr>
          <p:nvPr/>
        </p:nvSpPr>
        <p:spPr bwMode="auto">
          <a:xfrm>
            <a:off x="1331913" y="594995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solidFill>
                  <a:schemeClr val="accent1"/>
                </a:solidFill>
              </a:rPr>
              <a:t>"fastening means"</a:t>
            </a:r>
          </a:p>
        </p:txBody>
      </p:sp>
      <p:sp>
        <p:nvSpPr>
          <p:cNvPr id="185365" name="Textfeld 7"/>
          <p:cNvSpPr txBox="1">
            <a:spLocks noChangeArrowheads="1"/>
          </p:cNvSpPr>
          <p:nvPr/>
        </p:nvSpPr>
        <p:spPr bwMode="auto">
          <a:xfrm>
            <a:off x="1403350" y="4076700"/>
            <a:ext cx="2952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820738" indent="-285750" eaLnBrk="0" hangingPunct="0">
              <a:spcBef>
                <a:spcPct val="20000"/>
              </a:spcBef>
              <a:buChar char="–"/>
              <a:defRPr sz="2000">
                <a:solidFill>
                  <a:schemeClr val="tx1"/>
                </a:solidFill>
                <a:latin typeface="Arial" charset="0"/>
              </a:defRPr>
            </a:lvl2pPr>
            <a:lvl3pPr marL="1228725" indent="-228600" eaLnBrk="0" hangingPunct="0">
              <a:spcBef>
                <a:spcPct val="20000"/>
              </a:spcBef>
              <a:buChar char="•"/>
              <a:defRPr sz="2000">
                <a:solidFill>
                  <a:schemeClr val="tx1"/>
                </a:solidFill>
                <a:latin typeface="Arial" charset="0"/>
              </a:defRPr>
            </a:lvl3pPr>
            <a:lvl4pPr marL="1636713"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600"/>
              <a:t>Patent jargon is used to broaden scope of the patent.</a:t>
            </a:r>
          </a:p>
        </p:txBody>
      </p:sp>
      <p:grpSp>
        <p:nvGrpSpPr>
          <p:cNvPr id="185367" name="Group 23"/>
          <p:cNvGrpSpPr>
            <a:grpSpLocks/>
          </p:cNvGrpSpPr>
          <p:nvPr/>
        </p:nvGrpSpPr>
        <p:grpSpPr bwMode="auto">
          <a:xfrm>
            <a:off x="539750" y="5229225"/>
            <a:ext cx="1641475" cy="401638"/>
            <a:chOff x="431" y="3249"/>
            <a:chExt cx="1034" cy="253"/>
          </a:xfrm>
        </p:grpSpPr>
        <p:sp>
          <p:nvSpPr>
            <p:cNvPr id="39968" name="Rechteck 8"/>
            <p:cNvSpPr>
              <a:spLocks noChangeArrowheads="1"/>
            </p:cNvSpPr>
            <p:nvPr/>
          </p:nvSpPr>
          <p:spPr bwMode="auto">
            <a:xfrm>
              <a:off x="431" y="3249"/>
              <a:ext cx="10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a:t>nail, screw, rivet</a:t>
              </a:r>
            </a:p>
          </p:txBody>
        </p:sp>
        <p:grpSp>
          <p:nvGrpSpPr>
            <p:cNvPr id="39969" name="Group 25"/>
            <p:cNvGrpSpPr>
              <a:grpSpLocks/>
            </p:cNvGrpSpPr>
            <p:nvPr/>
          </p:nvGrpSpPr>
          <p:grpSpPr bwMode="auto">
            <a:xfrm>
              <a:off x="657" y="3249"/>
              <a:ext cx="620" cy="253"/>
              <a:chOff x="580" y="1876"/>
              <a:chExt cx="620" cy="253"/>
            </a:xfrm>
          </p:grpSpPr>
          <p:cxnSp>
            <p:nvCxnSpPr>
              <p:cNvPr id="39970" name="Gerade Verbindung 9"/>
              <p:cNvCxnSpPr>
                <a:cxnSpLocks noChangeShapeType="1"/>
              </p:cNvCxnSpPr>
              <p:nvPr/>
            </p:nvCxnSpPr>
            <p:spPr bwMode="auto">
              <a:xfrm flipV="1">
                <a:off x="604" y="1876"/>
                <a:ext cx="596" cy="253"/>
              </a:xfrm>
              <a:prstGeom prst="line">
                <a:avLst/>
              </a:prstGeom>
              <a:noFill/>
              <a:ln w="19050" algn="ctr">
                <a:solidFill>
                  <a:srgbClr val="BF3126"/>
                </a:solidFill>
                <a:round/>
                <a:headEnd/>
                <a:tailEnd/>
              </a:ln>
              <a:extLst>
                <a:ext uri="{909E8E84-426E-40DD-AFC4-6F175D3DCCD1}">
                  <a14:hiddenFill xmlns:a14="http://schemas.microsoft.com/office/drawing/2010/main">
                    <a:noFill/>
                  </a14:hiddenFill>
                </a:ext>
              </a:extLst>
            </p:spPr>
          </p:cxnSp>
          <p:cxnSp>
            <p:nvCxnSpPr>
              <p:cNvPr id="39971" name="Gerade Verbindung 10"/>
              <p:cNvCxnSpPr>
                <a:cxnSpLocks noChangeShapeType="1"/>
              </p:cNvCxnSpPr>
              <p:nvPr/>
            </p:nvCxnSpPr>
            <p:spPr bwMode="auto">
              <a:xfrm>
                <a:off x="580" y="1876"/>
                <a:ext cx="596" cy="230"/>
              </a:xfrm>
              <a:prstGeom prst="line">
                <a:avLst/>
              </a:prstGeom>
              <a:noFill/>
              <a:ln w="19050" algn="ctr">
                <a:solidFill>
                  <a:srgbClr val="BF3126"/>
                </a:solidFill>
                <a:round/>
                <a:headEnd/>
                <a:tailEnd/>
              </a:ln>
              <a:extLst>
                <a:ext uri="{909E8E84-426E-40DD-AFC4-6F175D3DCCD1}">
                  <a14:hiddenFill xmlns:a14="http://schemas.microsoft.com/office/drawing/2010/main">
                    <a:noFill/>
                  </a14:hiddenFill>
                </a:ext>
              </a:extLst>
            </p:spPr>
          </p:cxnSp>
        </p:grpSp>
      </p:grpSp>
      <p:grpSp>
        <p:nvGrpSpPr>
          <p:cNvPr id="185372" name="Group 28"/>
          <p:cNvGrpSpPr>
            <a:grpSpLocks/>
          </p:cNvGrpSpPr>
          <p:nvPr/>
        </p:nvGrpSpPr>
        <p:grpSpPr bwMode="auto">
          <a:xfrm>
            <a:off x="5435600" y="5157788"/>
            <a:ext cx="1231900" cy="401637"/>
            <a:chOff x="3878" y="3203"/>
            <a:chExt cx="776" cy="253"/>
          </a:xfrm>
        </p:grpSpPr>
        <p:sp>
          <p:nvSpPr>
            <p:cNvPr id="39964" name="Rechteck 7"/>
            <p:cNvSpPr>
              <a:spLocks noChangeArrowheads="1"/>
            </p:cNvSpPr>
            <p:nvPr/>
          </p:nvSpPr>
          <p:spPr bwMode="auto">
            <a:xfrm>
              <a:off x="3878" y="3203"/>
              <a:ext cx="7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a:t>ball bearing</a:t>
              </a:r>
              <a:endParaRPr lang="en-US" altLang="en-US" sz="1600"/>
            </a:p>
          </p:txBody>
        </p:sp>
        <p:grpSp>
          <p:nvGrpSpPr>
            <p:cNvPr id="39965" name="Group 30"/>
            <p:cNvGrpSpPr>
              <a:grpSpLocks/>
            </p:cNvGrpSpPr>
            <p:nvPr/>
          </p:nvGrpSpPr>
          <p:grpSpPr bwMode="auto">
            <a:xfrm>
              <a:off x="3923" y="3203"/>
              <a:ext cx="620" cy="253"/>
              <a:chOff x="580" y="1876"/>
              <a:chExt cx="620" cy="253"/>
            </a:xfrm>
          </p:grpSpPr>
          <p:cxnSp>
            <p:nvCxnSpPr>
              <p:cNvPr id="39966" name="Gerade Verbindung 9"/>
              <p:cNvCxnSpPr>
                <a:cxnSpLocks noChangeShapeType="1"/>
              </p:cNvCxnSpPr>
              <p:nvPr/>
            </p:nvCxnSpPr>
            <p:spPr bwMode="auto">
              <a:xfrm flipV="1">
                <a:off x="604" y="1876"/>
                <a:ext cx="596" cy="253"/>
              </a:xfrm>
              <a:prstGeom prst="line">
                <a:avLst/>
              </a:prstGeom>
              <a:noFill/>
              <a:ln w="19050" algn="ctr">
                <a:solidFill>
                  <a:srgbClr val="BF3126"/>
                </a:solidFill>
                <a:round/>
                <a:headEnd/>
                <a:tailEnd/>
              </a:ln>
              <a:extLst>
                <a:ext uri="{909E8E84-426E-40DD-AFC4-6F175D3DCCD1}">
                  <a14:hiddenFill xmlns:a14="http://schemas.microsoft.com/office/drawing/2010/main">
                    <a:noFill/>
                  </a14:hiddenFill>
                </a:ext>
              </a:extLst>
            </p:spPr>
          </p:cxnSp>
          <p:cxnSp>
            <p:nvCxnSpPr>
              <p:cNvPr id="39967" name="Gerade Verbindung 10"/>
              <p:cNvCxnSpPr>
                <a:cxnSpLocks noChangeShapeType="1"/>
              </p:cNvCxnSpPr>
              <p:nvPr/>
            </p:nvCxnSpPr>
            <p:spPr bwMode="auto">
              <a:xfrm>
                <a:off x="580" y="1876"/>
                <a:ext cx="596" cy="230"/>
              </a:xfrm>
              <a:prstGeom prst="line">
                <a:avLst/>
              </a:prstGeom>
              <a:noFill/>
              <a:ln w="19050" algn="ctr">
                <a:solidFill>
                  <a:srgbClr val="BF3126"/>
                </a:solidFill>
                <a:round/>
                <a:headEnd/>
                <a:tailEnd/>
              </a:ln>
              <a:extLst>
                <a:ext uri="{909E8E84-426E-40DD-AFC4-6F175D3DCCD1}">
                  <a14:hiddenFill xmlns:a14="http://schemas.microsoft.com/office/drawing/2010/main">
                    <a:noFill/>
                  </a14:hiddenFill>
                </a:ext>
              </a:extLst>
            </p:spPr>
          </p:cxnSp>
        </p:grpSp>
      </p:grpSp>
      <p:grpSp>
        <p:nvGrpSpPr>
          <p:cNvPr id="185377" name="Group 33"/>
          <p:cNvGrpSpPr>
            <a:grpSpLocks/>
          </p:cNvGrpSpPr>
          <p:nvPr/>
        </p:nvGrpSpPr>
        <p:grpSpPr bwMode="auto">
          <a:xfrm>
            <a:off x="7620000" y="2060575"/>
            <a:ext cx="984250" cy="401638"/>
            <a:chOff x="4800" y="1298"/>
            <a:chExt cx="620" cy="253"/>
          </a:xfrm>
        </p:grpSpPr>
        <p:sp>
          <p:nvSpPr>
            <p:cNvPr id="39960" name="Rechteck 7"/>
            <p:cNvSpPr>
              <a:spLocks noChangeArrowheads="1"/>
            </p:cNvSpPr>
            <p:nvPr/>
          </p:nvSpPr>
          <p:spPr bwMode="auto">
            <a:xfrm>
              <a:off x="4845" y="1298"/>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a:t>toy ball</a:t>
              </a:r>
              <a:endParaRPr lang="en-US" altLang="en-US" sz="1600"/>
            </a:p>
          </p:txBody>
        </p:sp>
        <p:grpSp>
          <p:nvGrpSpPr>
            <p:cNvPr id="39961" name="Group 35"/>
            <p:cNvGrpSpPr>
              <a:grpSpLocks/>
            </p:cNvGrpSpPr>
            <p:nvPr/>
          </p:nvGrpSpPr>
          <p:grpSpPr bwMode="auto">
            <a:xfrm>
              <a:off x="4800" y="1298"/>
              <a:ext cx="620" cy="253"/>
              <a:chOff x="580" y="1876"/>
              <a:chExt cx="620" cy="253"/>
            </a:xfrm>
          </p:grpSpPr>
          <p:cxnSp>
            <p:nvCxnSpPr>
              <p:cNvPr id="39962" name="Gerade Verbindung 9"/>
              <p:cNvCxnSpPr>
                <a:cxnSpLocks noChangeShapeType="1"/>
              </p:cNvCxnSpPr>
              <p:nvPr/>
            </p:nvCxnSpPr>
            <p:spPr bwMode="auto">
              <a:xfrm flipV="1">
                <a:off x="604" y="1876"/>
                <a:ext cx="596" cy="253"/>
              </a:xfrm>
              <a:prstGeom prst="line">
                <a:avLst/>
              </a:prstGeom>
              <a:noFill/>
              <a:ln w="19050" algn="ctr">
                <a:solidFill>
                  <a:srgbClr val="BF3126"/>
                </a:solidFill>
                <a:round/>
                <a:headEnd/>
                <a:tailEnd/>
              </a:ln>
              <a:extLst>
                <a:ext uri="{909E8E84-426E-40DD-AFC4-6F175D3DCCD1}">
                  <a14:hiddenFill xmlns:a14="http://schemas.microsoft.com/office/drawing/2010/main">
                    <a:noFill/>
                  </a14:hiddenFill>
                </a:ext>
              </a:extLst>
            </p:spPr>
          </p:cxnSp>
          <p:cxnSp>
            <p:nvCxnSpPr>
              <p:cNvPr id="39963" name="Gerade Verbindung 10"/>
              <p:cNvCxnSpPr>
                <a:cxnSpLocks noChangeShapeType="1"/>
              </p:cNvCxnSpPr>
              <p:nvPr/>
            </p:nvCxnSpPr>
            <p:spPr bwMode="auto">
              <a:xfrm>
                <a:off x="580" y="1876"/>
                <a:ext cx="596" cy="230"/>
              </a:xfrm>
              <a:prstGeom prst="line">
                <a:avLst/>
              </a:prstGeom>
              <a:noFill/>
              <a:ln w="19050" algn="ctr">
                <a:solidFill>
                  <a:srgbClr val="BF3126"/>
                </a:solidFill>
                <a:round/>
                <a:headEnd/>
                <a:tailEnd/>
              </a:ln>
              <a:extLst>
                <a:ext uri="{909E8E84-426E-40DD-AFC4-6F175D3DCCD1}">
                  <a14:hiddenFill xmlns:a14="http://schemas.microsoft.com/office/drawing/2010/main">
                    <a:noFill/>
                  </a14:hiddenFill>
                </a:ext>
              </a:extLst>
            </p:spPr>
          </p:cxnSp>
        </p:grpSp>
      </p:grpSp>
      <p:sp>
        <p:nvSpPr>
          <p:cNvPr id="39957" name="Rectangle 7"/>
          <p:cNvSpPr txBox="1">
            <a:spLocks noGrp="1" noChangeArrowheads="1"/>
          </p:cNvSpPr>
          <p:nvPr/>
        </p:nvSpPr>
        <p:spPr bwMode="auto">
          <a:xfrm>
            <a:off x="7762875"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AAEA1B66-368F-4D80-85A4-6C461D4B118C}" type="slidenum">
              <a:rPr lang="de-DE" altLang="en-US" sz="1200"/>
              <a:pPr algn="r" eaLnBrk="1" hangingPunct="1">
                <a:spcBef>
                  <a:spcPct val="0"/>
                </a:spcBef>
                <a:buFontTx/>
                <a:buNone/>
              </a:pPr>
              <a:t>26</a:t>
            </a:fld>
            <a:endParaRPr lang="de-DE" altLang="en-US" sz="1200"/>
          </a:p>
        </p:txBody>
      </p:sp>
      <p:sp>
        <p:nvSpPr>
          <p:cNvPr id="39958" name="Text Box 6"/>
          <p:cNvSpPr txBox="1">
            <a:spLocks noChangeArrowheads="1"/>
          </p:cNvSpPr>
          <p:nvPr/>
        </p:nvSpPr>
        <p:spPr bwMode="auto">
          <a:xfrm>
            <a:off x="8315325" y="80963"/>
            <a:ext cx="828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200">
                <a:solidFill>
                  <a:schemeClr val="accent1"/>
                </a:solidFill>
              </a:rPr>
              <a:t>Optional</a:t>
            </a:r>
          </a:p>
        </p:txBody>
      </p:sp>
      <p:sp>
        <p:nvSpPr>
          <p:cNvPr id="39959" name="Footer Placeholder 3"/>
          <p:cNvSpPr txBox="1">
            <a:spLocks noGrp="1"/>
          </p:cNvSpPr>
          <p:nvPr/>
        </p:nvSpPr>
        <p:spPr bwMode="auto">
          <a:xfrm>
            <a:off x="611188" y="6553200"/>
            <a:ext cx="59388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53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53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3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53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53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53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536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53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6" grpId="0"/>
      <p:bldP spid="5" grpId="0"/>
      <p:bldP spid="185362" grpId="0"/>
      <p:bldP spid="17" grpId="0"/>
      <p:bldP spid="8" grpId="0"/>
      <p:bldP spid="1853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de-DE" altLang="tr-TR" smtClean="0"/>
              <a:t>Agenda</a:t>
            </a:r>
            <a:endParaRPr lang="en-US" altLang="tr-TR" smtClean="0"/>
          </a:p>
        </p:txBody>
      </p:sp>
      <p:sp>
        <p:nvSpPr>
          <p:cNvPr id="19460"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8D66ED83-191B-41B8-9550-FDC8A9E5592C}" type="slidenum">
              <a:rPr lang="en-GB" altLang="tr-TR" sz="1200"/>
              <a:pPr algn="r" eaLnBrk="1" hangingPunct="1"/>
              <a:t>27</a:t>
            </a:fld>
            <a:endParaRPr lang="en-GB" altLang="tr-TR" sz="1200"/>
          </a:p>
        </p:txBody>
      </p:sp>
      <p:sp>
        <p:nvSpPr>
          <p:cNvPr id="5" name="Text Box 3"/>
          <p:cNvSpPr txBox="1">
            <a:spLocks noChangeArrowheads="1"/>
          </p:cNvSpPr>
          <p:nvPr/>
        </p:nvSpPr>
        <p:spPr bwMode="auto">
          <a:xfrm>
            <a:off x="762000" y="1828800"/>
            <a:ext cx="7532688" cy="3311525"/>
          </a:xfrm>
          <a:prstGeom prst="rect">
            <a:avLst/>
          </a:prstGeom>
          <a:noFill/>
          <a:ln w="9525">
            <a:noFill/>
            <a:miter lim="800000"/>
            <a:headEnd/>
            <a:tailEnd/>
          </a:ln>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AutoNum type="arabicPeriod"/>
            </a:pPr>
            <a:r>
              <a:rPr lang="en-GB" altLang="tr-TR">
                <a:solidFill>
                  <a:srgbClr val="404B56"/>
                </a:solidFill>
                <a:ea typeface="MS PGothic" panose="020B0600070205080204" pitchFamily="34" charset="-128"/>
              </a:rPr>
              <a:t>Definition: CII</a:t>
            </a:r>
          </a:p>
          <a:p>
            <a:pPr eaLnBrk="1" hangingPunct="1">
              <a:spcBef>
                <a:spcPct val="20000"/>
              </a:spcBef>
              <a:buFont typeface="Arial" panose="020B0604020202020204" pitchFamily="34" charset="0"/>
              <a:buAutoNum type="arabicPeriod"/>
            </a:pPr>
            <a:r>
              <a:rPr lang="en-GB" altLang="tr-TR">
                <a:solidFill>
                  <a:srgbClr val="404B56"/>
                </a:solidFill>
                <a:ea typeface="MS PGothic" panose="020B0600070205080204" pitchFamily="34" charset="-128"/>
              </a:rPr>
              <a:t>Example: business methods</a:t>
            </a:r>
          </a:p>
          <a:p>
            <a:pPr eaLnBrk="1" hangingPunct="1">
              <a:spcBef>
                <a:spcPct val="20000"/>
              </a:spcBef>
              <a:buFont typeface="Arial" panose="020B0604020202020204" pitchFamily="34" charset="0"/>
              <a:buAutoNum type="arabicPeriod"/>
            </a:pPr>
            <a:endParaRPr lang="en-GB" altLang="tr-TR">
              <a:solidFill>
                <a:srgbClr val="404B56"/>
              </a:solidFill>
              <a:ea typeface="MS PGothic" panose="020B0600070205080204" pitchFamily="34" charset="-128"/>
            </a:endParaRPr>
          </a:p>
          <a:p>
            <a:pPr eaLnBrk="1" hangingPunct="1">
              <a:buFont typeface="Arial" panose="020B0604020202020204" pitchFamily="34" charset="0"/>
              <a:buAutoNum type="arabicPeriod"/>
            </a:pPr>
            <a:endParaRPr lang="en-GB" altLang="tr-TR">
              <a:solidFill>
                <a:srgbClr val="404B56"/>
              </a:solidFill>
              <a:ea typeface="MS PGothic" panose="020B0600070205080204" pitchFamily="34" charset="-128"/>
            </a:endParaRPr>
          </a:p>
          <a:p>
            <a:pPr eaLnBrk="1" hangingPunct="1">
              <a:buFont typeface="Arial" panose="020B0604020202020204" pitchFamily="34" charset="0"/>
              <a:buAutoNum type="arabicPeriod"/>
            </a:pPr>
            <a:endParaRPr lang="en-GB" altLang="tr-TR">
              <a:solidFill>
                <a:srgbClr val="404B56"/>
              </a:solidFill>
              <a:ea typeface="MS PGothic" panose="020B0600070205080204" pitchFamily="34" charset="-128"/>
            </a:endParaRPr>
          </a:p>
          <a:p>
            <a:pPr eaLnBrk="1" hangingPunct="1">
              <a:buFont typeface="Arial" panose="020B0604020202020204" pitchFamily="34" charset="0"/>
              <a:buAutoNum type="arabicPeriod"/>
            </a:pPr>
            <a:endParaRPr lang="en-GB" altLang="tr-TR">
              <a:solidFill>
                <a:srgbClr val="404B56"/>
              </a:solidFill>
              <a:ea typeface="MS PGothic" panose="020B0600070205080204" pitchFamily="34" charset="-128"/>
            </a:endParaRPr>
          </a:p>
          <a:p>
            <a:pPr eaLnBrk="1" hangingPunct="1">
              <a:buFont typeface="Arial" panose="020B0604020202020204" pitchFamily="34" charset="0"/>
              <a:buAutoNum type="arabicPeriod"/>
            </a:pPr>
            <a:endParaRPr lang="en-GB" altLang="tr-TR">
              <a:solidFill>
                <a:srgbClr val="404B56"/>
              </a:solidFill>
              <a:ea typeface="MS PGothic" panose="020B0600070205080204" pitchFamily="34" charset="-128"/>
            </a:endParaRPr>
          </a:p>
        </p:txBody>
      </p:sp>
    </p:spTree>
    <p:extLst>
      <p:ext uri="{BB962C8B-B14F-4D97-AF65-F5344CB8AC3E}">
        <p14:creationId xmlns:p14="http://schemas.microsoft.com/office/powerpoint/2010/main" val="1356056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ltLang="tr-TR" smtClean="0"/>
              <a:t>CII and Business Methods</a:t>
            </a:r>
          </a:p>
        </p:txBody>
      </p:sp>
      <p:sp>
        <p:nvSpPr>
          <p:cNvPr id="97283" name="Rectangle 3"/>
          <p:cNvSpPr>
            <a:spLocks noGrp="1" noChangeArrowheads="1"/>
          </p:cNvSpPr>
          <p:nvPr>
            <p:ph type="body" idx="1"/>
          </p:nvPr>
        </p:nvSpPr>
        <p:spPr/>
        <p:txBody>
          <a:bodyPr/>
          <a:lstStyle/>
          <a:p>
            <a:pPr>
              <a:lnSpc>
                <a:spcPct val="80000"/>
              </a:lnSpc>
            </a:pPr>
            <a:r>
              <a:rPr lang="en-GB" altLang="tr-TR" sz="2800" smtClean="0"/>
              <a:t>A Computer Implemented Invention is an invention containing features realised wholly or partially by means of a computer program.</a:t>
            </a:r>
          </a:p>
          <a:p>
            <a:pPr>
              <a:lnSpc>
                <a:spcPct val="80000"/>
              </a:lnSpc>
            </a:pPr>
            <a:r>
              <a:rPr lang="en-GB" altLang="tr-TR" sz="2800" smtClean="0"/>
              <a:t>A business method has no clear definition, denotes commercial activities, marketing, financial strategies etc.</a:t>
            </a:r>
          </a:p>
          <a:p>
            <a:pPr>
              <a:lnSpc>
                <a:spcPct val="80000"/>
              </a:lnSpc>
            </a:pPr>
            <a:r>
              <a:rPr lang="en-GB" altLang="tr-TR" sz="2800" smtClean="0"/>
              <a:t>A business method can be a CII or not.</a:t>
            </a:r>
          </a:p>
          <a:p>
            <a:pPr>
              <a:lnSpc>
                <a:spcPct val="80000"/>
              </a:lnSpc>
              <a:buFontTx/>
              <a:buNone/>
            </a:pPr>
            <a:endParaRPr lang="en-GB" altLang="tr-TR" sz="2800" smtClean="0"/>
          </a:p>
          <a:p>
            <a:pPr lvl="1">
              <a:lnSpc>
                <a:spcPct val="80000"/>
              </a:lnSpc>
            </a:pPr>
            <a:r>
              <a:rPr lang="en-GB" altLang="tr-TR" sz="2400" i="1" smtClean="0"/>
              <a:t>Method for selling toys in which toys are placed in low shelves easily accessible by young children.</a:t>
            </a:r>
          </a:p>
          <a:p>
            <a:pPr>
              <a:lnSpc>
                <a:spcPct val="80000"/>
              </a:lnSpc>
            </a:pPr>
            <a:endParaRPr lang="en-GB" altLang="tr-TR" sz="2000" smtClean="0"/>
          </a:p>
        </p:txBody>
      </p:sp>
    </p:spTree>
    <p:extLst>
      <p:ext uri="{BB962C8B-B14F-4D97-AF65-F5344CB8AC3E}">
        <p14:creationId xmlns:p14="http://schemas.microsoft.com/office/powerpoint/2010/main" val="3270541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69C3B51A-680E-40CA-BE9E-962DFB4B8574}" type="slidenum">
              <a:rPr lang="en-GB" altLang="tr-TR" sz="1200"/>
              <a:pPr algn="r" eaLnBrk="1" hangingPunct="1"/>
              <a:t>29</a:t>
            </a:fld>
            <a:endParaRPr lang="en-GB" altLang="tr-TR" sz="1200"/>
          </a:p>
        </p:txBody>
      </p:sp>
      <p:sp>
        <p:nvSpPr>
          <p:cNvPr id="21509" name="Rectangle 5"/>
          <p:cNvSpPr>
            <a:spLocks noChangeArrowheads="1"/>
          </p:cNvSpPr>
          <p:nvPr/>
        </p:nvSpPr>
        <p:spPr bwMode="auto">
          <a:xfrm>
            <a:off x="1187450" y="620713"/>
            <a:ext cx="6407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GB" altLang="tr-TR" b="1">
                <a:solidFill>
                  <a:srgbClr val="404B56"/>
                </a:solidFill>
              </a:rPr>
              <a:t>"Computer-implemented invention" - CII</a:t>
            </a:r>
          </a:p>
        </p:txBody>
      </p:sp>
      <p:sp>
        <p:nvSpPr>
          <p:cNvPr id="21510" name="Rectangle 6"/>
          <p:cNvSpPr>
            <a:spLocks noGrp="1" noChangeArrowheads="1"/>
          </p:cNvSpPr>
          <p:nvPr>
            <p:ph type="body" idx="4294967295"/>
          </p:nvPr>
        </p:nvSpPr>
        <p:spPr>
          <a:xfrm>
            <a:off x="1403350" y="1096963"/>
            <a:ext cx="6192838" cy="1395412"/>
          </a:xfrm>
        </p:spPr>
        <p:txBody>
          <a:bodyPr lIns="90000" tIns="0" rIns="90000"/>
          <a:lstStyle/>
          <a:p>
            <a:pPr lvl="1" eaLnBrk="1" hangingPunct="1">
              <a:buFontTx/>
              <a:buNone/>
            </a:pPr>
            <a:r>
              <a:rPr lang="en-GB" altLang="tr-TR" sz="1600" smtClean="0"/>
              <a:t>-   an invention whose implementation involves the use of </a:t>
            </a:r>
            <a:br>
              <a:rPr lang="en-GB" altLang="tr-TR" sz="1600" smtClean="0"/>
            </a:br>
            <a:r>
              <a:rPr lang="en-GB" altLang="tr-TR" sz="1600" smtClean="0"/>
              <a:t>a computer, computer network or </a:t>
            </a:r>
            <a:br>
              <a:rPr lang="en-GB" altLang="tr-TR" sz="1600" smtClean="0"/>
            </a:br>
            <a:r>
              <a:rPr lang="en-GB" altLang="tr-TR" sz="1600" smtClean="0"/>
              <a:t>other programmable apparatus </a:t>
            </a:r>
          </a:p>
          <a:p>
            <a:pPr lvl="1" eaLnBrk="1" hangingPunct="1">
              <a:buFontTx/>
              <a:buNone/>
            </a:pPr>
            <a:r>
              <a:rPr lang="en-GB" altLang="tr-TR" sz="1600" smtClean="0"/>
              <a:t>-   with features realised wholly or partly by means of a computer program</a:t>
            </a:r>
            <a:endParaRPr lang="en-GB" altLang="tr-TR" sz="1600" smtClean="0">
              <a:latin typeface="Arial Unicode MS" pitchFamily="34" charset="-128"/>
              <a:ea typeface="Arial Unicode MS" pitchFamily="34" charset="-128"/>
            </a:endParaRPr>
          </a:p>
        </p:txBody>
      </p:sp>
      <p:sp>
        <p:nvSpPr>
          <p:cNvPr id="175111" name="Rectangle 7"/>
          <p:cNvSpPr>
            <a:spLocks noChangeArrowheads="1"/>
          </p:cNvSpPr>
          <p:nvPr/>
        </p:nvSpPr>
        <p:spPr bwMode="auto">
          <a:xfrm>
            <a:off x="1476375" y="3500438"/>
            <a:ext cx="6192838"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2" eaLnBrk="1" hangingPunct="1">
              <a:spcBef>
                <a:spcPct val="20000"/>
              </a:spcBef>
            </a:pPr>
            <a:r>
              <a:rPr lang="en-GB" altLang="tr-TR" sz="2000">
                <a:solidFill>
                  <a:srgbClr val="404B56"/>
                </a:solidFill>
              </a:rPr>
              <a:t>Examples: </a:t>
            </a:r>
          </a:p>
          <a:p>
            <a:pPr lvl="2" eaLnBrk="1" hangingPunct="1">
              <a:spcBef>
                <a:spcPct val="20000"/>
              </a:spcBef>
            </a:pPr>
            <a:r>
              <a:rPr lang="en-GB" altLang="tr-TR" sz="2000">
                <a:solidFill>
                  <a:srgbClr val="404B56"/>
                </a:solidFill>
              </a:rPr>
              <a:t>a program-controlled ... </a:t>
            </a:r>
          </a:p>
          <a:p>
            <a:pPr eaLnBrk="1" hangingPunct="1">
              <a:spcBef>
                <a:spcPct val="20000"/>
              </a:spcBef>
            </a:pPr>
            <a:r>
              <a:rPr lang="en-GB" altLang="tr-TR" sz="2000">
                <a:solidFill>
                  <a:srgbClr val="404B56"/>
                </a:solidFill>
              </a:rPr>
              <a:t>			- washing machine cycle; </a:t>
            </a:r>
          </a:p>
          <a:p>
            <a:pPr eaLnBrk="1" hangingPunct="1">
              <a:spcBef>
                <a:spcPct val="20000"/>
              </a:spcBef>
            </a:pPr>
            <a:r>
              <a:rPr lang="en-GB" altLang="tr-TR" sz="2000">
                <a:solidFill>
                  <a:srgbClr val="404B56"/>
                </a:solidFill>
              </a:rPr>
              <a:t>			- car braking system.</a:t>
            </a:r>
            <a:endParaRPr lang="en-GB" altLang="tr-TR" sz="2000">
              <a:solidFill>
                <a:srgbClr val="404B56"/>
              </a:solidFill>
              <a:latin typeface="Arial Unicode MS" pitchFamily="34" charset="-128"/>
              <a:ea typeface="Arial Unicode MS" pitchFamily="34" charset="-128"/>
            </a:endParaRPr>
          </a:p>
        </p:txBody>
      </p:sp>
      <p:sp>
        <p:nvSpPr>
          <p:cNvPr id="21512" name="Rectangle 4"/>
          <p:cNvSpPr>
            <a:spLocks noChangeArrowheads="1"/>
          </p:cNvSpPr>
          <p:nvPr/>
        </p:nvSpPr>
        <p:spPr bwMode="auto">
          <a:xfrm>
            <a:off x="3619500" y="2549525"/>
            <a:ext cx="39290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a:lstStyle>
            <a:lvl1pPr marL="24161750" indent="-2416175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marL="1003300" indent="-50787300" eaLnBrk="0" hangingPunct="0">
              <a:defRPr sz="2400">
                <a:solidFill>
                  <a:schemeClr val="tx1"/>
                </a:solidFill>
                <a:latin typeface="Arial" panose="020B0604020202020204" pitchFamily="34" charset="0"/>
                <a:cs typeface="Arial" panose="020B0604020202020204" pitchFamily="34" charset="0"/>
              </a:defRPr>
            </a:lvl5pPr>
            <a:lvl6pPr marL="1460500" indent="-507873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1917700" indent="-507873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2374900" indent="-507873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2832100" indent="-507873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algn="r" eaLnBrk="1" hangingPunct="1">
              <a:spcBef>
                <a:spcPct val="20000"/>
              </a:spcBef>
              <a:buFont typeface="Wingdings" panose="05000000000000000000" pitchFamily="2" charset="2"/>
              <a:buNone/>
            </a:pPr>
            <a:r>
              <a:rPr lang="en-GB" altLang="tr-TR" sz="1600">
                <a:solidFill>
                  <a:srgbClr val="404B56"/>
                </a:solidFill>
              </a:rPr>
              <a:t>Guidelines G-II, 3.6</a:t>
            </a:r>
          </a:p>
        </p:txBody>
      </p:sp>
      <p:pic>
        <p:nvPicPr>
          <p:cNvPr id="215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3644900"/>
            <a:ext cx="1216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437063"/>
            <a:ext cx="1931987"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029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5</a:t>
            </a:r>
          </a:p>
        </p:txBody>
      </p:sp>
      <p:sp>
        <p:nvSpPr>
          <p:cNvPr id="8195" name="Rectangle 2"/>
          <p:cNvSpPr>
            <a:spLocks noGrp="1" noChangeArrowheads="1"/>
          </p:cNvSpPr>
          <p:nvPr>
            <p:ph type="title"/>
          </p:nvPr>
        </p:nvSpPr>
        <p:spPr/>
        <p:txBody>
          <a:bodyPr lIns="91440" tIns="45720" rIns="91440" bIns="45720" anchor="ctr"/>
          <a:lstStyle/>
          <a:p>
            <a:pPr eaLnBrk="1" hangingPunct="1"/>
            <a:r>
              <a:rPr lang="en-GB" altLang="en-US" smtClean="0"/>
              <a:t>The role of the patent system</a:t>
            </a:r>
          </a:p>
        </p:txBody>
      </p:sp>
      <p:sp>
        <p:nvSpPr>
          <p:cNvPr id="8196" name="Rectangle 3"/>
          <p:cNvSpPr>
            <a:spLocks noGrp="1" noChangeArrowheads="1"/>
          </p:cNvSpPr>
          <p:nvPr>
            <p:ph type="body" idx="4294967295"/>
          </p:nvPr>
        </p:nvSpPr>
        <p:spPr>
          <a:xfrm>
            <a:off x="755650" y="1125538"/>
            <a:ext cx="7678738" cy="4895850"/>
          </a:xfrm>
        </p:spPr>
        <p:txBody>
          <a:bodyPr lIns="91440" tIns="45720" rIns="91440" bIns="45720"/>
          <a:lstStyle/>
          <a:p>
            <a:pPr marL="271463" indent="-271463" eaLnBrk="1" hangingPunct="1"/>
            <a:endParaRPr lang="en-GB" altLang="en-US" sz="1800" dirty="0" smtClean="0"/>
          </a:p>
          <a:p>
            <a:pPr marL="271463" indent="-271463" eaLnBrk="1" hangingPunct="1"/>
            <a:r>
              <a:rPr lang="en-GB" altLang="en-US" dirty="0" smtClean="0"/>
              <a:t>To encourage technological innovation</a:t>
            </a:r>
          </a:p>
          <a:p>
            <a:pPr marL="271463" indent="-271463" eaLnBrk="1" hangingPunct="1"/>
            <a:endParaRPr lang="en-US" altLang="en-US" dirty="0" smtClean="0"/>
          </a:p>
          <a:p>
            <a:pPr marL="271463" indent="-271463" eaLnBrk="1" hangingPunct="1"/>
            <a:r>
              <a:rPr lang="en-US" altLang="en-US" dirty="0" smtClean="0"/>
              <a:t>To promote competition and investment</a:t>
            </a:r>
          </a:p>
          <a:p>
            <a:pPr marL="271463" indent="-271463" eaLnBrk="1" hangingPunct="1"/>
            <a:endParaRPr lang="en-GB" altLang="en-US" dirty="0" smtClean="0"/>
          </a:p>
          <a:p>
            <a:pPr marL="271463" indent="-271463" eaLnBrk="1" hangingPunct="1"/>
            <a:r>
              <a:rPr lang="en-GB" altLang="en-US" dirty="0" smtClean="0"/>
              <a:t>To provide information on the latest technical developments</a:t>
            </a:r>
          </a:p>
          <a:p>
            <a:pPr marL="271463" indent="-271463" eaLnBrk="1" hangingPunct="1"/>
            <a:endParaRPr lang="en-GB" altLang="en-US" dirty="0" smtClean="0"/>
          </a:p>
          <a:p>
            <a:pPr marL="271463" indent="-271463" eaLnBrk="1" hangingPunct="1"/>
            <a:r>
              <a:rPr lang="en-GB" altLang="en-US" dirty="0" smtClean="0"/>
              <a:t>To promote technology transfer</a:t>
            </a:r>
          </a:p>
        </p:txBody>
      </p:sp>
      <p:sp>
        <p:nvSpPr>
          <p:cNvPr id="8197" name="Footer Placeholder 3"/>
          <p:cNvSpPr txBox="1">
            <a:spLocks noGrp="1"/>
          </p:cNvSpPr>
          <p:nvPr/>
        </p:nvSpPr>
        <p:spPr bwMode="auto">
          <a:xfrm>
            <a:off x="611188" y="6553200"/>
            <a:ext cx="63468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pic>
        <p:nvPicPr>
          <p:cNvPr id="819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398963"/>
            <a:ext cx="2414587"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0438" y="1125538"/>
            <a:ext cx="2595562"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15038" y="4340225"/>
            <a:ext cx="2393950"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body" sz="half" idx="1"/>
          </p:nvPr>
        </p:nvSpPr>
        <p:spPr>
          <a:xfrm>
            <a:off x="2195513" y="3357563"/>
            <a:ext cx="3698875" cy="1727200"/>
          </a:xfrm>
          <a:solidFill>
            <a:schemeClr val="bg1"/>
          </a:solidFill>
          <a:ln w="28575">
            <a:solidFill>
              <a:schemeClr val="tx1"/>
            </a:solidFill>
            <a:miter lim="800000"/>
            <a:headEnd/>
            <a:tailEnd/>
          </a:ln>
        </p:spPr>
        <p:txBody>
          <a:bodyPr lIns="90000" tIns="0" rIns="90000"/>
          <a:lstStyle/>
          <a:p>
            <a:r>
              <a:rPr lang="en-US" altLang="tr-TR" sz="1600" b="1" smtClean="0"/>
              <a:t>FindArrayMax (t[ ], minI, maxI)</a:t>
            </a:r>
          </a:p>
          <a:p>
            <a:r>
              <a:rPr lang="en-US" altLang="tr-TR" sz="1600" b="1" smtClean="0"/>
              <a:t>{ for (I = minI; I&lt;=maxI; I++)</a:t>
            </a:r>
          </a:p>
          <a:p>
            <a:r>
              <a:rPr lang="en-US" altLang="tr-TR" sz="1600" b="1" smtClean="0"/>
              <a:t>      if (max &lt; t[ I ]) max = t [ I ];</a:t>
            </a:r>
          </a:p>
          <a:p>
            <a:r>
              <a:rPr lang="en-US" altLang="tr-TR" sz="1600" b="1" smtClean="0"/>
              <a:t>   return (max);</a:t>
            </a:r>
          </a:p>
          <a:p>
            <a:r>
              <a:rPr lang="en-US" altLang="tr-TR" sz="1600" b="1" smtClean="0"/>
              <a:t>}	</a:t>
            </a:r>
          </a:p>
        </p:txBody>
      </p:sp>
      <p:sp>
        <p:nvSpPr>
          <p:cNvPr id="7174" name="AutoShape 6"/>
          <p:cNvSpPr>
            <a:spLocks noChangeArrowheads="1"/>
          </p:cNvSpPr>
          <p:nvPr/>
        </p:nvSpPr>
        <p:spPr bwMode="auto">
          <a:xfrm rot="10800000">
            <a:off x="3708400" y="2840038"/>
            <a:ext cx="431800" cy="381000"/>
          </a:xfrm>
          <a:prstGeom prst="upArrow">
            <a:avLst>
              <a:gd name="adj1" fmla="val 50000"/>
              <a:gd name="adj2" fmla="val 25000"/>
            </a:avLst>
          </a:prstGeom>
          <a:solidFill>
            <a:schemeClr val="bg2">
              <a:alpha val="20000"/>
            </a:schemeClr>
          </a:solidFill>
          <a:ln w="2857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7175" name="AutoShape 7"/>
          <p:cNvSpPr>
            <a:spLocks noChangeArrowheads="1"/>
          </p:cNvSpPr>
          <p:nvPr/>
        </p:nvSpPr>
        <p:spPr bwMode="auto">
          <a:xfrm rot="5400000">
            <a:off x="6945313" y="3503613"/>
            <a:ext cx="942975" cy="936625"/>
          </a:xfrm>
          <a:prstGeom prst="upArrow">
            <a:avLst>
              <a:gd name="adj1" fmla="val 50000"/>
              <a:gd name="adj2" fmla="val 25000"/>
            </a:avLst>
          </a:prstGeom>
          <a:solidFill>
            <a:schemeClr val="bg2">
              <a:alpha val="20000"/>
            </a:schemeClr>
          </a:solidFill>
          <a:ln w="28575">
            <a:solidFill>
              <a:schemeClr val="tx1"/>
            </a:solidFill>
            <a:miter lim="800000"/>
            <a:headEnd/>
            <a:tailEnd/>
          </a:ln>
        </p:spPr>
        <p:txBody>
          <a:bodyPr rot="10800000" vert="eaVert" wrap="none" anchor="ct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400"/>
              <a:t> underlying</a:t>
            </a:r>
          </a:p>
          <a:p>
            <a:pPr algn="ctr" eaLnBrk="1" hangingPunct="1"/>
            <a:r>
              <a:rPr lang="en-GB" altLang="tr-TR" sz="1400"/>
              <a:t>concept</a:t>
            </a:r>
          </a:p>
        </p:txBody>
      </p:sp>
      <p:sp>
        <p:nvSpPr>
          <p:cNvPr id="7176" name="Text Box 8"/>
          <p:cNvSpPr txBox="1">
            <a:spLocks noChangeArrowheads="1"/>
          </p:cNvSpPr>
          <p:nvPr/>
        </p:nvSpPr>
        <p:spPr bwMode="auto">
          <a:xfrm>
            <a:off x="2393950" y="5276850"/>
            <a:ext cx="35956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2000" b="1">
                <a:solidFill>
                  <a:srgbClr val="FF0000"/>
                </a:solidFill>
              </a:rPr>
              <a:t>software: </a:t>
            </a:r>
            <a:r>
              <a:rPr lang="en-GB" altLang="tr-TR" sz="2000" b="1"/>
              <a:t>diskette, CD, DVD,</a:t>
            </a:r>
          </a:p>
          <a:p>
            <a:pPr algn="ctr" eaLnBrk="1" hangingPunct="1"/>
            <a:r>
              <a:rPr lang="en-GB" altLang="tr-TR" sz="2000" b="1"/>
              <a:t>manuals</a:t>
            </a:r>
          </a:p>
        </p:txBody>
      </p:sp>
      <p:sp>
        <p:nvSpPr>
          <p:cNvPr id="7177" name="Text Box 9"/>
          <p:cNvSpPr txBox="1">
            <a:spLocks noChangeArrowheads="1"/>
          </p:cNvSpPr>
          <p:nvPr/>
        </p:nvSpPr>
        <p:spPr bwMode="auto">
          <a:xfrm>
            <a:off x="2700338" y="1557338"/>
            <a:ext cx="2825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tr-TR" sz="2200" b="1">
                <a:solidFill>
                  <a:srgbClr val="FF3300"/>
                </a:solidFill>
              </a:rPr>
              <a:t>computer program</a:t>
            </a:r>
          </a:p>
        </p:txBody>
      </p:sp>
      <p:sp>
        <p:nvSpPr>
          <p:cNvPr id="7178" name="Text Box 10"/>
          <p:cNvSpPr txBox="1">
            <a:spLocks noChangeArrowheads="1"/>
          </p:cNvSpPr>
          <p:nvPr/>
        </p:nvSpPr>
        <p:spPr bwMode="auto">
          <a:xfrm>
            <a:off x="2555875" y="2060575"/>
            <a:ext cx="30051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tr-TR" sz="1600" b="1">
                <a:solidFill>
                  <a:schemeClr val="tx2"/>
                </a:solidFill>
              </a:rPr>
              <a:t>get inputs; compute maximum; return the result;</a:t>
            </a:r>
          </a:p>
        </p:txBody>
      </p:sp>
      <p:sp>
        <p:nvSpPr>
          <p:cNvPr id="7179" name="Oval 11"/>
          <p:cNvSpPr>
            <a:spLocks noChangeArrowheads="1"/>
          </p:cNvSpPr>
          <p:nvPr/>
        </p:nvSpPr>
        <p:spPr bwMode="auto">
          <a:xfrm rot="-5400000">
            <a:off x="6980238" y="3686175"/>
            <a:ext cx="3321050" cy="647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nchor="ct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600" b="1">
                <a:solidFill>
                  <a:srgbClr val="FF3300"/>
                </a:solidFill>
              </a:rPr>
              <a:t>A</a:t>
            </a:r>
          </a:p>
          <a:p>
            <a:pPr algn="ctr" eaLnBrk="1" hangingPunct="1"/>
            <a:r>
              <a:rPr lang="en-GB" altLang="tr-TR" sz="1600" b="1">
                <a:solidFill>
                  <a:srgbClr val="FF3300"/>
                </a:solidFill>
              </a:rPr>
              <a:t>l</a:t>
            </a:r>
          </a:p>
          <a:p>
            <a:pPr algn="ctr" eaLnBrk="1" hangingPunct="1"/>
            <a:r>
              <a:rPr lang="en-GB" altLang="tr-TR" sz="1600" b="1">
                <a:solidFill>
                  <a:srgbClr val="FF3300"/>
                </a:solidFill>
              </a:rPr>
              <a:t>g</a:t>
            </a:r>
          </a:p>
          <a:p>
            <a:pPr algn="ctr" eaLnBrk="1" hangingPunct="1"/>
            <a:r>
              <a:rPr lang="en-GB" altLang="tr-TR" sz="1600" b="1">
                <a:solidFill>
                  <a:srgbClr val="FF3300"/>
                </a:solidFill>
              </a:rPr>
              <a:t>o</a:t>
            </a:r>
          </a:p>
          <a:p>
            <a:pPr algn="ctr" eaLnBrk="1" hangingPunct="1"/>
            <a:r>
              <a:rPr lang="en-GB" altLang="tr-TR" sz="1600" b="1">
                <a:solidFill>
                  <a:srgbClr val="FF3300"/>
                </a:solidFill>
              </a:rPr>
              <a:t>r</a:t>
            </a:r>
          </a:p>
          <a:p>
            <a:pPr algn="ctr" eaLnBrk="1" hangingPunct="1"/>
            <a:r>
              <a:rPr lang="en-GB" altLang="tr-TR" sz="1600" b="1">
                <a:solidFill>
                  <a:srgbClr val="FF3300"/>
                </a:solidFill>
              </a:rPr>
              <a:t>i</a:t>
            </a:r>
          </a:p>
          <a:p>
            <a:pPr algn="ctr" eaLnBrk="1" hangingPunct="1"/>
            <a:r>
              <a:rPr lang="en-GB" altLang="tr-TR" sz="1600" b="1">
                <a:solidFill>
                  <a:srgbClr val="FF3300"/>
                </a:solidFill>
              </a:rPr>
              <a:t>t</a:t>
            </a:r>
          </a:p>
          <a:p>
            <a:pPr algn="ctr" eaLnBrk="1" hangingPunct="1"/>
            <a:r>
              <a:rPr lang="en-GB" altLang="tr-TR" sz="1600" b="1">
                <a:solidFill>
                  <a:srgbClr val="FF3300"/>
                </a:solidFill>
              </a:rPr>
              <a:t>h</a:t>
            </a:r>
          </a:p>
          <a:p>
            <a:pPr algn="ctr" eaLnBrk="1" hangingPunct="1"/>
            <a:r>
              <a:rPr lang="en-GB" altLang="tr-TR" sz="1600" b="1">
                <a:solidFill>
                  <a:srgbClr val="FF3300"/>
                </a:solidFill>
              </a:rPr>
              <a:t>m</a:t>
            </a:r>
          </a:p>
        </p:txBody>
      </p:sp>
      <p:sp>
        <p:nvSpPr>
          <p:cNvPr id="7180" name="Oval 12"/>
          <p:cNvSpPr>
            <a:spLocks noChangeArrowheads="1"/>
          </p:cNvSpPr>
          <p:nvPr/>
        </p:nvSpPr>
        <p:spPr bwMode="auto">
          <a:xfrm>
            <a:off x="1187450" y="1125538"/>
            <a:ext cx="5545138" cy="53276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23563" name="Rectangle 13"/>
          <p:cNvSpPr>
            <a:spLocks noGrp="1" noChangeArrowheads="1"/>
          </p:cNvSpPr>
          <p:nvPr>
            <p:ph type="title"/>
          </p:nvPr>
        </p:nvSpPr>
        <p:spPr>
          <a:noFill/>
        </p:spPr>
        <p:txBody>
          <a:bodyPr/>
          <a:lstStyle/>
          <a:p>
            <a:r>
              <a:rPr lang="en-GB" altLang="tr-TR" smtClean="0"/>
              <a:t>Computer-implemented Inventions</a:t>
            </a:r>
          </a:p>
        </p:txBody>
      </p:sp>
      <p:sp>
        <p:nvSpPr>
          <p:cNvPr id="23564"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04560D50-2D68-4510-95E7-CC5BA57DA352}" type="slidenum">
              <a:rPr lang="en-GB" altLang="tr-TR" sz="1200"/>
              <a:pPr algn="r" eaLnBrk="1" hangingPunct="1"/>
              <a:t>30</a:t>
            </a:fld>
            <a:endParaRPr lang="en-GB" altLang="tr-TR" sz="1200"/>
          </a:p>
        </p:txBody>
      </p:sp>
    </p:spTree>
    <p:extLst>
      <p:ext uri="{BB962C8B-B14F-4D97-AF65-F5344CB8AC3E}">
        <p14:creationId xmlns:p14="http://schemas.microsoft.com/office/powerpoint/2010/main" val="1755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173">
                                            <p:bg/>
                                          </p:spTgt>
                                        </p:tgtEl>
                                        <p:attrNameLst>
                                          <p:attrName>style.visibility</p:attrName>
                                        </p:attrNameLst>
                                      </p:cBhvr>
                                      <p:to>
                                        <p:strVal val="visible"/>
                                      </p:to>
                                    </p:set>
                                    <p:animEffect transition="in" filter="blinds(horizontal)">
                                      <p:cBhvr>
                                        <p:cTn id="19" dur="500"/>
                                        <p:tgtEl>
                                          <p:spTgt spid="7173">
                                            <p:bg/>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173">
                                            <p:txEl>
                                              <p:pRg st="0" end="0"/>
                                            </p:txEl>
                                          </p:spTgt>
                                        </p:tgtEl>
                                        <p:attrNameLst>
                                          <p:attrName>style.visibility</p:attrName>
                                        </p:attrNameLst>
                                      </p:cBhvr>
                                      <p:to>
                                        <p:strVal val="visible"/>
                                      </p:to>
                                    </p:set>
                                    <p:animEffect transition="in" filter="blinds(horizontal)">
                                      <p:cBhvr>
                                        <p:cTn id="22" dur="500"/>
                                        <p:tgtEl>
                                          <p:spTgt spid="7173">
                                            <p:txEl>
                                              <p:pRg st="0" end="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173">
                                            <p:txEl>
                                              <p:pRg st="1" end="1"/>
                                            </p:txEl>
                                          </p:spTgt>
                                        </p:tgtEl>
                                        <p:attrNameLst>
                                          <p:attrName>style.visibility</p:attrName>
                                        </p:attrNameLst>
                                      </p:cBhvr>
                                      <p:to>
                                        <p:strVal val="visible"/>
                                      </p:to>
                                    </p:set>
                                    <p:animEffect transition="in" filter="blinds(horizontal)">
                                      <p:cBhvr>
                                        <p:cTn id="25" dur="500"/>
                                        <p:tgtEl>
                                          <p:spTgt spid="7173">
                                            <p:txEl>
                                              <p:pRg st="1" end="1"/>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73">
                                            <p:txEl>
                                              <p:pRg st="2" end="2"/>
                                            </p:txEl>
                                          </p:spTgt>
                                        </p:tgtEl>
                                        <p:attrNameLst>
                                          <p:attrName>style.visibility</p:attrName>
                                        </p:attrNameLst>
                                      </p:cBhvr>
                                      <p:to>
                                        <p:strVal val="visible"/>
                                      </p:to>
                                    </p:set>
                                    <p:animEffect transition="in" filter="blinds(horizontal)">
                                      <p:cBhvr>
                                        <p:cTn id="28" dur="500"/>
                                        <p:tgtEl>
                                          <p:spTgt spid="7173">
                                            <p:txEl>
                                              <p:pRg st="2" end="2"/>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173">
                                            <p:txEl>
                                              <p:pRg st="3" end="3"/>
                                            </p:txEl>
                                          </p:spTgt>
                                        </p:tgtEl>
                                        <p:attrNameLst>
                                          <p:attrName>style.visibility</p:attrName>
                                        </p:attrNameLst>
                                      </p:cBhvr>
                                      <p:to>
                                        <p:strVal val="visible"/>
                                      </p:to>
                                    </p:set>
                                    <p:animEffect transition="in" filter="blinds(horizontal)">
                                      <p:cBhvr>
                                        <p:cTn id="31" dur="500"/>
                                        <p:tgtEl>
                                          <p:spTgt spid="7173">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173">
                                            <p:txEl>
                                              <p:pRg st="4" end="4"/>
                                            </p:txEl>
                                          </p:spTgt>
                                        </p:tgtEl>
                                        <p:attrNameLst>
                                          <p:attrName>style.visibility</p:attrName>
                                        </p:attrNameLst>
                                      </p:cBhvr>
                                      <p:to>
                                        <p:strVal val="visible"/>
                                      </p:to>
                                    </p:set>
                                    <p:animEffect transition="in" filter="blinds(horizontal)">
                                      <p:cBhvr>
                                        <p:cTn id="34" dur="500"/>
                                        <p:tgtEl>
                                          <p:spTgt spid="7173">
                                            <p:txEl>
                                              <p:pRg st="4" end="4"/>
                                            </p:txEl>
                                          </p:spTgt>
                                        </p:tgtEl>
                                      </p:cBhvr>
                                    </p:animEffect>
                                  </p:childTnLst>
                                </p:cTn>
                              </p:par>
                              <p:par>
                                <p:cTn id="35" presetID="1" presetClass="entr" presetSubtype="0" fill="hold" nodeType="withEffect">
                                  <p:stCondLst>
                                    <p:cond delay="0"/>
                                  </p:stCondLst>
                                  <p:childTnLst>
                                    <p:set>
                                      <p:cBhvr>
                                        <p:cTn id="36" dur="1" fill="hold">
                                          <p:stCondLst>
                                            <p:cond delay="0"/>
                                          </p:stCondLst>
                                        </p:cTn>
                                        <p:tgtEl>
                                          <p:spTgt spid="7173">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73">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73">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7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7176">
                                            <p:txEl>
                                              <p:pRg st="0" end="0"/>
                                            </p:txEl>
                                          </p:spTgt>
                                        </p:tgtEl>
                                        <p:attrNameLst>
                                          <p:attrName>style.visibility</p:attrName>
                                        </p:attrNameLst>
                                      </p:cBhvr>
                                      <p:to>
                                        <p:strVal val="visible"/>
                                      </p:to>
                                    </p:set>
                                    <p:animEffect transition="in" filter="blinds(horizontal)">
                                      <p:cBhvr>
                                        <p:cTn id="49" dur="500"/>
                                        <p:tgtEl>
                                          <p:spTgt spid="7176">
                                            <p:txEl>
                                              <p:pRg st="0" end="0"/>
                                            </p:txEl>
                                          </p:spTgt>
                                        </p:tgtEl>
                                      </p:cBhvr>
                                    </p:animEffect>
                                  </p:childTnLst>
                                </p:cTn>
                              </p:par>
                              <p:par>
                                <p:cTn id="50" presetID="1" presetClass="entr" presetSubtype="0" fill="hold" nodeType="withEffect">
                                  <p:stCondLst>
                                    <p:cond delay="0"/>
                                  </p:stCondLst>
                                  <p:childTnLst>
                                    <p:set>
                                      <p:cBhvr>
                                        <p:cTn id="51" dur="1" fill="hold">
                                          <p:stCondLst>
                                            <p:cond delay="0"/>
                                          </p:stCondLst>
                                        </p:cTn>
                                        <p:tgtEl>
                                          <p:spTgt spid="7176">
                                            <p:txEl>
                                              <p:pRg st="1" end="1"/>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17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17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animBg="1"/>
      <p:bldP spid="7174" grpId="0" animBg="1"/>
      <p:bldP spid="7175" grpId="0" animBg="1"/>
      <p:bldP spid="7179" grpId="0" animBg="1"/>
      <p:bldP spid="71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GB" altLang="tr-TR" smtClean="0"/>
              <a:t>Computer-implemented Inventions</a:t>
            </a:r>
          </a:p>
        </p:txBody>
      </p:sp>
      <p:sp>
        <p:nvSpPr>
          <p:cNvPr id="25604" name="Oval 3"/>
          <p:cNvSpPr>
            <a:spLocks noChangeArrowheads="1"/>
          </p:cNvSpPr>
          <p:nvPr/>
        </p:nvSpPr>
        <p:spPr bwMode="auto">
          <a:xfrm>
            <a:off x="250825" y="1268413"/>
            <a:ext cx="8424863" cy="5040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25605" name="Oval 4"/>
          <p:cNvSpPr>
            <a:spLocks noChangeArrowheads="1"/>
          </p:cNvSpPr>
          <p:nvPr/>
        </p:nvSpPr>
        <p:spPr bwMode="auto">
          <a:xfrm>
            <a:off x="3249613" y="1484313"/>
            <a:ext cx="2232025" cy="11541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GB" altLang="tr-TR" sz="1600"/>
          </a:p>
          <a:p>
            <a:pPr algn="ctr" eaLnBrk="1" hangingPunct="1"/>
            <a:r>
              <a:rPr lang="en-GB" altLang="tr-TR" sz="1600"/>
              <a:t>Algorithm</a:t>
            </a:r>
          </a:p>
          <a:p>
            <a:pPr algn="ctr" eaLnBrk="1" hangingPunct="1"/>
            <a:endParaRPr lang="en-GB" altLang="tr-TR" sz="1600"/>
          </a:p>
        </p:txBody>
      </p:sp>
      <p:sp>
        <p:nvSpPr>
          <p:cNvPr id="215045" name="AutoShape 5"/>
          <p:cNvSpPr>
            <a:spLocks noChangeArrowheads="1"/>
          </p:cNvSpPr>
          <p:nvPr/>
        </p:nvSpPr>
        <p:spPr bwMode="auto">
          <a:xfrm rot="10800000">
            <a:off x="3897313" y="2733675"/>
            <a:ext cx="720725" cy="1662113"/>
          </a:xfrm>
          <a:prstGeom prst="upArrow">
            <a:avLst>
              <a:gd name="adj1" fmla="val 50000"/>
              <a:gd name="adj2" fmla="val 57654"/>
            </a:avLst>
          </a:prstGeom>
          <a:solidFill>
            <a:schemeClr val="bg2">
              <a:alpha val="20000"/>
            </a:schemeClr>
          </a:solidFill>
          <a:ln w="28575">
            <a:solidFill>
              <a:schemeClr val="tx1"/>
            </a:solidFill>
            <a:miter lim="800000"/>
            <a:headEnd/>
            <a:tailEnd/>
          </a:ln>
        </p:spPr>
        <p:txBody>
          <a:bodyPr rot="10800000" vert="eaVert" wrap="none" anchor="ct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400"/>
              <a:t> implementation</a:t>
            </a:r>
          </a:p>
        </p:txBody>
      </p:sp>
      <p:sp>
        <p:nvSpPr>
          <p:cNvPr id="215046" name="AutoShape 6"/>
          <p:cNvSpPr>
            <a:spLocks noChangeArrowheads="1"/>
          </p:cNvSpPr>
          <p:nvPr/>
        </p:nvSpPr>
        <p:spPr bwMode="auto">
          <a:xfrm rot="8764984">
            <a:off x="5337175" y="2630488"/>
            <a:ext cx="720725" cy="1662112"/>
          </a:xfrm>
          <a:prstGeom prst="upArrow">
            <a:avLst>
              <a:gd name="adj1" fmla="val 50000"/>
              <a:gd name="adj2" fmla="val 57654"/>
            </a:avLst>
          </a:prstGeom>
          <a:solidFill>
            <a:schemeClr val="bg2">
              <a:alpha val="20000"/>
            </a:schemeClr>
          </a:solidFill>
          <a:ln w="28575">
            <a:solidFill>
              <a:schemeClr val="tx1"/>
            </a:solidFill>
            <a:miter lim="800000"/>
            <a:headEnd/>
            <a:tailEnd/>
          </a:ln>
        </p:spPr>
        <p:txBody>
          <a:bodyPr rot="10800000" vert="eaVert" wrap="none" anchor="ct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400"/>
              <a:t> implementation</a:t>
            </a:r>
          </a:p>
        </p:txBody>
      </p:sp>
      <p:sp>
        <p:nvSpPr>
          <p:cNvPr id="215047" name="AutoShape 7"/>
          <p:cNvSpPr>
            <a:spLocks noChangeArrowheads="1"/>
          </p:cNvSpPr>
          <p:nvPr/>
        </p:nvSpPr>
        <p:spPr bwMode="auto">
          <a:xfrm rot="-3344296">
            <a:off x="2070894" y="3074194"/>
            <a:ext cx="1668462" cy="698500"/>
          </a:xfrm>
          <a:prstGeom prst="leftArrow">
            <a:avLst>
              <a:gd name="adj1" fmla="val 50000"/>
              <a:gd name="adj2" fmla="val 59716"/>
            </a:avLst>
          </a:prstGeom>
          <a:solidFill>
            <a:srgbClr val="A1A1B3">
              <a:alpha val="20000"/>
            </a:srgbClr>
          </a:solidFill>
          <a:ln w="28575">
            <a:solidFill>
              <a:schemeClr val="tx1"/>
            </a:solidFill>
            <a:miter lim="800000"/>
            <a:headEnd/>
            <a:tailEnd/>
          </a:ln>
        </p:spPr>
        <p:txBody>
          <a:bodyPr wrap="none" anchor="ctr" anchorCtr="1"/>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400"/>
              <a:t>implementation</a:t>
            </a:r>
          </a:p>
        </p:txBody>
      </p:sp>
      <p:sp>
        <p:nvSpPr>
          <p:cNvPr id="215048" name="Oval 8"/>
          <p:cNvSpPr>
            <a:spLocks noChangeArrowheads="1"/>
          </p:cNvSpPr>
          <p:nvPr/>
        </p:nvSpPr>
        <p:spPr bwMode="auto">
          <a:xfrm>
            <a:off x="3348038" y="4467225"/>
            <a:ext cx="2232025" cy="102076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400"/>
              <a:t>Program for</a:t>
            </a:r>
          </a:p>
          <a:p>
            <a:pPr algn="ctr" eaLnBrk="1" hangingPunct="1"/>
            <a:r>
              <a:rPr lang="en-GB" altLang="tr-TR" sz="1400"/>
              <a:t> a standard computer</a:t>
            </a:r>
          </a:p>
          <a:p>
            <a:pPr algn="ctr" eaLnBrk="1" hangingPunct="1"/>
            <a:r>
              <a:rPr lang="en-GB" altLang="tr-TR" sz="1400"/>
              <a:t> with specific circuits</a:t>
            </a:r>
          </a:p>
        </p:txBody>
      </p:sp>
      <p:sp>
        <p:nvSpPr>
          <p:cNvPr id="215049" name="Oval 9"/>
          <p:cNvSpPr>
            <a:spLocks noChangeArrowheads="1"/>
          </p:cNvSpPr>
          <p:nvPr/>
        </p:nvSpPr>
        <p:spPr bwMode="auto">
          <a:xfrm>
            <a:off x="1042988" y="4467225"/>
            <a:ext cx="2232025" cy="102076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nchorCtr="1"/>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400"/>
              <a:t>Program for</a:t>
            </a:r>
          </a:p>
          <a:p>
            <a:pPr algn="ctr" eaLnBrk="1" hangingPunct="1"/>
            <a:r>
              <a:rPr lang="en-GB" altLang="tr-TR" sz="1400"/>
              <a:t> a standard computer</a:t>
            </a:r>
          </a:p>
        </p:txBody>
      </p:sp>
      <p:sp>
        <p:nvSpPr>
          <p:cNvPr id="215050" name="Oval 10"/>
          <p:cNvSpPr>
            <a:spLocks noChangeArrowheads="1"/>
          </p:cNvSpPr>
          <p:nvPr/>
        </p:nvSpPr>
        <p:spPr bwMode="auto">
          <a:xfrm>
            <a:off x="5651500" y="4437063"/>
            <a:ext cx="2232025" cy="10509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nchorCtr="1"/>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400"/>
              <a:t>Specific circuits</a:t>
            </a:r>
          </a:p>
        </p:txBody>
      </p:sp>
      <p:sp>
        <p:nvSpPr>
          <p:cNvPr id="25612"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B11935A0-392B-4772-9588-95A210AE21A0}" type="slidenum">
              <a:rPr lang="en-GB" altLang="tr-TR" sz="1200"/>
              <a:pPr algn="r" eaLnBrk="1" hangingPunct="1"/>
              <a:t>31</a:t>
            </a:fld>
            <a:endParaRPr lang="en-GB" altLang="tr-TR" sz="1200"/>
          </a:p>
        </p:txBody>
      </p:sp>
    </p:spTree>
    <p:extLst>
      <p:ext uri="{BB962C8B-B14F-4D97-AF65-F5344CB8AC3E}">
        <p14:creationId xmlns:p14="http://schemas.microsoft.com/office/powerpoint/2010/main" val="3617656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9"/>
                                        </p:tgtEl>
                                        <p:attrNameLst>
                                          <p:attrName>style.visibility</p:attrName>
                                        </p:attrNameLst>
                                      </p:cBhvr>
                                      <p:to>
                                        <p:strVal val="visible"/>
                                      </p:to>
                                    </p:set>
                                    <p:animEffect transition="in" filter="blinds(horizontal)">
                                      <p:cBhvr>
                                        <p:cTn id="7" dur="500"/>
                                        <p:tgtEl>
                                          <p:spTgt spid="2150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047"/>
                                        </p:tgtEl>
                                        <p:attrNameLst>
                                          <p:attrName>style.visibility</p:attrName>
                                        </p:attrNameLst>
                                      </p:cBhvr>
                                      <p:to>
                                        <p:strVal val="visible"/>
                                      </p:to>
                                    </p:set>
                                    <p:animEffect transition="in" filter="blinds(horizontal)">
                                      <p:cBhvr>
                                        <p:cTn id="10" dur="500"/>
                                        <p:tgtEl>
                                          <p:spTgt spid="2150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5048"/>
                                        </p:tgtEl>
                                        <p:attrNameLst>
                                          <p:attrName>style.visibility</p:attrName>
                                        </p:attrNameLst>
                                      </p:cBhvr>
                                      <p:to>
                                        <p:strVal val="visible"/>
                                      </p:to>
                                    </p:set>
                                    <p:animEffect transition="in" filter="blinds(horizontal)">
                                      <p:cBhvr>
                                        <p:cTn id="15" dur="500"/>
                                        <p:tgtEl>
                                          <p:spTgt spid="2150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5045"/>
                                        </p:tgtEl>
                                        <p:attrNameLst>
                                          <p:attrName>style.visibility</p:attrName>
                                        </p:attrNameLst>
                                      </p:cBhvr>
                                      <p:to>
                                        <p:strVal val="visible"/>
                                      </p:to>
                                    </p:set>
                                    <p:animEffect transition="in" filter="blinds(horizontal)">
                                      <p:cBhvr>
                                        <p:cTn id="18" dur="500"/>
                                        <p:tgtEl>
                                          <p:spTgt spid="2150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5050"/>
                                        </p:tgtEl>
                                        <p:attrNameLst>
                                          <p:attrName>style.visibility</p:attrName>
                                        </p:attrNameLst>
                                      </p:cBhvr>
                                      <p:to>
                                        <p:strVal val="visible"/>
                                      </p:to>
                                    </p:set>
                                    <p:animEffect transition="in" filter="blinds(horizontal)">
                                      <p:cBhvr>
                                        <p:cTn id="23" dur="500"/>
                                        <p:tgtEl>
                                          <p:spTgt spid="21505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5046"/>
                                        </p:tgtEl>
                                        <p:attrNameLst>
                                          <p:attrName>style.visibility</p:attrName>
                                        </p:attrNameLst>
                                      </p:cBhvr>
                                      <p:to>
                                        <p:strVal val="visible"/>
                                      </p:to>
                                    </p:set>
                                    <p:animEffect transition="in" filter="blinds(horizontal)">
                                      <p:cBhvr>
                                        <p:cTn id="26" dur="500"/>
                                        <p:tgtEl>
                                          <p:spTgt spid="215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animBg="1"/>
      <p:bldP spid="215046" grpId="0" animBg="1"/>
      <p:bldP spid="215047" grpId="0" animBg="1"/>
      <p:bldP spid="215048" grpId="0" animBg="1"/>
      <p:bldP spid="215049" grpId="0" animBg="1"/>
      <p:bldP spid="2150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4294967295"/>
          </p:nvPr>
        </p:nvSpPr>
        <p:spPr>
          <a:xfrm>
            <a:off x="684213" y="2060575"/>
            <a:ext cx="6859587" cy="3243263"/>
          </a:xfrm>
        </p:spPr>
        <p:txBody>
          <a:bodyPr/>
          <a:lstStyle/>
          <a:p>
            <a:pPr eaLnBrk="1" hangingPunct="1">
              <a:lnSpc>
                <a:spcPct val="80000"/>
              </a:lnSpc>
              <a:buFontTx/>
              <a:buNone/>
            </a:pPr>
            <a:r>
              <a:rPr lang="en-GB" altLang="tr-TR" sz="2200" smtClean="0">
                <a:cs typeface="Arial" panose="020B0604020202020204" pitchFamily="34" charset="0"/>
              </a:rPr>
              <a:t>	A further technical effect is the </a:t>
            </a:r>
            <a:r>
              <a:rPr lang="en-GB" altLang="tr-TR" sz="2200" smtClean="0">
                <a:solidFill>
                  <a:schemeClr val="accent2"/>
                </a:solidFill>
                <a:cs typeface="Arial" panose="020B0604020202020204" pitchFamily="34" charset="0"/>
              </a:rPr>
              <a:t>result</a:t>
            </a:r>
            <a:r>
              <a:rPr lang="en-GB" altLang="tr-TR" sz="2200" smtClean="0">
                <a:cs typeface="Arial" panose="020B0604020202020204" pitchFamily="34" charset="0"/>
              </a:rPr>
              <a:t> produced,</a:t>
            </a:r>
          </a:p>
          <a:p>
            <a:pPr eaLnBrk="1" hangingPunct="1">
              <a:lnSpc>
                <a:spcPct val="80000"/>
              </a:lnSpc>
              <a:buFontTx/>
              <a:buNone/>
            </a:pPr>
            <a:r>
              <a:rPr lang="en-GB" altLang="tr-TR" sz="2200" smtClean="0">
                <a:cs typeface="Arial" panose="020B0604020202020204" pitchFamily="34" charset="0"/>
              </a:rPr>
              <a:t> </a:t>
            </a:r>
            <a:br>
              <a:rPr lang="en-GB" altLang="tr-TR" sz="2200" smtClean="0">
                <a:cs typeface="Arial" panose="020B0604020202020204" pitchFamily="34" charset="0"/>
              </a:rPr>
            </a:br>
            <a:r>
              <a:rPr lang="en-GB" altLang="tr-TR" sz="2200" smtClean="0">
                <a:solidFill>
                  <a:schemeClr val="accent2"/>
                </a:solidFill>
                <a:cs typeface="Arial" panose="020B0604020202020204" pitchFamily="34" charset="0"/>
              </a:rPr>
              <a:t>when the computer program is run</a:t>
            </a:r>
            <a:r>
              <a:rPr lang="en-GB" altLang="tr-TR" sz="2200" smtClean="0">
                <a:cs typeface="Arial" panose="020B0604020202020204" pitchFamily="34" charset="0"/>
              </a:rPr>
              <a:t> on a computer,</a:t>
            </a:r>
          </a:p>
          <a:p>
            <a:pPr eaLnBrk="1" hangingPunct="1">
              <a:lnSpc>
                <a:spcPct val="80000"/>
              </a:lnSpc>
              <a:buFontTx/>
              <a:buNone/>
            </a:pPr>
            <a:r>
              <a:rPr lang="en-GB" altLang="tr-TR" sz="2200" smtClean="0">
                <a:cs typeface="Arial" panose="020B0604020202020204" pitchFamily="34" charset="0"/>
              </a:rPr>
              <a:t> </a:t>
            </a:r>
            <a:br>
              <a:rPr lang="en-GB" altLang="tr-TR" sz="2200" smtClean="0">
                <a:cs typeface="Arial" panose="020B0604020202020204" pitchFamily="34" charset="0"/>
              </a:rPr>
            </a:br>
            <a:r>
              <a:rPr lang="en-GB" altLang="tr-TR" sz="2200" smtClean="0">
                <a:cs typeface="Arial" panose="020B0604020202020204" pitchFamily="34" charset="0"/>
              </a:rPr>
              <a:t>which goes </a:t>
            </a:r>
            <a:r>
              <a:rPr lang="en-GB" altLang="tr-TR" sz="2200" b="1" u="sng" smtClean="0">
                <a:solidFill>
                  <a:schemeClr val="accent2"/>
                </a:solidFill>
                <a:cs typeface="Arial" panose="020B0604020202020204" pitchFamily="34" charset="0"/>
              </a:rPr>
              <a:t>beyond</a:t>
            </a:r>
            <a:r>
              <a:rPr lang="en-GB" altLang="tr-TR" sz="2200" smtClean="0">
                <a:solidFill>
                  <a:schemeClr val="accent2"/>
                </a:solidFill>
                <a:cs typeface="Arial" panose="020B0604020202020204" pitchFamily="34" charset="0"/>
              </a:rPr>
              <a:t> the normal physical interactions </a:t>
            </a:r>
            <a:r>
              <a:rPr lang="en-GB" altLang="tr-TR" sz="2200" smtClean="0">
                <a:cs typeface="Arial" panose="020B0604020202020204" pitchFamily="34" charset="0"/>
              </a:rPr>
              <a:t>between the program and the computer.</a:t>
            </a:r>
          </a:p>
          <a:p>
            <a:pPr eaLnBrk="1" hangingPunct="1">
              <a:lnSpc>
                <a:spcPct val="80000"/>
              </a:lnSpc>
            </a:pPr>
            <a:endParaRPr lang="en-GB" altLang="tr-TR" sz="2200" smtClean="0">
              <a:cs typeface="Arial" panose="020B0604020202020204" pitchFamily="34" charset="0"/>
            </a:endParaRPr>
          </a:p>
          <a:p>
            <a:pPr eaLnBrk="1" hangingPunct="1">
              <a:lnSpc>
                <a:spcPct val="80000"/>
              </a:lnSpc>
              <a:buFontTx/>
              <a:buNone/>
            </a:pPr>
            <a:r>
              <a:rPr lang="en-GB" altLang="tr-TR" sz="2200" i="1" smtClean="0">
                <a:cs typeface="Arial" panose="020B0604020202020204" pitchFamily="34" charset="0"/>
              </a:rPr>
              <a:t>	</a:t>
            </a:r>
            <a:r>
              <a:rPr lang="en-GB" altLang="tr-TR" sz="2000" i="1" smtClean="0">
                <a:cs typeface="Arial" panose="020B0604020202020204" pitchFamily="34" charset="0"/>
              </a:rPr>
              <a:t>T1173/97 IBM</a:t>
            </a:r>
            <a:endParaRPr lang="en-GB" altLang="tr-TR" sz="2200" i="1" smtClean="0">
              <a:cs typeface="Arial" panose="020B0604020202020204" pitchFamily="34" charset="0"/>
            </a:endParaRPr>
          </a:p>
          <a:p>
            <a:pPr eaLnBrk="1" hangingPunct="1">
              <a:lnSpc>
                <a:spcPct val="80000"/>
              </a:lnSpc>
              <a:buFontTx/>
              <a:buNone/>
            </a:pPr>
            <a:endParaRPr lang="en-GB" altLang="tr-TR" sz="2200" smtClean="0">
              <a:cs typeface="Arial" panose="020B0604020202020204" pitchFamily="34" charset="0"/>
            </a:endParaRPr>
          </a:p>
        </p:txBody>
      </p:sp>
      <p:sp>
        <p:nvSpPr>
          <p:cNvPr id="27652"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3CAD665A-93F2-4A4B-8C0E-75CE50762369}" type="slidenum">
              <a:rPr lang="en-GB" altLang="tr-TR" sz="1200"/>
              <a:pPr algn="r" eaLnBrk="1" hangingPunct="1"/>
              <a:t>32</a:t>
            </a:fld>
            <a:endParaRPr lang="en-GB" altLang="tr-TR" sz="1200"/>
          </a:p>
        </p:txBody>
      </p:sp>
      <p:sp>
        <p:nvSpPr>
          <p:cNvPr id="50180" name="Rectangle 2"/>
          <p:cNvSpPr>
            <a:spLocks noChangeArrowheads="1"/>
          </p:cNvSpPr>
          <p:nvPr/>
        </p:nvSpPr>
        <p:spPr bwMode="auto">
          <a:xfrm>
            <a:off x="755650" y="404813"/>
            <a:ext cx="7689850" cy="638175"/>
          </a:xfrm>
          <a:prstGeom prst="rect">
            <a:avLst/>
          </a:prstGeom>
          <a:noFill/>
          <a:ln w="9525">
            <a:noFill/>
            <a:miter lim="800000"/>
            <a:headEnd/>
            <a:tailEnd/>
          </a:ln>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tr-TR" b="1">
                <a:solidFill>
                  <a:srgbClr val="404B56"/>
                </a:solidFill>
                <a:ea typeface="Arial Unicode MS" pitchFamily="34" charset="-128"/>
              </a:rPr>
              <a:t>Computer Program - Technical Character?</a:t>
            </a:r>
          </a:p>
        </p:txBody>
      </p:sp>
      <p:pic>
        <p:nvPicPr>
          <p:cNvPr id="2765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4868863"/>
            <a:ext cx="1195387"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9"/>
          <p:cNvPicPr>
            <a:picLocks noChangeAspect="1" noChangeArrowheads="1"/>
          </p:cNvPicPr>
          <p:nvPr/>
        </p:nvPicPr>
        <p:blipFill>
          <a:blip r:embed="rId4">
            <a:extLst>
              <a:ext uri="{28A0092B-C50C-407E-A947-70E740481C1C}">
                <a14:useLocalDpi xmlns:a14="http://schemas.microsoft.com/office/drawing/2010/main" val="0"/>
              </a:ext>
            </a:extLst>
          </a:blip>
          <a:srcRect t="1575"/>
          <a:stretch>
            <a:fillRect/>
          </a:stretch>
        </p:blipFill>
        <p:spPr bwMode="auto">
          <a:xfrm>
            <a:off x="7308850" y="3357563"/>
            <a:ext cx="1169988"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269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r>
              <a:rPr lang="en-GB" altLang="tr-TR" smtClean="0"/>
              <a:t>Technical is...</a:t>
            </a:r>
          </a:p>
        </p:txBody>
      </p:sp>
      <p:sp>
        <p:nvSpPr>
          <p:cNvPr id="176131" name="Text Box 3"/>
          <p:cNvSpPr txBox="1">
            <a:spLocks noChangeArrowheads="1"/>
          </p:cNvSpPr>
          <p:nvPr/>
        </p:nvSpPr>
        <p:spPr bwMode="auto">
          <a:xfrm>
            <a:off x="1035050" y="1573213"/>
            <a:ext cx="672941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buFont typeface="Wingdings" panose="05000000000000000000" pitchFamily="2" charset="2"/>
              <a:buChar char="§"/>
            </a:pPr>
            <a:r>
              <a:rPr lang="en-GB" altLang="tr-TR" sz="2000"/>
              <a:t>processing </a:t>
            </a:r>
            <a:r>
              <a:rPr lang="en-GB" altLang="tr-TR" sz="2000" b="1">
                <a:solidFill>
                  <a:srgbClr val="336699"/>
                </a:solidFill>
              </a:rPr>
              <a:t>physical data</a:t>
            </a:r>
            <a:r>
              <a:rPr lang="en-GB" altLang="tr-TR" sz="2000" b="1">
                <a:solidFill>
                  <a:srgbClr val="0033CC"/>
                </a:solidFill>
              </a:rPr>
              <a:t> </a:t>
            </a:r>
            <a:r>
              <a:rPr lang="en-GB" altLang="tr-TR" sz="1800"/>
              <a:t>parameters or </a:t>
            </a:r>
            <a:br>
              <a:rPr lang="en-GB" altLang="tr-TR" sz="1800"/>
            </a:br>
            <a:r>
              <a:rPr lang="en-GB" altLang="tr-TR" sz="1800"/>
              <a:t>control values of an industrial process</a:t>
            </a:r>
            <a:br>
              <a:rPr lang="en-GB" altLang="tr-TR" sz="1800"/>
            </a:br>
            <a:endParaRPr lang="en-GB" altLang="tr-TR" sz="1800"/>
          </a:p>
        </p:txBody>
      </p:sp>
      <p:sp>
        <p:nvSpPr>
          <p:cNvPr id="176132" name="Text Box 4"/>
          <p:cNvSpPr txBox="1">
            <a:spLocks noChangeArrowheads="1"/>
          </p:cNvSpPr>
          <p:nvPr/>
        </p:nvSpPr>
        <p:spPr bwMode="auto">
          <a:xfrm>
            <a:off x="1066800" y="2971800"/>
            <a:ext cx="72818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eaLnBrk="0" hangingPunct="0">
              <a:defRPr sz="2400">
                <a:solidFill>
                  <a:schemeClr val="tx1"/>
                </a:solidFill>
                <a:latin typeface="Arial" panose="020B0604020202020204" pitchFamily="34" charset="0"/>
                <a:cs typeface="Arial" panose="020B0604020202020204" pitchFamily="34" charset="0"/>
              </a:defRPr>
            </a:lvl1pPr>
            <a:lvl2pPr marL="709613"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
            </a:pPr>
            <a:r>
              <a:rPr lang="en-GB" altLang="tr-TR" sz="2000"/>
              <a:t>processing which </a:t>
            </a:r>
            <a:r>
              <a:rPr lang="en-GB" altLang="tr-TR" sz="2000" b="1">
                <a:solidFill>
                  <a:srgbClr val="336699"/>
                </a:solidFill>
              </a:rPr>
              <a:t>affects the way a computer operates</a:t>
            </a:r>
          </a:p>
          <a:p>
            <a:pPr lvl="1" eaLnBrk="1" hangingPunct="1">
              <a:spcBef>
                <a:spcPct val="50000"/>
              </a:spcBef>
              <a:buFont typeface="Wingdings" panose="05000000000000000000" pitchFamily="2" charset="2"/>
              <a:buChar char="ü"/>
            </a:pPr>
            <a:r>
              <a:rPr lang="en-GB" altLang="tr-TR" sz="1800"/>
              <a:t>saving memory, increasing speed</a:t>
            </a:r>
          </a:p>
          <a:p>
            <a:pPr lvl="1" eaLnBrk="1" hangingPunct="1">
              <a:spcBef>
                <a:spcPct val="50000"/>
              </a:spcBef>
              <a:buFont typeface="Wingdings" panose="05000000000000000000" pitchFamily="2" charset="2"/>
              <a:buChar char="ü"/>
            </a:pPr>
            <a:r>
              <a:rPr lang="en-GB" altLang="tr-TR" sz="1800"/>
              <a:t>security of a process, rate of data transfer etc.</a:t>
            </a:r>
          </a:p>
        </p:txBody>
      </p:sp>
      <p:sp>
        <p:nvSpPr>
          <p:cNvPr id="176133" name="Text Box 5"/>
          <p:cNvSpPr txBox="1">
            <a:spLocks noChangeArrowheads="1"/>
          </p:cNvSpPr>
          <p:nvPr/>
        </p:nvSpPr>
        <p:spPr bwMode="auto">
          <a:xfrm>
            <a:off x="1111250" y="4621213"/>
            <a:ext cx="67294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eaLnBrk="0" hangingPunct="0">
              <a:tabLst>
                <a:tab pos="895350" algn="l"/>
              </a:tabLst>
              <a:defRPr sz="2400">
                <a:solidFill>
                  <a:schemeClr val="tx1"/>
                </a:solidFill>
                <a:latin typeface="Arial" panose="020B0604020202020204" pitchFamily="34" charset="0"/>
                <a:cs typeface="Arial" panose="020B0604020202020204" pitchFamily="34" charset="0"/>
              </a:defRPr>
            </a:lvl1pPr>
            <a:lvl2pPr marL="37931725" indent="-37474525" eaLnBrk="0" hangingPunct="0">
              <a:tabLst>
                <a:tab pos="895350" algn="l"/>
              </a:tabLst>
              <a:defRPr sz="2400">
                <a:solidFill>
                  <a:schemeClr val="tx1"/>
                </a:solidFill>
                <a:latin typeface="Arial" panose="020B0604020202020204" pitchFamily="34" charset="0"/>
                <a:cs typeface="Arial" panose="020B0604020202020204" pitchFamily="34" charset="0"/>
              </a:defRPr>
            </a:lvl2pPr>
            <a:lvl3pPr marL="717550" eaLnBrk="0" hangingPunct="0">
              <a:tabLst>
                <a:tab pos="895350" algn="l"/>
              </a:tabLst>
              <a:defRPr sz="2400">
                <a:solidFill>
                  <a:schemeClr val="tx1"/>
                </a:solidFill>
                <a:latin typeface="Arial" panose="020B0604020202020204" pitchFamily="34" charset="0"/>
                <a:cs typeface="Arial" panose="020B0604020202020204" pitchFamily="34" charset="0"/>
              </a:defRPr>
            </a:lvl3pPr>
            <a:lvl4pPr eaLnBrk="0" hangingPunct="0">
              <a:tabLst>
                <a:tab pos="895350" algn="l"/>
              </a:tabLst>
              <a:defRPr sz="2400">
                <a:solidFill>
                  <a:schemeClr val="tx1"/>
                </a:solidFill>
                <a:latin typeface="Arial" panose="020B0604020202020204" pitchFamily="34" charset="0"/>
                <a:cs typeface="Arial" panose="020B0604020202020204" pitchFamily="34" charset="0"/>
              </a:defRPr>
            </a:lvl4pPr>
            <a:lvl5pPr eaLnBrk="0" hangingPunct="0">
              <a:tabLst>
                <a:tab pos="895350" algn="l"/>
              </a:tabLst>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tabLst>
                <a:tab pos="895350" algn="l"/>
              </a:tabLs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tabLst>
                <a:tab pos="895350" algn="l"/>
              </a:tabLs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tabLst>
                <a:tab pos="895350" algn="l"/>
              </a:tabLs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tabLst>
                <a:tab pos="895350" algn="l"/>
              </a:tabLs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
            </a:pPr>
            <a:r>
              <a:rPr lang="en-GB" altLang="tr-TR" sz="2000"/>
              <a:t>the </a:t>
            </a:r>
            <a:r>
              <a:rPr lang="en-GB" altLang="tr-TR" sz="2000" b="1">
                <a:solidFill>
                  <a:srgbClr val="336699"/>
                </a:solidFill>
              </a:rPr>
              <a:t>physical features of an entity</a:t>
            </a:r>
          </a:p>
          <a:p>
            <a:pPr lvl="2" eaLnBrk="1" hangingPunct="1">
              <a:spcBef>
                <a:spcPct val="50000"/>
              </a:spcBef>
              <a:buClr>
                <a:schemeClr val="tx1"/>
              </a:buClr>
              <a:buFont typeface="Wingdings" panose="05000000000000000000" pitchFamily="2" charset="2"/>
              <a:buChar char="ü"/>
            </a:pPr>
            <a:r>
              <a:rPr lang="en-GB" altLang="tr-TR" sz="1800"/>
              <a:t>memory, port etc.</a:t>
            </a:r>
          </a:p>
        </p:txBody>
      </p:sp>
      <p:sp>
        <p:nvSpPr>
          <p:cNvPr id="95238"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6D28ADEF-2D23-4E5A-A5B9-03B84CCC9906}" type="slidenum">
              <a:rPr lang="en-GB" altLang="tr-TR" sz="1200"/>
              <a:pPr algn="r" eaLnBrk="1" hangingPunct="1"/>
              <a:t>33</a:t>
            </a:fld>
            <a:endParaRPr lang="en-GB" altLang="tr-TR" sz="1200"/>
          </a:p>
        </p:txBody>
      </p:sp>
      <p:pic>
        <p:nvPicPr>
          <p:cNvPr id="522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3429000"/>
            <a:ext cx="1033463"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1268413"/>
            <a:ext cx="1482725"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5300663"/>
            <a:ext cx="14795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4941888"/>
            <a:ext cx="1817687"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67271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p:bldP spid="1761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de-DE" altLang="tr-TR" smtClean="0"/>
              <a:t>Computer Programs</a:t>
            </a:r>
            <a:endParaRPr lang="en-US" altLang="tr-TR" smtClean="0"/>
          </a:p>
        </p:txBody>
      </p:sp>
      <p:graphicFrame>
        <p:nvGraphicFramePr>
          <p:cNvPr id="265219" name="Group 3"/>
          <p:cNvGraphicFramePr>
            <a:graphicFrameLocks noGrp="1"/>
          </p:cNvGraphicFramePr>
          <p:nvPr/>
        </p:nvGraphicFramePr>
        <p:xfrm>
          <a:off x="1763713" y="1557338"/>
          <a:ext cx="3238500" cy="4119564"/>
        </p:xfrm>
        <a:graphic>
          <a:graphicData uri="http://schemas.openxmlformats.org/drawingml/2006/table">
            <a:tbl>
              <a:tblPr/>
              <a:tblGrid>
                <a:gridCol w="3238500">
                  <a:extLst>
                    <a:ext uri="{9D8B030D-6E8A-4147-A177-3AD203B41FA5}">
                      <a16:colId xmlns:a16="http://schemas.microsoft.com/office/drawing/2014/main" val="4117314019"/>
                    </a:ext>
                  </a:extLst>
                </a:gridCol>
              </a:tblGrid>
              <a:tr h="874713">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1"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further technical effect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2081368821"/>
                  </a:ext>
                </a:extLst>
              </a:tr>
              <a:tr h="838200">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control of a brake in a car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295526623"/>
                  </a:ext>
                </a:extLst>
              </a:tr>
              <a:tr h="801688">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faster communication between mobile phones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156072694"/>
                  </a:ext>
                </a:extLst>
              </a:tr>
              <a:tr h="801688">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secure data transmission (encryption of data)</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530884903"/>
                  </a:ext>
                </a:extLst>
              </a:tr>
              <a:tr h="803275">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resource allocation in an operating system</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3C5D2"/>
                    </a:solidFill>
                  </a:tcPr>
                </a:tc>
                <a:extLst>
                  <a:ext uri="{0D108BD9-81ED-4DB2-BD59-A6C34878D82A}">
                    <a16:rowId xmlns:a16="http://schemas.microsoft.com/office/drawing/2014/main" val="452220103"/>
                  </a:ext>
                </a:extLst>
              </a:tr>
            </a:tbl>
          </a:graphicData>
        </a:graphic>
      </p:graphicFrame>
      <p:graphicFrame>
        <p:nvGraphicFramePr>
          <p:cNvPr id="265233" name="Group 17"/>
          <p:cNvGraphicFramePr>
            <a:graphicFrameLocks noGrp="1"/>
          </p:cNvGraphicFramePr>
          <p:nvPr/>
        </p:nvGraphicFramePr>
        <p:xfrm>
          <a:off x="5154613" y="1557338"/>
          <a:ext cx="3238500" cy="4113214"/>
        </p:xfrm>
        <a:graphic>
          <a:graphicData uri="http://schemas.openxmlformats.org/drawingml/2006/table">
            <a:tbl>
              <a:tblPr/>
              <a:tblGrid>
                <a:gridCol w="3238500">
                  <a:extLst>
                    <a:ext uri="{9D8B030D-6E8A-4147-A177-3AD203B41FA5}">
                      <a16:colId xmlns:a16="http://schemas.microsoft.com/office/drawing/2014/main" val="955639905"/>
                    </a:ext>
                  </a:extLst>
                </a:gridCol>
              </a:tblGrid>
              <a:tr h="871538">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1"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no further technical effect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B2AD">
                        <a:alpha val="50195"/>
                      </a:srgbClr>
                    </a:solidFill>
                  </a:tcPr>
                </a:tc>
                <a:extLst>
                  <a:ext uri="{0D108BD9-81ED-4DB2-BD59-A6C34878D82A}">
                    <a16:rowId xmlns:a16="http://schemas.microsoft.com/office/drawing/2014/main" val="2814697409"/>
                  </a:ext>
                </a:extLst>
              </a:tr>
              <a:tr h="838200">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aesthetical effects of </a:t>
                      </a:r>
                      <a:b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b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music or a video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B2AD"/>
                    </a:solidFill>
                  </a:tcPr>
                </a:tc>
                <a:extLst>
                  <a:ext uri="{0D108BD9-81ED-4DB2-BD59-A6C34878D82A}">
                    <a16:rowId xmlns:a16="http://schemas.microsoft.com/office/drawing/2014/main" val="1683498521"/>
                  </a:ext>
                </a:extLst>
              </a:tr>
              <a:tr h="800100">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new rules for</a:t>
                      </a:r>
                      <a:b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b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 an auction scheme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B2AD"/>
                    </a:solidFill>
                  </a:tcPr>
                </a:tc>
                <a:extLst>
                  <a:ext uri="{0D108BD9-81ED-4DB2-BD59-A6C34878D82A}">
                    <a16:rowId xmlns:a16="http://schemas.microsoft.com/office/drawing/2014/main" val="4177321902"/>
                  </a:ext>
                </a:extLst>
              </a:tr>
              <a:tr h="801688">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selling and booking sailing cruise packages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B2AD"/>
                    </a:solidFill>
                  </a:tcPr>
                </a:tc>
                <a:extLst>
                  <a:ext uri="{0D108BD9-81ED-4DB2-BD59-A6C34878D82A}">
                    <a16:rowId xmlns:a16="http://schemas.microsoft.com/office/drawing/2014/main" val="1003764558"/>
                  </a:ext>
                </a:extLst>
              </a:tr>
              <a:tr h="801688">
                <a:tc>
                  <a:txBody>
                    <a:bodyPr/>
                    <a:lstStyle>
                      <a:lvl1pPr eaLnBrk="0" hangingPunct="0">
                        <a:spcBef>
                          <a:spcPct val="20000"/>
                        </a:spcBef>
                        <a:defRPr sz="2800">
                          <a:solidFill>
                            <a:srgbClr val="404B56"/>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rgbClr val="404B56"/>
                          </a:solidFill>
                          <a:latin typeface="Arial" panose="020B0604020202020204" pitchFamily="34" charset="0"/>
                          <a:ea typeface="MS PGothic" panose="020B0600070205080204" pitchFamily="34" charset="-128"/>
                        </a:defRPr>
                      </a:lvl2pPr>
                      <a:lvl3pPr eaLnBrk="0" hangingPunct="0">
                        <a:spcBef>
                          <a:spcPct val="20000"/>
                        </a:spcBef>
                        <a:defRPr sz="2000">
                          <a:solidFill>
                            <a:srgbClr val="404B56"/>
                          </a:solidFill>
                          <a:latin typeface="Arial" panose="020B0604020202020204" pitchFamily="34" charset="0"/>
                          <a:ea typeface="MS PGothic" panose="020B0600070205080204" pitchFamily="34" charset="-128"/>
                        </a:defRPr>
                      </a:lvl3pPr>
                      <a:lvl4pPr eaLnBrk="0" hangingPunct="0">
                        <a:spcBef>
                          <a:spcPct val="20000"/>
                        </a:spcBef>
                        <a:defRPr>
                          <a:solidFill>
                            <a:srgbClr val="404B56"/>
                          </a:solidFill>
                          <a:latin typeface="Arial" panose="020B0604020202020204" pitchFamily="34" charset="0"/>
                          <a:ea typeface="MS PGothic" panose="020B0600070205080204" pitchFamily="34" charset="-128"/>
                        </a:defRPr>
                      </a:lvl4pPr>
                      <a:lvl5pPr eaLnBrk="0" hangingPunct="0">
                        <a:spcBef>
                          <a:spcPct val="20000"/>
                        </a:spcBef>
                        <a:defRPr>
                          <a:solidFill>
                            <a:srgbClr val="404B56"/>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rgbClr val="404B56"/>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tr-TR" sz="1800" b="0" i="0" u="none" strike="noStrike" cap="none" normalizeH="0" baseline="0" smtClean="0">
                          <a:ln>
                            <a:noFill/>
                          </a:ln>
                          <a:solidFill>
                            <a:srgbClr val="404B56"/>
                          </a:solidFill>
                          <a:effectLst/>
                          <a:latin typeface="Arial" panose="020B0604020202020204" pitchFamily="34" charset="0"/>
                          <a:ea typeface="MS PGothic" panose="020B0600070205080204" pitchFamily="34" charset="-128"/>
                          <a:cs typeface="Arial" panose="020B0604020202020204" pitchFamily="34" charset="0"/>
                        </a:rPr>
                        <a:t>calculation of a pension contributions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B2AD"/>
                    </a:solidFill>
                  </a:tcPr>
                </a:tc>
                <a:extLst>
                  <a:ext uri="{0D108BD9-81ED-4DB2-BD59-A6C34878D82A}">
                    <a16:rowId xmlns:a16="http://schemas.microsoft.com/office/drawing/2014/main" val="2587753996"/>
                  </a:ext>
                </a:extLst>
              </a:tr>
            </a:tbl>
          </a:graphicData>
        </a:graphic>
      </p:graphicFrame>
    </p:spTree>
    <p:extLst>
      <p:ext uri="{BB962C8B-B14F-4D97-AF65-F5344CB8AC3E}">
        <p14:creationId xmlns:p14="http://schemas.microsoft.com/office/powerpoint/2010/main" val="116437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5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5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ltLang="tr-TR" smtClean="0"/>
              <a:t>Trivial requirement</a:t>
            </a:r>
          </a:p>
        </p:txBody>
      </p:sp>
      <p:sp>
        <p:nvSpPr>
          <p:cNvPr id="100357" name="Rectangle 5"/>
          <p:cNvSpPr>
            <a:spLocks noGrp="1" noChangeArrowheads="1"/>
          </p:cNvSpPr>
          <p:nvPr>
            <p:ph type="body" idx="1"/>
          </p:nvPr>
        </p:nvSpPr>
        <p:spPr>
          <a:xfrm>
            <a:off x="250825" y="2332038"/>
            <a:ext cx="8229600" cy="45259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None/>
            </a:pPr>
            <a:endParaRPr lang="es-ES" altLang="tr-TR" smtClean="0"/>
          </a:p>
          <a:p>
            <a:endParaRPr lang="es-ES" altLang="tr-TR" smtClean="0"/>
          </a:p>
        </p:txBody>
      </p:sp>
      <p:sp>
        <p:nvSpPr>
          <p:cNvPr id="100358" name="Text Box 6"/>
          <p:cNvSpPr txBox="1">
            <a:spLocks noChangeArrowheads="1"/>
          </p:cNvSpPr>
          <p:nvPr/>
        </p:nvSpPr>
        <p:spPr bwMode="auto">
          <a:xfrm>
            <a:off x="250825" y="1484313"/>
            <a:ext cx="8578850" cy="1914525"/>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742950" indent="-285750" eaLnBrk="0" hangingPunct="0">
              <a:defRPr sz="2400">
                <a:solidFill>
                  <a:schemeClr val="tx1"/>
                </a:solidFill>
                <a:latin typeface="Arial" panose="020B0604020202020204" pitchFamily="34" charset="0"/>
                <a:cs typeface="Arial" panose="020B0604020202020204" pitchFamily="34" charset="0"/>
              </a:defRPr>
            </a:lvl1pPr>
            <a:lvl2pPr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None/>
            </a:pPr>
            <a:r>
              <a:rPr lang="en-GB" altLang="tr-TR" sz="2800" i="1"/>
              <a:t>"A method of encouraging customers to be loyal buyers by giving a discount on future purchases."</a:t>
            </a:r>
          </a:p>
          <a:p>
            <a:pPr eaLnBrk="1" hangingPunct="1">
              <a:spcBef>
                <a:spcPct val="20000"/>
              </a:spcBef>
            </a:pPr>
            <a:endParaRPr lang="es-ES" altLang="tr-TR" sz="2800" i="1">
              <a:solidFill>
                <a:srgbClr val="FFFF00"/>
              </a:solidFill>
            </a:endParaRPr>
          </a:p>
        </p:txBody>
      </p:sp>
      <p:sp>
        <p:nvSpPr>
          <p:cNvPr id="100360" name="Text Box 8"/>
          <p:cNvSpPr txBox="1">
            <a:spLocks noChangeArrowheads="1"/>
          </p:cNvSpPr>
          <p:nvPr/>
        </p:nvSpPr>
        <p:spPr bwMode="auto">
          <a:xfrm>
            <a:off x="323850" y="4076700"/>
            <a:ext cx="8578850" cy="2341563"/>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742950" indent="-285750" eaLnBrk="0" hangingPunct="0">
              <a:defRPr sz="2400">
                <a:solidFill>
                  <a:schemeClr val="tx1"/>
                </a:solidFill>
                <a:latin typeface="Arial" panose="020B0604020202020204" pitchFamily="34" charset="0"/>
                <a:cs typeface="Arial" panose="020B0604020202020204" pitchFamily="34" charset="0"/>
              </a:defRPr>
            </a:lvl1pPr>
            <a:lvl2pPr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None/>
            </a:pPr>
            <a:r>
              <a:rPr lang="en-GB" altLang="tr-TR" sz="2800" i="1"/>
              <a:t>"A </a:t>
            </a:r>
            <a:r>
              <a:rPr lang="en-GB" altLang="tr-TR" sz="2800" i="1">
                <a:solidFill>
                  <a:srgbClr val="FF0000"/>
                </a:solidFill>
              </a:rPr>
              <a:t>computer implemented method </a:t>
            </a:r>
            <a:r>
              <a:rPr lang="en-GB" altLang="tr-TR" sz="2800" i="1"/>
              <a:t>with a </a:t>
            </a:r>
            <a:r>
              <a:rPr lang="en-GB" altLang="tr-TR" sz="2800" i="1">
                <a:solidFill>
                  <a:srgbClr val="FF0000"/>
                </a:solidFill>
              </a:rPr>
              <a:t>database</a:t>
            </a:r>
            <a:r>
              <a:rPr lang="en-GB" altLang="tr-TR" sz="2800" i="1"/>
              <a:t> of customers who have previously purchased goods for applying a discount to any subsequent purchase.</a:t>
            </a:r>
            <a:r>
              <a:rPr lang="de-CH" altLang="tr-TR" sz="2800" i="1"/>
              <a:t>"</a:t>
            </a:r>
            <a:endParaRPr lang="en-GB" altLang="tr-TR" sz="2800" i="1"/>
          </a:p>
          <a:p>
            <a:pPr eaLnBrk="1" hangingPunct="1">
              <a:spcBef>
                <a:spcPct val="20000"/>
              </a:spcBef>
            </a:pPr>
            <a:endParaRPr lang="es-ES" altLang="tr-TR" sz="2800" i="1">
              <a:solidFill>
                <a:srgbClr val="FFFF00"/>
              </a:solidFill>
            </a:endParaRPr>
          </a:p>
        </p:txBody>
      </p:sp>
      <p:sp>
        <p:nvSpPr>
          <p:cNvPr id="100361" name="Text Box 9"/>
          <p:cNvSpPr txBox="1">
            <a:spLocks noChangeArrowheads="1"/>
          </p:cNvSpPr>
          <p:nvPr/>
        </p:nvSpPr>
        <p:spPr bwMode="auto">
          <a:xfrm>
            <a:off x="5867400" y="3068638"/>
            <a:ext cx="1728788" cy="376237"/>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tr-TR"/>
              <a:t>non-technical</a:t>
            </a:r>
          </a:p>
        </p:txBody>
      </p:sp>
      <p:sp>
        <p:nvSpPr>
          <p:cNvPr id="100362" name="Text Box 10"/>
          <p:cNvSpPr txBox="1">
            <a:spLocks noChangeArrowheads="1"/>
          </p:cNvSpPr>
          <p:nvPr/>
        </p:nvSpPr>
        <p:spPr bwMode="auto">
          <a:xfrm>
            <a:off x="6372225" y="5805488"/>
            <a:ext cx="1728788" cy="376237"/>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tr-TR"/>
              <a:t>technical</a:t>
            </a:r>
          </a:p>
        </p:txBody>
      </p:sp>
    </p:spTree>
    <p:extLst>
      <p:ext uri="{BB962C8B-B14F-4D97-AF65-F5344CB8AC3E}">
        <p14:creationId xmlns:p14="http://schemas.microsoft.com/office/powerpoint/2010/main" val="2578635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nimBg="1"/>
      <p:bldP spid="100360" grpId="0" animBg="1"/>
      <p:bldP spid="100361" grpId="0" animBg="1"/>
      <p:bldP spid="10036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4" name="Rectangle 12"/>
          <p:cNvSpPr>
            <a:spLocks noChangeArrowheads="1"/>
          </p:cNvSpPr>
          <p:nvPr/>
        </p:nvSpPr>
        <p:spPr bwMode="auto">
          <a:xfrm>
            <a:off x="684213" y="4797425"/>
            <a:ext cx="7416800" cy="1511300"/>
          </a:xfrm>
          <a:prstGeom prst="rect">
            <a:avLst/>
          </a:prstGeom>
          <a:solidFill>
            <a:srgbClr val="D6DF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190479" name="Rectangle 15"/>
          <p:cNvSpPr>
            <a:spLocks noChangeArrowheads="1"/>
          </p:cNvSpPr>
          <p:nvPr/>
        </p:nvSpPr>
        <p:spPr bwMode="auto">
          <a:xfrm>
            <a:off x="684213" y="1196975"/>
            <a:ext cx="7416800" cy="3384550"/>
          </a:xfrm>
          <a:prstGeom prst="rect">
            <a:avLst/>
          </a:prstGeom>
          <a:solidFill>
            <a:srgbClr val="F3CC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34821" name="Rectangle 2"/>
          <p:cNvSpPr>
            <a:spLocks noGrp="1" noChangeArrowheads="1"/>
          </p:cNvSpPr>
          <p:nvPr>
            <p:ph type="title"/>
          </p:nvPr>
        </p:nvSpPr>
        <p:spPr/>
        <p:txBody>
          <a:bodyPr/>
          <a:lstStyle/>
          <a:p>
            <a:pPr eaLnBrk="1" hangingPunct="1"/>
            <a:r>
              <a:rPr lang="de-DE" altLang="tr-TR" smtClean="0"/>
              <a:t>Example I: Exclusion</a:t>
            </a:r>
            <a:endParaRPr lang="en-US" altLang="tr-TR" smtClean="0"/>
          </a:p>
        </p:txBody>
      </p:sp>
      <p:sp>
        <p:nvSpPr>
          <p:cNvPr id="34822" name="Rectangle 13"/>
          <p:cNvSpPr>
            <a:spLocks noGrp="1" noChangeArrowheads="1"/>
          </p:cNvSpPr>
          <p:nvPr>
            <p:ph type="body" idx="1"/>
          </p:nvPr>
        </p:nvSpPr>
        <p:spPr>
          <a:xfrm>
            <a:off x="755650" y="1268413"/>
            <a:ext cx="6629400" cy="3168650"/>
          </a:xfrm>
        </p:spPr>
        <p:txBody>
          <a:bodyPr lIns="90000" tIns="0" rIns="90000"/>
          <a:lstStyle/>
          <a:p>
            <a:pPr marL="0" indent="0" eaLnBrk="1" hangingPunct="1">
              <a:lnSpc>
                <a:spcPct val="80000"/>
              </a:lnSpc>
              <a:buFontTx/>
              <a:buNone/>
            </a:pPr>
            <a:r>
              <a:rPr lang="en-GB" altLang="tr-TR" sz="1600" smtClean="0"/>
              <a:t>A method of controlling payment and delivery of content, </a:t>
            </a:r>
            <a:br>
              <a:rPr lang="en-GB" altLang="tr-TR" sz="1600" smtClean="0"/>
            </a:br>
            <a:r>
              <a:rPr lang="en-GB" altLang="tr-TR" sz="1600" smtClean="0"/>
              <a:t>the method comprising:</a:t>
            </a:r>
          </a:p>
          <a:p>
            <a:pPr lvl="1" eaLnBrk="1" hangingPunct="1">
              <a:lnSpc>
                <a:spcPct val="80000"/>
              </a:lnSpc>
            </a:pPr>
            <a:r>
              <a:rPr lang="en-GB" altLang="tr-TR" sz="1600" smtClean="0"/>
              <a:t>a provider receiving a request for content from a user;</a:t>
            </a:r>
          </a:p>
          <a:p>
            <a:pPr lvl="1" eaLnBrk="1" hangingPunct="1">
              <a:lnSpc>
                <a:spcPct val="80000"/>
              </a:lnSpc>
            </a:pPr>
            <a:r>
              <a:rPr lang="en-GB" altLang="tr-TR" sz="1600" smtClean="0"/>
              <a:t>the provider accessing content information describing the requested content;</a:t>
            </a:r>
          </a:p>
          <a:p>
            <a:pPr lvl="1" eaLnBrk="1" hangingPunct="1">
              <a:lnSpc>
                <a:spcPct val="80000"/>
              </a:lnSpc>
            </a:pPr>
            <a:r>
              <a:rPr lang="en-GB" altLang="tr-TR" sz="1600" smtClean="0"/>
              <a:t>the provider accessing regulation information describing at least one regulation that is related to the payment and the content information of the requested content and to geographical information of the user; </a:t>
            </a:r>
          </a:p>
          <a:p>
            <a:pPr lvl="1" eaLnBrk="1" hangingPunct="1">
              <a:lnSpc>
                <a:spcPct val="80000"/>
              </a:lnSpc>
            </a:pPr>
            <a:r>
              <a:rPr lang="en-GB" altLang="tr-TR" sz="1600" smtClean="0"/>
              <a:t>determining the geographic location of the user;</a:t>
            </a:r>
          </a:p>
          <a:p>
            <a:pPr lvl="1" eaLnBrk="1" hangingPunct="1">
              <a:lnSpc>
                <a:spcPct val="80000"/>
              </a:lnSpc>
            </a:pPr>
            <a:r>
              <a:rPr lang="en-GB" altLang="tr-TR" sz="1600" smtClean="0"/>
              <a:t>the provider determining whether the requested content satisfies the at least one regulation;</a:t>
            </a:r>
          </a:p>
          <a:p>
            <a:pPr marL="1149350" lvl="2" eaLnBrk="1" hangingPunct="1">
              <a:lnSpc>
                <a:spcPct val="80000"/>
              </a:lnSpc>
            </a:pPr>
            <a:r>
              <a:rPr lang="en-GB" altLang="tr-TR" sz="1600" smtClean="0"/>
              <a:t>if so, delivering the requested content to the user for free;</a:t>
            </a:r>
          </a:p>
          <a:p>
            <a:pPr marL="1149350" lvl="2" eaLnBrk="1" hangingPunct="1">
              <a:lnSpc>
                <a:spcPct val="80000"/>
              </a:lnSpc>
            </a:pPr>
            <a:r>
              <a:rPr lang="en-GB" altLang="tr-TR" sz="1600" smtClean="0"/>
              <a:t>if not, transmitting a payment request to the user.</a:t>
            </a:r>
          </a:p>
        </p:txBody>
      </p:sp>
      <p:sp>
        <p:nvSpPr>
          <p:cNvPr id="190480" name="Text Box 16"/>
          <p:cNvSpPr txBox="1">
            <a:spLocks noChangeArrowheads="1"/>
          </p:cNvSpPr>
          <p:nvPr/>
        </p:nvSpPr>
        <p:spPr bwMode="auto">
          <a:xfrm rot="-5400000">
            <a:off x="6218238" y="2719388"/>
            <a:ext cx="3384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DE" altLang="tr-TR" sz="1600" b="1"/>
              <a:t>Non-tecchnical process/ aspects</a:t>
            </a:r>
            <a:endParaRPr lang="en-US" altLang="tr-TR" sz="1600" b="1"/>
          </a:p>
        </p:txBody>
      </p:sp>
      <p:sp>
        <p:nvSpPr>
          <p:cNvPr id="190483" name="Text Box 19"/>
          <p:cNvSpPr txBox="1">
            <a:spLocks noChangeArrowheads="1"/>
          </p:cNvSpPr>
          <p:nvPr/>
        </p:nvSpPr>
        <p:spPr bwMode="auto">
          <a:xfrm>
            <a:off x="1042988" y="4797425"/>
            <a:ext cx="490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tr-TR" sz="1400" b="1"/>
              <a:t>Clearly Technical Aspects</a:t>
            </a:r>
          </a:p>
        </p:txBody>
      </p:sp>
      <p:sp>
        <p:nvSpPr>
          <p:cNvPr id="190484" name="Rectangle 20"/>
          <p:cNvSpPr>
            <a:spLocks noChangeArrowheads="1"/>
          </p:cNvSpPr>
          <p:nvPr/>
        </p:nvSpPr>
        <p:spPr bwMode="auto">
          <a:xfrm>
            <a:off x="3779838" y="5445125"/>
            <a:ext cx="1131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600" b="1"/>
              <a:t>none</a:t>
            </a:r>
          </a:p>
        </p:txBody>
      </p:sp>
      <p:sp>
        <p:nvSpPr>
          <p:cNvPr id="34826"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58A75D56-9215-4AEE-9688-BE85E2820E0A}" type="slidenum">
              <a:rPr lang="en-GB" altLang="tr-TR" sz="1200"/>
              <a:pPr algn="r" eaLnBrk="1" hangingPunct="1"/>
              <a:t>36</a:t>
            </a:fld>
            <a:endParaRPr lang="en-GB" altLang="tr-TR" sz="1200"/>
          </a:p>
        </p:txBody>
      </p:sp>
    </p:spTree>
    <p:extLst>
      <p:ext uri="{BB962C8B-B14F-4D97-AF65-F5344CB8AC3E}">
        <p14:creationId xmlns:p14="http://schemas.microsoft.com/office/powerpoint/2010/main" val="293089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04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animBg="1"/>
      <p:bldP spid="190479" grpId="0" animBg="1"/>
      <p:bldP spid="190480" grpId="0"/>
      <p:bldP spid="190483" grpId="0"/>
      <p:bldP spid="1904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de-DE" altLang="tr-TR" sz="2000" smtClean="0"/>
              <a:t>Example II: Computer-Implemented Business Method</a:t>
            </a:r>
            <a:endParaRPr lang="en-US" altLang="tr-TR" sz="2000" smtClean="0"/>
          </a:p>
        </p:txBody>
      </p:sp>
      <p:sp>
        <p:nvSpPr>
          <p:cNvPr id="38916" name="Rectangle 18"/>
          <p:cNvSpPr>
            <a:spLocks noGrp="1" noChangeArrowheads="1"/>
          </p:cNvSpPr>
          <p:nvPr>
            <p:ph type="body" idx="1"/>
          </p:nvPr>
        </p:nvSpPr>
        <p:spPr>
          <a:xfrm>
            <a:off x="900113" y="1196975"/>
            <a:ext cx="7343775" cy="3743325"/>
          </a:xfrm>
        </p:spPr>
        <p:txBody>
          <a:bodyPr lIns="90000" tIns="0" rIns="90000"/>
          <a:lstStyle/>
          <a:p>
            <a:pPr marL="0" indent="0" eaLnBrk="1" hangingPunct="1">
              <a:lnSpc>
                <a:spcPct val="80000"/>
              </a:lnSpc>
              <a:buFontTx/>
              <a:buNone/>
            </a:pPr>
            <a:r>
              <a:rPr lang="en-GB" altLang="tr-TR" sz="1600" smtClean="0"/>
              <a:t>A </a:t>
            </a:r>
            <a:r>
              <a:rPr lang="en-GB" altLang="tr-TR" sz="1600" b="1" smtClean="0"/>
              <a:t>computer-implemented</a:t>
            </a:r>
            <a:r>
              <a:rPr lang="en-GB" altLang="tr-TR" sz="1600" smtClean="0"/>
              <a:t> method of controlling payment and delivery of content within </a:t>
            </a:r>
            <a:r>
              <a:rPr lang="en-GB" altLang="tr-TR" sz="1600" b="1" smtClean="0"/>
              <a:t>a computer system</a:t>
            </a:r>
            <a:r>
              <a:rPr lang="en-GB" altLang="tr-TR" sz="1600" smtClean="0"/>
              <a:t> comprising </a:t>
            </a:r>
            <a:r>
              <a:rPr lang="en-GB" altLang="tr-TR" sz="1600" b="1" smtClean="0"/>
              <a:t>a </a:t>
            </a:r>
            <a:r>
              <a:rPr lang="en-GB" altLang="tr-TR" sz="1600" smtClean="0"/>
              <a:t>user</a:t>
            </a:r>
            <a:r>
              <a:rPr lang="en-GB" altLang="tr-TR" sz="1600" b="1" smtClean="0"/>
              <a:t> terminal, a</a:t>
            </a:r>
            <a:r>
              <a:rPr lang="en-GB" altLang="tr-TR" sz="1600" smtClean="0"/>
              <a:t> provider</a:t>
            </a:r>
            <a:r>
              <a:rPr lang="en-GB" altLang="tr-TR" sz="1600" b="1" smtClean="0"/>
              <a:t> server </a:t>
            </a:r>
            <a:r>
              <a:rPr lang="en-GB" altLang="tr-TR" sz="1600" smtClean="0"/>
              <a:t>and </a:t>
            </a:r>
            <a:r>
              <a:rPr lang="en-GB" altLang="tr-TR" sz="1600" b="1" smtClean="0"/>
              <a:t>a database which are connected via a communication network</a:t>
            </a:r>
            <a:r>
              <a:rPr lang="en-GB" altLang="tr-TR" sz="1600" smtClean="0"/>
              <a:t>, the method comprising:</a:t>
            </a:r>
          </a:p>
          <a:p>
            <a:pPr marL="830263" lvl="1" eaLnBrk="1" hangingPunct="1">
              <a:lnSpc>
                <a:spcPct val="80000"/>
              </a:lnSpc>
            </a:pPr>
            <a:r>
              <a:rPr lang="en-GB" altLang="tr-TR" sz="1600" smtClean="0"/>
              <a:t>the provider </a:t>
            </a:r>
            <a:r>
              <a:rPr lang="en-GB" altLang="tr-TR" sz="1600" b="1" smtClean="0"/>
              <a:t>server</a:t>
            </a:r>
            <a:r>
              <a:rPr lang="en-GB" altLang="tr-TR" sz="1600" smtClean="0"/>
              <a:t> receiving a request for content from the user </a:t>
            </a:r>
            <a:r>
              <a:rPr lang="en-GB" altLang="tr-TR" sz="1600" b="1" smtClean="0"/>
              <a:t>terminal</a:t>
            </a:r>
            <a:r>
              <a:rPr lang="en-GB" altLang="tr-TR" sz="1600" smtClean="0"/>
              <a:t>;</a:t>
            </a:r>
          </a:p>
          <a:p>
            <a:pPr marL="830263" lvl="1" eaLnBrk="1" hangingPunct="1">
              <a:lnSpc>
                <a:spcPct val="80000"/>
              </a:lnSpc>
            </a:pPr>
            <a:r>
              <a:rPr lang="en-GB" altLang="tr-TR" sz="1600" smtClean="0"/>
              <a:t>the provider </a:t>
            </a:r>
            <a:r>
              <a:rPr lang="en-GB" altLang="tr-TR" sz="1600" b="1" smtClean="0"/>
              <a:t>server</a:t>
            </a:r>
            <a:r>
              <a:rPr lang="en-GB" altLang="tr-TR" sz="1600" smtClean="0"/>
              <a:t> accessing </a:t>
            </a:r>
            <a:r>
              <a:rPr lang="en-GB" altLang="tr-TR" sz="1600" b="1" smtClean="0"/>
              <a:t>in the database</a:t>
            </a:r>
            <a:r>
              <a:rPr lang="en-GB" altLang="tr-TR" sz="1600" smtClean="0"/>
              <a:t> content information describing the requested content;</a:t>
            </a:r>
          </a:p>
          <a:p>
            <a:pPr marL="830263" lvl="1" eaLnBrk="1" hangingPunct="1">
              <a:lnSpc>
                <a:spcPct val="80000"/>
              </a:lnSpc>
            </a:pPr>
            <a:r>
              <a:rPr lang="en-GB" altLang="tr-TR" sz="1600" smtClean="0"/>
              <a:t>the provider </a:t>
            </a:r>
            <a:r>
              <a:rPr lang="en-GB" altLang="tr-TR" sz="1600" b="1" smtClean="0"/>
              <a:t>server</a:t>
            </a:r>
            <a:r>
              <a:rPr lang="en-GB" altLang="tr-TR" sz="1600" smtClean="0"/>
              <a:t> accessing regulation information </a:t>
            </a:r>
            <a:r>
              <a:rPr lang="en-GB" altLang="tr-TR" sz="1600" b="1" smtClean="0"/>
              <a:t>in the database</a:t>
            </a:r>
            <a:r>
              <a:rPr lang="en-GB" altLang="tr-TR" sz="1600" smtClean="0"/>
              <a:t> describing at least one regulation that is related to the payment and the content information of the requested content and to geographical information of the user;</a:t>
            </a:r>
          </a:p>
          <a:p>
            <a:pPr marL="830263" lvl="1" eaLnBrk="1" hangingPunct="1">
              <a:lnSpc>
                <a:spcPct val="80000"/>
              </a:lnSpc>
            </a:pPr>
            <a:r>
              <a:rPr lang="en-GB" altLang="tr-TR" sz="1600" smtClean="0"/>
              <a:t>determining the geographic location of the user; </a:t>
            </a:r>
          </a:p>
          <a:p>
            <a:pPr marL="830263" lvl="1" eaLnBrk="1" hangingPunct="1">
              <a:lnSpc>
                <a:spcPct val="80000"/>
              </a:lnSpc>
            </a:pPr>
            <a:r>
              <a:rPr lang="en-GB" altLang="tr-TR" sz="1600" smtClean="0"/>
              <a:t>the provider </a:t>
            </a:r>
            <a:r>
              <a:rPr lang="en-GB" altLang="tr-TR" sz="1600" b="1" smtClean="0"/>
              <a:t>server</a:t>
            </a:r>
            <a:r>
              <a:rPr lang="en-GB" altLang="tr-TR" sz="1600" smtClean="0"/>
              <a:t> determining whether the requested content satisfies the at least one regulation;</a:t>
            </a:r>
          </a:p>
          <a:p>
            <a:pPr marL="1238250" lvl="2" eaLnBrk="1" hangingPunct="1">
              <a:lnSpc>
                <a:spcPct val="80000"/>
              </a:lnSpc>
            </a:pPr>
            <a:r>
              <a:rPr lang="en-GB" altLang="tr-TR" sz="1600" smtClean="0"/>
              <a:t>if so, delivering the requested content to the user </a:t>
            </a:r>
            <a:r>
              <a:rPr lang="en-GB" altLang="tr-TR" sz="1600" b="1" smtClean="0"/>
              <a:t>terminal</a:t>
            </a:r>
          </a:p>
          <a:p>
            <a:pPr marL="1238250" lvl="2" eaLnBrk="1" hangingPunct="1">
              <a:lnSpc>
                <a:spcPct val="80000"/>
              </a:lnSpc>
            </a:pPr>
            <a:r>
              <a:rPr lang="en-GB" altLang="tr-TR" sz="1600" smtClean="0"/>
              <a:t>if not, transmitting a payment request to the user </a:t>
            </a:r>
            <a:r>
              <a:rPr lang="en-GB" altLang="tr-TR" sz="1600" b="1" smtClean="0"/>
              <a:t>terminal</a:t>
            </a:r>
            <a:r>
              <a:rPr lang="en-GB" altLang="tr-TR" sz="1600" smtClean="0"/>
              <a:t>.</a:t>
            </a:r>
          </a:p>
        </p:txBody>
      </p:sp>
      <p:grpSp>
        <p:nvGrpSpPr>
          <p:cNvPr id="2" name="Group 45"/>
          <p:cNvGrpSpPr>
            <a:grpSpLocks/>
          </p:cNvGrpSpPr>
          <p:nvPr/>
        </p:nvGrpSpPr>
        <p:grpSpPr bwMode="auto">
          <a:xfrm>
            <a:off x="971550" y="5157788"/>
            <a:ext cx="5329238" cy="985837"/>
            <a:chOff x="612" y="3249"/>
            <a:chExt cx="3357" cy="621"/>
          </a:xfrm>
        </p:grpSpPr>
        <p:grpSp>
          <p:nvGrpSpPr>
            <p:cNvPr id="38920" name="Group 43"/>
            <p:cNvGrpSpPr>
              <a:grpSpLocks/>
            </p:cNvGrpSpPr>
            <p:nvPr/>
          </p:nvGrpSpPr>
          <p:grpSpPr bwMode="auto">
            <a:xfrm>
              <a:off x="3016" y="3249"/>
              <a:ext cx="953" cy="589"/>
              <a:chOff x="3016" y="3249"/>
              <a:chExt cx="953" cy="589"/>
            </a:xfrm>
          </p:grpSpPr>
          <p:sp>
            <p:nvSpPr>
              <p:cNvPr id="38925" name="Line 17"/>
              <p:cNvSpPr>
                <a:spLocks noChangeShapeType="1"/>
              </p:cNvSpPr>
              <p:nvPr/>
            </p:nvSpPr>
            <p:spPr bwMode="auto">
              <a:xfrm>
                <a:off x="3228" y="3457"/>
                <a:ext cx="141" cy="87"/>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tr-TR"/>
              </a:p>
            </p:txBody>
          </p:sp>
          <p:sp>
            <p:nvSpPr>
              <p:cNvPr id="38926" name="Line 18"/>
              <p:cNvSpPr>
                <a:spLocks noChangeShapeType="1"/>
              </p:cNvSpPr>
              <p:nvPr/>
            </p:nvSpPr>
            <p:spPr bwMode="auto">
              <a:xfrm>
                <a:off x="3534" y="3613"/>
                <a:ext cx="141" cy="86"/>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tr-TR"/>
              </a:p>
            </p:txBody>
          </p:sp>
          <p:sp>
            <p:nvSpPr>
              <p:cNvPr id="38927" name="Line 19"/>
              <p:cNvSpPr>
                <a:spLocks noChangeShapeType="1"/>
              </p:cNvSpPr>
              <p:nvPr/>
            </p:nvSpPr>
            <p:spPr bwMode="auto">
              <a:xfrm flipV="1">
                <a:off x="3558" y="3422"/>
                <a:ext cx="70" cy="7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tr-TR"/>
              </a:p>
            </p:txBody>
          </p:sp>
          <p:sp>
            <p:nvSpPr>
              <p:cNvPr id="38928" name="AutoShape 13"/>
              <p:cNvSpPr>
                <a:spLocks noChangeArrowheads="1"/>
              </p:cNvSpPr>
              <p:nvPr/>
            </p:nvSpPr>
            <p:spPr bwMode="auto">
              <a:xfrm>
                <a:off x="3652" y="3647"/>
                <a:ext cx="212" cy="191"/>
              </a:xfrm>
              <a:prstGeom prst="flowChartMagneticDisk">
                <a:avLst/>
              </a:prstGeom>
              <a:solidFill>
                <a:srgbClr val="E5EAEF"/>
              </a:solidFill>
              <a:ln w="9525">
                <a:solidFill>
                  <a:schemeClr val="tx1"/>
                </a:solidFill>
                <a:round/>
                <a:headEnd/>
                <a:tailEnd/>
              </a:ln>
            </p:spPr>
            <p:txBody>
              <a:bodyPr wrap="none"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en-US" altLang="tr-TR" sz="1800"/>
              </a:p>
            </p:txBody>
          </p:sp>
          <p:sp>
            <p:nvSpPr>
              <p:cNvPr id="38929" name="Cloud"/>
              <p:cNvSpPr>
                <a:spLocks noChangeAspect="1" noEditPoints="1" noChangeArrowheads="1"/>
              </p:cNvSpPr>
              <p:nvPr/>
            </p:nvSpPr>
            <p:spPr bwMode="auto">
              <a:xfrm>
                <a:off x="3275" y="3474"/>
                <a:ext cx="331" cy="16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002 w 21600"/>
                  <a:gd name="T13" fmla="*/ 3313 h 21600"/>
                  <a:gd name="T14" fmla="*/ 17097 w 21600"/>
                  <a:gd name="T15" fmla="*/ 1736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en-US" altLang="tr-TR" sz="1800"/>
              </a:p>
            </p:txBody>
          </p:sp>
          <p:sp>
            <p:nvSpPr>
              <p:cNvPr id="38930" name="computr2"/>
              <p:cNvSpPr>
                <a:spLocks noEditPoints="1" noChangeArrowheads="1"/>
              </p:cNvSpPr>
              <p:nvPr/>
            </p:nvSpPr>
            <p:spPr bwMode="auto">
              <a:xfrm>
                <a:off x="3016" y="3301"/>
                <a:ext cx="225" cy="1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240 w 21600"/>
                  <a:gd name="T31" fmla="*/ 1952 h 21600"/>
                  <a:gd name="T32" fmla="*/ 15552 w 21600"/>
                  <a:gd name="T33" fmla="*/ 9759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en-US" altLang="tr-TR" sz="1800"/>
              </a:p>
            </p:txBody>
          </p:sp>
          <p:sp>
            <p:nvSpPr>
              <p:cNvPr id="38931" name="computr3"/>
              <p:cNvSpPr>
                <a:spLocks noEditPoints="1" noChangeArrowheads="1"/>
              </p:cNvSpPr>
              <p:nvPr/>
            </p:nvSpPr>
            <p:spPr bwMode="auto">
              <a:xfrm>
                <a:off x="3605" y="3249"/>
                <a:ext cx="364" cy="20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33 w 21600"/>
                  <a:gd name="T13" fmla="*/ 2579 h 21600"/>
                  <a:gd name="T14" fmla="*/ 16378 w 21600"/>
                  <a:gd name="T15" fmla="*/ 11713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en-US" altLang="tr-TR" sz="1800"/>
              </a:p>
            </p:txBody>
          </p:sp>
        </p:grpSp>
        <p:sp>
          <p:nvSpPr>
            <p:cNvPr id="38921" name="Text Box 10"/>
            <p:cNvSpPr txBox="1">
              <a:spLocks noChangeArrowheads="1"/>
            </p:cNvSpPr>
            <p:nvPr/>
          </p:nvSpPr>
          <p:spPr bwMode="auto">
            <a:xfrm>
              <a:off x="612" y="3249"/>
              <a:ext cx="33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0500" indent="-190500" eaLnBrk="0" hangingPunct="0">
                <a:tabLst>
                  <a:tab pos="1524000" algn="l"/>
                </a:tabLst>
                <a:defRPr sz="2400">
                  <a:solidFill>
                    <a:schemeClr val="tx1"/>
                  </a:solidFill>
                  <a:latin typeface="Arial" panose="020B0604020202020204" pitchFamily="34" charset="0"/>
                  <a:cs typeface="Arial" panose="020B0604020202020204" pitchFamily="34" charset="0"/>
                </a:defRPr>
              </a:lvl1pPr>
              <a:lvl2pPr marL="37931725" indent="-37474525" eaLnBrk="0" hangingPunct="0">
                <a:tabLst>
                  <a:tab pos="1524000" algn="l"/>
                </a:tabLst>
                <a:defRPr sz="2400">
                  <a:solidFill>
                    <a:schemeClr val="tx1"/>
                  </a:solidFill>
                  <a:latin typeface="Arial" panose="020B0604020202020204" pitchFamily="34" charset="0"/>
                  <a:cs typeface="Arial" panose="020B0604020202020204" pitchFamily="34" charset="0"/>
                </a:defRPr>
              </a:lvl2pPr>
              <a:lvl3pPr eaLnBrk="0" hangingPunct="0">
                <a:tabLst>
                  <a:tab pos="1524000" algn="l"/>
                </a:tabLst>
                <a:defRPr sz="2400">
                  <a:solidFill>
                    <a:schemeClr val="tx1"/>
                  </a:solidFill>
                  <a:latin typeface="Arial" panose="020B0604020202020204" pitchFamily="34" charset="0"/>
                  <a:cs typeface="Arial" panose="020B0604020202020204" pitchFamily="34" charset="0"/>
                </a:defRPr>
              </a:lvl3pPr>
              <a:lvl4pPr eaLnBrk="0" hangingPunct="0">
                <a:tabLst>
                  <a:tab pos="1524000" algn="l"/>
                </a:tabLst>
                <a:defRPr sz="2400">
                  <a:solidFill>
                    <a:schemeClr val="tx1"/>
                  </a:solidFill>
                  <a:latin typeface="Arial" panose="020B0604020202020204" pitchFamily="34" charset="0"/>
                  <a:cs typeface="Arial" panose="020B0604020202020204" pitchFamily="34" charset="0"/>
                </a:defRPr>
              </a:lvl4pPr>
              <a:lvl5pPr eaLnBrk="0" hangingPunct="0">
                <a:tabLst>
                  <a:tab pos="1524000" algn="l"/>
                </a:tabLst>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tabLst>
                  <a:tab pos="1524000" algn="l"/>
                </a:tabLs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tabLst>
                  <a:tab pos="1524000" algn="l"/>
                </a:tabLs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tabLst>
                  <a:tab pos="1524000" algn="l"/>
                </a:tabLs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tabLst>
                  <a:tab pos="1524000" algn="l"/>
                </a:tabLs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GB" altLang="tr-TR" sz="6000" b="1"/>
                <a:t>=</a:t>
              </a:r>
            </a:p>
          </p:txBody>
        </p:sp>
        <p:sp>
          <p:nvSpPr>
            <p:cNvPr id="38922" name="Text Box 10"/>
            <p:cNvSpPr txBox="1">
              <a:spLocks noChangeArrowheads="1"/>
            </p:cNvSpPr>
            <p:nvPr/>
          </p:nvSpPr>
          <p:spPr bwMode="auto">
            <a:xfrm>
              <a:off x="2517" y="3294"/>
              <a:ext cx="33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0500" indent="-190500" eaLnBrk="0" hangingPunct="0">
                <a:tabLst>
                  <a:tab pos="1524000" algn="l"/>
                </a:tabLst>
                <a:defRPr sz="2400">
                  <a:solidFill>
                    <a:schemeClr val="tx1"/>
                  </a:solidFill>
                  <a:latin typeface="Arial" panose="020B0604020202020204" pitchFamily="34" charset="0"/>
                  <a:cs typeface="Arial" panose="020B0604020202020204" pitchFamily="34" charset="0"/>
                </a:defRPr>
              </a:lvl1pPr>
              <a:lvl2pPr marL="37931725" indent="-37474525" eaLnBrk="0" hangingPunct="0">
                <a:tabLst>
                  <a:tab pos="1524000" algn="l"/>
                </a:tabLst>
                <a:defRPr sz="2400">
                  <a:solidFill>
                    <a:schemeClr val="tx1"/>
                  </a:solidFill>
                  <a:latin typeface="Arial" panose="020B0604020202020204" pitchFamily="34" charset="0"/>
                  <a:cs typeface="Arial" panose="020B0604020202020204" pitchFamily="34" charset="0"/>
                </a:defRPr>
              </a:lvl2pPr>
              <a:lvl3pPr eaLnBrk="0" hangingPunct="0">
                <a:tabLst>
                  <a:tab pos="1524000" algn="l"/>
                </a:tabLst>
                <a:defRPr sz="2400">
                  <a:solidFill>
                    <a:schemeClr val="tx1"/>
                  </a:solidFill>
                  <a:latin typeface="Arial" panose="020B0604020202020204" pitchFamily="34" charset="0"/>
                  <a:cs typeface="Arial" panose="020B0604020202020204" pitchFamily="34" charset="0"/>
                </a:defRPr>
              </a:lvl3pPr>
              <a:lvl4pPr eaLnBrk="0" hangingPunct="0">
                <a:tabLst>
                  <a:tab pos="1524000" algn="l"/>
                </a:tabLst>
                <a:defRPr sz="2400">
                  <a:solidFill>
                    <a:schemeClr val="tx1"/>
                  </a:solidFill>
                  <a:latin typeface="Arial" panose="020B0604020202020204" pitchFamily="34" charset="0"/>
                  <a:cs typeface="Arial" panose="020B0604020202020204" pitchFamily="34" charset="0"/>
                </a:defRPr>
              </a:lvl4pPr>
              <a:lvl5pPr eaLnBrk="0" hangingPunct="0">
                <a:tabLst>
                  <a:tab pos="1524000" algn="l"/>
                </a:tabLst>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tabLst>
                  <a:tab pos="1524000" algn="l"/>
                </a:tabLs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tabLst>
                  <a:tab pos="1524000" algn="l"/>
                </a:tabLs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tabLst>
                  <a:tab pos="1524000" algn="l"/>
                </a:tabLs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tabLst>
                  <a:tab pos="1524000" algn="l"/>
                </a:tabLs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GB" altLang="tr-TR" sz="6000" b="1"/>
                <a:t>+</a:t>
              </a:r>
            </a:p>
          </p:txBody>
        </p:sp>
        <p:sp>
          <p:nvSpPr>
            <p:cNvPr id="38923" name="Rectangle 40"/>
            <p:cNvSpPr>
              <a:spLocks noChangeArrowheads="1"/>
            </p:cNvSpPr>
            <p:nvPr/>
          </p:nvSpPr>
          <p:spPr bwMode="auto">
            <a:xfrm>
              <a:off x="1020" y="3385"/>
              <a:ext cx="1361" cy="408"/>
            </a:xfrm>
            <a:prstGeom prst="rect">
              <a:avLst/>
            </a:prstGeom>
            <a:solidFill>
              <a:srgbClr val="EDB2A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38924" name="Text Box 41"/>
            <p:cNvSpPr txBox="1">
              <a:spLocks noChangeArrowheads="1"/>
            </p:cNvSpPr>
            <p:nvPr/>
          </p:nvSpPr>
          <p:spPr bwMode="auto">
            <a:xfrm>
              <a:off x="1156" y="3458"/>
              <a:ext cx="11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10000"/>
                </a:spcBef>
                <a:spcAft>
                  <a:spcPct val="10000"/>
                </a:spcAft>
              </a:pPr>
              <a:r>
                <a:rPr lang="en-GB" altLang="tr-TR" sz="1600"/>
                <a:t>business process </a:t>
              </a:r>
            </a:p>
          </p:txBody>
        </p:sp>
      </p:grpSp>
      <p:sp>
        <p:nvSpPr>
          <p:cNvPr id="194602" name="TextBox 22"/>
          <p:cNvSpPr txBox="1">
            <a:spLocks noChangeArrowheads="1"/>
          </p:cNvSpPr>
          <p:nvPr/>
        </p:nvSpPr>
        <p:spPr bwMode="auto">
          <a:xfrm>
            <a:off x="6732588" y="5300663"/>
            <a:ext cx="2087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de-CH" altLang="tr-TR" sz="2000" b="1"/>
              <a:t>Does this merit a patent?</a:t>
            </a:r>
            <a:endParaRPr lang="en-US" altLang="tr-TR" sz="2000" b="1"/>
          </a:p>
        </p:txBody>
      </p:sp>
      <p:sp>
        <p:nvSpPr>
          <p:cNvPr id="38919"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0A254491-E30D-42A7-B5CF-5CA53885FB44}" type="slidenum">
              <a:rPr lang="en-GB" altLang="tr-TR" sz="1200"/>
              <a:pPr algn="r" eaLnBrk="1" hangingPunct="1"/>
              <a:t>37</a:t>
            </a:fld>
            <a:endParaRPr lang="en-GB" altLang="tr-TR" sz="1200"/>
          </a:p>
        </p:txBody>
      </p:sp>
    </p:spTree>
    <p:extLst>
      <p:ext uri="{BB962C8B-B14F-4D97-AF65-F5344CB8AC3E}">
        <p14:creationId xmlns:p14="http://schemas.microsoft.com/office/powerpoint/2010/main" val="3066310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de-DE" altLang="tr-TR" sz="2000" smtClean="0"/>
              <a:t>Example II: Computer-Implemented Business Method</a:t>
            </a:r>
            <a:endParaRPr lang="en-US" altLang="tr-TR" sz="2000" smtClean="0"/>
          </a:p>
        </p:txBody>
      </p:sp>
      <p:sp>
        <p:nvSpPr>
          <p:cNvPr id="178179" name="Rectangle 3"/>
          <p:cNvSpPr>
            <a:spLocks noChangeArrowheads="1"/>
          </p:cNvSpPr>
          <p:nvPr/>
        </p:nvSpPr>
        <p:spPr bwMode="auto">
          <a:xfrm>
            <a:off x="5364163" y="1196975"/>
            <a:ext cx="3168650" cy="2952750"/>
          </a:xfrm>
          <a:prstGeom prst="rect">
            <a:avLst/>
          </a:prstGeom>
          <a:solidFill>
            <a:srgbClr val="EDB2AD"/>
          </a:solidFill>
          <a:ln w="9525">
            <a:solidFill>
              <a:srgbClr val="697B8D"/>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178180" name="Text Box 4"/>
          <p:cNvSpPr txBox="1">
            <a:spLocks noChangeArrowheads="1"/>
          </p:cNvSpPr>
          <p:nvPr/>
        </p:nvSpPr>
        <p:spPr bwMode="auto">
          <a:xfrm>
            <a:off x="5435600" y="1341438"/>
            <a:ext cx="293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tr-TR" sz="1400" b="1"/>
              <a:t>Non-Technical Aspects/ Process</a:t>
            </a:r>
          </a:p>
        </p:txBody>
      </p:sp>
      <p:sp>
        <p:nvSpPr>
          <p:cNvPr id="178181" name="Rectangle 5"/>
          <p:cNvSpPr>
            <a:spLocks noChangeArrowheads="1"/>
          </p:cNvSpPr>
          <p:nvPr/>
        </p:nvSpPr>
        <p:spPr bwMode="auto">
          <a:xfrm>
            <a:off x="827088" y="1196975"/>
            <a:ext cx="4249737" cy="2952750"/>
          </a:xfrm>
          <a:prstGeom prst="rect">
            <a:avLst/>
          </a:prstGeom>
          <a:solidFill>
            <a:schemeClr val="tx2">
              <a:lumMod val="20000"/>
              <a:lumOff val="80000"/>
              <a:alpha val="16000"/>
            </a:schemeClr>
          </a:solidFill>
          <a:ln w="9525">
            <a:solidFill>
              <a:schemeClr val="bg2"/>
            </a:solidFill>
            <a:miter lim="800000"/>
            <a:headEnd/>
            <a:tailEnd/>
          </a:ln>
          <a:effectLst/>
        </p:spPr>
        <p:txBody>
          <a:bodyPr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178182" name="Text Box 6"/>
          <p:cNvSpPr txBox="1">
            <a:spLocks noChangeArrowheads="1"/>
          </p:cNvSpPr>
          <p:nvPr/>
        </p:nvSpPr>
        <p:spPr bwMode="auto">
          <a:xfrm>
            <a:off x="1692275" y="1341438"/>
            <a:ext cx="2379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tr-TR" sz="1400" b="1"/>
              <a:t>Clearly Technical Aspects</a:t>
            </a:r>
          </a:p>
        </p:txBody>
      </p:sp>
      <p:sp>
        <p:nvSpPr>
          <p:cNvPr id="178183" name="Rectangle 7"/>
          <p:cNvSpPr>
            <a:spLocks noChangeArrowheads="1"/>
          </p:cNvSpPr>
          <p:nvPr/>
        </p:nvSpPr>
        <p:spPr bwMode="auto">
          <a:xfrm>
            <a:off x="984250" y="1844675"/>
            <a:ext cx="3749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400"/>
              <a:t>A computer implemented method comprising:</a:t>
            </a:r>
          </a:p>
        </p:txBody>
      </p:sp>
      <p:sp>
        <p:nvSpPr>
          <p:cNvPr id="178184" name="Rectangle 8"/>
          <p:cNvSpPr>
            <a:spLocks noChangeArrowheads="1"/>
          </p:cNvSpPr>
          <p:nvPr/>
        </p:nvSpPr>
        <p:spPr bwMode="auto">
          <a:xfrm>
            <a:off x="827088" y="2276475"/>
            <a:ext cx="4176712"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93663" indent="-93663"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spcAft>
                <a:spcPct val="20000"/>
              </a:spcAft>
            </a:pPr>
            <a:r>
              <a:rPr lang="en-GB" altLang="tr-TR" sz="1400"/>
              <a:t>- a </a:t>
            </a:r>
            <a:r>
              <a:rPr lang="en-GB" altLang="tr-TR" sz="1400" b="1"/>
              <a:t>server</a:t>
            </a:r>
            <a:r>
              <a:rPr lang="en-GB" altLang="tr-TR" sz="1400"/>
              <a:t> receiving data from a </a:t>
            </a:r>
            <a:r>
              <a:rPr lang="en-GB" altLang="tr-TR" sz="1400" b="1"/>
              <a:t>terminal</a:t>
            </a:r>
            <a:r>
              <a:rPr lang="en-GB" altLang="tr-TR" sz="1400"/>
              <a:t> over a communication </a:t>
            </a:r>
            <a:r>
              <a:rPr lang="en-GB" altLang="tr-TR" sz="1400" b="1"/>
              <a:t>network</a:t>
            </a:r>
            <a:r>
              <a:rPr lang="en-GB" altLang="tr-TR" sz="1400"/>
              <a:t>;</a:t>
            </a:r>
          </a:p>
          <a:p>
            <a:pPr eaLnBrk="1" hangingPunct="1">
              <a:spcBef>
                <a:spcPct val="20000"/>
              </a:spcBef>
              <a:spcAft>
                <a:spcPct val="20000"/>
              </a:spcAft>
            </a:pPr>
            <a:r>
              <a:rPr lang="en-GB" altLang="tr-TR" sz="1400"/>
              <a:t>- the server accessing data in a </a:t>
            </a:r>
            <a:r>
              <a:rPr lang="en-GB" altLang="tr-TR" sz="1400" b="1"/>
              <a:t>database</a:t>
            </a:r>
            <a:r>
              <a:rPr lang="en-GB" altLang="tr-TR" sz="1400"/>
              <a:t>;</a:t>
            </a:r>
          </a:p>
          <a:p>
            <a:pPr eaLnBrk="1" hangingPunct="1">
              <a:spcBef>
                <a:spcPct val="20000"/>
              </a:spcBef>
              <a:spcAft>
                <a:spcPct val="20000"/>
              </a:spcAft>
            </a:pPr>
            <a:r>
              <a:rPr lang="en-GB" altLang="tr-TR" sz="1400"/>
              <a:t>- the server processing the accessed and received data;</a:t>
            </a:r>
          </a:p>
          <a:p>
            <a:pPr eaLnBrk="1" hangingPunct="1">
              <a:spcBef>
                <a:spcPct val="20000"/>
              </a:spcBef>
              <a:spcAft>
                <a:spcPct val="20000"/>
              </a:spcAft>
            </a:pPr>
            <a:r>
              <a:rPr lang="en-GB" altLang="tr-TR" sz="1400"/>
              <a:t>- the server transmitting the processing result to the terminal; </a:t>
            </a:r>
          </a:p>
        </p:txBody>
      </p:sp>
      <p:sp>
        <p:nvSpPr>
          <p:cNvPr id="40970" name="Rectangle 9"/>
          <p:cNvSpPr>
            <a:spLocks noChangeArrowheads="1"/>
          </p:cNvSpPr>
          <p:nvPr/>
        </p:nvSpPr>
        <p:spPr bwMode="auto">
          <a:xfrm>
            <a:off x="5916613" y="3170238"/>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tr-TR" sz="1000" b="1"/>
          </a:p>
        </p:txBody>
      </p:sp>
      <p:sp>
        <p:nvSpPr>
          <p:cNvPr id="40971" name="Line 10"/>
          <p:cNvSpPr>
            <a:spLocks noChangeShapeType="1"/>
          </p:cNvSpPr>
          <p:nvPr/>
        </p:nvSpPr>
        <p:spPr bwMode="auto">
          <a:xfrm>
            <a:off x="6372225" y="378936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78187" name="Text Box 11"/>
          <p:cNvSpPr txBox="1">
            <a:spLocks noChangeArrowheads="1"/>
          </p:cNvSpPr>
          <p:nvPr/>
        </p:nvSpPr>
        <p:spPr bwMode="auto">
          <a:xfrm>
            <a:off x="5795963" y="2349500"/>
            <a:ext cx="21161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10000"/>
              </a:spcBef>
              <a:spcAft>
                <a:spcPct val="10000"/>
              </a:spcAft>
            </a:pPr>
            <a:r>
              <a:rPr lang="en-GB" altLang="tr-TR" sz="1400"/>
              <a:t>Same business process </a:t>
            </a:r>
            <a:br>
              <a:rPr lang="en-GB" altLang="tr-TR" sz="1400"/>
            </a:br>
            <a:r>
              <a:rPr lang="en-GB" altLang="tr-TR" sz="1400"/>
              <a:t>as in Example I</a:t>
            </a:r>
          </a:p>
        </p:txBody>
      </p:sp>
      <p:grpSp>
        <p:nvGrpSpPr>
          <p:cNvPr id="2" name="Group 12"/>
          <p:cNvGrpSpPr>
            <a:grpSpLocks/>
          </p:cNvGrpSpPr>
          <p:nvPr/>
        </p:nvGrpSpPr>
        <p:grpSpPr bwMode="auto">
          <a:xfrm>
            <a:off x="2843213" y="4149725"/>
            <a:ext cx="4105275" cy="431800"/>
            <a:chOff x="1791" y="2614"/>
            <a:chExt cx="2586" cy="408"/>
          </a:xfrm>
        </p:grpSpPr>
        <p:sp>
          <p:nvSpPr>
            <p:cNvPr id="40979" name="Line 13"/>
            <p:cNvSpPr>
              <a:spLocks noChangeShapeType="1"/>
            </p:cNvSpPr>
            <p:nvPr/>
          </p:nvSpPr>
          <p:spPr bwMode="auto">
            <a:xfrm flipV="1">
              <a:off x="1791" y="2614"/>
              <a:ext cx="0" cy="408"/>
            </a:xfrm>
            <a:prstGeom prst="line">
              <a:avLst/>
            </a:prstGeom>
            <a:noFill/>
            <a:ln w="19050">
              <a:solidFill>
                <a:srgbClr val="4C575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0980" name="Line 14"/>
            <p:cNvSpPr>
              <a:spLocks noChangeShapeType="1"/>
            </p:cNvSpPr>
            <p:nvPr/>
          </p:nvSpPr>
          <p:spPr bwMode="auto">
            <a:xfrm flipV="1">
              <a:off x="4377" y="2614"/>
              <a:ext cx="0" cy="408"/>
            </a:xfrm>
            <a:prstGeom prst="line">
              <a:avLst/>
            </a:prstGeom>
            <a:noFill/>
            <a:ln w="19050">
              <a:solidFill>
                <a:srgbClr val="4C575F"/>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0981" name="Line 15"/>
            <p:cNvSpPr>
              <a:spLocks noChangeShapeType="1"/>
            </p:cNvSpPr>
            <p:nvPr/>
          </p:nvSpPr>
          <p:spPr bwMode="auto">
            <a:xfrm>
              <a:off x="1791" y="3022"/>
              <a:ext cx="2586" cy="0"/>
            </a:xfrm>
            <a:prstGeom prst="line">
              <a:avLst/>
            </a:prstGeom>
            <a:noFill/>
            <a:ln w="19050">
              <a:solidFill>
                <a:srgbClr val="4C575F"/>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grpSp>
      <p:sp>
        <p:nvSpPr>
          <p:cNvPr id="178192" name="Text Box 16"/>
          <p:cNvSpPr txBox="1">
            <a:spLocks noChangeArrowheads="1"/>
          </p:cNvSpPr>
          <p:nvPr/>
        </p:nvSpPr>
        <p:spPr bwMode="auto">
          <a:xfrm>
            <a:off x="2700338" y="4292600"/>
            <a:ext cx="43195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1400" b="1"/>
              <a:t>no technical interaction</a:t>
            </a:r>
          </a:p>
          <a:p>
            <a:pPr algn="ctr" eaLnBrk="1" hangingPunct="1"/>
            <a:r>
              <a:rPr lang="en-GB" altLang="tr-TR" sz="1400" b="1"/>
              <a:t>=&gt; does not contribute to technical character</a:t>
            </a:r>
          </a:p>
        </p:txBody>
      </p:sp>
      <p:sp>
        <p:nvSpPr>
          <p:cNvPr id="178193" name="Rectangle 17"/>
          <p:cNvSpPr>
            <a:spLocks noGrp="1" noChangeArrowheads="1"/>
          </p:cNvSpPr>
          <p:nvPr>
            <p:ph type="body" idx="1"/>
          </p:nvPr>
        </p:nvSpPr>
        <p:spPr>
          <a:xfrm>
            <a:off x="755650" y="5227638"/>
            <a:ext cx="7777163" cy="649287"/>
          </a:xfrm>
          <a:noFill/>
        </p:spPr>
        <p:txBody>
          <a:bodyPr lIns="90000" tIns="0" rIns="90000"/>
          <a:lstStyle/>
          <a:p>
            <a:pPr marL="381000" indent="-381000">
              <a:buFontTx/>
              <a:buNone/>
            </a:pPr>
            <a:r>
              <a:rPr lang="en-GB" altLang="tr-TR" sz="1800" smtClean="0"/>
              <a:t>	</a:t>
            </a:r>
            <a:r>
              <a:rPr lang="en-GB" altLang="tr-TR" sz="1600" smtClean="0"/>
              <a:t>The subject matter of the claim defines technical and non-technical aspects and thus has </a:t>
            </a:r>
            <a:r>
              <a:rPr lang="en-GB" altLang="tr-TR" sz="1600" b="1" smtClean="0"/>
              <a:t>technical character.</a:t>
            </a:r>
            <a:endParaRPr lang="en-GB" altLang="tr-TR" sz="1600" smtClean="0">
              <a:cs typeface="Arial" panose="020B0604020202020204" pitchFamily="34" charset="0"/>
            </a:endParaRPr>
          </a:p>
        </p:txBody>
      </p:sp>
      <p:sp>
        <p:nvSpPr>
          <p:cNvPr id="178194" name="Rectangle 18"/>
          <p:cNvSpPr>
            <a:spLocks noChangeArrowheads="1"/>
          </p:cNvSpPr>
          <p:nvPr/>
        </p:nvSpPr>
        <p:spPr bwMode="auto">
          <a:xfrm>
            <a:off x="1187450" y="5876925"/>
            <a:ext cx="56165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Bef>
                <a:spcPct val="20000"/>
              </a:spcBef>
            </a:pPr>
            <a:r>
              <a:rPr lang="en-GB" altLang="tr-TR" sz="1800">
                <a:solidFill>
                  <a:srgbClr val="404B56"/>
                </a:solidFill>
              </a:rPr>
              <a:t>	</a:t>
            </a:r>
            <a:r>
              <a:rPr lang="en-GB" altLang="tr-TR" sz="1600">
                <a:solidFill>
                  <a:srgbClr val="404B56"/>
                </a:solidFill>
              </a:rPr>
              <a:t>assessment of novelty and inventive step</a:t>
            </a:r>
          </a:p>
        </p:txBody>
      </p:sp>
      <p:sp>
        <p:nvSpPr>
          <p:cNvPr id="40978"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B732A697-5491-4786-80FE-7005B9D374FB}" type="slidenum">
              <a:rPr lang="en-GB" altLang="tr-TR" sz="1200"/>
              <a:pPr algn="r" eaLnBrk="1" hangingPunct="1"/>
              <a:t>38</a:t>
            </a:fld>
            <a:endParaRPr lang="en-GB" altLang="tr-TR" sz="1200"/>
          </a:p>
        </p:txBody>
      </p:sp>
      <p:sp>
        <p:nvSpPr>
          <p:cNvPr id="43025" name="AutoShape 17"/>
          <p:cNvSpPr>
            <a:spLocks noChangeArrowheads="1"/>
          </p:cNvSpPr>
          <p:nvPr/>
        </p:nvSpPr>
        <p:spPr bwMode="auto">
          <a:xfrm rot="-5400000">
            <a:off x="1295401" y="5768975"/>
            <a:ext cx="431800" cy="504825"/>
          </a:xfrm>
          <a:prstGeom prst="downArrow">
            <a:avLst>
              <a:gd name="adj1" fmla="val 50000"/>
              <a:gd name="adj2" fmla="val 29228"/>
            </a:avLst>
          </a:prstGeom>
          <a:solidFill>
            <a:srgbClr val="D6DFE6"/>
          </a:solidFill>
          <a:ln w="9525">
            <a:solidFill>
              <a:schemeClr val="tx1"/>
            </a:solidFill>
            <a:miter lim="800000"/>
            <a:headEnd/>
            <a:tailEnd/>
          </a:ln>
        </p:spPr>
        <p:txBody>
          <a:bodyPr rot="10800000"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Tree>
    <p:extLst>
      <p:ext uri="{BB962C8B-B14F-4D97-AF65-F5344CB8AC3E}">
        <p14:creationId xmlns:p14="http://schemas.microsoft.com/office/powerpoint/2010/main" val="3683423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818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818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8184">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8184">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78184">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8184">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81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81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81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819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8193">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819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nimBg="1"/>
      <p:bldP spid="178180" grpId="0"/>
      <p:bldP spid="178181" grpId="0" animBg="1"/>
      <p:bldP spid="178182" grpId="0"/>
      <p:bldP spid="178183" grpId="0"/>
      <p:bldP spid="178187" grpId="0"/>
      <p:bldP spid="178192" grpId="0"/>
      <p:bldP spid="178193" grpId="0" build="p"/>
      <p:bldP spid="178194" grpId="0"/>
      <p:bldP spid="430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title" idx="4294967295"/>
          </p:nvPr>
        </p:nvSpPr>
        <p:spPr/>
        <p:txBody>
          <a:bodyPr/>
          <a:lstStyle/>
          <a:p>
            <a:r>
              <a:rPr lang="en-GB" altLang="tr-TR" smtClean="0"/>
              <a:t>Inventive step: problem-and-solution approach</a:t>
            </a:r>
          </a:p>
        </p:txBody>
      </p:sp>
      <p:sp>
        <p:nvSpPr>
          <p:cNvPr id="78851"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CD1A43BD-4551-4D4D-9D32-191E6D113D59}" type="slidenum">
              <a:rPr lang="en-GB" altLang="tr-TR" sz="1200"/>
              <a:pPr algn="r" eaLnBrk="1" hangingPunct="1"/>
              <a:t>39</a:t>
            </a:fld>
            <a:endParaRPr lang="en-GB" altLang="tr-TR" sz="1200"/>
          </a:p>
        </p:txBody>
      </p:sp>
      <p:sp>
        <p:nvSpPr>
          <p:cNvPr id="12" name="Rechteck 11"/>
          <p:cNvSpPr/>
          <p:nvPr/>
        </p:nvSpPr>
        <p:spPr>
          <a:xfrm>
            <a:off x="2627313" y="1268413"/>
            <a:ext cx="4017962" cy="10001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2000"/>
              <a:t>Identify </a:t>
            </a:r>
            <a:br>
              <a:rPr lang="en-GB" altLang="tr-TR" sz="2000"/>
            </a:br>
            <a:r>
              <a:rPr lang="en-GB" altLang="tr-TR" sz="2000"/>
              <a:t>the closest prior art (CPA)</a:t>
            </a:r>
          </a:p>
        </p:txBody>
      </p:sp>
      <p:sp>
        <p:nvSpPr>
          <p:cNvPr id="13" name="Rechteck 12"/>
          <p:cNvSpPr/>
          <p:nvPr/>
        </p:nvSpPr>
        <p:spPr>
          <a:xfrm>
            <a:off x="2051050" y="3789363"/>
            <a:ext cx="5329238" cy="1000125"/>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2000"/>
              <a:t>Formulate an objective technical problem </a:t>
            </a:r>
            <a:br>
              <a:rPr lang="en-GB" altLang="tr-TR" sz="2000"/>
            </a:br>
            <a:r>
              <a:rPr lang="en-GB" altLang="tr-TR" sz="2000"/>
              <a:t>in view of the CPA</a:t>
            </a:r>
          </a:p>
        </p:txBody>
      </p:sp>
      <p:sp>
        <p:nvSpPr>
          <p:cNvPr id="14" name="Rechteck 13"/>
          <p:cNvSpPr/>
          <p:nvPr/>
        </p:nvSpPr>
        <p:spPr>
          <a:xfrm>
            <a:off x="2987675" y="5084763"/>
            <a:ext cx="3571875" cy="10001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2000"/>
              <a:t>Decide whether there is an inventive step</a:t>
            </a:r>
          </a:p>
        </p:txBody>
      </p:sp>
      <p:sp>
        <p:nvSpPr>
          <p:cNvPr id="78857" name="Rechteck 19"/>
          <p:cNvSpPr>
            <a:spLocks noChangeArrowheads="1"/>
          </p:cNvSpPr>
          <p:nvPr/>
        </p:nvSpPr>
        <p:spPr bwMode="auto">
          <a:xfrm>
            <a:off x="5940425" y="6165850"/>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tr-TR" sz="1400">
                <a:latin typeface="Arial Unicode MS" pitchFamily="34" charset="-128"/>
                <a:ea typeface="Arial Unicode MS" pitchFamily="34" charset="-128"/>
              </a:rPr>
              <a:t>Guidelines in the EPO G-VII, 5</a:t>
            </a:r>
            <a:endParaRPr lang="de-DE" altLang="tr-TR" sz="1400">
              <a:latin typeface="Arial Unicode MS" pitchFamily="34" charset="-128"/>
              <a:ea typeface="Arial Unicode MS" pitchFamily="34" charset="-128"/>
            </a:endParaRPr>
          </a:p>
        </p:txBody>
      </p:sp>
      <p:sp>
        <p:nvSpPr>
          <p:cNvPr id="2" name="Rechteck 12"/>
          <p:cNvSpPr/>
          <p:nvPr/>
        </p:nvSpPr>
        <p:spPr>
          <a:xfrm>
            <a:off x="2051050" y="2565400"/>
            <a:ext cx="5329238" cy="1000125"/>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GB" altLang="tr-TR" sz="2000"/>
              <a:t>Determine the differentiating features </a:t>
            </a:r>
            <a:br>
              <a:rPr lang="en-GB" altLang="tr-TR" sz="2000"/>
            </a:br>
            <a:r>
              <a:rPr lang="en-GB" altLang="tr-TR" sz="2000"/>
              <a:t>and their technical effects</a:t>
            </a:r>
          </a:p>
        </p:txBody>
      </p:sp>
      <p:cxnSp>
        <p:nvCxnSpPr>
          <p:cNvPr id="19" name="Gerade Verbindung mit Pfeil 18"/>
          <p:cNvCxnSpPr>
            <a:cxnSpLocks noChangeShapeType="1"/>
          </p:cNvCxnSpPr>
          <p:nvPr/>
        </p:nvCxnSpPr>
        <p:spPr bwMode="auto">
          <a:xfrm>
            <a:off x="4643438" y="4797425"/>
            <a:ext cx="0" cy="284163"/>
          </a:xfrm>
          <a:prstGeom prst="straightConnector1">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 name="Gerade Verbindung mit Pfeil 18"/>
          <p:cNvCxnSpPr>
            <a:cxnSpLocks noChangeShapeType="1"/>
          </p:cNvCxnSpPr>
          <p:nvPr/>
        </p:nvCxnSpPr>
        <p:spPr bwMode="auto">
          <a:xfrm>
            <a:off x="4643438" y="3573463"/>
            <a:ext cx="0" cy="284162"/>
          </a:xfrm>
          <a:prstGeom prst="straightConnector1">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 name="Gerade Verbindung mit Pfeil 18"/>
          <p:cNvCxnSpPr>
            <a:cxnSpLocks noChangeShapeType="1"/>
          </p:cNvCxnSpPr>
          <p:nvPr/>
        </p:nvCxnSpPr>
        <p:spPr bwMode="auto">
          <a:xfrm>
            <a:off x="4643438" y="2276475"/>
            <a:ext cx="0" cy="284163"/>
          </a:xfrm>
          <a:prstGeom prst="straightConnector1">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74252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6</a:t>
            </a:r>
          </a:p>
        </p:txBody>
      </p:sp>
      <p:sp>
        <p:nvSpPr>
          <p:cNvPr id="9219" name="Titel 1"/>
          <p:cNvSpPr>
            <a:spLocks noGrp="1"/>
          </p:cNvSpPr>
          <p:nvPr>
            <p:ph type="title"/>
          </p:nvPr>
        </p:nvSpPr>
        <p:spPr/>
        <p:txBody>
          <a:bodyPr lIns="91440" tIns="45720" rIns="91440" bIns="45720" anchor="ctr"/>
          <a:lstStyle/>
          <a:p>
            <a:pPr eaLnBrk="1" hangingPunct="1"/>
            <a:r>
              <a:rPr lang="en-US" altLang="en-US" smtClean="0"/>
              <a:t>Patents as a social contract</a:t>
            </a:r>
          </a:p>
        </p:txBody>
      </p:sp>
      <p:sp>
        <p:nvSpPr>
          <p:cNvPr id="9220" name="Gefaltete Ecke 5"/>
          <p:cNvSpPr>
            <a:spLocks noChangeArrowheads="1"/>
          </p:cNvSpPr>
          <p:nvPr/>
        </p:nvSpPr>
        <p:spPr bwMode="auto">
          <a:xfrm>
            <a:off x="3419475" y="1484313"/>
            <a:ext cx="2087563" cy="1690687"/>
          </a:xfrm>
          <a:prstGeom prst="foldedCorner">
            <a:avLst>
              <a:gd name="adj" fmla="val 16667"/>
            </a:avLst>
          </a:prstGeom>
          <a:solidFill>
            <a:schemeClr val="bg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2800">
                <a:solidFill>
                  <a:srgbClr val="FFFFFF"/>
                </a:solidFill>
              </a:rPr>
              <a:t>Reveal</a:t>
            </a:r>
          </a:p>
          <a:p>
            <a:pPr algn="ctr" eaLnBrk="1" hangingPunct="1">
              <a:spcBef>
                <a:spcPct val="0"/>
              </a:spcBef>
              <a:buFontTx/>
              <a:buNone/>
            </a:pPr>
            <a:r>
              <a:rPr lang="en-US" altLang="en-US" sz="2800">
                <a:solidFill>
                  <a:srgbClr val="FFFFFF"/>
                </a:solidFill>
              </a:rPr>
              <a:t>invention</a:t>
            </a:r>
            <a:br>
              <a:rPr lang="en-US" altLang="en-US" sz="2800">
                <a:solidFill>
                  <a:srgbClr val="FFFFFF"/>
                </a:solidFill>
              </a:rPr>
            </a:br>
            <a:r>
              <a:rPr lang="en-US" altLang="en-US" sz="2800">
                <a:solidFill>
                  <a:srgbClr val="FFFFFF"/>
                </a:solidFill>
              </a:rPr>
              <a:t>(disclosure)</a:t>
            </a:r>
          </a:p>
        </p:txBody>
      </p:sp>
      <p:sp>
        <p:nvSpPr>
          <p:cNvPr id="9221" name="Gefaltete Ecke 6"/>
          <p:cNvSpPr>
            <a:spLocks noChangeArrowheads="1"/>
          </p:cNvSpPr>
          <p:nvPr/>
        </p:nvSpPr>
        <p:spPr bwMode="auto">
          <a:xfrm>
            <a:off x="3419475" y="4186238"/>
            <a:ext cx="2087563" cy="1690687"/>
          </a:xfrm>
          <a:prstGeom prst="foldedCorner">
            <a:avLst>
              <a:gd name="adj" fmla="val 16667"/>
            </a:avLst>
          </a:prstGeom>
          <a:solidFill>
            <a:schemeClr val="accent1"/>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2800">
                <a:solidFill>
                  <a:srgbClr val="FFFFFF"/>
                </a:solidFill>
              </a:rPr>
              <a:t>Get</a:t>
            </a:r>
            <a:r>
              <a:rPr lang="en-US" altLang="en-US" sz="2800" b="1">
                <a:solidFill>
                  <a:srgbClr val="FFFFFF"/>
                </a:solidFill>
              </a:rPr>
              <a:t> </a:t>
            </a:r>
          </a:p>
          <a:p>
            <a:pPr algn="ctr" eaLnBrk="1" hangingPunct="1">
              <a:spcBef>
                <a:spcPct val="0"/>
              </a:spcBef>
              <a:buFontTx/>
              <a:buNone/>
            </a:pPr>
            <a:r>
              <a:rPr lang="en-US" altLang="en-US" sz="2800">
                <a:solidFill>
                  <a:srgbClr val="FFFFFF"/>
                </a:solidFill>
              </a:rPr>
              <a:t>exclusivity</a:t>
            </a:r>
          </a:p>
          <a:p>
            <a:pPr algn="ctr" eaLnBrk="1" hangingPunct="1">
              <a:spcBef>
                <a:spcPct val="0"/>
              </a:spcBef>
              <a:buFontTx/>
              <a:buNone/>
            </a:pPr>
            <a:r>
              <a:rPr lang="en-US" altLang="en-US" sz="2800">
                <a:solidFill>
                  <a:srgbClr val="FFFFFF"/>
                </a:solidFill>
              </a:rPr>
              <a:t>(patent)</a:t>
            </a:r>
          </a:p>
        </p:txBody>
      </p:sp>
      <p:sp>
        <p:nvSpPr>
          <p:cNvPr id="9222" name="Footer Placeholder 3"/>
          <p:cNvSpPr txBox="1">
            <a:spLocks noGrp="1"/>
          </p:cNvSpPr>
          <p:nvPr/>
        </p:nvSpPr>
        <p:spPr bwMode="auto">
          <a:xfrm>
            <a:off x="611188" y="6553200"/>
            <a:ext cx="6488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pic>
        <p:nvPicPr>
          <p:cNvPr id="922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2895600"/>
            <a:ext cx="2087562"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2895600"/>
            <a:ext cx="1905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Line 13"/>
          <p:cNvSpPr>
            <a:spLocks noChangeShapeType="1"/>
          </p:cNvSpPr>
          <p:nvPr/>
        </p:nvSpPr>
        <p:spPr bwMode="auto">
          <a:xfrm>
            <a:off x="3636963" y="3429000"/>
            <a:ext cx="15843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26" name="Line 14"/>
          <p:cNvSpPr>
            <a:spLocks noChangeShapeType="1"/>
          </p:cNvSpPr>
          <p:nvPr/>
        </p:nvSpPr>
        <p:spPr bwMode="auto">
          <a:xfrm flipH="1">
            <a:off x="3575050" y="3860800"/>
            <a:ext cx="1584325"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27" name="Rectangle 15"/>
          <p:cNvSpPr>
            <a:spLocks noChangeArrowheads="1"/>
          </p:cNvSpPr>
          <p:nvPr/>
        </p:nvSpPr>
        <p:spPr bwMode="auto">
          <a:xfrm>
            <a:off x="1096963" y="4221163"/>
            <a:ext cx="165576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600"/>
              <a:t>Patent applicant</a:t>
            </a:r>
          </a:p>
        </p:txBody>
      </p:sp>
      <p:sp>
        <p:nvSpPr>
          <p:cNvPr id="9228" name="Rectangle 16"/>
          <p:cNvSpPr>
            <a:spLocks noChangeArrowheads="1"/>
          </p:cNvSpPr>
          <p:nvPr/>
        </p:nvSpPr>
        <p:spPr bwMode="auto">
          <a:xfrm>
            <a:off x="6732588" y="4389438"/>
            <a:ext cx="74136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a:t>Public</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de-DE" altLang="tr-TR" smtClean="0"/>
              <a:t>Inventive Step</a:t>
            </a:r>
            <a:endParaRPr lang="en-US" altLang="tr-TR" smtClean="0"/>
          </a:p>
        </p:txBody>
      </p:sp>
      <p:sp>
        <p:nvSpPr>
          <p:cNvPr id="180227" name="Rectangle 3"/>
          <p:cNvSpPr>
            <a:spLocks noGrp="1" noChangeArrowheads="1"/>
          </p:cNvSpPr>
          <p:nvPr>
            <p:ph type="body" idx="1"/>
          </p:nvPr>
        </p:nvSpPr>
        <p:spPr>
          <a:xfrm>
            <a:off x="827088" y="1860550"/>
            <a:ext cx="3600450" cy="4457700"/>
          </a:xfrm>
          <a:solidFill>
            <a:schemeClr val="folHlink">
              <a:alpha val="14902"/>
            </a:schemeClr>
          </a:solidFill>
        </p:spPr>
        <p:txBody>
          <a:bodyPr anchor="ctr">
            <a:spAutoFit/>
          </a:bodyPr>
          <a:lstStyle/>
          <a:p>
            <a:pPr marL="174625" indent="-174625" algn="ctr">
              <a:buFontTx/>
              <a:buNone/>
            </a:pPr>
            <a:r>
              <a:rPr lang="en-GB" altLang="tr-TR" sz="1600" b="1" smtClean="0"/>
              <a:t>state of the art</a:t>
            </a:r>
            <a:r>
              <a:rPr lang="en-GB" altLang="tr-TR" sz="1600" smtClean="0"/>
              <a:t>:</a:t>
            </a:r>
          </a:p>
          <a:p>
            <a:pPr marL="174625" indent="-174625">
              <a:buFontTx/>
              <a:buNone/>
            </a:pPr>
            <a:r>
              <a:rPr lang="en-GB" altLang="zh-CN" sz="1600" smtClean="0">
                <a:ea typeface="SimSun" panose="02010600030101010101" pitchFamily="2" charset="-122"/>
              </a:rPr>
              <a:t>-	state of technology </a:t>
            </a:r>
          </a:p>
          <a:p>
            <a:pPr marL="174625" indent="-174625">
              <a:buFontTx/>
              <a:buNone/>
            </a:pPr>
            <a:endParaRPr lang="en-GB" altLang="zh-CN" sz="1600" smtClean="0">
              <a:ea typeface="SimSun" panose="02010600030101010101" pitchFamily="2" charset="-122"/>
            </a:endParaRPr>
          </a:p>
          <a:p>
            <a:pPr marL="174625" indent="-174625" algn="ctr">
              <a:buFontTx/>
              <a:buNone/>
            </a:pPr>
            <a:r>
              <a:rPr lang="en-GB" altLang="zh-CN" sz="1600" b="1" smtClean="0">
                <a:ea typeface="SimSun" panose="02010600030101010101" pitchFamily="2" charset="-122"/>
              </a:rPr>
              <a:t>closest prior art:</a:t>
            </a:r>
          </a:p>
          <a:p>
            <a:pPr marL="174625" indent="-174625">
              <a:buFontTx/>
              <a:buChar char="-"/>
            </a:pPr>
            <a:r>
              <a:rPr lang="en-GB" altLang="zh-CN" sz="1600" smtClean="0">
                <a:ea typeface="SimSun" panose="02010600030101010101" pitchFamily="2" charset="-122"/>
              </a:rPr>
              <a:t>always chosen from a field of technology</a:t>
            </a:r>
            <a:br>
              <a:rPr lang="en-GB" altLang="zh-CN" sz="1600" smtClean="0">
                <a:ea typeface="SimSun" panose="02010600030101010101" pitchFamily="2" charset="-122"/>
              </a:rPr>
            </a:br>
            <a:endParaRPr lang="en-GB" altLang="tr-TR" sz="1600" b="1" smtClean="0"/>
          </a:p>
          <a:p>
            <a:pPr marL="174625" indent="-174625" algn="ctr">
              <a:buFontTx/>
              <a:buChar char="-"/>
            </a:pPr>
            <a:r>
              <a:rPr lang="en-GB" altLang="tr-TR" sz="1600" b="1" smtClean="0"/>
              <a:t>skilled person:</a:t>
            </a:r>
          </a:p>
          <a:p>
            <a:pPr marL="174625" indent="-174625">
              <a:buFontTx/>
              <a:buNone/>
            </a:pPr>
            <a:r>
              <a:rPr lang="en-GB" altLang="tr-TR" sz="1600" smtClean="0"/>
              <a:t>-	skilled in the field of information technology</a:t>
            </a:r>
          </a:p>
          <a:p>
            <a:pPr marL="174625" indent="-174625">
              <a:buFontTx/>
              <a:buNone/>
            </a:pPr>
            <a:r>
              <a:rPr lang="en-GB" altLang="tr-TR" sz="1600" smtClean="0"/>
              <a:t>-	aware of common general knowledge in information technology</a:t>
            </a:r>
          </a:p>
          <a:p>
            <a:pPr marL="174625" indent="-174625">
              <a:buFontTx/>
              <a:buNone/>
            </a:pPr>
            <a:r>
              <a:rPr lang="en-GB" altLang="tr-TR" sz="1600" smtClean="0"/>
              <a:t>- no knowledge of non-technical fields</a:t>
            </a:r>
          </a:p>
          <a:p>
            <a:pPr marL="174625" indent="-174625">
              <a:buFontTx/>
              <a:buNone/>
            </a:pPr>
            <a:endParaRPr lang="en-GB" altLang="tr-TR" sz="1600" smtClean="0"/>
          </a:p>
          <a:p>
            <a:pPr marL="174625" indent="-174625" algn="r">
              <a:buFontTx/>
              <a:buNone/>
            </a:pPr>
            <a:r>
              <a:rPr lang="en-GB" altLang="tr-TR" sz="1400" i="1" smtClean="0"/>
              <a:t>T614/00 COMVIK</a:t>
            </a:r>
          </a:p>
        </p:txBody>
      </p:sp>
      <p:sp>
        <p:nvSpPr>
          <p:cNvPr id="180228" name="Rectangle 4"/>
          <p:cNvSpPr>
            <a:spLocks noChangeArrowheads="1"/>
          </p:cNvSpPr>
          <p:nvPr/>
        </p:nvSpPr>
        <p:spPr bwMode="auto">
          <a:xfrm>
            <a:off x="4573588" y="981075"/>
            <a:ext cx="3600450" cy="431800"/>
          </a:xfrm>
          <a:prstGeom prst="rect">
            <a:avLst/>
          </a:prstGeom>
          <a:solidFill>
            <a:srgbClr val="EDB2A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180229" name="Text Box 5"/>
          <p:cNvSpPr txBox="1">
            <a:spLocks noChangeArrowheads="1"/>
          </p:cNvSpPr>
          <p:nvPr/>
        </p:nvSpPr>
        <p:spPr bwMode="auto">
          <a:xfrm>
            <a:off x="4789488" y="1052513"/>
            <a:ext cx="32400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tr-TR" sz="1600" b="1"/>
              <a:t>non-technical aspects/ process</a:t>
            </a:r>
          </a:p>
        </p:txBody>
      </p:sp>
      <p:sp>
        <p:nvSpPr>
          <p:cNvPr id="180230" name="Rectangle 6"/>
          <p:cNvSpPr>
            <a:spLocks noChangeArrowheads="1"/>
          </p:cNvSpPr>
          <p:nvPr/>
        </p:nvSpPr>
        <p:spPr bwMode="auto">
          <a:xfrm>
            <a:off x="827088" y="981075"/>
            <a:ext cx="3600450" cy="431800"/>
          </a:xfrm>
          <a:prstGeom prst="rect">
            <a:avLst/>
          </a:prstGeom>
          <a:solidFill>
            <a:schemeClr val="folHlink">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de-DE" altLang="tr-TR" sz="1800"/>
          </a:p>
        </p:txBody>
      </p:sp>
      <p:sp>
        <p:nvSpPr>
          <p:cNvPr id="180231" name="Text Box 7"/>
          <p:cNvSpPr txBox="1">
            <a:spLocks noChangeArrowheads="1"/>
          </p:cNvSpPr>
          <p:nvPr/>
        </p:nvSpPr>
        <p:spPr bwMode="auto">
          <a:xfrm>
            <a:off x="1403350" y="1025525"/>
            <a:ext cx="26019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tr-TR" sz="1600" b="1"/>
              <a:t>clearly technical aspects</a:t>
            </a:r>
          </a:p>
        </p:txBody>
      </p:sp>
      <p:sp>
        <p:nvSpPr>
          <p:cNvPr id="45065" name="Rectangle 8"/>
          <p:cNvSpPr>
            <a:spLocks noChangeArrowheads="1"/>
          </p:cNvSpPr>
          <p:nvPr/>
        </p:nvSpPr>
        <p:spPr bwMode="auto">
          <a:xfrm>
            <a:off x="5986463" y="4178300"/>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57200" indent="-4572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tr-TR" sz="1000" b="1"/>
          </a:p>
        </p:txBody>
      </p:sp>
      <p:sp>
        <p:nvSpPr>
          <p:cNvPr id="45066" name="Line 9"/>
          <p:cNvSpPr>
            <a:spLocks noChangeShapeType="1"/>
          </p:cNvSpPr>
          <p:nvPr/>
        </p:nvSpPr>
        <p:spPr bwMode="auto">
          <a:xfrm>
            <a:off x="6442075" y="479742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80234" name="Line 10"/>
          <p:cNvSpPr>
            <a:spLocks noChangeShapeType="1"/>
          </p:cNvSpPr>
          <p:nvPr/>
        </p:nvSpPr>
        <p:spPr bwMode="auto">
          <a:xfrm>
            <a:off x="2627313" y="1557338"/>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80235" name="Line 11"/>
          <p:cNvSpPr>
            <a:spLocks noChangeShapeType="1"/>
          </p:cNvSpPr>
          <p:nvPr/>
        </p:nvSpPr>
        <p:spPr bwMode="auto">
          <a:xfrm>
            <a:off x="6443663" y="1557338"/>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80236" name="Text Box 12"/>
          <p:cNvSpPr txBox="1">
            <a:spLocks noChangeArrowheads="1"/>
          </p:cNvSpPr>
          <p:nvPr/>
        </p:nvSpPr>
        <p:spPr bwMode="auto">
          <a:xfrm>
            <a:off x="4572000" y="1844675"/>
            <a:ext cx="3598863" cy="4464050"/>
          </a:xfrm>
          <a:prstGeom prst="rect">
            <a:avLst/>
          </a:prstGeom>
          <a:solidFill>
            <a:srgbClr val="F3C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GB" altLang="tr-TR" sz="1600" b="1"/>
              <a:t>'requirements specification'</a:t>
            </a:r>
            <a:br>
              <a:rPr lang="en-GB" altLang="tr-TR" sz="1600" b="1"/>
            </a:br>
            <a:r>
              <a:rPr lang="en-GB" altLang="tr-TR" sz="1600"/>
              <a:t/>
            </a:r>
            <a:br>
              <a:rPr lang="en-GB" altLang="tr-TR" sz="1600"/>
            </a:br>
            <a:endParaRPr lang="en-GB" altLang="tr-TR" sz="1600"/>
          </a:p>
          <a:p>
            <a:pPr eaLnBrk="1" hangingPunct="1">
              <a:spcBef>
                <a:spcPct val="50000"/>
              </a:spcBef>
            </a:pPr>
            <a:r>
              <a:rPr lang="en-GB" altLang="tr-TR" sz="1600"/>
              <a:t>= instructions </a:t>
            </a:r>
            <a:r>
              <a:rPr lang="en-GB" altLang="tr-TR" sz="1600" u="sng"/>
              <a:t>given</a:t>
            </a:r>
            <a:r>
              <a:rPr lang="en-GB" altLang="tr-TR" sz="1600"/>
              <a:t> to a data processing expert summarising the requirements of the customer</a:t>
            </a:r>
          </a:p>
          <a:p>
            <a:pPr eaLnBrk="1" hangingPunct="1">
              <a:spcBef>
                <a:spcPct val="50000"/>
              </a:spcBef>
            </a:pPr>
            <a:r>
              <a:rPr lang="en-GB" altLang="tr-TR" sz="1600"/>
              <a:t>i.e. business or administrative</a:t>
            </a:r>
            <a:br>
              <a:rPr lang="en-GB" altLang="tr-TR" sz="1600"/>
            </a:br>
            <a:r>
              <a:rPr lang="en-GB" altLang="tr-TR" sz="1600"/>
              <a:t>      process to be automated</a:t>
            </a:r>
          </a:p>
          <a:p>
            <a:pPr eaLnBrk="1" hangingPunct="1">
              <a:spcBef>
                <a:spcPct val="50000"/>
              </a:spcBef>
            </a:pPr>
            <a:endParaRPr lang="en-GB" altLang="tr-TR" sz="1600"/>
          </a:p>
          <a:p>
            <a:pPr eaLnBrk="1" hangingPunct="1">
              <a:spcBef>
                <a:spcPct val="50000"/>
              </a:spcBef>
            </a:pPr>
            <a:r>
              <a:rPr lang="en-GB" altLang="tr-TR" sz="1600"/>
              <a:t>IS NOT state of the art</a:t>
            </a:r>
          </a:p>
          <a:p>
            <a:pPr eaLnBrk="1" hangingPunct="1">
              <a:spcBef>
                <a:spcPct val="50000"/>
              </a:spcBef>
            </a:pPr>
            <a:endParaRPr lang="en-GB" altLang="tr-TR" sz="1600"/>
          </a:p>
          <a:p>
            <a:pPr eaLnBrk="1" hangingPunct="1">
              <a:spcBef>
                <a:spcPct val="50000"/>
              </a:spcBef>
            </a:pPr>
            <a:endParaRPr lang="en-GB" altLang="tr-TR" sz="1600"/>
          </a:p>
          <a:p>
            <a:pPr eaLnBrk="1" hangingPunct="1">
              <a:spcBef>
                <a:spcPct val="50000"/>
              </a:spcBef>
            </a:pPr>
            <a:endParaRPr lang="en-GB" altLang="tr-TR" sz="1600"/>
          </a:p>
          <a:p>
            <a:pPr algn="r" eaLnBrk="1" hangingPunct="1">
              <a:spcBef>
                <a:spcPct val="50000"/>
              </a:spcBef>
            </a:pPr>
            <a:r>
              <a:rPr lang="en-GB" altLang="tr-TR" sz="1400" i="1"/>
              <a:t>T172/03 RICOH</a:t>
            </a:r>
          </a:p>
        </p:txBody>
      </p:sp>
      <p:sp>
        <p:nvSpPr>
          <p:cNvPr id="45070"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fld id="{123E1AF8-2F9E-48D0-BE24-9F1FDC52D50B}" type="slidenum">
              <a:rPr lang="en-GB" altLang="tr-TR" sz="1200"/>
              <a:pPr algn="r" eaLnBrk="1" hangingPunct="1"/>
              <a:t>40</a:t>
            </a:fld>
            <a:endParaRPr lang="en-GB" altLang="tr-TR" sz="1200"/>
          </a:p>
        </p:txBody>
      </p:sp>
    </p:spTree>
    <p:extLst>
      <p:ext uri="{BB962C8B-B14F-4D97-AF65-F5344CB8AC3E}">
        <p14:creationId xmlns:p14="http://schemas.microsoft.com/office/powerpoint/2010/main" val="3978864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2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02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023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02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022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022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022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0227">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0227">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0227">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0227">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0227">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0227">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0227">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02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0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nimBg="1"/>
      <p:bldP spid="180228" grpId="0" animBg="1"/>
      <p:bldP spid="180229" grpId="0"/>
      <p:bldP spid="180230" grpId="0" animBg="1"/>
      <p:bldP spid="180231" grpId="0"/>
      <p:bldP spid="1802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p:nvPr>
        </p:nvSpPr>
        <p:spPr/>
        <p:txBody>
          <a:bodyPr lIns="91440" tIns="45720" rIns="91440" bIns="45720" anchor="ctr"/>
          <a:lstStyle/>
          <a:p>
            <a:pPr eaLnBrk="1" hangingPunct="1"/>
            <a:r>
              <a:rPr lang="en-US" altLang="en-US" smtClean="0"/>
              <a:t>Rights conferred by patents</a:t>
            </a:r>
          </a:p>
        </p:txBody>
      </p:sp>
      <p:sp>
        <p:nvSpPr>
          <p:cNvPr id="10243" name="Inhaltsplatzhalter 2"/>
          <p:cNvSpPr>
            <a:spLocks noGrp="1"/>
          </p:cNvSpPr>
          <p:nvPr>
            <p:ph idx="4294967295"/>
          </p:nvPr>
        </p:nvSpPr>
        <p:spPr>
          <a:xfrm>
            <a:off x="755650" y="1341438"/>
            <a:ext cx="6121400" cy="3167062"/>
          </a:xfrm>
        </p:spPr>
        <p:txBody>
          <a:bodyPr lIns="91440" tIns="45720" rIns="91440" bIns="45720"/>
          <a:lstStyle/>
          <a:p>
            <a:pPr marL="266700" indent="-266700" eaLnBrk="1" hangingPunct="1">
              <a:spcAft>
                <a:spcPts val="1200"/>
              </a:spcAft>
            </a:pPr>
            <a:r>
              <a:rPr lang="en-GB" altLang="en-US" sz="1800" dirty="0" smtClean="0"/>
              <a:t>Right to prevent others from making, using, offering for sale, selling or importing infringing products in the country where the patent was granted</a:t>
            </a:r>
          </a:p>
          <a:p>
            <a:pPr marL="266700" indent="-266700" eaLnBrk="1" hangingPunct="1">
              <a:spcAft>
                <a:spcPts val="1200"/>
              </a:spcAft>
              <a:buFont typeface="Wingdings" pitchFamily="2" charset="2"/>
              <a:buNone/>
            </a:pPr>
            <a:r>
              <a:rPr lang="en-GB" altLang="en-US" sz="1800" dirty="0" smtClean="0"/>
              <a:t>	Exception: </a:t>
            </a:r>
            <a:r>
              <a:rPr lang="en-US" altLang="en-US" sz="1800" dirty="0" smtClean="0"/>
              <a:t>non-commercial purposes</a:t>
            </a:r>
            <a:r>
              <a:rPr lang="en-GB" altLang="en-US" sz="1800" dirty="0" smtClean="0"/>
              <a:t> (private use, academic research)</a:t>
            </a:r>
          </a:p>
          <a:p>
            <a:pPr marL="266700" indent="-266700" eaLnBrk="1" hangingPunct="1">
              <a:spcAft>
                <a:spcPts val="1200"/>
              </a:spcAft>
            </a:pPr>
            <a:r>
              <a:rPr lang="en-GB" altLang="en-US" sz="1800" dirty="0" smtClean="0"/>
              <a:t>Right to assign, sell or license these rights</a:t>
            </a:r>
          </a:p>
          <a:p>
            <a:pPr marL="266700" indent="-266700" eaLnBrk="1" hangingPunct="1">
              <a:spcAft>
                <a:spcPts val="1200"/>
              </a:spcAft>
              <a:buFont typeface="Wingdings" pitchFamily="2" charset="2"/>
              <a:buNone/>
            </a:pPr>
            <a:endParaRPr lang="en-GB" altLang="en-US" sz="1800" dirty="0" smtClean="0"/>
          </a:p>
          <a:p>
            <a:pPr marL="266700" indent="-266700" eaLnBrk="1" hangingPunct="1">
              <a:spcAft>
                <a:spcPts val="1200"/>
              </a:spcAft>
            </a:pPr>
            <a:endParaRPr lang="en-GB" altLang="en-US" sz="1800" dirty="0" smtClean="0"/>
          </a:p>
        </p:txBody>
      </p:sp>
      <p:grpSp>
        <p:nvGrpSpPr>
          <p:cNvPr id="10246" name="Group 9"/>
          <p:cNvGrpSpPr>
            <a:grpSpLocks/>
          </p:cNvGrpSpPr>
          <p:nvPr/>
        </p:nvGrpSpPr>
        <p:grpSpPr bwMode="auto">
          <a:xfrm>
            <a:off x="7092950" y="1125538"/>
            <a:ext cx="1584325" cy="1044575"/>
            <a:chOff x="521" y="1661"/>
            <a:chExt cx="998" cy="658"/>
          </a:xfrm>
        </p:grpSpPr>
        <p:pic>
          <p:nvPicPr>
            <p:cNvPr id="10251" name="Picture 17" descr="stk316015rkn"/>
            <p:cNvPicPr>
              <a:picLocks noChangeAspect="1" noChangeArrowheads="1"/>
            </p:cNvPicPr>
            <p:nvPr/>
          </p:nvPicPr>
          <p:blipFill>
            <a:blip r:embed="rId3">
              <a:extLst>
                <a:ext uri="{28A0092B-C50C-407E-A947-70E740481C1C}">
                  <a14:useLocalDpi xmlns:a14="http://schemas.microsoft.com/office/drawing/2010/main" val="0"/>
                </a:ext>
              </a:extLst>
            </a:blip>
            <a:srcRect t="44839"/>
            <a:stretch>
              <a:fillRect/>
            </a:stretch>
          </p:blipFill>
          <p:spPr bwMode="auto">
            <a:xfrm>
              <a:off x="521" y="1661"/>
              <a:ext cx="998"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52" name="Gerade Verbindung 26"/>
            <p:cNvCxnSpPr>
              <a:cxnSpLocks noChangeShapeType="1"/>
            </p:cNvCxnSpPr>
            <p:nvPr/>
          </p:nvCxnSpPr>
          <p:spPr bwMode="auto">
            <a:xfrm flipV="1">
              <a:off x="610" y="1678"/>
              <a:ext cx="785"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cxnSp>
          <p:nvCxnSpPr>
            <p:cNvPr id="10253" name="Gerade Verbindung 27"/>
            <p:cNvCxnSpPr>
              <a:cxnSpLocks noChangeShapeType="1"/>
            </p:cNvCxnSpPr>
            <p:nvPr/>
          </p:nvCxnSpPr>
          <p:spPr bwMode="auto">
            <a:xfrm rot="10800000">
              <a:off x="610" y="1678"/>
              <a:ext cx="807"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grpSp>
      <p:pic>
        <p:nvPicPr>
          <p:cNvPr id="1024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4802188"/>
            <a:ext cx="1817687"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Rectangle 17"/>
          <p:cNvSpPr>
            <a:spLocks noChangeArrowheads="1"/>
          </p:cNvSpPr>
          <p:nvPr/>
        </p:nvSpPr>
        <p:spPr bwMode="auto">
          <a:xfrm>
            <a:off x="3203575" y="4941888"/>
            <a:ext cx="3167063"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buFont typeface="Wingdings" pitchFamily="2" charset="2"/>
              <a:buNone/>
            </a:pPr>
            <a:r>
              <a:rPr lang="en-GB" altLang="en-US" sz="1800" dirty="0"/>
              <a:t>These rights belong to </a:t>
            </a:r>
            <a:br>
              <a:rPr lang="en-GB" altLang="en-US" sz="1800" dirty="0"/>
            </a:br>
            <a:r>
              <a:rPr lang="en-GB" altLang="en-US" sz="1800" dirty="0"/>
              <a:t>the patent holder.</a:t>
            </a:r>
          </a:p>
        </p:txBody>
      </p:sp>
      <p:pic>
        <p:nvPicPr>
          <p:cNvPr id="10249"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92875" y="4149725"/>
            <a:ext cx="19145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2565400"/>
            <a:ext cx="865188"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type="body" idx="4294967295"/>
          </p:nvPr>
        </p:nvSpPr>
        <p:spPr>
          <a:xfrm>
            <a:off x="755650" y="1628775"/>
            <a:ext cx="8137525" cy="3960813"/>
          </a:xfrm>
        </p:spPr>
        <p:txBody>
          <a:bodyPr/>
          <a:lstStyle/>
          <a:p>
            <a:pPr eaLnBrk="1" hangingPunct="1">
              <a:lnSpc>
                <a:spcPct val="90000"/>
              </a:lnSpc>
            </a:pPr>
            <a:r>
              <a:rPr lang="en-GB" altLang="en-US" sz="1800" smtClean="0"/>
              <a:t>Does a patent give you the right to exploit an invention?</a:t>
            </a:r>
          </a:p>
          <a:p>
            <a:pPr eaLnBrk="1" hangingPunct="1">
              <a:lnSpc>
                <a:spcPct val="90000"/>
              </a:lnSpc>
            </a:pPr>
            <a:endParaRPr lang="de-CH" altLang="en-US" sz="1800" smtClean="0"/>
          </a:p>
          <a:p>
            <a:pPr eaLnBrk="1" hangingPunct="1">
              <a:lnSpc>
                <a:spcPct val="90000"/>
              </a:lnSpc>
            </a:pPr>
            <a:endParaRPr lang="en-GB" altLang="en-US" sz="1800" smtClean="0"/>
          </a:p>
          <a:p>
            <a:pPr eaLnBrk="1" hangingPunct="1">
              <a:lnSpc>
                <a:spcPct val="90000"/>
              </a:lnSpc>
              <a:buFont typeface="Wingdings" pitchFamily="2" charset="2"/>
              <a:buNone/>
            </a:pPr>
            <a:endParaRPr lang="en-GB" altLang="en-US" sz="1800" smtClean="0"/>
          </a:p>
          <a:p>
            <a:pPr eaLnBrk="1" hangingPunct="1">
              <a:lnSpc>
                <a:spcPct val="90000"/>
              </a:lnSpc>
            </a:pPr>
            <a:r>
              <a:rPr lang="en-GB" altLang="en-US" sz="1800" smtClean="0"/>
              <a:t>A patent is a negative right. </a:t>
            </a:r>
            <a:br>
              <a:rPr lang="en-GB" altLang="en-US" sz="1800" smtClean="0"/>
            </a:br>
            <a:r>
              <a:rPr lang="en-GB" altLang="en-US" sz="1800" smtClean="0"/>
              <a:t>It gives you the right to prevent others from exploiting the invention. </a:t>
            </a:r>
            <a:br>
              <a:rPr lang="en-GB" altLang="en-US" sz="1800" smtClean="0"/>
            </a:br>
            <a:r>
              <a:rPr lang="en-GB" altLang="en-US" sz="1800" smtClean="0"/>
              <a:t>It is not an enabling right.</a:t>
            </a:r>
            <a:br>
              <a:rPr lang="en-GB" altLang="en-US" sz="1800" smtClean="0"/>
            </a:br>
            <a:endParaRPr lang="en-GB" altLang="en-US" sz="1800" smtClean="0"/>
          </a:p>
          <a:p>
            <a:pPr eaLnBrk="1" hangingPunct="1">
              <a:lnSpc>
                <a:spcPct val="90000"/>
              </a:lnSpc>
            </a:pPr>
            <a:r>
              <a:rPr lang="en-GB" altLang="en-US" sz="1800" smtClean="0"/>
              <a:t>Patents owned by others may </a:t>
            </a:r>
            <a:br>
              <a:rPr lang="en-GB" altLang="en-US" sz="1800" smtClean="0"/>
            </a:br>
            <a:r>
              <a:rPr lang="en-GB" altLang="en-US" sz="1800" smtClean="0"/>
              <a:t>overlap or encompass your own patent.</a:t>
            </a:r>
            <a:br>
              <a:rPr lang="en-GB" altLang="en-US" sz="1800" smtClean="0"/>
            </a:br>
            <a:r>
              <a:rPr lang="en-GB" altLang="en-US" sz="1800" smtClean="0"/>
              <a:t>-&gt; S</a:t>
            </a:r>
            <a:r>
              <a:rPr lang="en-GB" altLang="en-US" sz="1600" smtClean="0"/>
              <a:t>eek a licence before commercialising</a:t>
            </a:r>
          </a:p>
          <a:p>
            <a:pPr eaLnBrk="1" hangingPunct="1">
              <a:lnSpc>
                <a:spcPct val="90000"/>
              </a:lnSpc>
            </a:pPr>
            <a:endParaRPr lang="en-GB" altLang="en-US" sz="1800" smtClean="0"/>
          </a:p>
          <a:p>
            <a:pPr eaLnBrk="1" hangingPunct="1">
              <a:lnSpc>
                <a:spcPct val="90000"/>
              </a:lnSpc>
              <a:buFont typeface="Wingdings" pitchFamily="2" charset="2"/>
              <a:buNone/>
            </a:pPr>
            <a:r>
              <a:rPr lang="en-GB" altLang="en-US" sz="1800" smtClean="0"/>
              <a:t>				For example: </a:t>
            </a:r>
            <a:br>
              <a:rPr lang="en-GB" altLang="en-US" sz="1800" smtClean="0"/>
            </a:br>
            <a:endParaRPr lang="en-GB" altLang="en-US" sz="1800" smtClean="0"/>
          </a:p>
          <a:p>
            <a:pPr eaLnBrk="1" hangingPunct="1">
              <a:lnSpc>
                <a:spcPct val="90000"/>
              </a:lnSpc>
              <a:buFontTx/>
              <a:buNone/>
            </a:pPr>
            <a:endParaRPr lang="en-GB" altLang="en-US" sz="1800" smtClean="0"/>
          </a:p>
        </p:txBody>
      </p:sp>
      <p:sp>
        <p:nvSpPr>
          <p:cNvPr id="411652" name="Oval 4"/>
          <p:cNvSpPr>
            <a:spLocks noChangeArrowheads="1"/>
          </p:cNvSpPr>
          <p:nvPr/>
        </p:nvSpPr>
        <p:spPr bwMode="auto">
          <a:xfrm>
            <a:off x="5219700" y="3860800"/>
            <a:ext cx="3446463" cy="2312988"/>
          </a:xfrm>
          <a:prstGeom prst="ellipse">
            <a:avLst/>
          </a:prstGeom>
          <a:solidFill>
            <a:srgbClr val="D3DDE5"/>
          </a:solidFill>
          <a:ln w="9525">
            <a:solidFill>
              <a:schemeClr val="tx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800"/>
              <a:t/>
            </a:r>
            <a:br>
              <a:rPr lang="en-GB" altLang="en-US" sz="1800"/>
            </a:br>
            <a:r>
              <a:rPr lang="en-GB" altLang="en-US" sz="1800"/>
              <a:t>P</a:t>
            </a:r>
            <a:r>
              <a:rPr lang="en-GB" altLang="en-US" sz="1600"/>
              <a:t>atent A: </a:t>
            </a:r>
            <a:br>
              <a:rPr lang="en-GB" altLang="en-US" sz="1600"/>
            </a:br>
            <a:r>
              <a:rPr lang="en-GB" altLang="en-US" sz="1600"/>
              <a:t>Electric kettle</a:t>
            </a:r>
          </a:p>
          <a:p>
            <a:pPr algn="ctr" eaLnBrk="1" hangingPunct="1">
              <a:spcBef>
                <a:spcPct val="0"/>
              </a:spcBef>
              <a:buFontTx/>
              <a:buNone/>
            </a:pPr>
            <a:endParaRPr lang="en-GB" altLang="en-US" sz="1600"/>
          </a:p>
          <a:p>
            <a:pPr algn="ctr" eaLnBrk="1" hangingPunct="1">
              <a:spcBef>
                <a:spcPct val="0"/>
              </a:spcBef>
              <a:buFontTx/>
              <a:buNone/>
            </a:pPr>
            <a:endParaRPr lang="en-GB" altLang="en-US" sz="1600"/>
          </a:p>
          <a:p>
            <a:pPr algn="ctr" eaLnBrk="1" hangingPunct="1">
              <a:spcBef>
                <a:spcPct val="0"/>
              </a:spcBef>
              <a:buFontTx/>
              <a:buNone/>
            </a:pPr>
            <a:endParaRPr lang="en-GB" altLang="en-US" sz="1800"/>
          </a:p>
          <a:p>
            <a:pPr algn="ctr" eaLnBrk="1" hangingPunct="1">
              <a:spcBef>
                <a:spcPct val="0"/>
              </a:spcBef>
              <a:buFontTx/>
              <a:buNone/>
            </a:pPr>
            <a:endParaRPr lang="en-GB" altLang="en-US" sz="1800"/>
          </a:p>
          <a:p>
            <a:pPr algn="ctr" eaLnBrk="1" hangingPunct="1">
              <a:spcBef>
                <a:spcPct val="0"/>
              </a:spcBef>
              <a:buFontTx/>
              <a:buNone/>
            </a:pPr>
            <a:endParaRPr lang="en-GB" altLang="en-US" sz="1800"/>
          </a:p>
          <a:p>
            <a:pPr algn="ctr" eaLnBrk="1" hangingPunct="1">
              <a:spcBef>
                <a:spcPct val="0"/>
              </a:spcBef>
              <a:buFontTx/>
              <a:buNone/>
            </a:pPr>
            <a:endParaRPr lang="en-GB" altLang="en-US" sz="1800"/>
          </a:p>
          <a:p>
            <a:pPr algn="ctr" eaLnBrk="1" hangingPunct="1">
              <a:spcBef>
                <a:spcPct val="0"/>
              </a:spcBef>
              <a:buFontTx/>
              <a:buNone/>
            </a:pPr>
            <a:endParaRPr lang="en-GB" altLang="en-US" sz="1800"/>
          </a:p>
        </p:txBody>
      </p:sp>
      <p:sp>
        <p:nvSpPr>
          <p:cNvPr id="411653" name="Oval 5"/>
          <p:cNvSpPr>
            <a:spLocks noChangeArrowheads="1"/>
          </p:cNvSpPr>
          <p:nvPr/>
        </p:nvSpPr>
        <p:spPr bwMode="auto">
          <a:xfrm>
            <a:off x="6011863" y="4652963"/>
            <a:ext cx="2398712" cy="130175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600"/>
              <a:t>Your patent B: </a:t>
            </a:r>
            <a:br>
              <a:rPr lang="en-GB" altLang="en-US" sz="1600"/>
            </a:br>
            <a:r>
              <a:rPr lang="en-GB" altLang="en-US" sz="1600"/>
              <a:t>Electric kettle with </a:t>
            </a:r>
          </a:p>
          <a:p>
            <a:pPr algn="ctr" eaLnBrk="1" hangingPunct="1">
              <a:spcBef>
                <a:spcPct val="0"/>
              </a:spcBef>
              <a:buFontTx/>
              <a:buNone/>
            </a:pPr>
            <a:r>
              <a:rPr lang="en-GB" altLang="en-US" sz="1600"/>
              <a:t>ceramic heating </a:t>
            </a:r>
          </a:p>
          <a:p>
            <a:pPr algn="ctr" eaLnBrk="1" hangingPunct="1">
              <a:spcBef>
                <a:spcPct val="0"/>
              </a:spcBef>
              <a:buFontTx/>
              <a:buNone/>
            </a:pPr>
            <a:r>
              <a:rPr lang="en-GB" altLang="en-US" sz="1600"/>
              <a:t>elements</a:t>
            </a:r>
          </a:p>
        </p:txBody>
      </p:sp>
      <p:sp>
        <p:nvSpPr>
          <p:cNvPr id="411654" name="Text Box 6"/>
          <p:cNvSpPr txBox="1">
            <a:spLocks noChangeArrowheads="1"/>
          </p:cNvSpPr>
          <p:nvPr/>
        </p:nvSpPr>
        <p:spPr bwMode="auto">
          <a:xfrm>
            <a:off x="1042988" y="2060575"/>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a:solidFill>
                  <a:srgbClr val="CC3300"/>
                </a:solidFill>
              </a:rPr>
              <a:t>- NO!</a:t>
            </a:r>
          </a:p>
        </p:txBody>
      </p:sp>
      <p:sp>
        <p:nvSpPr>
          <p:cNvPr id="11270"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endParaRPr lang="en-US" altLang="en-US" sz="1400"/>
          </a:p>
        </p:txBody>
      </p:sp>
      <p:grpSp>
        <p:nvGrpSpPr>
          <p:cNvPr id="11276" name="Group 12"/>
          <p:cNvGrpSpPr>
            <a:grpSpLocks/>
          </p:cNvGrpSpPr>
          <p:nvPr/>
        </p:nvGrpSpPr>
        <p:grpSpPr bwMode="auto">
          <a:xfrm>
            <a:off x="7092950" y="1995488"/>
            <a:ext cx="1584325" cy="1044575"/>
            <a:chOff x="521" y="1661"/>
            <a:chExt cx="998" cy="658"/>
          </a:xfrm>
        </p:grpSpPr>
        <p:pic>
          <p:nvPicPr>
            <p:cNvPr id="11275" name="Picture 17" descr="stk316015rkn"/>
            <p:cNvPicPr>
              <a:picLocks noChangeAspect="1" noChangeArrowheads="1"/>
            </p:cNvPicPr>
            <p:nvPr/>
          </p:nvPicPr>
          <p:blipFill>
            <a:blip r:embed="rId3">
              <a:extLst>
                <a:ext uri="{28A0092B-C50C-407E-A947-70E740481C1C}">
                  <a14:useLocalDpi xmlns:a14="http://schemas.microsoft.com/office/drawing/2010/main" val="0"/>
                </a:ext>
              </a:extLst>
            </a:blip>
            <a:srcRect t="44839"/>
            <a:stretch>
              <a:fillRect/>
            </a:stretch>
          </p:blipFill>
          <p:spPr bwMode="auto">
            <a:xfrm>
              <a:off x="521" y="1661"/>
              <a:ext cx="998"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 name="Gerade Verbindung 26"/>
            <p:cNvCxnSpPr>
              <a:cxnSpLocks noChangeShapeType="1"/>
            </p:cNvCxnSpPr>
            <p:nvPr/>
          </p:nvCxnSpPr>
          <p:spPr bwMode="auto">
            <a:xfrm flipV="1">
              <a:off x="610" y="1678"/>
              <a:ext cx="785"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cxnSp>
          <p:nvCxnSpPr>
            <p:cNvPr id="11277" name="Gerade Verbindung 27"/>
            <p:cNvCxnSpPr>
              <a:cxnSpLocks noChangeShapeType="1"/>
            </p:cNvCxnSpPr>
            <p:nvPr/>
          </p:nvCxnSpPr>
          <p:spPr bwMode="auto">
            <a:xfrm rot="10800000">
              <a:off x="610" y="1678"/>
              <a:ext cx="807"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grpSp>
      <p:sp>
        <p:nvSpPr>
          <p:cNvPr id="15" name="Title 1"/>
          <p:cNvSpPr txBox="1">
            <a:spLocks/>
          </p:cNvSpPr>
          <p:nvPr/>
        </p:nvSpPr>
        <p:spPr>
          <a:xfrm>
            <a:off x="611188" y="404813"/>
            <a:ext cx="7921625" cy="468312"/>
          </a:xfrm>
          <a:prstGeom prst="rect">
            <a:avLst/>
          </a:prstGeom>
        </p:spPr>
        <p:txBody>
          <a:bodyPr/>
          <a:lstStyle>
            <a:lvl1pPr algn="l" rtl="0" eaLnBrk="0" fontAlgn="base" hangingPunct="0">
              <a:spcBef>
                <a:spcPct val="0"/>
              </a:spcBef>
              <a:spcAft>
                <a:spcPct val="0"/>
              </a:spcAft>
              <a:defRPr sz="2400" b="1">
                <a:solidFill>
                  <a:srgbClr val="404B56"/>
                </a:solidFill>
                <a:latin typeface="+mj-lt"/>
                <a:ea typeface="+mj-ea"/>
                <a:cs typeface="+mj-cs"/>
              </a:defRPr>
            </a:lvl1pPr>
            <a:lvl2pPr algn="l" rtl="0" eaLnBrk="0" fontAlgn="base" hangingPunct="0">
              <a:spcBef>
                <a:spcPct val="0"/>
              </a:spcBef>
              <a:spcAft>
                <a:spcPct val="0"/>
              </a:spcAft>
              <a:defRPr sz="2400" b="1">
                <a:solidFill>
                  <a:srgbClr val="404B56"/>
                </a:solidFill>
                <a:latin typeface="Arial" charset="0"/>
              </a:defRPr>
            </a:lvl2pPr>
            <a:lvl3pPr algn="l" rtl="0" eaLnBrk="0" fontAlgn="base" hangingPunct="0">
              <a:spcBef>
                <a:spcPct val="0"/>
              </a:spcBef>
              <a:spcAft>
                <a:spcPct val="0"/>
              </a:spcAft>
              <a:defRPr sz="2400" b="1">
                <a:solidFill>
                  <a:srgbClr val="404B56"/>
                </a:solidFill>
                <a:latin typeface="Arial" charset="0"/>
              </a:defRPr>
            </a:lvl3pPr>
            <a:lvl4pPr algn="l" rtl="0" eaLnBrk="0" fontAlgn="base" hangingPunct="0">
              <a:spcBef>
                <a:spcPct val="0"/>
              </a:spcBef>
              <a:spcAft>
                <a:spcPct val="0"/>
              </a:spcAft>
              <a:defRPr sz="2400" b="1">
                <a:solidFill>
                  <a:srgbClr val="404B56"/>
                </a:solidFill>
                <a:latin typeface="Arial" charset="0"/>
              </a:defRPr>
            </a:lvl4pPr>
            <a:lvl5pPr algn="l" rtl="0" eaLnBrk="0" fontAlgn="base" hangingPunct="0">
              <a:spcBef>
                <a:spcPct val="0"/>
              </a:spcBef>
              <a:spcAft>
                <a:spcPct val="0"/>
              </a:spcAft>
              <a:defRPr sz="2400" b="1">
                <a:solidFill>
                  <a:srgbClr val="404B56"/>
                </a:solidFill>
                <a:latin typeface="Arial" charset="0"/>
              </a:defRPr>
            </a:lvl5pPr>
            <a:lvl6pPr marL="457200" algn="l" rtl="0" fontAlgn="base">
              <a:spcBef>
                <a:spcPct val="0"/>
              </a:spcBef>
              <a:spcAft>
                <a:spcPct val="0"/>
              </a:spcAft>
              <a:defRPr sz="2400" b="1">
                <a:solidFill>
                  <a:srgbClr val="404B56"/>
                </a:solidFill>
                <a:latin typeface="Arial" charset="0"/>
              </a:defRPr>
            </a:lvl6pPr>
            <a:lvl7pPr marL="914400" algn="l" rtl="0" fontAlgn="base">
              <a:spcBef>
                <a:spcPct val="0"/>
              </a:spcBef>
              <a:spcAft>
                <a:spcPct val="0"/>
              </a:spcAft>
              <a:defRPr sz="2400" b="1">
                <a:solidFill>
                  <a:srgbClr val="404B56"/>
                </a:solidFill>
                <a:latin typeface="Arial" charset="0"/>
              </a:defRPr>
            </a:lvl7pPr>
            <a:lvl8pPr marL="1371600" algn="l" rtl="0" fontAlgn="base">
              <a:spcBef>
                <a:spcPct val="0"/>
              </a:spcBef>
              <a:spcAft>
                <a:spcPct val="0"/>
              </a:spcAft>
              <a:defRPr sz="2400" b="1">
                <a:solidFill>
                  <a:srgbClr val="404B56"/>
                </a:solidFill>
                <a:latin typeface="Arial" charset="0"/>
              </a:defRPr>
            </a:lvl8pPr>
            <a:lvl9pPr marL="1828800" algn="l" rtl="0" fontAlgn="base">
              <a:spcBef>
                <a:spcPct val="0"/>
              </a:spcBef>
              <a:spcAft>
                <a:spcPct val="0"/>
              </a:spcAft>
              <a:defRPr sz="2400" b="1">
                <a:solidFill>
                  <a:srgbClr val="404B56"/>
                </a:solidFill>
                <a:latin typeface="Arial" charset="0"/>
              </a:defRPr>
            </a:lvl9pPr>
          </a:lstStyle>
          <a:p>
            <a:pPr>
              <a:defRPr/>
            </a:pPr>
            <a:r>
              <a:rPr lang="en-GB" altLang="en-US" dirty="0" smtClean="0"/>
              <a:t>What is a patent?</a:t>
            </a:r>
            <a:endParaRPr lang="en-GB"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7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165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1651">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1653"/>
                                        </p:tgtEl>
                                        <p:attrNameLst>
                                          <p:attrName>style.visibility</p:attrName>
                                        </p:attrNameLst>
                                      </p:cBhvr>
                                      <p:to>
                                        <p:strVal val="visible"/>
                                      </p:to>
                                    </p:set>
                                    <p:animEffect transition="in" filter="fade">
                                      <p:cBhvr>
                                        <p:cTn id="25" dur="2000"/>
                                        <p:tgtEl>
                                          <p:spTgt spid="41165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1652"/>
                                        </p:tgtEl>
                                        <p:attrNameLst>
                                          <p:attrName>style.visibility</p:attrName>
                                        </p:attrNameLst>
                                      </p:cBhvr>
                                      <p:to>
                                        <p:strVal val="visible"/>
                                      </p:to>
                                    </p:set>
                                    <p:animEffect transition="in" filter="fade">
                                      <p:cBhvr>
                                        <p:cTn id="30" dur="2000"/>
                                        <p:tgtEl>
                                          <p:spTgt spid="411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nimBg="1"/>
      <p:bldP spid="411653" grpId="0" animBg="1"/>
      <p:bldP spid="4116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2"/>
          <p:cNvSpPr txBox="1">
            <a:spLocks noChangeArrowheads="1"/>
          </p:cNvSpPr>
          <p:nvPr/>
        </p:nvSpPr>
        <p:spPr bwMode="auto">
          <a:xfrm>
            <a:off x="7164388" y="3860800"/>
            <a:ext cx="12065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Description</a:t>
            </a:r>
          </a:p>
        </p:txBody>
      </p:sp>
      <p:sp>
        <p:nvSpPr>
          <p:cNvPr id="12291" name="Text Box 13"/>
          <p:cNvSpPr txBox="1">
            <a:spLocks noChangeArrowheads="1"/>
          </p:cNvSpPr>
          <p:nvPr/>
        </p:nvSpPr>
        <p:spPr bwMode="auto">
          <a:xfrm>
            <a:off x="5697538" y="5734050"/>
            <a:ext cx="9461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Claim(s)</a:t>
            </a:r>
          </a:p>
        </p:txBody>
      </p:sp>
      <p:sp>
        <p:nvSpPr>
          <p:cNvPr id="12292" name="Text Box 14"/>
          <p:cNvSpPr txBox="1">
            <a:spLocks noChangeArrowheads="1"/>
          </p:cNvSpPr>
          <p:nvPr/>
        </p:nvSpPr>
        <p:spPr bwMode="auto">
          <a:xfrm>
            <a:off x="7502525" y="5949950"/>
            <a:ext cx="11731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Drawing(s)</a:t>
            </a:r>
          </a:p>
        </p:txBody>
      </p:sp>
      <p:sp>
        <p:nvSpPr>
          <p:cNvPr id="12293" name="Text Box 16"/>
          <p:cNvSpPr txBox="1">
            <a:spLocks noChangeArrowheads="1"/>
          </p:cNvSpPr>
          <p:nvPr/>
        </p:nvSpPr>
        <p:spPr bwMode="auto">
          <a:xfrm>
            <a:off x="595313" y="4508500"/>
            <a:ext cx="9366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Abstract</a:t>
            </a:r>
          </a:p>
        </p:txBody>
      </p:sp>
      <p:sp>
        <p:nvSpPr>
          <p:cNvPr id="12294" name="Footer Placeholder 3"/>
          <p:cNvSpPr txBox="1">
            <a:spLocks noGrp="1"/>
          </p:cNvSpPr>
          <p:nvPr/>
        </p:nvSpPr>
        <p:spPr bwMode="auto">
          <a:xfrm>
            <a:off x="611188" y="6553200"/>
            <a:ext cx="6375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2295" name="Slide Number Placeholder 19"/>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9</a:t>
            </a:r>
          </a:p>
        </p:txBody>
      </p:sp>
      <p:sp>
        <p:nvSpPr>
          <p:cNvPr id="12296" name="Text Box 16"/>
          <p:cNvSpPr txBox="1">
            <a:spLocks noChangeArrowheads="1"/>
          </p:cNvSpPr>
          <p:nvPr/>
        </p:nvSpPr>
        <p:spPr bwMode="auto">
          <a:xfrm>
            <a:off x="481013" y="2420938"/>
            <a:ext cx="10080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1600" dirty="0">
                <a:latin typeface="Arial Unicode MS" pitchFamily="34" charset="-128"/>
                <a:ea typeface="Arial Unicode MS" pitchFamily="34" charset="-128"/>
                <a:cs typeface="Arial Unicode MS" pitchFamily="34" charset="-128"/>
              </a:rPr>
              <a:t>Date of </a:t>
            </a:r>
          </a:p>
          <a:p>
            <a:pPr>
              <a:spcBef>
                <a:spcPct val="0"/>
              </a:spcBef>
              <a:buFontTx/>
              <a:buNone/>
            </a:pPr>
            <a:r>
              <a:rPr lang="en-GB" altLang="en-US" sz="1600" dirty="0">
                <a:latin typeface="Arial Unicode MS" pitchFamily="34" charset="-128"/>
                <a:ea typeface="Arial Unicode MS" pitchFamily="34" charset="-128"/>
                <a:cs typeface="Arial Unicode MS" pitchFamily="34" charset="-128"/>
              </a:rPr>
              <a:t>filing</a:t>
            </a:r>
          </a:p>
        </p:txBody>
      </p:sp>
      <p:sp>
        <p:nvSpPr>
          <p:cNvPr id="12297" name="Text Box 16"/>
          <p:cNvSpPr txBox="1">
            <a:spLocks noChangeArrowheads="1"/>
          </p:cNvSpPr>
          <p:nvPr/>
        </p:nvSpPr>
        <p:spPr bwMode="auto">
          <a:xfrm>
            <a:off x="481013" y="1773238"/>
            <a:ext cx="11588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1600">
                <a:latin typeface="Arial Unicode MS" pitchFamily="34" charset="-128"/>
                <a:ea typeface="Arial Unicode MS" pitchFamily="34" charset="-128"/>
                <a:cs typeface="Arial Unicode MS" pitchFamily="34" charset="-128"/>
              </a:rPr>
              <a:t>Date of </a:t>
            </a:r>
            <a:br>
              <a:rPr lang="en-GB" altLang="en-US" sz="1600">
                <a:latin typeface="Arial Unicode MS" pitchFamily="34" charset="-128"/>
                <a:ea typeface="Arial Unicode MS" pitchFamily="34" charset="-128"/>
                <a:cs typeface="Arial Unicode MS" pitchFamily="34" charset="-128"/>
              </a:rPr>
            </a:br>
            <a:r>
              <a:rPr lang="en-GB" altLang="en-US" sz="1600">
                <a:latin typeface="Arial Unicode MS" pitchFamily="34" charset="-128"/>
                <a:ea typeface="Arial Unicode MS" pitchFamily="34" charset="-128"/>
                <a:cs typeface="Arial Unicode MS" pitchFamily="34" charset="-128"/>
              </a:rPr>
              <a:t>publication</a:t>
            </a:r>
          </a:p>
        </p:txBody>
      </p:sp>
      <p:sp>
        <p:nvSpPr>
          <p:cNvPr id="12298" name="Text Box 16"/>
          <p:cNvSpPr txBox="1">
            <a:spLocks noChangeArrowheads="1"/>
          </p:cNvSpPr>
          <p:nvPr/>
        </p:nvSpPr>
        <p:spPr bwMode="auto">
          <a:xfrm>
            <a:off x="465138" y="3141663"/>
            <a:ext cx="10239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Applicant</a:t>
            </a:r>
          </a:p>
        </p:txBody>
      </p:sp>
      <p:sp>
        <p:nvSpPr>
          <p:cNvPr id="12299" name="Text Box 16"/>
          <p:cNvSpPr txBox="1">
            <a:spLocks noChangeArrowheads="1"/>
          </p:cNvSpPr>
          <p:nvPr/>
        </p:nvSpPr>
        <p:spPr bwMode="auto">
          <a:xfrm>
            <a:off x="5353050" y="2636838"/>
            <a:ext cx="92551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Inventor</a:t>
            </a:r>
          </a:p>
        </p:txBody>
      </p:sp>
      <p:sp>
        <p:nvSpPr>
          <p:cNvPr id="12300" name="Text Box 16"/>
          <p:cNvSpPr txBox="1">
            <a:spLocks noChangeArrowheads="1"/>
          </p:cNvSpPr>
          <p:nvPr/>
        </p:nvSpPr>
        <p:spPr bwMode="auto">
          <a:xfrm>
            <a:off x="5364163" y="2133600"/>
            <a:ext cx="16557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1600">
                <a:latin typeface="Arial Unicode MS" pitchFamily="34" charset="-128"/>
                <a:ea typeface="Arial Unicode MS" pitchFamily="34" charset="-128"/>
                <a:cs typeface="Arial Unicode MS" pitchFamily="34" charset="-128"/>
              </a:rPr>
              <a:t>Technical </a:t>
            </a:r>
          </a:p>
          <a:p>
            <a:pPr>
              <a:spcBef>
                <a:spcPct val="0"/>
              </a:spcBef>
              <a:buFontTx/>
              <a:buNone/>
            </a:pPr>
            <a:r>
              <a:rPr lang="en-GB" altLang="en-US" sz="1600">
                <a:latin typeface="Arial Unicode MS" pitchFamily="34" charset="-128"/>
                <a:ea typeface="Arial Unicode MS" pitchFamily="34" charset="-128"/>
                <a:cs typeface="Arial Unicode MS" pitchFamily="34" charset="-128"/>
              </a:rPr>
              <a:t>class</a:t>
            </a:r>
          </a:p>
        </p:txBody>
      </p:sp>
      <p:sp>
        <p:nvSpPr>
          <p:cNvPr id="12301" name="Text Box 16"/>
          <p:cNvSpPr txBox="1">
            <a:spLocks noChangeArrowheads="1"/>
          </p:cNvSpPr>
          <p:nvPr/>
        </p:nvSpPr>
        <p:spPr bwMode="auto">
          <a:xfrm>
            <a:off x="5364163" y="1628775"/>
            <a:ext cx="20097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1600">
                <a:latin typeface="Arial Unicode MS" pitchFamily="34" charset="-128"/>
                <a:ea typeface="Arial Unicode MS" pitchFamily="34" charset="-128"/>
                <a:cs typeface="Arial Unicode MS" pitchFamily="34" charset="-128"/>
              </a:rPr>
              <a:t>Application </a:t>
            </a:r>
          </a:p>
          <a:p>
            <a:pPr>
              <a:spcBef>
                <a:spcPct val="0"/>
              </a:spcBef>
              <a:buFontTx/>
              <a:buNone/>
            </a:pPr>
            <a:r>
              <a:rPr lang="en-GB" altLang="en-US" sz="1600">
                <a:latin typeface="Arial Unicode MS" pitchFamily="34" charset="-128"/>
                <a:ea typeface="Arial Unicode MS" pitchFamily="34" charset="-128"/>
                <a:cs typeface="Arial Unicode MS" pitchFamily="34" charset="-128"/>
              </a:rPr>
              <a:t>number</a:t>
            </a:r>
          </a:p>
        </p:txBody>
      </p:sp>
      <p:pic>
        <p:nvPicPr>
          <p:cNvPr id="12302"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4076700"/>
            <a:ext cx="1766888"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3"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388" y="4508500"/>
            <a:ext cx="1666875"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4"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412875"/>
            <a:ext cx="3213100" cy="489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5" name="Picture 1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9950" y="1485900"/>
            <a:ext cx="1658938"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6" name="Line 19"/>
          <p:cNvSpPr>
            <a:spLocks noChangeShapeType="1"/>
          </p:cNvSpPr>
          <p:nvPr/>
        </p:nvSpPr>
        <p:spPr bwMode="auto">
          <a:xfrm>
            <a:off x="1619250" y="2276475"/>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7" name="Line 20"/>
          <p:cNvSpPr>
            <a:spLocks noChangeShapeType="1"/>
          </p:cNvSpPr>
          <p:nvPr/>
        </p:nvSpPr>
        <p:spPr bwMode="auto">
          <a:xfrm>
            <a:off x="1639888" y="2565400"/>
            <a:ext cx="411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8" name="Line 21"/>
          <p:cNvSpPr>
            <a:spLocks noChangeShapeType="1"/>
          </p:cNvSpPr>
          <p:nvPr/>
        </p:nvSpPr>
        <p:spPr bwMode="auto">
          <a:xfrm>
            <a:off x="1692275" y="3357563"/>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9" name="Line 22"/>
          <p:cNvSpPr>
            <a:spLocks noChangeShapeType="1"/>
          </p:cNvSpPr>
          <p:nvPr/>
        </p:nvSpPr>
        <p:spPr bwMode="auto">
          <a:xfrm flipV="1">
            <a:off x="1619250" y="4149725"/>
            <a:ext cx="86518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0" name="Line 23"/>
          <p:cNvSpPr>
            <a:spLocks noChangeShapeType="1"/>
          </p:cNvSpPr>
          <p:nvPr/>
        </p:nvSpPr>
        <p:spPr bwMode="auto">
          <a:xfrm>
            <a:off x="4716463" y="1989138"/>
            <a:ext cx="574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1" name="Line 24"/>
          <p:cNvSpPr>
            <a:spLocks noChangeShapeType="1"/>
          </p:cNvSpPr>
          <p:nvPr/>
        </p:nvSpPr>
        <p:spPr bwMode="auto">
          <a:xfrm>
            <a:off x="4500563" y="2276475"/>
            <a:ext cx="79057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2" name="Line 25"/>
          <p:cNvSpPr>
            <a:spLocks noChangeShapeType="1"/>
          </p:cNvSpPr>
          <p:nvPr/>
        </p:nvSpPr>
        <p:spPr bwMode="auto">
          <a:xfrm>
            <a:off x="4356100" y="2781300"/>
            <a:ext cx="935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12313"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548063"/>
            <a:ext cx="11017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4"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59413" y="2978150"/>
            <a:ext cx="108108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itle 1"/>
          <p:cNvSpPr txBox="1">
            <a:spLocks/>
          </p:cNvSpPr>
          <p:nvPr/>
        </p:nvSpPr>
        <p:spPr>
          <a:xfrm>
            <a:off x="611188" y="404813"/>
            <a:ext cx="7921625" cy="468312"/>
          </a:xfrm>
          <a:prstGeom prst="rect">
            <a:avLst/>
          </a:prstGeom>
        </p:spPr>
        <p:txBody>
          <a:bodyPr/>
          <a:lstStyle>
            <a:lvl1pPr algn="l" rtl="0" eaLnBrk="0" fontAlgn="base" hangingPunct="0">
              <a:spcBef>
                <a:spcPct val="0"/>
              </a:spcBef>
              <a:spcAft>
                <a:spcPct val="0"/>
              </a:spcAft>
              <a:defRPr sz="2400" b="1">
                <a:solidFill>
                  <a:srgbClr val="404B56"/>
                </a:solidFill>
                <a:latin typeface="+mj-lt"/>
                <a:ea typeface="+mj-ea"/>
                <a:cs typeface="+mj-cs"/>
              </a:defRPr>
            </a:lvl1pPr>
            <a:lvl2pPr algn="l" rtl="0" eaLnBrk="0" fontAlgn="base" hangingPunct="0">
              <a:spcBef>
                <a:spcPct val="0"/>
              </a:spcBef>
              <a:spcAft>
                <a:spcPct val="0"/>
              </a:spcAft>
              <a:defRPr sz="2400" b="1">
                <a:solidFill>
                  <a:srgbClr val="404B56"/>
                </a:solidFill>
                <a:latin typeface="Arial" charset="0"/>
              </a:defRPr>
            </a:lvl2pPr>
            <a:lvl3pPr algn="l" rtl="0" eaLnBrk="0" fontAlgn="base" hangingPunct="0">
              <a:spcBef>
                <a:spcPct val="0"/>
              </a:spcBef>
              <a:spcAft>
                <a:spcPct val="0"/>
              </a:spcAft>
              <a:defRPr sz="2400" b="1">
                <a:solidFill>
                  <a:srgbClr val="404B56"/>
                </a:solidFill>
                <a:latin typeface="Arial" charset="0"/>
              </a:defRPr>
            </a:lvl3pPr>
            <a:lvl4pPr algn="l" rtl="0" eaLnBrk="0" fontAlgn="base" hangingPunct="0">
              <a:spcBef>
                <a:spcPct val="0"/>
              </a:spcBef>
              <a:spcAft>
                <a:spcPct val="0"/>
              </a:spcAft>
              <a:defRPr sz="2400" b="1">
                <a:solidFill>
                  <a:srgbClr val="404B56"/>
                </a:solidFill>
                <a:latin typeface="Arial" charset="0"/>
              </a:defRPr>
            </a:lvl4pPr>
            <a:lvl5pPr algn="l" rtl="0" eaLnBrk="0" fontAlgn="base" hangingPunct="0">
              <a:spcBef>
                <a:spcPct val="0"/>
              </a:spcBef>
              <a:spcAft>
                <a:spcPct val="0"/>
              </a:spcAft>
              <a:defRPr sz="2400" b="1">
                <a:solidFill>
                  <a:srgbClr val="404B56"/>
                </a:solidFill>
                <a:latin typeface="Arial" charset="0"/>
              </a:defRPr>
            </a:lvl5pPr>
            <a:lvl6pPr marL="457200" algn="l" rtl="0" fontAlgn="base">
              <a:spcBef>
                <a:spcPct val="0"/>
              </a:spcBef>
              <a:spcAft>
                <a:spcPct val="0"/>
              </a:spcAft>
              <a:defRPr sz="2400" b="1">
                <a:solidFill>
                  <a:srgbClr val="404B56"/>
                </a:solidFill>
                <a:latin typeface="Arial" charset="0"/>
              </a:defRPr>
            </a:lvl6pPr>
            <a:lvl7pPr marL="914400" algn="l" rtl="0" fontAlgn="base">
              <a:spcBef>
                <a:spcPct val="0"/>
              </a:spcBef>
              <a:spcAft>
                <a:spcPct val="0"/>
              </a:spcAft>
              <a:defRPr sz="2400" b="1">
                <a:solidFill>
                  <a:srgbClr val="404B56"/>
                </a:solidFill>
                <a:latin typeface="Arial" charset="0"/>
              </a:defRPr>
            </a:lvl7pPr>
            <a:lvl8pPr marL="1371600" algn="l" rtl="0" fontAlgn="base">
              <a:spcBef>
                <a:spcPct val="0"/>
              </a:spcBef>
              <a:spcAft>
                <a:spcPct val="0"/>
              </a:spcAft>
              <a:defRPr sz="2400" b="1">
                <a:solidFill>
                  <a:srgbClr val="404B56"/>
                </a:solidFill>
                <a:latin typeface="Arial" charset="0"/>
              </a:defRPr>
            </a:lvl8pPr>
            <a:lvl9pPr marL="1828800" algn="l" rtl="0" fontAlgn="base">
              <a:spcBef>
                <a:spcPct val="0"/>
              </a:spcBef>
              <a:spcAft>
                <a:spcPct val="0"/>
              </a:spcAft>
              <a:defRPr sz="2400" b="1">
                <a:solidFill>
                  <a:srgbClr val="404B56"/>
                </a:solidFill>
                <a:latin typeface="Arial" charset="0"/>
              </a:defRPr>
            </a:lvl9pPr>
          </a:lstStyle>
          <a:p>
            <a:pPr>
              <a:defRPr/>
            </a:pPr>
            <a:r>
              <a:rPr lang="en-GB" altLang="en-US" dirty="0" smtClean="0"/>
              <a:t>What do patent documents look like?</a:t>
            </a:r>
            <a:endParaRPr lang="en-GB" kern="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1440" tIns="45720" rIns="91440" bIns="45720" anchor="ctr"/>
          <a:lstStyle/>
          <a:p>
            <a:pPr eaLnBrk="1" hangingPunct="1"/>
            <a:r>
              <a:rPr lang="en-GB" altLang="en-US" smtClean="0"/>
              <a:t>What does the description contain?</a:t>
            </a:r>
            <a:endParaRPr lang="en-GB" altLang="en-US" sz="2800" smtClean="0"/>
          </a:p>
        </p:txBody>
      </p:sp>
      <p:sp>
        <p:nvSpPr>
          <p:cNvPr id="13315" name="Rectangle 3"/>
          <p:cNvSpPr>
            <a:spLocks noGrp="1" noChangeArrowheads="1"/>
          </p:cNvSpPr>
          <p:nvPr>
            <p:ph type="body" idx="4294967295"/>
          </p:nvPr>
        </p:nvSpPr>
        <p:spPr>
          <a:xfrm>
            <a:off x="755650" y="1557338"/>
            <a:ext cx="7772400" cy="4051300"/>
          </a:xfrm>
        </p:spPr>
        <p:txBody>
          <a:bodyPr lIns="91440" tIns="45720" rIns="91440" bIns="45720"/>
          <a:lstStyle/>
          <a:p>
            <a:pPr marL="266700" indent="-266700" eaLnBrk="1" hangingPunct="1">
              <a:lnSpc>
                <a:spcPct val="80000"/>
              </a:lnSpc>
              <a:spcAft>
                <a:spcPts val="600"/>
              </a:spcAft>
            </a:pPr>
            <a:r>
              <a:rPr lang="en-GB" altLang="en-US" smtClean="0"/>
              <a:t>Prior art</a:t>
            </a:r>
          </a:p>
          <a:p>
            <a:pPr marL="1143000" lvl="2" indent="-228600" eaLnBrk="1" hangingPunct="1">
              <a:lnSpc>
                <a:spcPct val="80000"/>
              </a:lnSpc>
              <a:spcAft>
                <a:spcPts val="600"/>
              </a:spcAft>
            </a:pPr>
            <a:r>
              <a:rPr lang="en-GB" altLang="en-US" i="1" smtClean="0">
                <a:solidFill>
                  <a:schemeClr val="accent2"/>
                </a:solidFill>
              </a:rPr>
              <a:t>teapot with one spout</a:t>
            </a:r>
          </a:p>
          <a:p>
            <a:pPr marL="266700" indent="-266700" eaLnBrk="1" hangingPunct="1">
              <a:lnSpc>
                <a:spcPct val="80000"/>
              </a:lnSpc>
              <a:spcAft>
                <a:spcPts val="600"/>
              </a:spcAft>
            </a:pPr>
            <a:r>
              <a:rPr lang="en-GB" altLang="en-US" smtClean="0"/>
              <a:t>Drawback of prior art</a:t>
            </a:r>
          </a:p>
          <a:p>
            <a:pPr marL="1143000" lvl="2" indent="-228600" eaLnBrk="1" hangingPunct="1">
              <a:lnSpc>
                <a:spcPct val="80000"/>
              </a:lnSpc>
              <a:spcAft>
                <a:spcPts val="600"/>
              </a:spcAft>
            </a:pPr>
            <a:r>
              <a:rPr lang="en-GB" altLang="en-US" i="1" smtClean="0">
                <a:solidFill>
                  <a:schemeClr val="accent2"/>
                </a:solidFill>
              </a:rPr>
              <a:t>time-consuming</a:t>
            </a:r>
          </a:p>
          <a:p>
            <a:pPr marL="266700" indent="-266700" eaLnBrk="1" hangingPunct="1">
              <a:lnSpc>
                <a:spcPct val="80000"/>
              </a:lnSpc>
              <a:spcAft>
                <a:spcPts val="600"/>
              </a:spcAft>
            </a:pPr>
            <a:r>
              <a:rPr lang="en-GB" altLang="en-US" smtClean="0"/>
              <a:t>Problem to be solved</a:t>
            </a:r>
          </a:p>
          <a:p>
            <a:pPr marL="1143000" lvl="2" indent="-228600" eaLnBrk="1" hangingPunct="1">
              <a:lnSpc>
                <a:spcPct val="80000"/>
              </a:lnSpc>
              <a:spcAft>
                <a:spcPts val="600"/>
              </a:spcAft>
            </a:pPr>
            <a:r>
              <a:rPr lang="en-GB" altLang="en-US" i="1" smtClean="0">
                <a:solidFill>
                  <a:schemeClr val="accent2"/>
                </a:solidFill>
              </a:rPr>
              <a:t>reduce filling time for multiple cups</a:t>
            </a:r>
          </a:p>
          <a:p>
            <a:pPr marL="266700" indent="-266700" eaLnBrk="1" hangingPunct="1">
              <a:lnSpc>
                <a:spcPct val="80000"/>
              </a:lnSpc>
              <a:spcAft>
                <a:spcPts val="600"/>
              </a:spcAft>
            </a:pPr>
            <a:r>
              <a:rPr lang="en-GB" altLang="en-US" smtClean="0"/>
              <a:t>Solution</a:t>
            </a:r>
          </a:p>
          <a:p>
            <a:pPr marL="1143000" lvl="2" indent="-228600" eaLnBrk="1" hangingPunct="1">
              <a:lnSpc>
                <a:spcPct val="80000"/>
              </a:lnSpc>
              <a:spcAft>
                <a:spcPts val="600"/>
              </a:spcAft>
            </a:pPr>
            <a:r>
              <a:rPr lang="en-GB" altLang="en-US" i="1" smtClean="0">
                <a:solidFill>
                  <a:schemeClr val="accent2"/>
                </a:solidFill>
              </a:rPr>
              <a:t>provide a second spout</a:t>
            </a:r>
          </a:p>
          <a:p>
            <a:pPr marL="266700" indent="-266700" eaLnBrk="1" hangingPunct="1">
              <a:lnSpc>
                <a:spcPct val="80000"/>
              </a:lnSpc>
              <a:spcAft>
                <a:spcPts val="600"/>
              </a:spcAft>
            </a:pPr>
            <a:r>
              <a:rPr lang="en-GB" altLang="en-US" smtClean="0"/>
              <a:t>Advantage of the invention</a:t>
            </a:r>
          </a:p>
          <a:p>
            <a:pPr marL="1143000" lvl="2" indent="-228600" eaLnBrk="1" hangingPunct="1">
              <a:lnSpc>
                <a:spcPct val="80000"/>
              </a:lnSpc>
              <a:spcAft>
                <a:spcPts val="600"/>
              </a:spcAft>
            </a:pPr>
            <a:r>
              <a:rPr lang="en-GB" altLang="en-US" i="1" smtClean="0">
                <a:solidFill>
                  <a:schemeClr val="accent2"/>
                </a:solidFill>
              </a:rPr>
              <a:t>filling time is reduced</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963" y="1125538"/>
            <a:ext cx="2592387"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6"/>
          <p:cNvSpPr txBox="1">
            <a:spLocks noChangeArrowheads="1"/>
          </p:cNvSpPr>
          <p:nvPr/>
        </p:nvSpPr>
        <p:spPr bwMode="auto">
          <a:xfrm>
            <a:off x="8315325" y="80963"/>
            <a:ext cx="828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200">
                <a:solidFill>
                  <a:schemeClr val="accent1"/>
                </a:solidFill>
              </a:rPr>
              <a:t>Optional</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4" descr="COSM_1"/>
          <p:cNvPicPr>
            <a:picLocks noChangeAspect="1" noChangeArrowheads="1"/>
          </p:cNvPicPr>
          <p:nvPr/>
        </p:nvPicPr>
        <p:blipFill>
          <a:blip r:embed="rId3">
            <a:extLst>
              <a:ext uri="{28A0092B-C50C-407E-A947-70E740481C1C}">
                <a14:useLocalDpi xmlns:a14="http://schemas.microsoft.com/office/drawing/2010/main" val="0"/>
              </a:ext>
            </a:extLst>
          </a:blip>
          <a:srcRect l="2454" t="6479" r="2454" b="1620"/>
          <a:stretch>
            <a:fillRect/>
          </a:stretch>
        </p:blipFill>
        <p:spPr bwMode="auto">
          <a:xfrm>
            <a:off x="7524750" y="5200650"/>
            <a:ext cx="13065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sp>
        <p:nvSpPr>
          <p:cNvPr id="14340" name="Rectangle 2"/>
          <p:cNvSpPr>
            <a:spLocks noGrp="1" noChangeArrowheads="1"/>
          </p:cNvSpPr>
          <p:nvPr>
            <p:ph type="title"/>
          </p:nvPr>
        </p:nvSpPr>
        <p:spPr/>
        <p:txBody>
          <a:bodyPr/>
          <a:lstStyle/>
          <a:p>
            <a:pPr eaLnBrk="1" hangingPunct="1"/>
            <a:r>
              <a:rPr lang="en-GB" altLang="en-US" smtClean="0"/>
              <a:t>What can and can’t be patented</a:t>
            </a:r>
            <a:endParaRPr lang="en-US" altLang="en-US" smtClean="0"/>
          </a:p>
        </p:txBody>
      </p:sp>
      <p:sp>
        <p:nvSpPr>
          <p:cNvPr id="12293" name="Inhaltsplatzhalter 2"/>
          <p:cNvSpPr>
            <a:spLocks/>
          </p:cNvSpPr>
          <p:nvPr/>
        </p:nvSpPr>
        <p:spPr bwMode="auto">
          <a:xfrm>
            <a:off x="2771775" y="3067050"/>
            <a:ext cx="5616575" cy="1657350"/>
          </a:xfrm>
          <a:prstGeom prst="rect">
            <a:avLst/>
          </a:prstGeom>
          <a:solidFill>
            <a:srgbClr val="D6DF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298450" indent="-288925"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1800">
                <a:solidFill>
                  <a:srgbClr val="404B56"/>
                </a:solidFill>
              </a:rPr>
              <a:t>For an invention to be patentable, it must usually be</a:t>
            </a:r>
          </a:p>
          <a:p>
            <a:pPr lvl="1">
              <a:buFont typeface="Wingdings" pitchFamily="2" charset="2"/>
              <a:buChar char="ü"/>
            </a:pPr>
            <a:r>
              <a:rPr lang="en-US" altLang="en-US" sz="1800" b="1"/>
              <a:t>new</a:t>
            </a:r>
            <a:r>
              <a:rPr lang="en-US" altLang="en-US" sz="1800">
                <a:solidFill>
                  <a:srgbClr val="404B56"/>
                </a:solidFill>
              </a:rPr>
              <a:t> to the world (i.e. not available to the public anywhere in the world) </a:t>
            </a:r>
          </a:p>
          <a:p>
            <a:pPr lvl="1">
              <a:buFont typeface="Wingdings" pitchFamily="2" charset="2"/>
              <a:buChar char="ü"/>
            </a:pPr>
            <a:r>
              <a:rPr lang="en-US" altLang="en-US" sz="1800" b="1"/>
              <a:t>inventive</a:t>
            </a:r>
            <a:r>
              <a:rPr lang="en-US" altLang="en-US" sz="1800">
                <a:solidFill>
                  <a:srgbClr val="404B56"/>
                </a:solidFill>
              </a:rPr>
              <a:t> (i.e. not an "obvious" solution), and</a:t>
            </a:r>
          </a:p>
          <a:p>
            <a:pPr lvl="1">
              <a:buFont typeface="Wingdings" pitchFamily="2" charset="2"/>
              <a:buChar char="ü"/>
            </a:pPr>
            <a:r>
              <a:rPr lang="en-US" altLang="en-US" sz="1800">
                <a:solidFill>
                  <a:srgbClr val="404B56"/>
                </a:solidFill>
              </a:rPr>
              <a:t>susceptible of </a:t>
            </a:r>
            <a:r>
              <a:rPr lang="en-US" altLang="en-US" sz="1800" b="1">
                <a:solidFill>
                  <a:srgbClr val="404B56"/>
                </a:solidFill>
              </a:rPr>
              <a:t>industrial application</a:t>
            </a:r>
          </a:p>
        </p:txBody>
      </p:sp>
      <p:sp>
        <p:nvSpPr>
          <p:cNvPr id="4" name="Rechteck 3"/>
          <p:cNvSpPr>
            <a:spLocks noChangeArrowheads="1"/>
          </p:cNvSpPr>
          <p:nvPr/>
        </p:nvSpPr>
        <p:spPr bwMode="auto">
          <a:xfrm>
            <a:off x="611188" y="4875213"/>
            <a:ext cx="5761037" cy="1477962"/>
          </a:xfrm>
          <a:prstGeom prst="rect">
            <a:avLst/>
          </a:prstGeom>
          <a:solidFill>
            <a:srgbClr val="FAE4E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266700" indent="-265113"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 typeface="Arial" charset="0"/>
              <a:buNone/>
            </a:pPr>
            <a:r>
              <a:rPr lang="en-US" altLang="en-US" sz="1800"/>
              <a:t>In most countries, patents are not granted for mere </a:t>
            </a:r>
            <a:r>
              <a:rPr lang="en-US" altLang="en-US" sz="1800">
                <a:solidFill>
                  <a:srgbClr val="404B56"/>
                </a:solidFill>
              </a:rPr>
              <a:t>business methods or rules of games, or for methods of treatment, diagnostics and surgery of the human or animal body, or for inventions that are contrary to </a:t>
            </a:r>
            <a:r>
              <a:rPr lang="en-US" altLang="en-US" sz="1800" i="1">
                <a:solidFill>
                  <a:srgbClr val="404B56"/>
                </a:solidFill>
              </a:rPr>
              <a:t>ordre public</a:t>
            </a:r>
            <a:r>
              <a:rPr lang="en-US" altLang="en-US" sz="1800">
                <a:solidFill>
                  <a:srgbClr val="404B56"/>
                </a:solidFill>
              </a:rPr>
              <a:t> or morality, or for plant and animal varieties.</a:t>
            </a:r>
            <a:endParaRPr lang="en-US" altLang="en-US">
              <a:solidFill>
                <a:srgbClr val="404B56"/>
              </a:solidFill>
            </a:endParaRPr>
          </a:p>
        </p:txBody>
      </p:sp>
      <p:sp>
        <p:nvSpPr>
          <p:cNvPr id="14343" name="Inhaltsplatzhalter 2"/>
          <p:cNvSpPr>
            <a:spLocks/>
          </p:cNvSpPr>
          <p:nvPr/>
        </p:nvSpPr>
        <p:spPr bwMode="auto">
          <a:xfrm>
            <a:off x="1258888" y="1052513"/>
            <a:ext cx="40322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298450" indent="-288925"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1800"/>
              <a:t>Patents protect technical inventions </a:t>
            </a:r>
            <a:br>
              <a:rPr lang="en-US" altLang="en-US" sz="1800"/>
            </a:br>
            <a:r>
              <a:rPr lang="en-US" altLang="en-US" sz="1800"/>
              <a:t>which solve technical problems:</a:t>
            </a:r>
            <a:endParaRPr lang="en-US" altLang="en-US" sz="1800">
              <a:solidFill>
                <a:srgbClr val="404B56"/>
              </a:solidFill>
            </a:endParaRPr>
          </a:p>
          <a:p>
            <a:pPr lvl="1">
              <a:buFont typeface="Wingdings" pitchFamily="2" charset="2"/>
              <a:buChar char="ü"/>
            </a:pPr>
            <a:endParaRPr lang="en-US" altLang="en-US" sz="1800">
              <a:solidFill>
                <a:srgbClr val="404B56"/>
              </a:solidFill>
            </a:endParaRPr>
          </a:p>
        </p:txBody>
      </p:sp>
      <p:pic>
        <p:nvPicPr>
          <p:cNvPr id="14344" name="Picture 11"/>
          <p:cNvPicPr>
            <a:picLocks noChangeAspect="1" noChangeArrowheads="1"/>
          </p:cNvPicPr>
          <p:nvPr/>
        </p:nvPicPr>
        <p:blipFill>
          <a:blip r:embed="rId4">
            <a:extLst>
              <a:ext uri="{28A0092B-C50C-407E-A947-70E740481C1C}">
                <a14:useLocalDpi xmlns:a14="http://schemas.microsoft.com/office/drawing/2010/main" val="0"/>
              </a:ext>
            </a:extLst>
          </a:blip>
          <a:srcRect t="2625" r="9842"/>
          <a:stretch>
            <a:fillRect/>
          </a:stretch>
        </p:blipFill>
        <p:spPr bwMode="auto">
          <a:xfrm>
            <a:off x="6300788" y="5300663"/>
            <a:ext cx="1154112"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Line 11"/>
          <p:cNvSpPr>
            <a:spLocks noChangeShapeType="1"/>
          </p:cNvSpPr>
          <p:nvPr/>
        </p:nvSpPr>
        <p:spPr bwMode="auto">
          <a:xfrm>
            <a:off x="6964363" y="5024438"/>
            <a:ext cx="1117600" cy="1258887"/>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346" name="Line 12"/>
          <p:cNvSpPr>
            <a:spLocks noChangeShapeType="1"/>
          </p:cNvSpPr>
          <p:nvPr/>
        </p:nvSpPr>
        <p:spPr bwMode="auto">
          <a:xfrm flipH="1">
            <a:off x="7062788" y="5122863"/>
            <a:ext cx="1117600" cy="1258887"/>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347" name="Footer Placeholder 3"/>
          <p:cNvSpPr txBox="1">
            <a:spLocks noGrp="1"/>
          </p:cNvSpPr>
          <p:nvPr/>
        </p:nvSpPr>
        <p:spPr bwMode="auto">
          <a:xfrm>
            <a:off x="611188" y="6553200"/>
            <a:ext cx="612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4348" name="Slide Number Placeholder 17"/>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11</a:t>
            </a:r>
          </a:p>
        </p:txBody>
      </p:sp>
      <p:pic>
        <p:nvPicPr>
          <p:cNvPr id="1434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0650" y="765175"/>
            <a:ext cx="10620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1916113"/>
            <a:ext cx="9794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Rectangle 8"/>
          <p:cNvSpPr>
            <a:spLocks noChangeArrowheads="1"/>
          </p:cNvSpPr>
          <p:nvPr/>
        </p:nvSpPr>
        <p:spPr bwMode="auto">
          <a:xfrm>
            <a:off x="5873750" y="1052513"/>
            <a:ext cx="25146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76213" indent="-176213"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Aft>
                <a:spcPts val="1200"/>
              </a:spcAft>
            </a:pPr>
            <a:r>
              <a:rPr lang="en-GB" altLang="en-US" sz="1600">
                <a:ea typeface="Arial Unicode MS" pitchFamily="34" charset="-128"/>
                <a:cs typeface="Arial Unicode MS" pitchFamily="34" charset="-128"/>
              </a:rPr>
              <a:t>Products, </a:t>
            </a:r>
            <a:br>
              <a:rPr lang="en-GB" altLang="en-US" sz="1600">
                <a:ea typeface="Arial Unicode MS" pitchFamily="34" charset="-128"/>
                <a:cs typeface="Arial Unicode MS" pitchFamily="34" charset="-128"/>
              </a:rPr>
            </a:br>
            <a:r>
              <a:rPr lang="en-GB" altLang="en-US" sz="1600">
                <a:ea typeface="Arial Unicode MS" pitchFamily="34" charset="-128"/>
                <a:cs typeface="Arial Unicode MS" pitchFamily="34" charset="-128"/>
              </a:rPr>
              <a:t>devices, systems </a:t>
            </a:r>
          </a:p>
        </p:txBody>
      </p:sp>
      <p:sp>
        <p:nvSpPr>
          <p:cNvPr id="14352" name="Rectangle 8"/>
          <p:cNvSpPr>
            <a:spLocks noChangeArrowheads="1"/>
          </p:cNvSpPr>
          <p:nvPr/>
        </p:nvSpPr>
        <p:spPr bwMode="auto">
          <a:xfrm>
            <a:off x="4586288" y="1993900"/>
            <a:ext cx="187166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76213" indent="-176213"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Aft>
                <a:spcPts val="1200"/>
              </a:spcAft>
            </a:pPr>
            <a:r>
              <a:rPr lang="en-GB" altLang="en-US" sz="1600">
                <a:ea typeface="Arial Unicode MS" pitchFamily="34" charset="-128"/>
                <a:cs typeface="Arial Unicode MS" pitchFamily="34" charset="-128"/>
              </a:rPr>
              <a:t>Processes, </a:t>
            </a:r>
            <a:br>
              <a:rPr lang="en-GB" altLang="en-US" sz="1600">
                <a:ea typeface="Arial Unicode MS" pitchFamily="34" charset="-128"/>
                <a:cs typeface="Arial Unicode MS" pitchFamily="34" charset="-128"/>
              </a:rPr>
            </a:br>
            <a:r>
              <a:rPr lang="en-GB" altLang="en-US" sz="1600">
                <a:ea typeface="Arial Unicode MS" pitchFamily="34" charset="-128"/>
                <a:cs typeface="Arial Unicode MS" pitchFamily="34" charset="-128"/>
              </a:rPr>
              <a:t>methods, uses</a:t>
            </a:r>
          </a:p>
        </p:txBody>
      </p:sp>
      <p:sp>
        <p:nvSpPr>
          <p:cNvPr id="14353" name="Rectangle 8"/>
          <p:cNvSpPr>
            <a:spLocks noChangeArrowheads="1"/>
          </p:cNvSpPr>
          <p:nvPr/>
        </p:nvSpPr>
        <p:spPr bwMode="auto">
          <a:xfrm>
            <a:off x="2195513" y="1989138"/>
            <a:ext cx="259238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76213" indent="-176213"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Aft>
                <a:spcPts val="1200"/>
              </a:spcAft>
            </a:pPr>
            <a:r>
              <a:rPr lang="en-GB" altLang="en-US" sz="1600">
                <a:ea typeface="Arial Unicode MS" pitchFamily="34" charset="-128"/>
                <a:cs typeface="Arial Unicode MS" pitchFamily="34" charset="-128"/>
              </a:rPr>
              <a:t>Chemical substances,</a:t>
            </a:r>
            <a:br>
              <a:rPr lang="en-GB" altLang="en-US" sz="1600">
                <a:ea typeface="Arial Unicode MS" pitchFamily="34" charset="-128"/>
                <a:cs typeface="Arial Unicode MS" pitchFamily="34" charset="-128"/>
              </a:rPr>
            </a:br>
            <a:r>
              <a:rPr lang="en-GB" altLang="en-US" sz="1600">
                <a:ea typeface="Arial Unicode MS" pitchFamily="34" charset="-128"/>
                <a:cs typeface="Arial Unicode MS" pitchFamily="34" charset="-128"/>
              </a:rPr>
              <a:t>pharmaceuticals</a:t>
            </a:r>
          </a:p>
        </p:txBody>
      </p:sp>
      <p:pic>
        <p:nvPicPr>
          <p:cNvPr id="14354" name="Picture 2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1188" y="1893888"/>
            <a:ext cx="151606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5" name="Picture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389313"/>
            <a:ext cx="1944687"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4" grpId="0" animBg="1"/>
    </p:bldLst>
  </p:timing>
</p:sld>
</file>

<file path=ppt/theme/theme1.xml><?xml version="1.0" encoding="utf-8"?>
<a:theme xmlns:a="http://schemas.openxmlformats.org/drawingml/2006/main" name="EPOTest">
  <a:themeElements>
    <a:clrScheme name="EPOTest 1">
      <a:dk1>
        <a:srgbClr val="4C575F"/>
      </a:dk1>
      <a:lt1>
        <a:srgbClr val="FFFFFF"/>
      </a:lt1>
      <a:dk2>
        <a:srgbClr val="4C575F"/>
      </a:dk2>
      <a:lt2>
        <a:srgbClr val="697B8D"/>
      </a:lt2>
      <a:accent1>
        <a:srgbClr val="C0362B"/>
      </a:accent1>
      <a:accent2>
        <a:srgbClr val="4C575F"/>
      </a:accent2>
      <a:accent3>
        <a:srgbClr val="FFFFFF"/>
      </a:accent3>
      <a:accent4>
        <a:srgbClr val="404950"/>
      </a:accent4>
      <a:accent5>
        <a:srgbClr val="DCAEAC"/>
      </a:accent5>
      <a:accent6>
        <a:srgbClr val="444E55"/>
      </a:accent6>
      <a:hlink>
        <a:srgbClr val="6D90A6"/>
      </a:hlink>
      <a:folHlink>
        <a:srgbClr val="B3C5D2"/>
      </a:folHlink>
    </a:clrScheme>
    <a:fontScheme name="EPO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POTest 1">
        <a:dk1>
          <a:srgbClr val="4C575F"/>
        </a:dk1>
        <a:lt1>
          <a:srgbClr val="FFFFFF"/>
        </a:lt1>
        <a:dk2>
          <a:srgbClr val="4C575F"/>
        </a:dk2>
        <a:lt2>
          <a:srgbClr val="697B8D"/>
        </a:lt2>
        <a:accent1>
          <a:srgbClr val="C0362B"/>
        </a:accent1>
        <a:accent2>
          <a:srgbClr val="4C575F"/>
        </a:accent2>
        <a:accent3>
          <a:srgbClr val="FFFFFF"/>
        </a:accent3>
        <a:accent4>
          <a:srgbClr val="404950"/>
        </a:accent4>
        <a:accent5>
          <a:srgbClr val="DCAEAC"/>
        </a:accent5>
        <a:accent6>
          <a:srgbClr val="444E55"/>
        </a:accent6>
        <a:hlink>
          <a:srgbClr val="6D90A6"/>
        </a:hlink>
        <a:folHlink>
          <a:srgbClr val="B3C5D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208EE8F1FE3FE4081D0C0710C250F62" ma:contentTypeVersion="15" ma:contentTypeDescription="Create a new document." ma:contentTypeScope="" ma:versionID="6985bc330cf38fe977936b8594c3935a">
  <xsd:schema xmlns:xsd="http://www.w3.org/2001/XMLSchema" xmlns:xs="http://www.w3.org/2001/XMLSchema" xmlns:p="http://schemas.microsoft.com/office/2006/metadata/properties" xmlns:ns3="http://schemas.microsoft.com/sharepoint/v4" targetNamespace="http://schemas.microsoft.com/office/2006/metadata/properties" ma:root="true" ma:fieldsID="6de932e46d36a1558bbff791b2eac187" ns3:_="">
    <xsd:import namespace="http://schemas.microsoft.com/sharepoint/v4"/>
    <xsd:element name="properties">
      <xsd:complexType>
        <xsd:sequence>
          <xsd:element name="documentManagement">
            <xsd:complexType>
              <xsd:all>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9"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0B146C92-C034-4984-B567-EFD72D4E2B53}">
  <ds:schemaRefs>
    <ds:schemaRef ds:uri="http://schemas.microsoft.com/sharepoint/v3/contenttype/forms"/>
  </ds:schemaRefs>
</ds:datastoreItem>
</file>

<file path=customXml/itemProps2.xml><?xml version="1.0" encoding="utf-8"?>
<ds:datastoreItem xmlns:ds="http://schemas.openxmlformats.org/officeDocument/2006/customXml" ds:itemID="{6AF24B4A-724D-4404-A63D-E98DEDDF4180}">
  <ds:schemaRef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schemas.microsoft.com/sharepoint/v4"/>
    <ds:schemaRef ds:uri="http://schemas.microsoft.com/office/2006/metadata/properties"/>
  </ds:schemaRefs>
</ds:datastoreItem>
</file>

<file path=customXml/itemProps3.xml><?xml version="1.0" encoding="utf-8"?>
<ds:datastoreItem xmlns:ds="http://schemas.openxmlformats.org/officeDocument/2006/customXml" ds:itemID="{96E9CD8C-D626-4EFC-ABD0-0CC62A6A6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9D40D2C-BDCD-497E-8CBD-A3AF2886EBA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EPO</Template>
  <TotalTime>245</TotalTime>
  <Words>7661</Words>
  <Application>Microsoft Office PowerPoint</Application>
  <PresentationFormat>On-screen Show (4:3)</PresentationFormat>
  <Paragraphs>833</Paragraphs>
  <Slides>40</Slides>
  <Notes>37</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Arial Unicode MS</vt:lpstr>
      <vt:lpstr>MS PGothic</vt:lpstr>
      <vt:lpstr>SimSun</vt:lpstr>
      <vt:lpstr>Arial</vt:lpstr>
      <vt:lpstr>Tahoma</vt:lpstr>
      <vt:lpstr>Times New Roman</vt:lpstr>
      <vt:lpstr>Verdana</vt:lpstr>
      <vt:lpstr>Wingdings</vt:lpstr>
      <vt:lpstr>EPOTest</vt:lpstr>
      <vt:lpstr>Worksheet</vt:lpstr>
      <vt:lpstr>PATENTS</vt:lpstr>
      <vt:lpstr>The patent system yesterday and today</vt:lpstr>
      <vt:lpstr>The role of the patent system</vt:lpstr>
      <vt:lpstr>Patents as a social contract</vt:lpstr>
      <vt:lpstr>Rights conferred by patents</vt:lpstr>
      <vt:lpstr>PowerPoint Presentation</vt:lpstr>
      <vt:lpstr>PowerPoint Presentation</vt:lpstr>
      <vt:lpstr>What does the description contain?</vt:lpstr>
      <vt:lpstr>What can and can’t be patented</vt:lpstr>
      <vt:lpstr>When is an invention "new"?</vt:lpstr>
      <vt:lpstr>Do’s and don’ts for safeguarding novelty</vt:lpstr>
      <vt:lpstr>When is an invention "inventive"?</vt:lpstr>
      <vt:lpstr>PowerPoint Presentation</vt:lpstr>
      <vt:lpstr>PowerPoint Presentation</vt:lpstr>
      <vt:lpstr>PowerPoint Presentation</vt:lpstr>
      <vt:lpstr>PowerPoint Presentation</vt:lpstr>
      <vt:lpstr>PowerPoint Presentation</vt:lpstr>
      <vt:lpstr>What is infringement?</vt:lpstr>
      <vt:lpstr>Advantages and disadvantages of getting a patent</vt:lpstr>
      <vt:lpstr>Alternatives to patenting</vt:lpstr>
      <vt:lpstr>What to consider before filing an application</vt:lpstr>
      <vt:lpstr>What might happen if I decide not to patent  my invention?</vt:lpstr>
      <vt:lpstr>How patents are used</vt:lpstr>
      <vt:lpstr>Solutions found in patent documents</vt:lpstr>
      <vt:lpstr>Searching for patents is easy</vt:lpstr>
      <vt:lpstr>… but a basic knowledge of patent jargon is needed!</vt:lpstr>
      <vt:lpstr>Agenda</vt:lpstr>
      <vt:lpstr>CII and Business Methods</vt:lpstr>
      <vt:lpstr>PowerPoint Presentation</vt:lpstr>
      <vt:lpstr>Computer-implemented Inventions</vt:lpstr>
      <vt:lpstr>Computer-implemented Inventions</vt:lpstr>
      <vt:lpstr>PowerPoint Presentation</vt:lpstr>
      <vt:lpstr>Technical is...</vt:lpstr>
      <vt:lpstr>Computer Programs</vt:lpstr>
      <vt:lpstr>Trivial requirement</vt:lpstr>
      <vt:lpstr>Example I: Exclusion</vt:lpstr>
      <vt:lpstr>Example II: Computer-Implemented Business Method</vt:lpstr>
      <vt:lpstr>Example II: Computer-Implemented Business Method</vt:lpstr>
      <vt:lpstr>Inventive step: problem-and-solution approach</vt:lpstr>
      <vt:lpstr>Inventive Step</vt:lpstr>
    </vt:vector>
  </TitlesOfParts>
  <Company>European Patent 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az22543</dc:creator>
  <cp:lastModifiedBy>itu</cp:lastModifiedBy>
  <cp:revision>1372</cp:revision>
  <cp:lastPrinted>2014-06-16T14:29:54Z</cp:lastPrinted>
  <dcterms:created xsi:type="dcterms:W3CDTF">2008-08-25T10:47:01Z</dcterms:created>
  <dcterms:modified xsi:type="dcterms:W3CDTF">2016-12-16T14:22:04Z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chema">
    <vt:lpwstr>red</vt:lpwstr>
  </property>
  <property fmtid="{D5CDD505-2E9C-101B-9397-08002B2CF9AE}" pid="3" name="DocComment">
    <vt:lpwstr/>
  </property>
  <property fmtid="{D5CDD505-2E9C-101B-9397-08002B2CF9AE}" pid="4" name="DocStatus">
    <vt:lpwstr/>
  </property>
  <property fmtid="{D5CDD505-2E9C-101B-9397-08002B2CF9AE}" pid="5" name="Quality">
    <vt:lpwstr/>
  </property>
  <property fmtid="{D5CDD505-2E9C-101B-9397-08002B2CF9AE}" pid="6" name="Order">
    <vt:lpwstr>3339900.00000000</vt:lpwstr>
  </property>
  <property fmtid="{D5CDD505-2E9C-101B-9397-08002B2CF9AE}" pid="7" name="ContentType">
    <vt:lpwstr>Document</vt:lpwstr>
  </property>
  <property fmtid="{D5CDD505-2E9C-101B-9397-08002B2CF9AE}" pid="8" name="JobNo">
    <vt:lpwstr>132195</vt:lpwstr>
  </property>
  <property fmtid="{D5CDD505-2E9C-101B-9397-08002B2CF9AE}" pid="9" name="LCwithTrans">
    <vt:lpwstr>No</vt:lpwstr>
  </property>
  <property fmtid="{D5CDD505-2E9C-101B-9397-08002B2CF9AE}" pid="10" name="LTNo">
    <vt:lpwstr>132195a</vt:lpwstr>
  </property>
  <property fmtid="{D5CDD505-2E9C-101B-9397-08002B2CF9AE}" pid="11" name="DocLgge">
    <vt:lpwstr>EN</vt:lpwstr>
  </property>
  <property fmtid="{D5CDD505-2E9C-101B-9397-08002B2CF9AE}" pid="12" name="SentByOn">
    <vt:lpwstr/>
  </property>
  <property fmtid="{D5CDD505-2E9C-101B-9397-08002B2CF9AE}" pid="13" name="TypeOfDoc">
    <vt:lpwstr/>
  </property>
  <property fmtid="{D5CDD505-2E9C-101B-9397-08002B2CF9AE}" pid="14" name="Type">
    <vt:lpwstr>Editing</vt:lpwstr>
  </property>
</Properties>
</file>