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2" r:id="rId6"/>
    <p:sldId id="271" r:id="rId7"/>
    <p:sldId id="260" r:id="rId8"/>
    <p:sldId id="261" r:id="rId9"/>
    <p:sldId id="262" r:id="rId10"/>
    <p:sldId id="263" r:id="rId11"/>
    <p:sldId id="264" r:id="rId12"/>
    <p:sldId id="270" r:id="rId13"/>
    <p:sldId id="273" r:id="rId14"/>
    <p:sldId id="265" r:id="rId15"/>
    <p:sldId id="266" r:id="rId16"/>
    <p:sldId id="274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068A3-A88F-4198-BA78-261442291243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44368-5094-43CA-9CC5-FF5F025E0E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97710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44368-5094-43CA-9CC5-FF5F025E0E3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0946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9C0-284C-4CD9-8972-BFFC3F420DB7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62D2-304C-4B0B-894D-023E33DD3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7941524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9C0-284C-4CD9-8972-BFFC3F420DB7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62D2-304C-4B0B-894D-023E33DD3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9712860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9C0-284C-4CD9-8972-BFFC3F420DB7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62D2-304C-4B0B-894D-023E33DD3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508390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9C0-284C-4CD9-8972-BFFC3F420DB7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62D2-304C-4B0B-894D-023E33DD3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2556106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9C0-284C-4CD9-8972-BFFC3F420DB7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62D2-304C-4B0B-894D-023E33DD3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9411106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9C0-284C-4CD9-8972-BFFC3F420DB7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62D2-304C-4B0B-894D-023E33DD3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75756522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9C0-284C-4CD9-8972-BFFC3F420DB7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62D2-304C-4B0B-894D-023E33DD3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7485931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9C0-284C-4CD9-8972-BFFC3F420DB7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62D2-304C-4B0B-894D-023E33DD3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1948986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9C0-284C-4CD9-8972-BFFC3F420DB7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62D2-304C-4B0B-894D-023E33DD3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6745823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9C0-284C-4CD9-8972-BFFC3F420DB7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62D2-304C-4B0B-894D-023E33DD3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11716044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9C0-284C-4CD9-8972-BFFC3F420DB7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62D2-304C-4B0B-894D-023E33DD3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5666641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AC9C0-284C-4CD9-8972-BFFC3F420DB7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662D2-304C-4B0B-894D-023E33DD3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57811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slow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Online Car Dealer System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Group Members:</a:t>
            </a:r>
          </a:p>
          <a:p>
            <a:pPr algn="r"/>
            <a:r>
              <a:rPr lang="en-US" dirty="0" smtClean="0"/>
              <a:t>Rogelio </a:t>
            </a:r>
            <a:r>
              <a:rPr lang="en-US" dirty="0"/>
              <a:t>Alonso</a:t>
            </a:r>
          </a:p>
          <a:p>
            <a:pPr algn="r"/>
            <a:r>
              <a:rPr lang="en-US" dirty="0" smtClean="0"/>
              <a:t>Ariel </a:t>
            </a:r>
            <a:r>
              <a:rPr lang="en-US" dirty="0" err="1" smtClean="0"/>
              <a:t>Cambas</a:t>
            </a:r>
            <a:endParaRPr lang="en-US" dirty="0" smtClean="0"/>
          </a:p>
          <a:p>
            <a:pPr algn="r"/>
            <a:r>
              <a:rPr lang="en-US" dirty="0" smtClean="0"/>
              <a:t>Johann </a:t>
            </a:r>
            <a:r>
              <a:rPr lang="en-US" dirty="0" err="1" smtClean="0"/>
              <a:t>Henao</a:t>
            </a:r>
            <a:endParaRPr lang="en-US" dirty="0" smtClean="0"/>
          </a:p>
          <a:p>
            <a:pPr algn="r"/>
            <a:r>
              <a:rPr lang="en-US" dirty="0" smtClean="0"/>
              <a:t>Yang Zhang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793637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Selected Use Case 4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Name: Edit Cars</a:t>
            </a:r>
          </a:p>
          <a:p>
            <a:r>
              <a:rPr lang="en-US" dirty="0" smtClean="0"/>
              <a:t>Actor: Admin</a:t>
            </a:r>
          </a:p>
          <a:p>
            <a:r>
              <a:rPr lang="en-US" dirty="0" smtClean="0"/>
              <a:t>Entry Condition: </a:t>
            </a:r>
          </a:p>
          <a:p>
            <a:pPr lvl="1"/>
            <a:r>
              <a:rPr lang="en-US" dirty="0" smtClean="0"/>
              <a:t>Logged in as admin </a:t>
            </a:r>
          </a:p>
          <a:p>
            <a:pPr lvl="1"/>
            <a:r>
              <a:rPr lang="en-US" dirty="0" smtClean="0"/>
              <a:t>On the page with the “Edit Cars” function</a:t>
            </a:r>
          </a:p>
          <a:p>
            <a:r>
              <a:rPr lang="en-US" dirty="0" smtClean="0"/>
              <a:t>Event Flow: </a:t>
            </a:r>
          </a:p>
          <a:p>
            <a:pPr lvl="1"/>
            <a:r>
              <a:rPr lang="en-US" dirty="0" smtClean="0"/>
              <a:t>Admin click the “Edit Cars” button</a:t>
            </a:r>
          </a:p>
          <a:p>
            <a:pPr lvl="1"/>
            <a:r>
              <a:rPr lang="en-US" dirty="0" smtClean="0"/>
              <a:t>Edit the information of the cars in the inventory</a:t>
            </a:r>
          </a:p>
          <a:p>
            <a:pPr lvl="1"/>
            <a:r>
              <a:rPr lang="en-US" dirty="0" smtClean="0"/>
              <a:t>Click “Save” button to update the car’s information</a:t>
            </a:r>
          </a:p>
          <a:p>
            <a:r>
              <a:rPr lang="en-US" dirty="0" smtClean="0"/>
              <a:t>Exit Condition: Admin updated a car information.</a:t>
            </a:r>
          </a:p>
          <a:p>
            <a:r>
              <a:rPr lang="en-US" dirty="0" smtClean="0"/>
              <a:t>Exceptions: </a:t>
            </a:r>
          </a:p>
          <a:p>
            <a:pPr lvl="1"/>
            <a:r>
              <a:rPr lang="en-US" dirty="0" smtClean="0"/>
              <a:t>Cancel</a:t>
            </a:r>
          </a:p>
          <a:p>
            <a:pPr lvl="1"/>
            <a:r>
              <a:rPr lang="en-US" dirty="0" smtClean="0"/>
              <a:t>Repeated Unique values</a:t>
            </a:r>
          </a:p>
          <a:p>
            <a:r>
              <a:rPr lang="en-US" dirty="0"/>
              <a:t>Special Requirements : User must be Logged in</a:t>
            </a:r>
          </a:p>
        </p:txBody>
      </p:sp>
    </p:spTree>
    <p:extLst>
      <p:ext uri="{BB962C8B-B14F-4D97-AF65-F5344CB8AC3E}">
        <p14:creationId xmlns="" xmlns:p14="http://schemas.microsoft.com/office/powerpoint/2010/main" val="17316342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 Diagrams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0" y="1219200"/>
            <a:ext cx="9829800" cy="6231467"/>
          </a:xfrm>
        </p:spPr>
      </p:pic>
    </p:spTree>
    <p:extLst>
      <p:ext uri="{BB962C8B-B14F-4D97-AF65-F5344CB8AC3E}">
        <p14:creationId xmlns="" xmlns:p14="http://schemas.microsoft.com/office/powerpoint/2010/main" val="1193449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 Diagrams</a:t>
            </a:r>
            <a:endParaRPr lang="en-US" b="1" dirty="0"/>
          </a:p>
        </p:txBody>
      </p:sp>
      <p:pic>
        <p:nvPicPr>
          <p:cNvPr id="6" name="Content Placeholder 5" descr="Capture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6200" y="1371600"/>
            <a:ext cx="9677399" cy="5105400"/>
          </a:xfrm>
        </p:spPr>
      </p:pic>
    </p:spTree>
    <p:extLst>
      <p:ext uri="{BB962C8B-B14F-4D97-AF65-F5344CB8AC3E}">
        <p14:creationId xmlns="" xmlns:p14="http://schemas.microsoft.com/office/powerpoint/2010/main" val="3373920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 Diagrams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190625"/>
            <a:ext cx="8610601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373920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52600"/>
            <a:ext cx="9208741" cy="5334000"/>
          </a:xfr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Class Diagrams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609995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Selected Sequence Diagram 1</a:t>
            </a:r>
            <a:endParaRPr lang="en-US" b="1" dirty="0"/>
          </a:p>
        </p:txBody>
      </p:sp>
      <p:pic>
        <p:nvPicPr>
          <p:cNvPr id="6" name="Content Placeholder 5" descr="SeqDiag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71600"/>
            <a:ext cx="8153400" cy="5181600"/>
          </a:xfrm>
        </p:spPr>
      </p:pic>
    </p:spTree>
    <p:extLst>
      <p:ext uri="{BB962C8B-B14F-4D97-AF65-F5344CB8AC3E}">
        <p14:creationId xmlns="" xmlns:p14="http://schemas.microsoft.com/office/powerpoint/2010/main" val="5602174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Selected Sequence Diagram 2</a:t>
            </a:r>
            <a:endParaRPr lang="en-US" b="1" dirty="0"/>
          </a:p>
        </p:txBody>
      </p:sp>
      <p:pic>
        <p:nvPicPr>
          <p:cNvPr id="6" name="Content Placeholder 5" descr="SeqDia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295400"/>
            <a:ext cx="8305800" cy="5181600"/>
          </a:xfrm>
        </p:spPr>
      </p:pic>
    </p:spTree>
    <p:extLst>
      <p:ext uri="{BB962C8B-B14F-4D97-AF65-F5344CB8AC3E}">
        <p14:creationId xmlns="" xmlns:p14="http://schemas.microsoft.com/office/powerpoint/2010/main" val="5602174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Summary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a tool for SOCD to stay competitive </a:t>
            </a:r>
          </a:p>
          <a:p>
            <a:r>
              <a:rPr lang="en-US" dirty="0" smtClean="0"/>
              <a:t>Functional and Non-Functional requirements</a:t>
            </a:r>
          </a:p>
          <a:p>
            <a:r>
              <a:rPr lang="en-US" dirty="0" smtClean="0"/>
              <a:t>Examples of Uses Cases</a:t>
            </a:r>
          </a:p>
          <a:p>
            <a:r>
              <a:rPr lang="en-US" dirty="0" smtClean="0"/>
              <a:t>Constrains</a:t>
            </a:r>
          </a:p>
          <a:p>
            <a:r>
              <a:rPr lang="en-US" dirty="0" smtClean="0"/>
              <a:t>Object Model</a:t>
            </a:r>
          </a:p>
          <a:p>
            <a:r>
              <a:rPr lang="en-US" dirty="0" smtClean="0"/>
              <a:t>Dynamic Model</a:t>
            </a:r>
          </a:p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504070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Brief 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Our client "Sunshine Car Dealer </a:t>
            </a:r>
            <a:r>
              <a:rPr lang="en-US" dirty="0" smtClean="0"/>
              <a:t>Inc." </a:t>
            </a:r>
            <a:r>
              <a:rPr lang="en-US" dirty="0"/>
              <a:t>is in the business of selling cars.  They want to extend their business model to include an online car </a:t>
            </a:r>
            <a:r>
              <a:rPr lang="en-US" dirty="0" smtClean="0"/>
              <a:t>sales </a:t>
            </a:r>
            <a:r>
              <a:rPr lang="en-US" dirty="0"/>
              <a:t>system that they wish to call "Sunshine Online Car </a:t>
            </a:r>
            <a:r>
              <a:rPr lang="en-US" dirty="0" smtClean="0"/>
              <a:t>Dealer System". </a:t>
            </a:r>
          </a:p>
          <a:p>
            <a:r>
              <a:rPr lang="en-US" dirty="0" smtClean="0"/>
              <a:t>The purpose of having an online car dealer system for </a:t>
            </a:r>
            <a:r>
              <a:rPr lang="en-US" dirty="0"/>
              <a:t>Sunshine Car Dealer </a:t>
            </a:r>
            <a:r>
              <a:rPr lang="en-US" dirty="0" smtClean="0"/>
              <a:t>are as follows:</a:t>
            </a:r>
          </a:p>
          <a:p>
            <a:pPr lvl="1"/>
            <a:r>
              <a:rPr lang="en-US" dirty="0" smtClean="0"/>
              <a:t>Stay competitive</a:t>
            </a:r>
          </a:p>
          <a:p>
            <a:pPr lvl="1"/>
            <a:r>
              <a:rPr lang="en-US" dirty="0" smtClean="0"/>
              <a:t>Different purchasing experience</a:t>
            </a:r>
          </a:p>
          <a:p>
            <a:pPr lvl="1"/>
            <a:r>
              <a:rPr lang="en-US" dirty="0" smtClean="0"/>
              <a:t>Cut down expenses</a:t>
            </a:r>
          </a:p>
          <a:p>
            <a:pPr lvl="1"/>
            <a:r>
              <a:rPr lang="en-US" dirty="0" smtClean="0"/>
              <a:t>Consolidate Inventory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047827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Nonfunctional requirements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Definition: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 smtClean="0"/>
              <a:t>The </a:t>
            </a:r>
            <a:r>
              <a:rPr lang="en-US" dirty="0"/>
              <a:t>Sunshine Online Car Dealer System will </a:t>
            </a:r>
            <a:r>
              <a:rPr lang="en-US" dirty="0" smtClean="0"/>
              <a:t>sell vehicles online to user. 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The sell process will occurred unattended from human supervision until car is ready to be shipped.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Usability 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The </a:t>
            </a:r>
            <a:r>
              <a:rPr lang="en-US" dirty="0"/>
              <a:t>Sunshine Online Car Dealer System will </a:t>
            </a:r>
            <a:r>
              <a:rPr lang="en-US" dirty="0" smtClean="0"/>
              <a:t>be available at all times and accessible from any computer connected to the internet with a browser.</a:t>
            </a:r>
          </a:p>
          <a:p>
            <a:pPr lvl="1"/>
            <a:endParaRPr lang="en-US" dirty="0"/>
          </a:p>
          <a:p>
            <a:r>
              <a:rPr lang="en-US" dirty="0"/>
              <a:t>Reliability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The system will be a secure reliable source to make a vehicle purchase.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Sunshine Online Car Dealer System will </a:t>
            </a:r>
            <a:r>
              <a:rPr lang="en-US" dirty="0" smtClean="0"/>
              <a:t>not have an invalid input as all the input option will be provided for their selection.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Sunshine Online Car Dealer System will </a:t>
            </a:r>
            <a:r>
              <a:rPr lang="en-US" dirty="0" smtClean="0"/>
              <a:t>only provide for sale whatever is available in it’s inventory. </a:t>
            </a:r>
          </a:p>
          <a:p>
            <a:pPr lvl="1"/>
            <a:endParaRPr lang="en-US" dirty="0"/>
          </a:p>
          <a:p>
            <a:r>
              <a:rPr lang="en-US" dirty="0"/>
              <a:t>Performance</a:t>
            </a:r>
          </a:p>
          <a:p>
            <a:pPr lvl="1"/>
            <a:r>
              <a:rPr lang="en-US" dirty="0" smtClean="0"/>
              <a:t>There is no constrain on response time.</a:t>
            </a:r>
          </a:p>
          <a:p>
            <a:pPr lvl="1"/>
            <a:endParaRPr lang="en-US" dirty="0"/>
          </a:p>
          <a:p>
            <a:r>
              <a:rPr lang="en-US" dirty="0"/>
              <a:t>Supportability</a:t>
            </a:r>
          </a:p>
          <a:p>
            <a:pPr lvl="1"/>
            <a:r>
              <a:rPr lang="en-US" dirty="0" smtClean="0"/>
              <a:t>Very portable since every device (i.e.: Smartphone or Tablet) with a browser will be able to access the </a:t>
            </a:r>
            <a:r>
              <a:rPr lang="en-US" dirty="0"/>
              <a:t>Sunshine Online Car Dealer System .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Sunshine Online Car Dealer System has </a:t>
            </a:r>
            <a:r>
              <a:rPr lang="en-US" dirty="0" smtClean="0"/>
              <a:t>been designed with Entity, Boundary and Control objects making the system more adaptable to maintainability, changes and support.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66422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Functional Requirements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1- A Home page </a:t>
            </a:r>
          </a:p>
          <a:p>
            <a:pPr marL="0" indent="0">
              <a:buNone/>
            </a:pPr>
            <a:r>
              <a:rPr lang="en-US" dirty="0"/>
              <a:t>	a-  Function to search</a:t>
            </a:r>
          </a:p>
          <a:p>
            <a:pPr marL="0" lvl="0" indent="0">
              <a:buNone/>
            </a:pPr>
            <a:r>
              <a:rPr lang="en-US" dirty="0" smtClean="0"/>
              <a:t>		Make</a:t>
            </a:r>
            <a:r>
              <a:rPr lang="en-US" dirty="0"/>
              <a:t>, Model, Year, Price Range , Mileage Range, Condition(New/Used).</a:t>
            </a:r>
          </a:p>
          <a:p>
            <a:pPr marL="0" indent="0">
              <a:buNone/>
            </a:pPr>
            <a:r>
              <a:rPr lang="en-US" dirty="0"/>
              <a:t>	b-  Function to route user to register/login.</a:t>
            </a:r>
          </a:p>
          <a:p>
            <a:pPr marL="0" indent="0">
              <a:buNone/>
            </a:pPr>
            <a:r>
              <a:rPr lang="en-US" dirty="0"/>
              <a:t>2- A Search Results Page</a:t>
            </a:r>
          </a:p>
          <a:p>
            <a:pPr marL="0" indent="0">
              <a:buNone/>
            </a:pPr>
            <a:r>
              <a:rPr lang="en-US" dirty="0"/>
              <a:t>	a- List of cars with basic car information Year, Model, Condition, Make, Model, Price, Mileage,  </a:t>
            </a:r>
          </a:p>
          <a:p>
            <a:pPr marL="0" indent="0">
              <a:buNone/>
            </a:pPr>
            <a:r>
              <a:rPr lang="en-US" dirty="0"/>
              <a:t>	b- A detailed selected car information page with pictures of the car.  Will show all of the basic information </a:t>
            </a:r>
            <a:r>
              <a:rPr lang="en-US" dirty="0" smtClean="0"/>
              <a:t>		as </a:t>
            </a:r>
            <a:r>
              <a:rPr lang="en-US" dirty="0"/>
              <a:t>well as pictures and additional notes.</a:t>
            </a:r>
          </a:p>
          <a:p>
            <a:pPr marL="0" indent="0">
              <a:buNone/>
            </a:pPr>
            <a:r>
              <a:rPr lang="en-US" dirty="0"/>
              <a:t>	c- Button to select car and continue to purchase.</a:t>
            </a:r>
          </a:p>
          <a:p>
            <a:pPr marL="0" indent="0">
              <a:buNone/>
            </a:pPr>
            <a:r>
              <a:rPr lang="en-US" dirty="0"/>
              <a:t>	d- If user is not logged in, the user will be taken to register/login page.  Car selection must be saved in the </a:t>
            </a:r>
            <a:r>
              <a:rPr lang="en-US" dirty="0" smtClean="0"/>
              <a:t>		user </a:t>
            </a:r>
            <a:r>
              <a:rPr lang="en-US" dirty="0"/>
              <a:t>session so that </a:t>
            </a:r>
            <a:r>
              <a:rPr lang="en-US" dirty="0" smtClean="0"/>
              <a:t>once </a:t>
            </a:r>
            <a:r>
              <a:rPr lang="en-US" dirty="0"/>
              <a:t>logged in/registered the user can see the car selected previously.</a:t>
            </a:r>
          </a:p>
          <a:p>
            <a:pPr marL="0" indent="0">
              <a:buNone/>
            </a:pPr>
            <a:r>
              <a:rPr lang="en-US" dirty="0"/>
              <a:t>3-  A Login page</a:t>
            </a:r>
          </a:p>
          <a:p>
            <a:pPr marL="457200" lvl="1" indent="0">
              <a:buNone/>
            </a:pPr>
            <a:r>
              <a:rPr lang="en-US" dirty="0"/>
              <a:t>Fields to enter User Name and password.  Links to forgot username/password and to register.</a:t>
            </a:r>
          </a:p>
          <a:p>
            <a:pPr marL="457200" lvl="1" indent="0">
              <a:buNone/>
            </a:pPr>
            <a:r>
              <a:rPr lang="en-US" b="1" dirty="0"/>
              <a:t>Note:</a:t>
            </a:r>
            <a:r>
              <a:rPr lang="en-US" dirty="0"/>
              <a:t> Both regular users or site administrator users can log in through this page.</a:t>
            </a:r>
          </a:p>
          <a:p>
            <a:pPr marL="0" indent="0">
              <a:buNone/>
            </a:pPr>
            <a:r>
              <a:rPr lang="en-US" dirty="0"/>
              <a:t>4- A Registration page</a:t>
            </a:r>
          </a:p>
          <a:p>
            <a:pPr marL="457200" lvl="1" indent="0">
              <a:buNone/>
            </a:pPr>
            <a:r>
              <a:rPr lang="en-US" dirty="0"/>
              <a:t>Fields:  first name, last name, date of birth, phone, billing address,  shipping address, email,</a:t>
            </a:r>
          </a:p>
          <a:p>
            <a:pPr marL="457200" lvl="1" indent="0">
              <a:buNone/>
            </a:pPr>
            <a:r>
              <a:rPr lang="en-US" dirty="0"/>
              <a:t>user name, password, password confirmation.</a:t>
            </a:r>
          </a:p>
          <a:p>
            <a:pPr marL="0" indent="0">
              <a:buNone/>
            </a:pPr>
            <a:r>
              <a:rPr lang="en-US" dirty="0"/>
              <a:t>5- A purchase page</a:t>
            </a:r>
          </a:p>
          <a:p>
            <a:pPr marL="457200" lvl="1" indent="0">
              <a:buNone/>
            </a:pPr>
            <a:r>
              <a:rPr lang="en-US" dirty="0"/>
              <a:t>Car details information, Car price, Delivery charges, taxes, grand total, Shipping Address,  Payment information(Card holder's full Name, Card type, Card Number, Expiration Date, CVV code, Billing address.),  confirmation/cancel buttons.</a:t>
            </a:r>
          </a:p>
          <a:p>
            <a:pPr marL="0" indent="0">
              <a:buNone/>
            </a:pPr>
            <a:r>
              <a:rPr lang="en-US" dirty="0"/>
              <a:t>6- A Payment confirmation Page.</a:t>
            </a:r>
          </a:p>
          <a:p>
            <a:pPr marL="0" lvl="0" indent="0">
              <a:buNone/>
            </a:pPr>
            <a:r>
              <a:rPr lang="en-US" dirty="0"/>
              <a:t>Car detail information, Total amount paid, receipt number, delivery date, delivery address.</a:t>
            </a:r>
          </a:p>
          <a:p>
            <a:pPr marL="0" indent="0">
              <a:buNone/>
            </a:pPr>
            <a:r>
              <a:rPr lang="en-US" dirty="0"/>
              <a:t>7- A customer profile page</a:t>
            </a:r>
          </a:p>
          <a:p>
            <a:pPr marL="457200" lvl="1" indent="0">
              <a:buNone/>
            </a:pPr>
            <a:r>
              <a:rPr lang="en-US" dirty="0"/>
              <a:t>Customer details, change password option,  option to update customer details information.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18291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Functional Requirements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8- Logged in Admin home page</a:t>
            </a:r>
          </a:p>
          <a:p>
            <a:pPr marL="457200" lvl="1" indent="0">
              <a:buNone/>
            </a:pPr>
            <a:r>
              <a:rPr lang="en-US" dirty="0"/>
              <a:t>Buttons:  Add Admin user, Registered Users, Car Inventory, Reports.</a:t>
            </a:r>
          </a:p>
          <a:p>
            <a:pPr marL="0" indent="0">
              <a:buNone/>
            </a:pPr>
            <a:r>
              <a:rPr lang="en-US" dirty="0"/>
              <a:t>9-Add Admin page</a:t>
            </a:r>
          </a:p>
          <a:p>
            <a:pPr marL="457200" lvl="1" indent="0">
              <a:buNone/>
            </a:pPr>
            <a:r>
              <a:rPr lang="en-US" dirty="0"/>
              <a:t>Fields:  first name, last name, description, active/inactive. Password, password confirmation.</a:t>
            </a:r>
          </a:p>
          <a:p>
            <a:pPr marL="0" indent="0">
              <a:buNone/>
            </a:pPr>
            <a:r>
              <a:rPr lang="en-US" dirty="0"/>
              <a:t>10- Registered User page</a:t>
            </a:r>
          </a:p>
          <a:p>
            <a:pPr marL="457200" lvl="1" indent="0">
              <a:buNone/>
            </a:pPr>
            <a:r>
              <a:rPr lang="en-US" dirty="0"/>
              <a:t>List of all users, user name, first name, last name, type of user, buttons to delete or update selected user.</a:t>
            </a:r>
          </a:p>
          <a:p>
            <a:pPr marL="0" indent="0">
              <a:buNone/>
            </a:pPr>
            <a:r>
              <a:rPr lang="en-US" dirty="0"/>
              <a:t>11- Car Inventory</a:t>
            </a:r>
          </a:p>
          <a:p>
            <a:pPr marL="457200" lvl="1" indent="0">
              <a:buNone/>
            </a:pPr>
            <a:r>
              <a:rPr lang="en-US" dirty="0"/>
              <a:t>Displays list of all available inventory (Sorted by make, model, condition).  Option to</a:t>
            </a:r>
          </a:p>
          <a:p>
            <a:pPr marL="0" indent="0">
              <a:buNone/>
            </a:pPr>
            <a:r>
              <a:rPr lang="en-US" dirty="0"/>
              <a:t>	update/delete selected inventory item.  Option to add a new car to inventory.</a:t>
            </a:r>
          </a:p>
          <a:p>
            <a:pPr marL="0" indent="0">
              <a:buNone/>
            </a:pPr>
            <a:r>
              <a:rPr lang="en-US" dirty="0"/>
              <a:t>12- Add Car inventory page</a:t>
            </a:r>
          </a:p>
          <a:p>
            <a:pPr marL="457200" lvl="1" indent="0">
              <a:buNone/>
            </a:pPr>
            <a:r>
              <a:rPr lang="en-US" dirty="0"/>
              <a:t>Fields:  Car details, car pictures path.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13- Reports page</a:t>
            </a:r>
          </a:p>
          <a:p>
            <a:pPr marL="0" lvl="0" indent="0">
              <a:buNone/>
            </a:pPr>
            <a:r>
              <a:rPr lang="en-US" dirty="0" smtClean="0"/>
              <a:t>	Option </a:t>
            </a:r>
            <a:r>
              <a:rPr lang="en-US" dirty="0"/>
              <a:t>to print Sales made current day, week, current month, current year, date range.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b="1" dirty="0"/>
              <a:t>Definitions: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/>
              <a:t>Car Details:   Includes all of the following fields:  Make, Model, Year, Condition, Mileage, Price</a:t>
            </a:r>
            <a:r>
              <a:rPr lang="en-US" dirty="0" smtClean="0"/>
              <a:t>, Color,  </a:t>
            </a:r>
            <a:r>
              <a:rPr lang="en-US" dirty="0"/>
              <a:t>Car item Number(car id).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Customer Details:  Includes all of the following fields:  User Name, First Name, Last Name, Billing/Shipping address, email address, Date of </a:t>
            </a:r>
            <a:r>
              <a:rPr lang="en-US" dirty="0" smtClean="0"/>
              <a:t>Birth.</a:t>
            </a:r>
          </a:p>
          <a:p>
            <a:pPr marL="0" indent="0">
              <a:buNone/>
            </a:pPr>
            <a:r>
              <a:rPr lang="en-US" dirty="0" smtClean="0"/>
              <a:t> </a:t>
            </a:r>
          </a:p>
          <a:p>
            <a:r>
              <a:rPr lang="en-US" dirty="0" smtClean="0"/>
              <a:t>Global </a:t>
            </a:r>
            <a:r>
              <a:rPr lang="en-US" dirty="0"/>
              <a:t>page features:   Back to home button, Logo of the </a:t>
            </a:r>
            <a:r>
              <a:rPr lang="en-US" dirty="0" smtClean="0"/>
              <a:t>company (On </a:t>
            </a:r>
            <a:r>
              <a:rPr lang="en-US" dirty="0"/>
              <a:t>the upper right hand corner of </a:t>
            </a:r>
            <a:r>
              <a:rPr lang="en-US" dirty="0" smtClean="0"/>
              <a:t>page) and </a:t>
            </a:r>
            <a:r>
              <a:rPr lang="en-US" dirty="0"/>
              <a:t>option to </a:t>
            </a:r>
            <a:r>
              <a:rPr lang="en-US" dirty="0" smtClean="0"/>
              <a:t>update the profile of a  </a:t>
            </a:r>
            <a:r>
              <a:rPr lang="en-US" dirty="0"/>
              <a:t>logged in </a:t>
            </a:r>
            <a:r>
              <a:rPr lang="en-US" dirty="0" smtClean="0"/>
              <a:t>user.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00752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Constraints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Client Constraints: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The systems interface must be any web browser.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Sunshine Online Car Dealer System must contain a </a:t>
            </a:r>
            <a:r>
              <a:rPr lang="en-US" dirty="0" err="1" smtClean="0"/>
              <a:t>mySQL</a:t>
            </a:r>
            <a:r>
              <a:rPr lang="en-US" dirty="0" smtClean="0"/>
              <a:t> database  with at least one user as Administrator.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It must assign a session to every user accessing a domain web page.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It has to be capable to support three types of user (Guest,  Customer &amp; Admin)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The Sunshine Online Car Dealer System has to sell cars with minimal human supervision.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The system sells 1 car at a time per user transaction.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572620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Selected Use Case 1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Name: Login</a:t>
            </a:r>
          </a:p>
          <a:p>
            <a:r>
              <a:rPr lang="en-US" dirty="0" smtClean="0"/>
              <a:t>Actor: User/Admin</a:t>
            </a:r>
          </a:p>
          <a:p>
            <a:r>
              <a:rPr lang="en-US" dirty="0" smtClean="0"/>
              <a:t>Entry Condition: </a:t>
            </a:r>
          </a:p>
          <a:p>
            <a:pPr lvl="1"/>
            <a:r>
              <a:rPr lang="en-US" dirty="0" smtClean="0"/>
              <a:t>User/Admin must be at the login web page of Sunshine Online Car Dealer System.</a:t>
            </a:r>
          </a:p>
          <a:p>
            <a:pPr lvl="1"/>
            <a:r>
              <a:rPr lang="en-US" dirty="0" smtClean="0"/>
              <a:t>User/Admin has a valid username and password.</a:t>
            </a:r>
          </a:p>
          <a:p>
            <a:r>
              <a:rPr lang="en-US" dirty="0" smtClean="0"/>
              <a:t>Event Flow: </a:t>
            </a:r>
          </a:p>
          <a:p>
            <a:pPr lvl="1"/>
            <a:r>
              <a:rPr lang="en-US" dirty="0" smtClean="0"/>
              <a:t>User/Admin input username and password into the Login web page.</a:t>
            </a:r>
          </a:p>
          <a:p>
            <a:pPr lvl="1"/>
            <a:r>
              <a:rPr lang="en-US" dirty="0" smtClean="0"/>
              <a:t>Sunshine Online Car Dealer System </a:t>
            </a:r>
            <a:r>
              <a:rPr lang="en-US" dirty="0"/>
              <a:t>match username/password entered with list of stored </a:t>
            </a:r>
            <a:r>
              <a:rPr lang="en-US" dirty="0" smtClean="0"/>
              <a:t>users/admin.</a:t>
            </a:r>
          </a:p>
          <a:p>
            <a:pPr lvl="1"/>
            <a:r>
              <a:rPr lang="en-US" dirty="0"/>
              <a:t>Sunshine </a:t>
            </a:r>
            <a:r>
              <a:rPr lang="en-US" dirty="0" smtClean="0"/>
              <a:t>Online Car Dealer System logs User/Admin</a:t>
            </a:r>
            <a:r>
              <a:rPr lang="en-US" dirty="0"/>
              <a:t> into the system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User/Admin </a:t>
            </a:r>
            <a:r>
              <a:rPr lang="en-US" dirty="0"/>
              <a:t> are </a:t>
            </a:r>
            <a:r>
              <a:rPr lang="en-US" dirty="0" smtClean="0"/>
              <a:t>redirected </a:t>
            </a:r>
            <a:r>
              <a:rPr lang="en-US" dirty="0"/>
              <a:t>to home/index </a:t>
            </a:r>
            <a:r>
              <a:rPr lang="en-US" dirty="0" smtClean="0"/>
              <a:t>web </a:t>
            </a:r>
            <a:r>
              <a:rPr lang="en-US" dirty="0"/>
              <a:t>page </a:t>
            </a:r>
            <a:r>
              <a:rPr lang="en-US" dirty="0" smtClean="0"/>
              <a:t>or into the requested page showing </a:t>
            </a:r>
            <a:r>
              <a:rPr lang="en-US" dirty="0"/>
              <a:t>a logged in status.</a:t>
            </a:r>
            <a:endParaRPr lang="en-US" dirty="0" smtClean="0"/>
          </a:p>
          <a:p>
            <a:r>
              <a:rPr lang="en-US" dirty="0" smtClean="0"/>
              <a:t>Exit Condition: User/Admin</a:t>
            </a:r>
            <a:r>
              <a:rPr lang="en-US" dirty="0"/>
              <a:t> is logged into Sunshine </a:t>
            </a:r>
            <a:r>
              <a:rPr lang="en-US" dirty="0" smtClean="0"/>
              <a:t>Online Car Dealer System.</a:t>
            </a:r>
          </a:p>
          <a:p>
            <a:r>
              <a:rPr lang="en-US" dirty="0" smtClean="0"/>
              <a:t>Exceptions: </a:t>
            </a:r>
          </a:p>
          <a:p>
            <a:pPr lvl="1"/>
            <a:r>
              <a:rPr lang="en-US" dirty="0" smtClean="0"/>
              <a:t>Cancel</a:t>
            </a:r>
          </a:p>
          <a:p>
            <a:pPr lvl="1"/>
            <a:r>
              <a:rPr lang="en-US" dirty="0" smtClean="0"/>
              <a:t>“Wrong Username/Password”</a:t>
            </a:r>
          </a:p>
          <a:p>
            <a:pPr lvl="1"/>
            <a:r>
              <a:rPr lang="en-US" dirty="0" smtClean="0"/>
              <a:t>“No connectivity”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547320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Selected Use Case 2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Name: Purchase A Car</a:t>
            </a:r>
          </a:p>
          <a:p>
            <a:r>
              <a:rPr lang="en-US" dirty="0" smtClean="0"/>
              <a:t>Actor: User</a:t>
            </a:r>
          </a:p>
          <a:p>
            <a:r>
              <a:rPr lang="en-US" dirty="0" smtClean="0"/>
              <a:t>Entry Condition:</a:t>
            </a:r>
          </a:p>
          <a:p>
            <a:pPr lvl="1"/>
            <a:r>
              <a:rPr lang="en-US" dirty="0"/>
              <a:t>User must be at a web page of Sunshine </a:t>
            </a:r>
            <a:r>
              <a:rPr lang="en-US" dirty="0" smtClean="0"/>
              <a:t>Online Car Dealer System </a:t>
            </a:r>
            <a:r>
              <a:rPr lang="en-US" dirty="0"/>
              <a:t>displaying a list of cars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User must be logged 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Event Flow:</a:t>
            </a:r>
          </a:p>
          <a:p>
            <a:pPr lvl="1"/>
            <a:r>
              <a:rPr lang="en-US" dirty="0" smtClean="0"/>
              <a:t>User </a:t>
            </a:r>
            <a:r>
              <a:rPr lang="en-US" dirty="0"/>
              <a:t>selects car to be purchased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Sunshine </a:t>
            </a:r>
            <a:r>
              <a:rPr lang="en-US" dirty="0" smtClean="0"/>
              <a:t>Online Car Dealer System displays </a:t>
            </a:r>
            <a:r>
              <a:rPr lang="en-US" dirty="0"/>
              <a:t>the car details including price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User selects Purchase option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User </a:t>
            </a:r>
            <a:r>
              <a:rPr lang="en-US" dirty="0" smtClean="0"/>
              <a:t>enters the credit car information to purchase the selected car.</a:t>
            </a:r>
          </a:p>
          <a:p>
            <a:pPr lvl="1"/>
            <a:r>
              <a:rPr lang="en-US" dirty="0"/>
              <a:t>Sunshine </a:t>
            </a:r>
            <a:r>
              <a:rPr lang="en-US" dirty="0" smtClean="0"/>
              <a:t>Online Car Dealer System shows </a:t>
            </a:r>
            <a:r>
              <a:rPr lang="en-US" dirty="0"/>
              <a:t>a confirmation web page with transaction details and delivery </a:t>
            </a:r>
            <a:r>
              <a:rPr lang="en-US" dirty="0" smtClean="0"/>
              <a:t>date.</a:t>
            </a:r>
            <a:endParaRPr lang="en-US" b="0" dirty="0" smtClean="0">
              <a:effectLst/>
            </a:endParaRPr>
          </a:p>
          <a:p>
            <a:r>
              <a:rPr lang="en-US" dirty="0" smtClean="0"/>
              <a:t>Exit Condition: </a:t>
            </a:r>
            <a:r>
              <a:rPr lang="en-US" dirty="0"/>
              <a:t>User purchased a car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Exceptions:</a:t>
            </a:r>
          </a:p>
          <a:p>
            <a:pPr lvl="1"/>
            <a:r>
              <a:rPr lang="en-US" dirty="0" smtClean="0"/>
              <a:t>Cancel</a:t>
            </a:r>
          </a:p>
          <a:p>
            <a:pPr lvl="1"/>
            <a:r>
              <a:rPr lang="en-US" dirty="0" smtClean="0"/>
              <a:t>Invalid Credit Card Information</a:t>
            </a:r>
          </a:p>
          <a:p>
            <a:pPr lvl="1"/>
            <a:r>
              <a:rPr lang="en-US" dirty="0" smtClean="0"/>
              <a:t>Sold to another faster customer</a:t>
            </a:r>
          </a:p>
          <a:p>
            <a:r>
              <a:rPr lang="en-US" dirty="0" smtClean="0"/>
              <a:t>Special </a:t>
            </a:r>
            <a:r>
              <a:rPr lang="en-US" dirty="0"/>
              <a:t>Requirements : </a:t>
            </a:r>
            <a:r>
              <a:rPr lang="en-US" dirty="0" smtClean="0"/>
              <a:t>User must be Logged in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300619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Selected Use Case 3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Name: Add Admin</a:t>
            </a:r>
          </a:p>
          <a:p>
            <a:r>
              <a:rPr lang="en-US" dirty="0" smtClean="0"/>
              <a:t>Actor: Admin</a:t>
            </a:r>
          </a:p>
          <a:p>
            <a:r>
              <a:rPr lang="en-US" dirty="0" smtClean="0"/>
              <a:t>Entry Condition: </a:t>
            </a:r>
          </a:p>
          <a:p>
            <a:pPr lvl="1"/>
            <a:r>
              <a:rPr lang="en-US" dirty="0" smtClean="0"/>
              <a:t>Logged in as admin </a:t>
            </a:r>
            <a:endParaRPr lang="en-US" dirty="0"/>
          </a:p>
          <a:p>
            <a:pPr lvl="1"/>
            <a:r>
              <a:rPr lang="en-US" dirty="0" smtClean="0"/>
              <a:t>On the page with the “Add Admin” function</a:t>
            </a:r>
          </a:p>
          <a:p>
            <a:r>
              <a:rPr lang="en-US" dirty="0" smtClean="0"/>
              <a:t>Event Flow: </a:t>
            </a:r>
          </a:p>
          <a:p>
            <a:pPr lvl="1"/>
            <a:r>
              <a:rPr lang="en-US" dirty="0" smtClean="0"/>
              <a:t>Admin click the “Add Admin” button</a:t>
            </a:r>
          </a:p>
          <a:p>
            <a:pPr lvl="1"/>
            <a:r>
              <a:rPr lang="en-US" dirty="0" smtClean="0"/>
              <a:t>Enter the information of the new admin that needs to be added</a:t>
            </a:r>
          </a:p>
          <a:p>
            <a:pPr lvl="1"/>
            <a:r>
              <a:rPr lang="en-US" dirty="0" smtClean="0"/>
              <a:t>Click “Save” button to create the new admin</a:t>
            </a:r>
          </a:p>
          <a:p>
            <a:r>
              <a:rPr lang="en-US" dirty="0" smtClean="0"/>
              <a:t>Exit Condition: A new Admin User is created in the system.</a:t>
            </a:r>
          </a:p>
          <a:p>
            <a:r>
              <a:rPr lang="en-US" dirty="0" smtClean="0"/>
              <a:t>Exceptions: </a:t>
            </a:r>
          </a:p>
          <a:p>
            <a:pPr lvl="1"/>
            <a:r>
              <a:rPr lang="en-US" dirty="0" smtClean="0"/>
              <a:t>Cancel</a:t>
            </a:r>
          </a:p>
          <a:p>
            <a:pPr lvl="1"/>
            <a:r>
              <a:rPr lang="en-US" dirty="0" smtClean="0"/>
              <a:t>“Username already exists”</a:t>
            </a:r>
          </a:p>
          <a:p>
            <a:r>
              <a:rPr lang="en-US" dirty="0"/>
              <a:t>Special Requirements : User must be Logged in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3690590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</TotalTime>
  <Words>863</Words>
  <Application>Microsoft Office PowerPoint</Application>
  <PresentationFormat>On-screen Show (4:3)</PresentationFormat>
  <Paragraphs>167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Online Car Dealer System</vt:lpstr>
      <vt:lpstr>Brief Introduction</vt:lpstr>
      <vt:lpstr>Nonfunctional requirements</vt:lpstr>
      <vt:lpstr>Functional Requirements</vt:lpstr>
      <vt:lpstr>Functional Requirements</vt:lpstr>
      <vt:lpstr>Constraints</vt:lpstr>
      <vt:lpstr>Selected Use Case 1</vt:lpstr>
      <vt:lpstr>Selected Use Case 2</vt:lpstr>
      <vt:lpstr>Selected Use Case 3</vt:lpstr>
      <vt:lpstr>Selected Use Case 4</vt:lpstr>
      <vt:lpstr>Class Diagrams</vt:lpstr>
      <vt:lpstr>Class Diagrams</vt:lpstr>
      <vt:lpstr>Class Diagrams</vt:lpstr>
      <vt:lpstr>Slide 14</vt:lpstr>
      <vt:lpstr>Selected Sequence Diagram 1</vt:lpstr>
      <vt:lpstr>Selected Sequence Diagram 2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Car Dealer System</dc:title>
  <dc:creator>Boyuan Guan</dc:creator>
  <cp:lastModifiedBy>jhenao</cp:lastModifiedBy>
  <cp:revision>36</cp:revision>
  <dcterms:created xsi:type="dcterms:W3CDTF">2014-02-09T20:30:10Z</dcterms:created>
  <dcterms:modified xsi:type="dcterms:W3CDTF">2014-02-11T22:45:22Z</dcterms:modified>
</cp:coreProperties>
</file>