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62"/>
  </p:notesMasterIdLst>
  <p:sldIdLst>
    <p:sldId id="355" r:id="rId2"/>
    <p:sldId id="356" r:id="rId3"/>
    <p:sldId id="273" r:id="rId4"/>
    <p:sldId id="278" r:id="rId5"/>
    <p:sldId id="357" r:id="rId6"/>
    <p:sldId id="330" r:id="rId7"/>
    <p:sldId id="331" r:id="rId8"/>
    <p:sldId id="257" r:id="rId9"/>
    <p:sldId id="301" r:id="rId10"/>
    <p:sldId id="300" r:id="rId11"/>
    <p:sldId id="293" r:id="rId12"/>
    <p:sldId id="260" r:id="rId13"/>
    <p:sldId id="262" r:id="rId14"/>
    <p:sldId id="263" r:id="rId15"/>
    <p:sldId id="304" r:id="rId16"/>
    <p:sldId id="305" r:id="rId17"/>
    <p:sldId id="332" r:id="rId18"/>
    <p:sldId id="333" r:id="rId19"/>
    <p:sldId id="334" r:id="rId20"/>
    <p:sldId id="335" r:id="rId21"/>
    <p:sldId id="337" r:id="rId22"/>
    <p:sldId id="344" r:id="rId23"/>
    <p:sldId id="264" r:id="rId24"/>
    <p:sldId id="259" r:id="rId25"/>
    <p:sldId id="265" r:id="rId26"/>
    <p:sldId id="306" r:id="rId27"/>
    <p:sldId id="307" r:id="rId28"/>
    <p:sldId id="308" r:id="rId29"/>
    <p:sldId id="309" r:id="rId30"/>
    <p:sldId id="266" r:id="rId31"/>
    <p:sldId id="310" r:id="rId32"/>
    <p:sldId id="267" r:id="rId33"/>
    <p:sldId id="268" r:id="rId34"/>
    <p:sldId id="269" r:id="rId35"/>
    <p:sldId id="270" r:id="rId36"/>
    <p:sldId id="271" r:id="rId37"/>
    <p:sldId id="272" r:id="rId38"/>
    <p:sldId id="325" r:id="rId39"/>
    <p:sldId id="296" r:id="rId40"/>
    <p:sldId id="311" r:id="rId41"/>
    <p:sldId id="312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2" r:id="rId50"/>
    <p:sldId id="323" r:id="rId51"/>
    <p:sldId id="32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4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728" autoAdjust="0"/>
  </p:normalViewPr>
  <p:slideViewPr>
    <p:cSldViewPr>
      <p:cViewPr>
        <p:scale>
          <a:sx n="80" d="100"/>
          <a:sy n="80" d="100"/>
        </p:scale>
        <p:origin x="2448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B7F066C-61D6-4104-B631-05244DA748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83C5317-0919-4CD8-B0AF-129CFF7CDF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EA3DB12-23EF-4D9E-A583-302BC017502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2E208047-3238-424D-8060-3799CA48A2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0753F674-FFB6-4DB0-8A45-362A7FDF6B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E5C027F2-BAD9-40AF-B1D9-E50F989AC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6B9D06-930D-4DA5-9DA4-708AFF05648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EB7A036-406A-40DB-906E-7D19ADAAD654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571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5540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27134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93F4FD0E-853A-431F-8A6F-699F21B1C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6B830DB4-5014-4964-A411-8E928E09E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C5FD2D88-6A1B-40B3-9F44-92D7C7EC3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577D1-5EC8-4304-818B-F46763E42E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59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790704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EB5C835-FEF8-492D-A6E2-5EAEAD8B9FD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222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428096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65602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C67F-0E12-40A4-B159-C58ABE733A2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815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0669-2DF2-4416-95ED-80E2A40C881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55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79191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4094-8228-4D6B-A932-B0CC296E99A2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801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F6A07344-5E68-4102-B41D-750439915A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582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2-en.mpg" TargetMode="External"/><Relationship Id="rId2" Type="http://schemas.openxmlformats.org/officeDocument/2006/relationships/hyperlink" Target="video2.m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Al-Kindi.jpg" TargetMode="External"/><Relationship Id="rId2" Type="http://schemas.openxmlformats.org/officeDocument/2006/relationships/image" Target="http://en.wikipedia.org/wik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keretaapi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A98-217B-4C89-8D22-2AC84B17D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KEAMANAN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56B122-13C1-48CF-AC6A-BEB512DAB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MONA ELVIYENTI,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  <a:p>
            <a:r>
              <a:rPr lang="en-US" dirty="0"/>
              <a:t>POLITEKNIK CALTEX RIAU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AD4BA-8384-44EA-BBB6-BB7AD87B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F3BF-71CC-4B4D-B808-2E2E8213E4A8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026">
            <a:extLst>
              <a:ext uri="{FF2B5EF4-FFF2-40B4-BE49-F238E27FC236}">
                <a16:creationId xmlns:a16="http://schemas.microsoft.com/office/drawing/2014/main" id="{68CFE7DD-1C69-4528-8FF2-8CD76AC0F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16389" name="Rectangle 1027">
            <a:extLst>
              <a:ext uri="{FF2B5EF4-FFF2-40B4-BE49-F238E27FC236}">
                <a16:creationId xmlns:a16="http://schemas.microsoft.com/office/drawing/2014/main" id="{0DE3446D-8A9B-4F05-9A53-BAB91F81B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err="1"/>
              <a:t>Pengirim</a:t>
            </a:r>
            <a:r>
              <a:rPr lang="en-US" altLang="en-US" sz="2400" dirty="0"/>
              <a:t> (</a:t>
            </a:r>
            <a:r>
              <a:rPr lang="en-US" altLang="en-US" sz="2400" i="1" dirty="0"/>
              <a:t>sender</a:t>
            </a:r>
            <a:r>
              <a:rPr lang="en-US" altLang="en-US" sz="2400" dirty="0"/>
              <a:t>): </a:t>
            </a:r>
            <a:r>
              <a:rPr lang="en-US" altLang="en-US" sz="2400" dirty="0" err="1"/>
              <a:t>pihak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mengirim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pesan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/>
              <a:t>Penerima</a:t>
            </a:r>
            <a:r>
              <a:rPr lang="en-US" altLang="en-US" sz="2400" dirty="0"/>
              <a:t> (</a:t>
            </a:r>
            <a:r>
              <a:rPr lang="en-US" altLang="en-US" sz="2400" i="1" dirty="0"/>
              <a:t>receiver</a:t>
            </a:r>
            <a:r>
              <a:rPr lang="en-US" altLang="en-US" sz="2400" dirty="0"/>
              <a:t>): </a:t>
            </a:r>
            <a:r>
              <a:rPr lang="en-US" altLang="en-US" sz="2400" dirty="0" err="1"/>
              <a:t>pihak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menerima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pesan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Pengirim</a:t>
            </a:r>
            <a:r>
              <a:rPr lang="en-US" altLang="en-US" sz="2400" dirty="0"/>
              <a:t>/</a:t>
            </a:r>
            <a:r>
              <a:rPr lang="en-US" altLang="en-US" sz="2400" dirty="0" err="1"/>
              <a:t>penerima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orang,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mesin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dll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cs typeface="Times New Roman" panose="02020603050405020304" pitchFamily="18" charset="0"/>
              </a:rPr>
              <a:t>Contoh</a:t>
            </a:r>
            <a:r>
              <a:rPr lang="en-US" altLang="en-US" sz="2400" dirty="0"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 err="1">
                <a:cs typeface="Times New Roman" panose="02020603050405020304" pitchFamily="18" charset="0"/>
              </a:rPr>
              <a:t>pengirim</a:t>
            </a:r>
            <a:r>
              <a:rPr lang="en-US" altLang="en-US" sz="2000" dirty="0">
                <a:cs typeface="Times New Roman" panose="02020603050405020304" pitchFamily="18" charset="0"/>
              </a:rPr>
              <a:t> = Alice,  </a:t>
            </a:r>
            <a:r>
              <a:rPr lang="en-US" altLang="en-US" sz="2000" dirty="0" err="1">
                <a:cs typeface="Times New Roman" panose="02020603050405020304" pitchFamily="18" charset="0"/>
              </a:rPr>
              <a:t>penerima</a:t>
            </a:r>
            <a:r>
              <a:rPr lang="en-US" altLang="en-US" sz="2000" dirty="0">
                <a:cs typeface="Times New Roman" panose="02020603050405020304" pitchFamily="18" charset="0"/>
              </a:rPr>
              <a:t> = Bob;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 err="1">
                <a:cs typeface="Times New Roman" panose="02020603050405020304" pitchFamily="18" charset="0"/>
              </a:rPr>
              <a:t>pengirim</a:t>
            </a:r>
            <a:r>
              <a:rPr lang="en-US" altLang="en-US" sz="2000" dirty="0"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cs typeface="Times New Roman" panose="02020603050405020304" pitchFamily="18" charset="0"/>
              </a:rPr>
              <a:t>komputer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client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penerima</a:t>
            </a:r>
            <a:r>
              <a:rPr lang="en-US" altLang="en-US" sz="2000" dirty="0"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cs typeface="Times New Roman" panose="02020603050405020304" pitchFamily="18" charset="0"/>
              </a:rPr>
              <a:t>komp</a:t>
            </a:r>
            <a:r>
              <a:rPr lang="en-US" altLang="en-US" sz="2000" dirty="0">
                <a:cs typeface="Times New Roman" panose="02020603050405020304" pitchFamily="18" charset="0"/>
              </a:rPr>
              <a:t>. </a:t>
            </a:r>
            <a:r>
              <a:rPr lang="en-US" altLang="en-US" sz="2000" i="1" dirty="0">
                <a:cs typeface="Times New Roman" panose="02020603050405020304" pitchFamily="18" charset="0"/>
              </a:rPr>
              <a:t>server;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cs typeface="Times New Roman" panose="02020603050405020304" pitchFamily="18" charset="0"/>
              </a:rPr>
              <a:t> 	</a:t>
            </a:r>
            <a:r>
              <a:rPr lang="en-US" altLang="en-US" sz="2000" dirty="0" err="1">
                <a:cs typeface="Times New Roman" panose="02020603050405020304" pitchFamily="18" charset="0"/>
              </a:rPr>
              <a:t>pengirim</a:t>
            </a:r>
            <a:r>
              <a:rPr lang="en-US" altLang="en-US" sz="2000" dirty="0">
                <a:cs typeface="Times New Roman" panose="02020603050405020304" pitchFamily="18" charset="0"/>
              </a:rPr>
              <a:t> = Alice, </a:t>
            </a:r>
            <a:r>
              <a:rPr lang="en-US" altLang="en-US" sz="2000" dirty="0" err="1">
                <a:cs typeface="Times New Roman" panose="02020603050405020304" pitchFamily="18" charset="0"/>
              </a:rPr>
              <a:t>penerima</a:t>
            </a:r>
            <a:r>
              <a:rPr lang="en-US" altLang="en-US" sz="2000" dirty="0"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cs typeface="Times New Roman" panose="02020603050405020304" pitchFamily="18" charset="0"/>
              </a:rPr>
              <a:t>mesin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penjawab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cs typeface="Times New Roman" panose="02020603050405020304" pitchFamily="18" charset="0"/>
              </a:rPr>
              <a:t>Pengirim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ingin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pesan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dapat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dikirim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secara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aman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yaitu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pihak</a:t>
            </a:r>
            <a:r>
              <a:rPr lang="en-US" altLang="en-US" sz="2400" dirty="0">
                <a:cs typeface="Times New Roman" panose="02020603050405020304" pitchFamily="18" charset="0"/>
              </a:rPr>
              <a:t> lain </a:t>
            </a:r>
            <a:r>
              <a:rPr lang="en-US" altLang="en-US" sz="2400" dirty="0" err="1">
                <a:cs typeface="Times New Roman" panose="02020603050405020304" pitchFamily="18" charset="0"/>
              </a:rPr>
              <a:t>tidak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dapat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membaca</a:t>
            </a:r>
            <a:r>
              <a:rPr lang="en-US" altLang="en-US" sz="2400" dirty="0">
                <a:cs typeface="Times New Roman" panose="02020603050405020304" pitchFamily="18" charset="0"/>
              </a:rPr>
              <a:t>/</a:t>
            </a:r>
            <a:r>
              <a:rPr lang="en-US" altLang="en-US" sz="2400" dirty="0" err="1">
                <a:cs typeface="Times New Roman" panose="02020603050405020304" pitchFamily="18" charset="0"/>
              </a:rPr>
              <a:t>memanipulasi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cs typeface="Times New Roman" panose="02020603050405020304" pitchFamily="18" charset="0"/>
              </a:rPr>
              <a:t>pesan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4A79-FCB9-43B5-B2EC-C5CFC7CC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0DA5-887A-40DF-9D65-D9749E4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D6A1B5-5A1C-49AC-BF48-02D624776951}" type="slidenum">
              <a:rPr lang="en-GB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5BD97475-E23A-4B41-9A82-84B2C5FE2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GB" altLang="en-US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6DFCB76-B71E-4051-934D-06411EB94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41576"/>
            <a:ext cx="7772400" cy="40507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 err="1"/>
              <a:t>Cipherteks</a:t>
            </a:r>
            <a:r>
              <a:rPr lang="en-US" altLang="en-US" sz="2400" dirty="0"/>
              <a:t> (</a:t>
            </a:r>
            <a:r>
              <a:rPr lang="en-US" altLang="en-US" sz="2400" i="1" dirty="0"/>
              <a:t>ciphertext</a:t>
            </a:r>
            <a:r>
              <a:rPr lang="en-US" altLang="en-US" sz="2400" dirty="0"/>
              <a:t>): </a:t>
            </a:r>
            <a:r>
              <a:rPr lang="en-US" altLang="en-US" sz="2400" dirty="0" err="1"/>
              <a:t>pesan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telah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disandikan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bermakna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lagi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Tujuan</a:t>
            </a:r>
            <a:r>
              <a:rPr lang="en-US" altLang="en-US" sz="2400" dirty="0"/>
              <a:t>: agar </a:t>
            </a:r>
            <a:r>
              <a:rPr lang="en-US" altLang="en-US" sz="2400" dirty="0" err="1"/>
              <a:t>pesan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dibaca</a:t>
            </a:r>
            <a:r>
              <a:rPr lang="en-US" altLang="en-US" sz="2400" dirty="0"/>
              <a:t> oleh </a:t>
            </a:r>
            <a:r>
              <a:rPr lang="en-US" altLang="en-US" sz="2400" dirty="0" err="1"/>
              <a:t>pihak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berhak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  Nama lain: </a:t>
            </a:r>
            <a:r>
              <a:rPr lang="en-US" altLang="en-US" sz="2400" b="1" dirty="0" err="1"/>
              <a:t>kriptogram</a:t>
            </a:r>
            <a:r>
              <a:rPr lang="en-US" altLang="en-US" sz="2400" dirty="0"/>
              <a:t> (</a:t>
            </a:r>
            <a:r>
              <a:rPr lang="en-US" altLang="en-US" sz="2400" i="1" dirty="0"/>
              <a:t>cryptogram</a:t>
            </a:r>
            <a:r>
              <a:rPr lang="en-US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 err="1"/>
              <a:t>Cipherteks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dikembalikan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plainteks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semula</a:t>
            </a:r>
            <a:endParaRPr lang="en-GB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E096-B6B9-44A2-89CB-BCDF5A5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D2B2-DFD5-43E7-93E3-7F9C345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F9F90C-420C-4ED2-88BE-37E779415118}" type="slidenum">
              <a:rPr lang="en-GB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C3DD16A-AA9A-4EF0-AA6F-03B6C592F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AE149DB-58C0-4283-9392-6D246B44A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029" y="1929705"/>
            <a:ext cx="7772400" cy="44196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err="1"/>
              <a:t>Contoh</a:t>
            </a:r>
            <a:r>
              <a:rPr lang="en-US" altLang="en-US" sz="28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err="1"/>
              <a:t>Plainteks</a:t>
            </a:r>
            <a:r>
              <a:rPr lang="en-US" altLang="en-US" sz="2800" dirty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culik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anak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itu</a:t>
            </a:r>
            <a:r>
              <a:rPr lang="en-US" altLang="en-US" sz="2800" dirty="0">
                <a:latin typeface="Courier New" panose="02070309020205020404" pitchFamily="49" charset="0"/>
              </a:rPr>
              <a:t> jam 11 </a:t>
            </a:r>
            <a:r>
              <a:rPr lang="en-US" altLang="en-US" sz="2800" dirty="0" err="1">
                <a:latin typeface="Courier New" panose="02070309020205020404" pitchFamily="49" charset="0"/>
              </a:rPr>
              <a:t>siang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err="1"/>
              <a:t>Cipherteks</a:t>
            </a:r>
            <a:r>
              <a:rPr lang="en-US" altLang="en-US" sz="2800" dirty="0"/>
              <a:t>: </a:t>
            </a:r>
            <a:r>
              <a:rPr lang="en-US" altLang="en-US" sz="2800" dirty="0">
                <a:latin typeface="Courier New" panose="02070309020205020404" pitchFamily="49" charset="0"/>
              </a:rPr>
              <a:t>t^$gfUi89rewoFpfdWqL:p[</a:t>
            </a:r>
            <a:r>
              <a:rPr lang="en-US" altLang="en-US" sz="2800" dirty="0" err="1">
                <a:latin typeface="Courier New" panose="02070309020205020404" pitchFamily="49" charset="0"/>
              </a:rPr>
              <a:t>uTcxZ</a:t>
            </a:r>
            <a:endParaRPr lang="en-GB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E790-E629-412E-BDBA-EB7D79A7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F8D8-F378-4C2B-9A12-235B25F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E336F0-1029-4351-9058-06D0252DCFA3}" type="slidenum">
              <a:rPr lang="en-GB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25053DB2-6E36-4549-91D0-F7845D099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496894A-7BD5-4686-99AF-83806B357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/>
              <a:t>Enkripsi</a:t>
            </a:r>
            <a:r>
              <a:rPr lang="en-US" altLang="en-US" sz="2800"/>
              <a:t> (</a:t>
            </a:r>
            <a:r>
              <a:rPr lang="en-US" altLang="en-US" sz="2800" i="1"/>
              <a:t>encryption</a:t>
            </a:r>
            <a:r>
              <a:rPr lang="en-US" altLang="en-US" sz="2800"/>
              <a:t>): p</a:t>
            </a:r>
            <a:r>
              <a:rPr lang="en-US" altLang="en-US" sz="2800">
                <a:cs typeface="Times New Roman" panose="02020603050405020304" pitchFamily="18" charset="0"/>
              </a:rPr>
              <a:t>roses menyandikan plainteks menjadi cipherteks.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Nama lain: </a:t>
            </a:r>
            <a:r>
              <a:rPr lang="en-GB" altLang="en-US" sz="2800"/>
              <a:t> </a:t>
            </a:r>
            <a:r>
              <a:rPr lang="en-US" altLang="en-US" sz="2800" i="1"/>
              <a:t>enciphering</a:t>
            </a:r>
            <a:r>
              <a:rPr lang="en-US" altLang="en-US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Dekripsi</a:t>
            </a:r>
            <a:r>
              <a:rPr lang="en-US" altLang="en-US" sz="2800">
                <a:cs typeface="Times New Roman" panose="02020603050405020304" pitchFamily="18" charset="0"/>
              </a:rPr>
              <a:t> (</a:t>
            </a:r>
            <a:r>
              <a:rPr lang="en-US" altLang="en-US" sz="2800" i="1">
                <a:cs typeface="Times New Roman" panose="02020603050405020304" pitchFamily="18" charset="0"/>
              </a:rPr>
              <a:t>decryption</a:t>
            </a:r>
            <a:r>
              <a:rPr lang="en-US" altLang="en-US" sz="2800">
                <a:cs typeface="Times New Roman" panose="02020603050405020304" pitchFamily="18" charset="0"/>
              </a:rPr>
              <a:t>): Proses mengembalikan cipherteks menjadi plainteks semula.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Nama lain: </a:t>
            </a:r>
            <a:r>
              <a:rPr lang="en-US" altLang="en-US" sz="2800" i="1"/>
              <a:t>deciphering</a:t>
            </a:r>
            <a:endParaRPr lang="en-GB" alt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B103-F0C1-45D7-BA3C-3D59BA3D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675F-B91A-4F44-9137-704C7A0A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3D392E-D2AC-4A28-AB6E-4CF3C52A4EB6}" type="slidenum">
              <a:rPr lang="en-GB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26">
            <a:extLst>
              <a:ext uri="{FF2B5EF4-FFF2-40B4-BE49-F238E27FC236}">
                <a16:creationId xmlns:a16="http://schemas.microsoft.com/office/drawing/2014/main" id="{F1BE123D-B194-45F9-8B1C-6166FCA5B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E39C62-981B-4D4C-940A-2C3A2645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154737-0A82-4275-A25E-1CD37D29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DB2124-F40D-4E51-85D5-210BB6308C54}" type="slidenum">
              <a:rPr lang="en-GB" altLang="en-US" sz="1400">
                <a:latin typeface="Arial" panose="020B0604020202020204" pitchFamily="34" charset="0"/>
              </a:rPr>
              <a:pPr eaLnBrk="1" hangingPunct="1"/>
              <a:t>14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2054" name="Rectangle 1030">
            <a:extLst>
              <a:ext uri="{FF2B5EF4-FFF2-40B4-BE49-F238E27FC236}">
                <a16:creationId xmlns:a16="http://schemas.microsoft.com/office/drawing/2014/main" id="{4E4C2C2C-E06B-4C07-9587-12A215DF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0" name="Object 1029">
            <a:extLst>
              <a:ext uri="{FF2B5EF4-FFF2-40B4-BE49-F238E27FC236}">
                <a16:creationId xmlns:a16="http://schemas.microsoft.com/office/drawing/2014/main" id="{166D3110-C232-4E83-8E54-977B22483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69977"/>
              </p:ext>
            </p:extLst>
          </p:nvPr>
        </p:nvGraphicFramePr>
        <p:xfrm>
          <a:off x="876300" y="2362200"/>
          <a:ext cx="73914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4817190" imgH="1284434" progId="Visio.Drawing.6">
                  <p:embed/>
                </p:oleObj>
              </mc:Choice>
              <mc:Fallback>
                <p:oleObj r:id="rId3" imgW="4817190" imgH="1284434" progId="Visio.Drawing.6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362200"/>
                        <a:ext cx="7391400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D83937A6-17DC-4EA2-A381-9F4EECFF7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Notasi Matematis</a:t>
            </a:r>
            <a:endParaRPr lang="en-GB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5A0E572-FFDF-4015-86AC-AD84023DF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Misalkan: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>
                <a:cs typeface="Times New Roman" panose="02020603050405020304" pitchFamily="18" charset="0"/>
              </a:rPr>
              <a:t>	C</a:t>
            </a:r>
            <a:r>
              <a:rPr lang="en-US" altLang="en-US" sz="2800">
                <a:cs typeface="Times New Roman" panose="02020603050405020304" pitchFamily="18" charset="0"/>
              </a:rPr>
              <a:t> = chiperteks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>
                <a:cs typeface="Times New Roman" panose="02020603050405020304" pitchFamily="18" charset="0"/>
              </a:rPr>
              <a:t>	P</a:t>
            </a:r>
            <a:r>
              <a:rPr lang="en-US" altLang="en-US" sz="2800">
                <a:cs typeface="Times New Roman" panose="02020603050405020304" pitchFamily="18" charset="0"/>
              </a:rPr>
              <a:t> = plainteks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Fungsi enkripsi </a:t>
            </a:r>
            <a:r>
              <a:rPr lang="en-US" altLang="en-US" sz="2800" i="1">
                <a:cs typeface="Times New Roman" panose="02020603050405020304" pitchFamily="18" charset="0"/>
              </a:rPr>
              <a:t>E</a:t>
            </a:r>
            <a:r>
              <a:rPr lang="en-US" altLang="en-US" sz="2800">
                <a:cs typeface="Times New Roman" panose="02020603050405020304" pitchFamily="18" charset="0"/>
              </a:rPr>
              <a:t> memetakan </a:t>
            </a:r>
            <a:r>
              <a:rPr lang="en-US" altLang="en-US" sz="2800" i="1">
                <a:cs typeface="Times New Roman" panose="02020603050405020304" pitchFamily="18" charset="0"/>
              </a:rPr>
              <a:t>P</a:t>
            </a:r>
            <a:r>
              <a:rPr lang="en-US" altLang="en-US" sz="2800">
                <a:cs typeface="Times New Roman" panose="02020603050405020304" pitchFamily="18" charset="0"/>
              </a:rPr>
              <a:t> ke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>
                <a:cs typeface="Times New Roman" panose="02020603050405020304" pitchFamily="18" charset="0"/>
              </a:rPr>
              <a:t>	E</a:t>
            </a:r>
            <a:r>
              <a:rPr lang="en-US" altLang="en-US" sz="2800"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cs typeface="Times New Roman" panose="02020603050405020304" pitchFamily="18" charset="0"/>
              </a:rPr>
              <a:t>P</a:t>
            </a:r>
            <a:r>
              <a:rPr lang="en-US" altLang="en-US" sz="2800"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cs typeface="Times New Roman" panose="02020603050405020304" pitchFamily="18" charset="0"/>
              </a:rPr>
              <a:t>C						</a:t>
            </a:r>
            <a:r>
              <a:rPr lang="en-US" altLang="en-US" sz="2800">
                <a:cs typeface="Times New Roman" panose="02020603050405020304" pitchFamily="18" charset="0"/>
              </a:rPr>
              <a:t>	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Fungsi dekripsi </a:t>
            </a:r>
            <a:r>
              <a:rPr lang="en-US" altLang="en-US" sz="2800" i="1">
                <a:cs typeface="Times New Roman" panose="02020603050405020304" pitchFamily="18" charset="0"/>
              </a:rPr>
              <a:t>D</a:t>
            </a:r>
            <a:r>
              <a:rPr lang="en-US" altLang="en-US" sz="2800">
                <a:cs typeface="Times New Roman" panose="02020603050405020304" pitchFamily="18" charset="0"/>
              </a:rPr>
              <a:t> memetakan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ke </a:t>
            </a:r>
            <a:r>
              <a:rPr lang="en-US" altLang="en-US" sz="2800" i="1">
                <a:cs typeface="Times New Roman" panose="02020603050405020304" pitchFamily="18" charset="0"/>
              </a:rPr>
              <a:t>P</a:t>
            </a:r>
            <a:r>
              <a:rPr lang="en-US" altLang="en-US" sz="2800">
                <a:cs typeface="Times New Roman" panose="02020603050405020304" pitchFamily="18" charset="0"/>
              </a:rPr>
              <a:t>,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 	</a:t>
            </a:r>
            <a:r>
              <a:rPr lang="en-US" altLang="en-US" sz="2800" i="1">
                <a:cs typeface="Times New Roman" panose="02020603050405020304" pitchFamily="18" charset="0"/>
              </a:rPr>
              <a:t>D</a:t>
            </a:r>
            <a:r>
              <a:rPr lang="en-US" altLang="en-US" sz="2800"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cs typeface="Times New Roman" panose="02020603050405020304" pitchFamily="18" charset="0"/>
              </a:rPr>
              <a:t>P</a:t>
            </a:r>
            <a:r>
              <a:rPr lang="en-US" altLang="en-US" sz="2800">
                <a:cs typeface="Times New Roman" panose="02020603050405020304" pitchFamily="18" charset="0"/>
              </a:rPr>
              <a:t>		</a:t>
            </a:r>
            <a:r>
              <a:rPr lang="en-GB" altLang="en-US" sz="280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C6F-67DC-482A-BE66-C14A218E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9DEE-A126-4333-B8AC-1AA00CE6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16BF46-9023-437F-A9BC-627F993F62BA}" type="slidenum">
              <a:rPr lang="en-GB" altLang="en-US" sz="1400">
                <a:latin typeface="Arial" panose="020B0604020202020204" pitchFamily="34" charset="0"/>
              </a:rPr>
              <a:pPr eaLnBrk="1" hangingPunct="1"/>
              <a:t>15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>
            <a:extLst>
              <a:ext uri="{FF2B5EF4-FFF2-40B4-BE49-F238E27FC236}">
                <a16:creationId xmlns:a16="http://schemas.microsoft.com/office/drawing/2014/main" id="{600A9D44-0375-43E7-973D-723B764F3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0946" y="1403604"/>
            <a:ext cx="7772400" cy="4050792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cs typeface="Times New Roman" panose="02020603050405020304" pitchFamily="18" charset="0"/>
              </a:rPr>
              <a:t>Fungsi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enkripsi</a:t>
            </a:r>
            <a:r>
              <a:rPr lang="en-US" altLang="en-US" sz="2400" dirty="0">
                <a:cs typeface="Times New Roman" panose="02020603050405020304" pitchFamily="18" charset="0"/>
              </a:rPr>
              <a:t> dan </a:t>
            </a:r>
            <a:r>
              <a:rPr lang="en-US" altLang="en-US" sz="2400" dirty="0" err="1">
                <a:cs typeface="Times New Roman" panose="02020603050405020304" pitchFamily="18" charset="0"/>
              </a:rPr>
              <a:t>dekripsi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harus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memenuhi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sifat</a:t>
            </a:r>
            <a:r>
              <a:rPr lang="en-US" altLang="en-US" sz="2400" dirty="0">
                <a:cs typeface="Times New Roman" panose="02020603050405020304" pitchFamily="18" charset="0"/>
              </a:rPr>
              <a:t>: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 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6000" b="1" i="1" dirty="0">
                <a:cs typeface="Times New Roman" panose="02020603050405020304" pitchFamily="18" charset="0"/>
              </a:rPr>
              <a:t>D</a:t>
            </a:r>
            <a:r>
              <a:rPr lang="en-US" altLang="en-US" sz="6000" b="1" dirty="0">
                <a:cs typeface="Times New Roman" panose="02020603050405020304" pitchFamily="18" charset="0"/>
              </a:rPr>
              <a:t>(</a:t>
            </a:r>
            <a:r>
              <a:rPr lang="en-US" altLang="en-US" sz="6000" b="1" i="1" dirty="0">
                <a:cs typeface="Times New Roman" panose="02020603050405020304" pitchFamily="18" charset="0"/>
              </a:rPr>
              <a:t>E</a:t>
            </a:r>
            <a:r>
              <a:rPr lang="en-US" altLang="en-US" sz="6000" b="1" dirty="0">
                <a:cs typeface="Times New Roman" panose="02020603050405020304" pitchFamily="18" charset="0"/>
              </a:rPr>
              <a:t>(</a:t>
            </a:r>
            <a:r>
              <a:rPr lang="en-US" altLang="en-US" sz="6000" b="1" i="1" dirty="0">
                <a:cs typeface="Times New Roman" panose="02020603050405020304" pitchFamily="18" charset="0"/>
              </a:rPr>
              <a:t>P</a:t>
            </a:r>
            <a:r>
              <a:rPr lang="en-US" altLang="en-US" sz="6000" b="1" dirty="0">
                <a:cs typeface="Times New Roman" panose="02020603050405020304" pitchFamily="18" charset="0"/>
              </a:rPr>
              <a:t>)) = </a:t>
            </a:r>
            <a:r>
              <a:rPr lang="en-US" altLang="en-US" sz="6000" b="1" i="1" dirty="0">
                <a:cs typeface="Times New Roman" panose="02020603050405020304" pitchFamily="18" charset="0"/>
              </a:rPr>
              <a:t>P</a:t>
            </a:r>
            <a:r>
              <a:rPr lang="en-US" altLang="en-US" sz="6000" b="1" dirty="0">
                <a:cs typeface="Times New Roman" panose="02020603050405020304" pitchFamily="18" charset="0"/>
              </a:rPr>
              <a:t>	</a:t>
            </a:r>
            <a:r>
              <a:rPr lang="en-GB" altLang="en-US" sz="24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D320-3E70-4B26-AA1C-AF35BE90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351F-1CC8-40A8-A684-F26C1257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B6D149-3130-444F-9441-2B5FD41F20D5}" type="slidenum">
              <a:rPr lang="en-GB" altLang="en-US" sz="1400">
                <a:latin typeface="Arial" panose="020B0604020202020204" pitchFamily="34" charset="0"/>
              </a:rPr>
              <a:pPr eaLnBrk="1" hangingPunct="1"/>
              <a:t>16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169E2380-FB99-42BD-A345-AC428B43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Aplikasi Enkripsi – Dekripsi</a:t>
            </a:r>
            <a:endParaRPr lang="en-GB" altLang="en-US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271105E-E997-41E2-ACA3-DB51EA7E6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Pengiriman data melalui saluran  komunikasi (</a:t>
            </a:r>
            <a:r>
              <a:rPr lang="en-US" altLang="en-US" sz="2800" i="1">
                <a:cs typeface="Times New Roman" panose="02020603050405020304" pitchFamily="18" charset="0"/>
              </a:rPr>
              <a:t>data encryption on motion</a:t>
            </a:r>
            <a:r>
              <a:rPr lang="en-US" altLang="en-US" sz="2800">
                <a:cs typeface="Times New Roman" panose="02020603050405020304" pitchFamily="18" charset="0"/>
              </a:rPr>
              <a:t>).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en-US" sz="2800">
                <a:cs typeface="Times New Roman" panose="02020603050405020304" pitchFamily="18" charset="0"/>
              </a:rPr>
              <a:t>Penyimpanan data di dalam </a:t>
            </a:r>
            <a:r>
              <a:rPr lang="en-US" altLang="en-US" sz="2800" i="1">
                <a:cs typeface="Times New Roman" panose="02020603050405020304" pitchFamily="18" charset="0"/>
              </a:rPr>
              <a:t>disk storage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(</a:t>
            </a:r>
            <a:r>
              <a:rPr lang="en-US" altLang="en-US" sz="2800" i="1">
                <a:cs typeface="Times New Roman" panose="02020603050405020304" pitchFamily="18" charset="0"/>
              </a:rPr>
              <a:t>data encryption at rest</a:t>
            </a:r>
            <a:r>
              <a:rPr lang="en-US" altLang="en-US" sz="2800">
                <a:cs typeface="Times New Roman" panose="02020603050405020304" pitchFamily="18" charset="0"/>
              </a:rPr>
              <a:t>)</a:t>
            </a:r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27A4-BA88-4D54-98C7-5FF62A4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DAE1-553E-48FC-BB93-3CC95AA0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C5BD8E-9A49-4901-90AF-C00BDB91E95D}" type="slidenum">
              <a:rPr lang="en-GB" altLang="en-US" sz="1400">
                <a:latin typeface="Arial" panose="020B0604020202020204" pitchFamily="34" charset="0"/>
              </a:rPr>
              <a:pPr eaLnBrk="1" hangingPunct="1"/>
              <a:t>17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3179DABA-8287-4CE3-937E-1E589D72B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Data Encryption on Motion</a:t>
            </a:r>
            <a:endParaRPr lang="en-GB" altLang="en-US" i="1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496AB5E-EC89-4BFD-A52F-0064D552D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cs typeface="Times New Roman" panose="02020603050405020304" pitchFamily="18" charset="0"/>
              </a:rPr>
              <a:t>Sinyal yang ditransmisikan dalam percakapan dengan </a:t>
            </a:r>
            <a:r>
              <a:rPr lang="en-US" altLang="en-US" sz="2800" i="1">
                <a:cs typeface="Times New Roman" panose="02020603050405020304" pitchFamily="18" charset="0"/>
              </a:rPr>
              <a:t>handphone.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cs typeface="Times New Roman" panose="02020603050405020304" pitchFamily="18" charset="0"/>
              </a:rPr>
              <a:t>Nomor PIN kartu ATM yang ditransmisikan dari mesin ATM ke komputer bank.	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cs typeface="Times New Roman" panose="02020603050405020304" pitchFamily="18" charset="0"/>
              </a:rPr>
              <a:t>Nomor PIN kartu kredit pada transaksi </a:t>
            </a:r>
            <a:r>
              <a:rPr lang="en-US" altLang="en-US" sz="2800" i="1">
                <a:cs typeface="Times New Roman" panose="02020603050405020304" pitchFamily="18" charset="0"/>
              </a:rPr>
              <a:t>e-commerce</a:t>
            </a:r>
            <a:r>
              <a:rPr lang="en-US" altLang="en-US" sz="2800">
                <a:cs typeface="Times New Roman" panose="02020603050405020304" pitchFamily="18" charset="0"/>
              </a:rPr>
              <a:t> di internet.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cs typeface="Times New Roman" panose="02020603050405020304" pitchFamily="18" charset="0"/>
              </a:rPr>
              <a:t>Siaran televisi berbayar (Pay TV)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cs typeface="Times New Roman" panose="02020603050405020304" pitchFamily="18" charset="0"/>
              </a:rPr>
              <a:t>Pesan melalui </a:t>
            </a:r>
            <a:r>
              <a:rPr lang="en-US" altLang="en-US" sz="2800" i="1">
                <a:cs typeface="Times New Roman" panose="02020603050405020304" pitchFamily="18" charset="0"/>
              </a:rPr>
              <a:t>BlackBerry Messenger </a:t>
            </a:r>
            <a:r>
              <a:rPr lang="en-US" altLang="en-US" sz="2800">
                <a:cs typeface="Times New Roman" panose="02020603050405020304" pitchFamily="18" charset="0"/>
              </a:rPr>
              <a:t>(BBM)</a:t>
            </a:r>
            <a:endParaRPr lang="en-GB" altLang="en-US" sz="280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9018-8E97-4AFC-A0C1-054CDF92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6B9E-6924-42E1-B81D-D4DE18B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E71DF0-6F4B-4968-9A39-EFAE9CD1E1ED}" type="slidenum">
              <a:rPr lang="en-GB" altLang="en-US" sz="1400">
                <a:latin typeface="Arial" panose="020B0604020202020204" pitchFamily="34" charset="0"/>
              </a:rPr>
              <a:pPr eaLnBrk="1" hangingPunct="1"/>
              <a:t>18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030679B9-FEE6-4CA5-998B-377171283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Data Encryption at Rest</a:t>
            </a:r>
            <a:endParaRPr lang="en-GB" altLang="en-US" i="1"/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BE32B74D-4BB7-4A0F-A07B-ABAF0F0B4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dirty="0" err="1"/>
              <a:t>Dokumen</a:t>
            </a:r>
            <a:r>
              <a:rPr lang="en-US" altLang="en-US" b="1" dirty="0"/>
              <a:t> </a:t>
            </a:r>
            <a:r>
              <a:rPr lang="en-US" altLang="en-US" b="1" dirty="0" err="1"/>
              <a:t>teks</a:t>
            </a:r>
            <a:endParaRPr lang="en-US" altLang="en-US" b="1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BC6AB4-AF7F-4EA2-8BF3-28A100E8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997EEF-A448-4F59-9A9D-DE2B9657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039B1B-CB43-4B8A-91A6-15C4B9357036}" type="slidenum">
              <a:rPr lang="en-GB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19972AB8-388F-435A-B182-0530B5ED0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57978"/>
              </p:ext>
            </p:extLst>
          </p:nvPr>
        </p:nvGraphicFramePr>
        <p:xfrm>
          <a:off x="1813841" y="2069624"/>
          <a:ext cx="6705600" cy="422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5630040" imgH="3549600" progId="Word.Document.8">
                  <p:embed/>
                </p:oleObj>
              </mc:Choice>
              <mc:Fallback>
                <p:oleObj name="Document" r:id="rId3" imgW="5630040" imgH="3549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41" y="2069624"/>
                        <a:ext cx="6705600" cy="422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0CAA-F9B0-4334-A4FC-48718A09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821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E8C5634-F313-4037-AD4D-8940AB457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691018"/>
              </p:ext>
            </p:extLst>
          </p:nvPr>
        </p:nvGraphicFramePr>
        <p:xfrm>
          <a:off x="685800" y="1524000"/>
          <a:ext cx="7772400" cy="447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380">
                  <a:extLst>
                    <a:ext uri="{9D8B030D-6E8A-4147-A177-3AD203B41FA5}">
                      <a16:colId xmlns:a16="http://schemas.microsoft.com/office/drawing/2014/main" val="4095141482"/>
                    </a:ext>
                  </a:extLst>
                </a:gridCol>
                <a:gridCol w="204695">
                  <a:extLst>
                    <a:ext uri="{9D8B030D-6E8A-4147-A177-3AD203B41FA5}">
                      <a16:colId xmlns:a16="http://schemas.microsoft.com/office/drawing/2014/main" val="404012641"/>
                    </a:ext>
                  </a:extLst>
                </a:gridCol>
                <a:gridCol w="5689325">
                  <a:extLst>
                    <a:ext uri="{9D8B030D-6E8A-4147-A177-3AD203B41FA5}">
                      <a16:colId xmlns:a16="http://schemas.microsoft.com/office/drawing/2014/main" val="350080738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PRASYARAT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: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u="none" strike="noStrike">
                          <a:effectLst/>
                        </a:rPr>
                        <a:t>Matematika Diskrit; Algoritma dan Pemrograman</a:t>
                      </a:r>
                      <a:endParaRPr lang="id-ID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extLst>
                  <a:ext uri="{0D108BD9-81ED-4DB2-BD59-A6C34878D82A}">
                    <a16:rowId xmlns:a16="http://schemas.microsoft.com/office/drawing/2014/main" val="3767590441"/>
                  </a:ext>
                </a:extLst>
              </a:tr>
              <a:tr h="757612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DESKRIPSI MATA KULIAH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: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1890395" algn="l"/>
                        </a:tabLst>
                      </a:pPr>
                      <a:endParaRPr lang="en-US" sz="1500" u="none" strike="noStrike" dirty="0">
                        <a:effectLst/>
                      </a:endParaRPr>
                    </a:p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1890395" algn="l"/>
                        </a:tabLst>
                      </a:pPr>
                      <a:r>
                        <a:rPr lang="en-US" sz="1500" u="none" strike="noStrike" dirty="0" err="1">
                          <a:effectLst/>
                        </a:rPr>
                        <a:t>Kuliah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ini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memberikan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pengertian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tentang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keamanan</a:t>
                      </a:r>
                      <a:r>
                        <a:rPr lang="en-US" sz="1500" u="none" strike="noStrike" dirty="0">
                          <a:effectLst/>
                        </a:rPr>
                        <a:t> data, </a:t>
                      </a:r>
                      <a:r>
                        <a:rPr lang="en-US" sz="1500" u="none" strike="noStrike" dirty="0" err="1">
                          <a:effectLst/>
                        </a:rPr>
                        <a:t>serangan</a:t>
                      </a:r>
                      <a:r>
                        <a:rPr lang="en-US" sz="1500" u="none" strike="noStrike" dirty="0">
                          <a:effectLst/>
                        </a:rPr>
                        <a:t> pada </a:t>
                      </a:r>
                      <a:r>
                        <a:rPr lang="en-US" sz="1500" u="none" strike="noStrike" dirty="0" err="1">
                          <a:effectLst/>
                        </a:rPr>
                        <a:t>keamanan</a:t>
                      </a:r>
                      <a:r>
                        <a:rPr lang="en-US" sz="1500" u="none" strike="noStrike" dirty="0">
                          <a:effectLst/>
                        </a:rPr>
                        <a:t> data, </a:t>
                      </a:r>
                      <a:r>
                        <a:rPr lang="en-US" sz="1500" u="none" strike="noStrike" dirty="0" err="1">
                          <a:effectLst/>
                        </a:rPr>
                        <a:t>algoritma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keamanan</a:t>
                      </a:r>
                      <a:r>
                        <a:rPr lang="en-US" sz="1500" u="none" strike="noStrike" dirty="0">
                          <a:effectLst/>
                        </a:rPr>
                        <a:t> data </a:t>
                      </a:r>
                      <a:r>
                        <a:rPr lang="en-US" sz="1500" u="none" strike="noStrike" dirty="0" err="1">
                          <a:effectLst/>
                        </a:rPr>
                        <a:t>baik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klasik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atau</a:t>
                      </a:r>
                      <a:r>
                        <a:rPr lang="en-US" sz="1500" u="none" strike="noStrike" dirty="0">
                          <a:effectLst/>
                        </a:rPr>
                        <a:t> modern</a:t>
                      </a:r>
                    </a:p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1890395" algn="l"/>
                        </a:tabLs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extLst>
                  <a:ext uri="{0D108BD9-81ED-4DB2-BD59-A6C34878D82A}">
                    <a16:rowId xmlns:a16="http://schemas.microsoft.com/office/drawing/2014/main" val="2072570868"/>
                  </a:ext>
                </a:extLst>
              </a:tr>
              <a:tr h="627938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CAPAIAN PEMBELAJARAN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: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u="none" strike="noStrike" dirty="0">
                        <a:effectLst/>
                      </a:endParaRPr>
                    </a:p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effectLst/>
                        </a:rPr>
                        <a:t>Mahasiswa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diharapkan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mampu</a:t>
                      </a:r>
                      <a:r>
                        <a:rPr lang="en-US" sz="1500" u="none" strike="noStrike" dirty="0">
                          <a:effectLst/>
                        </a:rPr>
                        <a:t> :</a:t>
                      </a:r>
                    </a:p>
                    <a:p>
                      <a:pPr marL="114300" marR="0" indent="-1143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u="none" strike="noStrike" dirty="0" err="1">
                          <a:effectLst/>
                        </a:rPr>
                        <a:t>Memilih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teknik</a:t>
                      </a:r>
                      <a:r>
                        <a:rPr lang="en-US" sz="1500" u="none" strike="noStrike" dirty="0">
                          <a:effectLst/>
                        </a:rPr>
                        <a:t> yang </a:t>
                      </a:r>
                      <a:r>
                        <a:rPr lang="en-US" sz="1500" u="none" strike="noStrike" dirty="0" err="1">
                          <a:effectLst/>
                        </a:rPr>
                        <a:t>sesuai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untuk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mengamankan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pesan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baik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pesan</a:t>
                      </a:r>
                      <a:r>
                        <a:rPr lang="en-US" sz="1500" u="none" strike="noStrike" dirty="0">
                          <a:effectLst/>
                        </a:rPr>
                        <a:t> yang </a:t>
                      </a:r>
                      <a:r>
                        <a:rPr lang="en-US" sz="1500" u="none" strike="noStrike" dirty="0" err="1">
                          <a:effectLst/>
                        </a:rPr>
                        <a:t>terkirim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maupun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pesan</a:t>
                      </a:r>
                      <a:r>
                        <a:rPr lang="en-US" sz="1500" u="none" strike="noStrike" dirty="0">
                          <a:effectLst/>
                        </a:rPr>
                        <a:t> yang </a:t>
                      </a:r>
                      <a:r>
                        <a:rPr lang="en-US" sz="1500" u="none" strike="noStrike" dirty="0" err="1">
                          <a:effectLst/>
                        </a:rPr>
                        <a:t>disimpan</a:t>
                      </a:r>
                      <a:r>
                        <a:rPr lang="en-US" sz="1500" u="none" strike="noStrike" dirty="0">
                          <a:effectLst/>
                        </a:rPr>
                        <a:t>. </a:t>
                      </a:r>
                    </a:p>
                    <a:p>
                      <a:pPr marL="114300" marR="0" indent="-1143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u="none" strike="noStrike" dirty="0" err="1">
                          <a:effectLst/>
                        </a:rPr>
                        <a:t>Membuat</a:t>
                      </a:r>
                      <a:r>
                        <a:rPr lang="en-US" sz="1500" u="none" strike="noStrike" dirty="0">
                          <a:effectLst/>
                        </a:rPr>
                        <a:t> program </a:t>
                      </a:r>
                      <a:r>
                        <a:rPr lang="en-US" sz="1500" u="none" strike="noStrike" dirty="0" err="1">
                          <a:effectLst/>
                        </a:rPr>
                        <a:t>sederhana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untuk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tujuan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keamanan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pesan</a:t>
                      </a:r>
                      <a:endParaRPr lang="en-US" sz="1500" u="none" strike="noStrike" dirty="0">
                        <a:effectLst/>
                      </a:endParaRPr>
                    </a:p>
                    <a:p>
                      <a:pPr marL="347472" marR="0" indent="-347472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71" marR="65071" marT="9038" marB="0" anchor="ctr"/>
                </a:tc>
                <a:extLst>
                  <a:ext uri="{0D108BD9-81ED-4DB2-BD59-A6C34878D82A}">
                    <a16:rowId xmlns:a16="http://schemas.microsoft.com/office/drawing/2014/main" val="37599418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9E0CB-0FE1-46CB-913E-EAB5C7F9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229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>
            <a:extLst>
              <a:ext uri="{FF2B5EF4-FFF2-40B4-BE49-F238E27FC236}">
                <a16:creationId xmlns:a16="http://schemas.microsoft.com/office/drawing/2014/main" id="{14850C64-C8D6-41B1-A2FA-33D15504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6096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en-US" b="1" dirty="0" err="1"/>
              <a:t>Dokumen</a:t>
            </a:r>
            <a:r>
              <a:rPr lang="en-US" altLang="en-US" b="1" dirty="0"/>
              <a:t> </a:t>
            </a:r>
            <a:r>
              <a:rPr lang="en-US" altLang="en-US" b="1" dirty="0" err="1"/>
              <a:t>gambar</a:t>
            </a:r>
            <a:endParaRPr lang="en-GB" altLang="en-US" b="1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32D02D-7CC0-4EDC-8C9D-AC56E53C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FB3593-F34B-410D-A2A2-9D4DA8B5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AED89D-BF33-42DE-AA5B-1389933C0928}" type="slidenum">
              <a:rPr lang="en-GB" altLang="en-US" sz="1400">
                <a:latin typeface="Arial" panose="020B0604020202020204" pitchFamily="34" charset="0"/>
              </a:rPr>
              <a:pPr eaLnBrk="1" hangingPunct="1"/>
              <a:t>20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C5336F58-8AE1-40AA-975E-9D325B492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1301750"/>
          <a:ext cx="71564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6927992" imgH="5314452" progId="Word.Document.8">
                  <p:embed/>
                </p:oleObj>
              </mc:Choice>
              <mc:Fallback>
                <p:oleObj name="Document" r:id="rId3" imgW="6927992" imgH="53144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301750"/>
                        <a:ext cx="715645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>
            <a:extLst>
              <a:ext uri="{FF2B5EF4-FFF2-40B4-BE49-F238E27FC236}">
                <a16:creationId xmlns:a16="http://schemas.microsoft.com/office/drawing/2014/main" id="{A249BC5A-25CD-4F7B-8854-31D6C8FAF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7512" y="457200"/>
            <a:ext cx="7772400" cy="5181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en-US" b="1" dirty="0" err="1"/>
              <a:t>Basisdata</a:t>
            </a:r>
            <a:r>
              <a:rPr lang="en-US" altLang="en-US" b="1" dirty="0"/>
              <a:t> </a:t>
            </a:r>
            <a:endParaRPr lang="en-GB" altLang="en-US" b="1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1C9B43-B325-4E8E-BF3C-1F047A43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A9A2C7-14FF-4AA3-A05C-111CBD8D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D77564-71FE-48D4-98A5-D47029AC1CD7}" type="slidenum">
              <a:rPr lang="en-GB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5A18D561-5FF3-40CA-857F-0A6ACF54A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44308"/>
              </p:ext>
            </p:extLst>
          </p:nvPr>
        </p:nvGraphicFramePr>
        <p:xfrm>
          <a:off x="609600" y="894765"/>
          <a:ext cx="6781800" cy="276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3" imgW="5630040" imgH="2148480" progId="Word.Document.8">
                  <p:embed/>
                </p:oleObj>
              </mc:Choice>
              <mc:Fallback>
                <p:oleObj name="Document" r:id="rId3" imgW="5630040" imgH="21484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94765"/>
                        <a:ext cx="6781800" cy="276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0">
            <a:extLst>
              <a:ext uri="{FF2B5EF4-FFF2-40B4-BE49-F238E27FC236}">
                <a16:creationId xmlns:a16="http://schemas.microsoft.com/office/drawing/2014/main" id="{ED926C78-FE17-4A00-9FF7-E95E8E964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63053"/>
              </p:ext>
            </p:extLst>
          </p:nvPr>
        </p:nvGraphicFramePr>
        <p:xfrm>
          <a:off x="3058667" y="3657600"/>
          <a:ext cx="66825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5" imgW="5630040" imgH="2309040" progId="Word.Document.8">
                  <p:embed/>
                </p:oleObj>
              </mc:Choice>
              <mc:Fallback>
                <p:oleObj name="Document" r:id="rId5" imgW="5630040" imgH="2309040" progId="Word.Document.8">
                  <p:embed/>
                  <p:pic>
                    <p:nvPicPr>
                      <p:cNvPr id="6146" name="Object 0">
                        <a:extLst>
                          <a:ext uri="{FF2B5EF4-FFF2-40B4-BE49-F238E27FC236}">
                            <a16:creationId xmlns:a16="http://schemas.microsoft.com/office/drawing/2014/main" id="{E103B11B-00C4-472C-BFDE-65A08E983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667" y="3657600"/>
                        <a:ext cx="668256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7DB01097-8585-4D72-B12B-DAB9D376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63" y="838200"/>
            <a:ext cx="77724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4. Video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- </a:t>
            </a:r>
            <a:r>
              <a:rPr lang="en-US" altLang="en-US" dirty="0">
                <a:hlinkClick r:id="rId2" action="ppaction://hlinkfile"/>
              </a:rPr>
              <a:t>Plain video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- </a:t>
            </a:r>
            <a:r>
              <a:rPr lang="en-US" altLang="en-US" dirty="0">
                <a:hlinkClick r:id="rId3" action="ppaction://hlinkfile"/>
              </a:rPr>
              <a:t>Encrypted video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C4441-A6A7-4798-8DA0-3B358A14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4CF9D-CE81-49BE-B040-CF443AE4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120472-0E67-4E2C-AFDA-149DBDFA2A74}" type="slidenum">
              <a:rPr lang="en-GB" altLang="en-US" sz="1400">
                <a:latin typeface="Arial" panose="020B0604020202020204" pitchFamily="34" charset="0"/>
              </a:rPr>
              <a:pPr eaLnBrk="1" hangingPunct="1"/>
              <a:t>22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D74E9BE-ADEC-47B1-809E-A58FC341B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09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GB" altLang="en-US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CD882A9-3B42-4DEC-9C98-AB66B759E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</a:rPr>
              <a:t>Kriptografi (</a:t>
            </a:r>
            <a:r>
              <a:rPr lang="en-US" altLang="en-US" sz="2400" b="1" i="1">
                <a:cs typeface="Times New Roman" panose="02020603050405020304" pitchFamily="18" charset="0"/>
              </a:rPr>
              <a:t>cryptography</a:t>
            </a:r>
            <a:r>
              <a:rPr lang="en-US" altLang="en-US" sz="2400" b="1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Kata </a:t>
            </a:r>
            <a:r>
              <a:rPr lang="en-US" altLang="en-US" sz="2400" i="1"/>
              <a:t>cryptography </a:t>
            </a:r>
            <a:r>
              <a:rPr lang="en-US" altLang="en-US" sz="2400"/>
              <a:t>berasal dari bahasa Yunani: </a:t>
            </a:r>
            <a:r>
              <a:rPr lang="en-US" altLang="en-US" sz="2400">
                <a:latin typeface="Symbol" panose="05050102010706020507" pitchFamily="18" charset="2"/>
              </a:rPr>
              <a:t>krupto </a:t>
            </a:r>
            <a:r>
              <a:rPr lang="en-US" altLang="en-US" sz="2400"/>
              <a:t>(</a:t>
            </a:r>
            <a:r>
              <a:rPr lang="en-US" altLang="en-US" sz="2400" i="1"/>
              <a:t>hidden</a:t>
            </a:r>
            <a:r>
              <a:rPr lang="en-US" altLang="en-US" sz="2400"/>
              <a:t> atau </a:t>
            </a:r>
            <a:r>
              <a:rPr lang="en-US" altLang="en-US" sz="2400" i="1"/>
              <a:t>secret</a:t>
            </a:r>
            <a:r>
              <a:rPr lang="en-US" altLang="en-US" sz="2400"/>
              <a:t>) dan </a:t>
            </a:r>
            <a:r>
              <a:rPr lang="en-US" altLang="en-US" sz="2400">
                <a:latin typeface="Symbol" panose="05050102010706020507" pitchFamily="18" charset="2"/>
              </a:rPr>
              <a:t>grafh</a:t>
            </a:r>
            <a:r>
              <a:rPr lang="en-US" altLang="en-US" sz="2400"/>
              <a:t> (</a:t>
            </a:r>
            <a:r>
              <a:rPr lang="en-US" altLang="en-US" sz="2400" i="1"/>
              <a:t>writing</a:t>
            </a:r>
            <a:r>
              <a:rPr lang="en-US" altLang="en-US" sz="2400"/>
              <a:t>)</a:t>
            </a:r>
            <a:endParaRPr lang="en-US" altLang="en-US" sz="2400">
              <a:latin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Artinya “</a:t>
            </a:r>
            <a:r>
              <a:rPr lang="en-US" altLang="en-US" sz="2400" i="1">
                <a:cs typeface="Times New Roman" panose="02020603050405020304" pitchFamily="18" charset="0"/>
              </a:rPr>
              <a:t>secret writing</a:t>
            </a:r>
            <a:r>
              <a:rPr lang="en-US" altLang="en-US" sz="2400">
                <a:cs typeface="Times New Roman" panose="02020603050405020304" pitchFamily="18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Definisi lama: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  <a:r>
              <a:rPr lang="en-US" altLang="en-US" sz="2400" b="1">
                <a:cs typeface="Times New Roman" panose="02020603050405020304" pitchFamily="18" charset="0"/>
              </a:rPr>
              <a:t>Kriptografi</a:t>
            </a:r>
            <a:r>
              <a:rPr lang="en-US" altLang="en-US" sz="2400">
                <a:cs typeface="Times New Roman" panose="02020603050405020304" pitchFamily="18" charset="0"/>
              </a:rPr>
              <a:t> adalah ilmu dan seni untuk menjaga kerahasian pesan dengan cara menyandikannya ke dalam bentuk yang tidak dapat dimengerti lagi maknanya.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7D71-9F5B-45BF-BD05-1B463C3F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7FAD-0879-4D6E-B2E7-3E44797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6FD994-7B79-4801-89E9-8BA693536AF2}" type="slidenum">
              <a:rPr lang="en-GB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C5CEC53E-FFB3-47E4-AE0C-12F02D366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2128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GB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2BEA309-0E56-425B-A6EF-B7A4A2684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114800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n-US" altLang="en-US" sz="2400" dirty="0" err="1">
                <a:cs typeface="Times New Roman" panose="02020603050405020304" pitchFamily="18" charset="0"/>
              </a:rPr>
              <a:t>Kriptografi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berkembang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sedemikan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rupa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sehingga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tidak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lagi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sebatas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mengenkripsi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pesan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tetapi</a:t>
            </a:r>
            <a:r>
              <a:rPr lang="en-US" altLang="en-US" sz="2400" dirty="0">
                <a:cs typeface="Times New Roman" panose="02020603050405020304" pitchFamily="18" charset="0"/>
              </a:rPr>
              <a:t> juga </a:t>
            </a:r>
            <a:r>
              <a:rPr lang="en-US" altLang="en-US" sz="2400" dirty="0" err="1">
                <a:cs typeface="Times New Roman" panose="02020603050405020304" pitchFamily="18" charset="0"/>
              </a:rPr>
              <a:t>memberikan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aspek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keamanan</a:t>
            </a:r>
            <a:r>
              <a:rPr lang="en-US" altLang="en-US" sz="2400" dirty="0">
                <a:cs typeface="Times New Roman" panose="02020603050405020304" pitchFamily="18" charset="0"/>
              </a:rPr>
              <a:t> yang lain (</a:t>
            </a:r>
            <a:r>
              <a:rPr lang="en-US" altLang="en-US" sz="2400" dirty="0" err="1">
                <a:cs typeface="Times New Roman" panose="02020603050405020304" pitchFamily="18" charset="0"/>
              </a:rPr>
              <a:t>akan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dibahas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nanti</a:t>
            </a:r>
            <a:r>
              <a:rPr lang="en-US" altLang="en-US" sz="2400" dirty="0">
                <a:cs typeface="Times New Roman" panose="02020603050405020304" pitchFamily="18" charset="0"/>
              </a:rPr>
              <a:t>).  </a:t>
            </a:r>
            <a:endParaRPr lang="en-GB" altLang="en-US" sz="2400" dirty="0"/>
          </a:p>
          <a:p>
            <a:pPr marL="609600" indent="-609600" algn="just" eaLnBrk="1" hangingPunct="1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n-US" altLang="en-US" sz="2400" dirty="0" err="1">
                <a:cs typeface="Times New Roman" panose="02020603050405020304" pitchFamily="18" charset="0"/>
              </a:rPr>
              <a:t>Definisi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baru</a:t>
            </a:r>
            <a:r>
              <a:rPr lang="en-US" altLang="en-US" sz="2400" dirty="0">
                <a:cs typeface="Times New Roman" panose="02020603050405020304" pitchFamily="18" charset="0"/>
              </a:rPr>
              <a:t>: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Kriptografi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adalah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ilmu</a:t>
            </a:r>
            <a:r>
              <a:rPr lang="en-US" altLang="en-US" sz="2400" dirty="0">
                <a:cs typeface="Times New Roman" panose="02020603050405020304" pitchFamily="18" charset="0"/>
              </a:rPr>
              <a:t> dan </a:t>
            </a:r>
            <a:r>
              <a:rPr lang="en-US" altLang="en-US" sz="2400" dirty="0" err="1">
                <a:cs typeface="Times New Roman" panose="02020603050405020304" pitchFamily="18" charset="0"/>
              </a:rPr>
              <a:t>seni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untuk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menjaga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keamanan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cs typeface="Times New Roman" panose="02020603050405020304" pitchFamily="18" charset="0"/>
              </a:rPr>
              <a:t>pesan</a:t>
            </a:r>
            <a:r>
              <a:rPr lang="en-US" altLang="en-US" sz="2400" dirty="0">
                <a:cs typeface="Times New Roman" panose="02020603050405020304" pitchFamily="18" charset="0"/>
              </a:rPr>
              <a:t> (</a:t>
            </a:r>
            <a:r>
              <a:rPr lang="en-US" altLang="en-US" sz="2400" i="1" dirty="0">
                <a:cs typeface="Times New Roman" panose="02020603050405020304" pitchFamily="18" charset="0"/>
              </a:rPr>
              <a:t>message</a:t>
            </a:r>
            <a:r>
              <a:rPr lang="en-US" altLang="en-US" sz="2400" dirty="0">
                <a:cs typeface="Times New Roman" panose="02020603050405020304" pitchFamily="18" charset="0"/>
              </a:rPr>
              <a:t>) [</a:t>
            </a:r>
            <a:r>
              <a:rPr lang="en-US" altLang="en-US" sz="2400" dirty="0" err="1">
                <a:cs typeface="Times New Roman" panose="02020603050405020304" pitchFamily="18" charset="0"/>
              </a:rPr>
              <a:t>Schneier</a:t>
            </a:r>
            <a:r>
              <a:rPr lang="en-US" altLang="en-US" sz="2400" dirty="0">
                <a:cs typeface="Times New Roman" panose="02020603050405020304" pitchFamily="18" charset="0"/>
              </a:rPr>
              <a:t>, 1996].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 		“</a:t>
            </a:r>
            <a:r>
              <a:rPr lang="en-US" altLang="en-US" sz="2400" i="1" dirty="0">
                <a:cs typeface="Times New Roman" panose="02020603050405020304" pitchFamily="18" charset="0"/>
              </a:rPr>
              <a:t>art and science to keep message secure”</a:t>
            </a:r>
            <a:endParaRPr lang="en-GB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8908-BA34-4AE1-8EFC-BC920E12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3C9A-66E1-477E-9EB3-653B408C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DA5BB3-0FE0-4ED2-81D7-FF7A7DB1C113}" type="slidenum">
              <a:rPr lang="en-GB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71A61327-D4AD-4012-8C8F-0D65C94F9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63AEE661-2ED5-4BFB-9FF0-51067D435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>
                <a:cs typeface="Times New Roman" panose="02020603050405020304" pitchFamily="18" charset="0"/>
              </a:rPr>
              <a:t>Algoritma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kriptografi</a:t>
            </a:r>
            <a:r>
              <a:rPr lang="en-US" altLang="en-US" sz="2800" b="1" dirty="0">
                <a:cs typeface="Times New Roman" panose="02020603050405020304" pitchFamily="18" charset="0"/>
              </a:rPr>
              <a:t> (</a:t>
            </a:r>
            <a:r>
              <a:rPr lang="en-US" altLang="en-US" sz="2800" b="1" i="1" dirty="0">
                <a:cs typeface="Times New Roman" panose="02020603050405020304" pitchFamily="18" charset="0"/>
              </a:rPr>
              <a:t>cipher</a:t>
            </a:r>
            <a:r>
              <a:rPr lang="en-US" altLang="en-US" sz="2800" b="1" dirty="0"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25475" indent="-625475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-  </a:t>
            </a:r>
            <a:r>
              <a:rPr lang="en-US" altLang="en-US" sz="2800" dirty="0" err="1">
                <a:cs typeface="Times New Roman" panose="02020603050405020304" pitchFamily="18" charset="0"/>
              </a:rPr>
              <a:t>aturan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enchipering</a:t>
            </a:r>
            <a:r>
              <a:rPr lang="en-US" altLang="en-US" sz="2800" dirty="0">
                <a:cs typeface="Times New Roman" panose="02020603050405020304" pitchFamily="18" charset="0"/>
              </a:rPr>
              <a:t> dan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dechipering</a:t>
            </a:r>
            <a:r>
              <a:rPr lang="en-US" altLang="en-US" sz="2800" i="1" dirty="0"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cs typeface="Times New Roman" panose="02020603050405020304" pitchFamily="18" charset="0"/>
              </a:rPr>
              <a:t>atau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625475" indent="-625475" algn="just" eaLnBrk="1" hangingPunct="1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25475" indent="-625475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-  </a:t>
            </a:r>
            <a:r>
              <a:rPr lang="en-US" altLang="en-US" sz="2800" dirty="0" err="1">
                <a:cs typeface="Times New Roman" panose="02020603050405020304" pitchFamily="18" charset="0"/>
              </a:rPr>
              <a:t>fungsi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matematika</a:t>
            </a:r>
            <a:r>
              <a:rPr lang="en-US" altLang="en-US" sz="2800" dirty="0"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cs typeface="Times New Roman" panose="02020603050405020304" pitchFamily="18" charset="0"/>
              </a:rPr>
              <a:t>digunakan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enkripsi</a:t>
            </a:r>
            <a:r>
              <a:rPr lang="en-US" altLang="en-US" sz="2800" dirty="0"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cs typeface="Times New Roman" panose="02020603050405020304" pitchFamily="18" charset="0"/>
              </a:rPr>
              <a:t>dekripsi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pesan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6CEE-7B4E-4B5B-AC19-D4F787E9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AF6B-B21D-4671-8A9B-F913E4A7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E60E9F-6923-42CC-A561-0298B75BE245}" type="slidenum">
              <a:rPr lang="en-GB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53246418-F547-4D43-83C5-E7C45369B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US" altLang="en-US" dirty="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6A2F0A58-6D32-4A2E-959B-8E0548794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65376"/>
            <a:ext cx="7772400" cy="40507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i="1"/>
              <a:t>Cipher</a:t>
            </a:r>
            <a:r>
              <a:rPr lang="en-US" altLang="en-US" sz="2400"/>
              <a:t> tidak sama dengan kode (</a:t>
            </a:r>
            <a:r>
              <a:rPr lang="en-US" altLang="en-US" sz="2400" i="1"/>
              <a:t>code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Kode mempunyai sejarah tersendiri di dalam kriptografi</a:t>
            </a:r>
          </a:p>
          <a:p>
            <a:pPr eaLnBrk="1" hangingPunct="1"/>
            <a:r>
              <a:rPr lang="en-US" altLang="en-US" sz="2400"/>
              <a:t>Contoh kode: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2400">
                <a:cs typeface="Times New Roman" panose="02020603050405020304" pitchFamily="18" charset="0"/>
              </a:rPr>
              <a:t>Pesan: </a:t>
            </a:r>
            <a:r>
              <a:rPr lang="en-US" altLang="en-US" sz="2400">
                <a:latin typeface="Courier" pitchFamily="49" charset="0"/>
                <a:cs typeface="Times New Roman" panose="02020603050405020304" pitchFamily="18" charset="0"/>
              </a:rPr>
              <a:t>kapal api datang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2400">
                <a:cs typeface="Times New Roman" panose="02020603050405020304" pitchFamily="18" charset="0"/>
              </a:rPr>
              <a:t>Kode: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hutan bakau hancur 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Pesan: </a:t>
            </a:r>
            <a:r>
              <a:rPr lang="en-US" altLang="en-US" sz="2400">
                <a:latin typeface="Courier" pitchFamily="49" charset="0"/>
                <a:cs typeface="Times New Roman" panose="02020603050405020304" pitchFamily="18" charset="0"/>
              </a:rPr>
              <a:t>kapal api datang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Kode: 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xyztvq bkugbf hjqpot</a:t>
            </a: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C7C4-2BB2-47E6-9B7B-0EFA7975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C572-AC75-48E5-BF2F-FE1EF32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32640C-399B-450B-8C85-FE8C088A1545}" type="slidenum">
              <a:rPr lang="en-GB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4A92C185-31E5-4E87-B902-C7B35F2B1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US" altLang="en-US" dirty="0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3838E6D-32FB-49F5-96AC-85679EC88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65376"/>
            <a:ext cx="7772400" cy="40507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cs typeface="Times New Roman" panose="02020603050405020304" pitchFamily="18" charset="0"/>
              </a:rPr>
              <a:t>Encoding</a:t>
            </a:r>
            <a:r>
              <a:rPr lang="en-US" altLang="en-US" sz="2800">
                <a:cs typeface="Times New Roman" panose="02020603050405020304" pitchFamily="18" charset="0"/>
              </a:rPr>
              <a:t>: Transformasi dari plainteks menjadi kode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cs typeface="Times New Roman" panose="02020603050405020304" pitchFamily="18" charset="0"/>
              </a:rPr>
              <a:t>Decoding</a:t>
            </a:r>
            <a:r>
              <a:rPr lang="en-US" altLang="en-US" sz="2800">
                <a:cs typeface="Times New Roman" panose="02020603050405020304" pitchFamily="18" charset="0"/>
              </a:rPr>
              <a:t>: transformasi kebalikan dari kode menajdi plainteks.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cs typeface="Times New Roman" panose="02020603050405020304" pitchFamily="18" charset="0"/>
              </a:rPr>
              <a:t>Buku kode</a:t>
            </a:r>
            <a:r>
              <a:rPr lang="en-US" altLang="en-US" sz="2800">
                <a:cs typeface="Times New Roman" panose="02020603050405020304" pitchFamily="18" charset="0"/>
              </a:rPr>
              <a:t> (</a:t>
            </a:r>
            <a:r>
              <a:rPr lang="en-US" altLang="en-US" sz="2800" i="1">
                <a:cs typeface="Times New Roman" panose="02020603050405020304" pitchFamily="18" charset="0"/>
              </a:rPr>
              <a:t>codebook</a:t>
            </a:r>
            <a:r>
              <a:rPr lang="en-US" altLang="en-US" sz="2800">
                <a:cs typeface="Times New Roman" panose="02020603050405020304" pitchFamily="18" charset="0"/>
              </a:rPr>
              <a:t>): dokumen yang digunakan untuk mengimplementasikan suatu kode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Buku kode terdiri dari tabel </a:t>
            </a:r>
            <a:r>
              <a:rPr lang="en-US" altLang="en-US" sz="2800" i="1">
                <a:cs typeface="Times New Roman" panose="02020603050405020304" pitchFamily="18" charset="0"/>
              </a:rPr>
              <a:t>lookup</a:t>
            </a:r>
            <a:r>
              <a:rPr lang="en-US" altLang="en-US" sz="2800">
                <a:cs typeface="Times New Roman" panose="02020603050405020304" pitchFamily="18" charset="0"/>
              </a:rPr>
              <a:t> (</a:t>
            </a:r>
            <a:r>
              <a:rPr lang="en-US" altLang="en-US" sz="2800" i="1">
                <a:cs typeface="Times New Roman" panose="02020603050405020304" pitchFamily="18" charset="0"/>
              </a:rPr>
              <a:t>lookup table</a:t>
            </a:r>
            <a:r>
              <a:rPr lang="en-US" altLang="en-US" sz="2800">
                <a:cs typeface="Times New Roman" panose="02020603050405020304" pitchFamily="18" charset="0"/>
              </a:rPr>
              <a:t>) untuk </a:t>
            </a:r>
            <a:r>
              <a:rPr lang="en-US" altLang="en-US" sz="2800" i="1">
                <a:cs typeface="Times New Roman" panose="02020603050405020304" pitchFamily="18" charset="0"/>
              </a:rPr>
              <a:t>encoding</a:t>
            </a:r>
            <a:r>
              <a:rPr lang="en-US" altLang="en-US" sz="2800">
                <a:cs typeface="Times New Roman" panose="02020603050405020304" pitchFamily="18" charset="0"/>
              </a:rPr>
              <a:t> dan </a:t>
            </a:r>
            <a:r>
              <a:rPr lang="en-US" altLang="en-US" sz="2800" i="1">
                <a:cs typeface="Times New Roman" panose="02020603050405020304" pitchFamily="18" charset="0"/>
              </a:rPr>
              <a:t>decoding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CF86-8DE6-4116-803D-B8F5BB01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9B5A-78DD-4051-BC53-00EC6624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F80D8D-45C6-4DA8-9217-98CBC977200F}" type="slidenum">
              <a:rPr lang="en-GB" altLang="en-US" sz="1400">
                <a:latin typeface="Arial" panose="020B0604020202020204" pitchFamily="34" charset="0"/>
              </a:rPr>
              <a:pPr eaLnBrk="1" hangingPunct="1"/>
              <a:t>27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>
            <a:extLst>
              <a:ext uri="{FF2B5EF4-FFF2-40B4-BE49-F238E27FC236}">
                <a16:creationId xmlns:a16="http://schemas.microsoft.com/office/drawing/2014/main" id="{9FC6D8F3-5A2F-41AD-99C7-43AF4194D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Terminologi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2DBA4E-7928-4119-879E-7924BB20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783D56-C9BF-469A-BF50-3BCAEA1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F4AECB-28BF-41C5-A5D9-C0E0B9BAEDBC}" type="slidenum">
              <a:rPr lang="en-GB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1A618EC2-9EC4-425C-9181-2958D253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9D3772D7-5FA5-4F93-9B85-2634DD5F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34877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4">
            <a:extLst>
              <a:ext uri="{FF2B5EF4-FFF2-40B4-BE49-F238E27FC236}">
                <a16:creationId xmlns:a16="http://schemas.microsoft.com/office/drawing/2014/main" id="{8E8E2A99-11C0-4AC0-B9A3-F68BC3AAA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609344"/>
          </a:xfrm>
          <a:noFill/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US" altLang="en-US" dirty="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F674AF6-2602-4D79-A132-3964C7E29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344168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i="1"/>
              <a:t>Codebreaker</a:t>
            </a:r>
            <a:r>
              <a:rPr lang="en-US" altLang="en-US" sz="2800"/>
              <a:t>: Orang yang memecahkan kode (untuk menemukan plainteks)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25FC4A-2E3F-4F83-A185-402CFCDD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93068B-4BF1-47CB-AF35-8588C4BB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248B18-473F-44FC-8846-0FE545BBD6F8}" type="slidenum">
              <a:rPr lang="en-GB" altLang="en-US" sz="1400">
                <a:latin typeface="Arial" panose="020B0604020202020204" pitchFamily="34" charset="0"/>
              </a:rPr>
              <a:pPr eaLnBrk="1" hangingPunct="1"/>
              <a:t>29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31750" name="Picture 6" descr="http://www.bringyou.to/apologetics/codebreaker.jpg">
            <a:extLst>
              <a:ext uri="{FF2B5EF4-FFF2-40B4-BE49-F238E27FC236}">
                <a16:creationId xmlns:a16="http://schemas.microsoft.com/office/drawing/2014/main" id="{BB69B831-9CB6-4D5A-9A1F-E5512A6A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34768"/>
            <a:ext cx="24050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 descr="http://www3.bc.sympatico.ca/pem/code2.gif">
            <a:extLst>
              <a:ext uri="{FF2B5EF4-FFF2-40B4-BE49-F238E27FC236}">
                <a16:creationId xmlns:a16="http://schemas.microsoft.com/office/drawing/2014/main" id="{3D8C2F93-9F6E-435D-855B-5B3219CA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34768"/>
            <a:ext cx="302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95400"/>
            <a:ext cx="3997325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/>
          <a:lstStyle>
            <a:lvl1pPr lvl="0">
              <a:defRPr/>
            </a:lvl1pPr>
          </a:lstStyle>
          <a:p>
            <a:pPr marL="400050" lvl="0" indent="-400050"/>
            <a:r>
              <a:rPr sz="2400" b="1" dirty="0">
                <a:solidFill>
                  <a:schemeClr val="lt1"/>
                </a:solidFill>
                <a:latin typeface="Cambria" pitchFamily="18" charset="0"/>
              </a:rPr>
              <a:t>I</a:t>
            </a:r>
            <a:r>
              <a:rPr lang="en-US" sz="2400" b="1" dirty="0">
                <a:solidFill>
                  <a:schemeClr val="lt1"/>
                </a:solidFill>
                <a:latin typeface="Cambria" pitchFamily="18" charset="0"/>
              </a:rPr>
              <a:t>  </a:t>
            </a:r>
            <a:r>
              <a:rPr sz="2400" b="1" dirty="0" err="1">
                <a:latin typeface="Cambria" pitchFamily="18" charset="0"/>
              </a:rPr>
              <a:t>Kehadiran</a:t>
            </a:r>
            <a:endParaRPr sz="2400" b="1" dirty="0">
              <a:solidFill>
                <a:schemeClr val="lt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242" y="2161998"/>
            <a:ext cx="8479221" cy="439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Presensi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dilakukan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selama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perkuliahan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berlansung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sesuai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dengan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jadwal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yang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diterbitkan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oleh BAAK.</a:t>
            </a:r>
            <a:endParaRPr lang="id-ID" b="1" dirty="0">
              <a:latin typeface="Palatino Linotype" panose="02040502050505030304" pitchFamily="18" charset="0"/>
              <a:cs typeface="Andalus" panose="02020603050405020304" pitchFamily="18" charset="-78"/>
            </a:endParaRPr>
          </a:p>
          <a:p>
            <a:pPr marL="285750" lvl="2" indent="-28575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Keterlambatan 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yang </a:t>
            </a:r>
            <a:r>
              <a:rPr lang="id-ID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dihitung dari jadwal kuliah yang ditetapkan berpatokan pada jam standar WIB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, dan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mahasiswa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terlambat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dianggap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tidak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mengikuti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perkuliahan</a:t>
            </a:r>
            <a:r>
              <a:rPr lang="id-ID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. </a:t>
            </a:r>
            <a:endParaRPr lang="en-US" b="1" dirty="0">
              <a:latin typeface="Palatino Linotype" panose="02040502050505030304" pitchFamily="18" charset="0"/>
              <a:cs typeface="Andalus" panose="02020603050405020304" pitchFamily="18" charset="-78"/>
            </a:endParaRPr>
          </a:p>
          <a:p>
            <a:pPr marL="285750" lvl="2" indent="-28575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Bila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mahasiswa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mengalami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kendala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teknis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,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harap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segera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hubungi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dosen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besangkutan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(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pengampu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mata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kuliah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).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Mahasiswa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yang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tidak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melapor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ataupun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melapor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melewati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hari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pertemuan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perkuliahan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tersebut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,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maka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akan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dianggap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absen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.</a:t>
            </a:r>
          </a:p>
          <a:p>
            <a:pPr marL="285750" lvl="2" indent="-28575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Setiap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presensi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memiliki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poin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2 (total 32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poin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untuk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1 semester) yang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akan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mempengaruhi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nilai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akhir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 </a:t>
            </a:r>
            <a:r>
              <a:rPr lang="en-US" b="1" dirty="0" err="1">
                <a:latin typeface="Palatino Linotype" panose="02040502050505030304" pitchFamily="18" charset="0"/>
                <a:cs typeface="Andalus" panose="02020603050405020304" pitchFamily="18" charset="-78"/>
              </a:rPr>
              <a:t>mahasiswa</a:t>
            </a:r>
            <a:r>
              <a:rPr lang="en-US" b="1" dirty="0">
                <a:latin typeface="Palatino Linotype" panose="02040502050505030304" pitchFamily="18" charset="0"/>
                <a:cs typeface="Andalus" panose="02020603050405020304" pitchFamily="18" charset="-78"/>
              </a:rPr>
              <a:t>.</a:t>
            </a:r>
          </a:p>
          <a:p>
            <a:pPr marL="285750" lvl="2" indent="-28575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Palatino Linotype" panose="02040502050505030304" pitchFamily="18" charset="0"/>
              <a:cs typeface="Andalus" panose="02020603050405020304" pitchFamily="18" charset="-78"/>
            </a:endParaRPr>
          </a:p>
          <a:p>
            <a:pPr marL="285750" lvl="2" indent="-285750" algn="just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d-ID" sz="1600" b="1" dirty="0">
              <a:latin typeface="Palatino Linotype" panose="02040502050505030304" pitchFamily="18" charset="0"/>
              <a:cs typeface="Andalus" panose="02020603050405020304" pitchFamily="18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7A6281-C3FD-49A5-9ED7-3E189CBFB414}"/>
              </a:ext>
            </a:extLst>
          </p:cNvPr>
          <p:cNvSpPr txBox="1">
            <a:spLocks/>
          </p:cNvSpPr>
          <p:nvPr/>
        </p:nvSpPr>
        <p:spPr>
          <a:xfrm>
            <a:off x="237158" y="457200"/>
            <a:ext cx="7772400" cy="58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87B1C5E8-22A2-4465-A358-56C3F58B9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GB" altLang="en-US" dirty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604A8A9-611C-4B99-AEAC-E7F50D3E8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41576"/>
            <a:ext cx="7772400" cy="40507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Kunci: </a:t>
            </a:r>
            <a:r>
              <a:rPr lang="en-US" altLang="en-US" sz="2400">
                <a:cs typeface="Times New Roman" panose="02020603050405020304" pitchFamily="18" charset="0"/>
              </a:rPr>
              <a:t>parameter yang digunakan untuk transformasi </a:t>
            </a:r>
            <a:r>
              <a:rPr lang="en-US" altLang="en-US" sz="2400" i="1">
                <a:cs typeface="Times New Roman" panose="02020603050405020304" pitchFamily="18" charset="0"/>
              </a:rPr>
              <a:t>enciphering</a:t>
            </a:r>
            <a:r>
              <a:rPr lang="en-US" altLang="en-US" sz="2400">
                <a:cs typeface="Times New Roman" panose="02020603050405020304" pitchFamily="18" charset="0"/>
              </a:rPr>
              <a:t> dan </a:t>
            </a:r>
            <a:r>
              <a:rPr lang="en-US" altLang="en-US" sz="2400" i="1">
                <a:cs typeface="Times New Roman" panose="02020603050405020304" pitchFamily="18" charset="0"/>
              </a:rPr>
              <a:t>dechipering</a:t>
            </a:r>
            <a:r>
              <a:rPr lang="en-GB" altLang="en-US" sz="2400"/>
              <a:t> </a:t>
            </a:r>
            <a:endParaRPr lang="en-US" altLang="en-US" sz="2400"/>
          </a:p>
          <a:p>
            <a:pPr eaLnBrk="1" hangingPunct="1"/>
            <a:r>
              <a:rPr lang="en-US" altLang="en-US" sz="2400"/>
              <a:t>Jika kekuatan kriptografi d</a:t>
            </a:r>
            <a:r>
              <a:rPr lang="en-US" altLang="en-US" sz="2400">
                <a:cs typeface="Times New Roman" panose="02020603050405020304" pitchFamily="18" charset="0"/>
              </a:rPr>
              <a:t>itentukan dengan menjaga kerahasiaan algoritmanya, maka algoritma kriptografinya dinamakan algoritma </a:t>
            </a:r>
            <a:r>
              <a:rPr lang="en-US" altLang="en-US" sz="2400" i="1">
                <a:cs typeface="Times New Roman" panose="02020603050405020304" pitchFamily="18" charset="0"/>
              </a:rPr>
              <a:t>restricted</a:t>
            </a:r>
            <a:r>
              <a:rPr lang="en-US" altLang="en-US" sz="2400"/>
              <a:t>  </a:t>
            </a:r>
          </a:p>
          <a:p>
            <a:pPr eaLnBrk="1" hangingPunct="1"/>
            <a:r>
              <a:rPr lang="en-US" altLang="en-US" sz="2400"/>
              <a:t>Algoritma </a:t>
            </a:r>
            <a:r>
              <a:rPr lang="en-US" altLang="en-US" sz="2400" i="1"/>
              <a:t>resricted</a:t>
            </a:r>
            <a:r>
              <a:rPr lang="en-US" altLang="en-US" sz="2400"/>
              <a:t> tidak cocok lagi saat ini</a:t>
            </a:r>
          </a:p>
          <a:p>
            <a:pPr eaLnBrk="1" hangingPunct="1"/>
            <a:r>
              <a:rPr lang="en-US" altLang="en-US" sz="2400"/>
              <a:t>Kriptografi modern mengatasi masalah ini dengan menggunakan kunci.</a:t>
            </a:r>
          </a:p>
          <a:p>
            <a:pPr eaLnBrk="1" hangingPunct="1"/>
            <a:r>
              <a:rPr lang="en-US" altLang="en-US" sz="2400"/>
              <a:t>Kunci bersifat rahasia (</a:t>
            </a:r>
            <a:r>
              <a:rPr lang="en-US" altLang="en-US" sz="2400" i="1"/>
              <a:t>secret</a:t>
            </a:r>
            <a:r>
              <a:rPr lang="en-US" altLang="en-US" sz="2400"/>
              <a:t>), sedangkan algoritma kriptografi tidak rahasia (</a:t>
            </a:r>
            <a:r>
              <a:rPr lang="en-US" altLang="en-US" sz="2400" i="1"/>
              <a:t>public</a:t>
            </a:r>
            <a:r>
              <a:rPr lang="en-US" altLang="en-US" sz="2400"/>
              <a:t>)</a:t>
            </a:r>
            <a:endParaRPr lang="en-GB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A522-A758-4614-AEF8-7E67C9C0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E228-1CB5-4C02-9CA1-EBF2460F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39D9E7-0D70-4E99-B996-E46F47066173}" type="slidenum">
              <a:rPr lang="en-GB" altLang="en-US" sz="1400">
                <a:latin typeface="Arial" panose="020B0604020202020204" pitchFamily="34" charset="0"/>
              </a:rPr>
              <a:pPr eaLnBrk="1" hangingPunct="1"/>
              <a:t>30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493AD25-29FD-4F14-8A1F-C2B4F4D75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US" altLang="en-US" dirty="0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406FB55E-3D90-4298-A2B7-4F7B748DC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Enkripsi dan dekripsi dengan kunci: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i="1">
                <a:cs typeface="Times New Roman" panose="02020603050405020304" pitchFamily="18" charset="0"/>
              </a:rPr>
              <a:t>		</a:t>
            </a:r>
            <a:r>
              <a:rPr lang="en-US" altLang="en-US" sz="2400">
                <a:cs typeface="Times New Roman" panose="02020603050405020304" pitchFamily="18" charset="0"/>
              </a:rPr>
              <a:t>Enkripsi: </a:t>
            </a:r>
            <a:r>
              <a:rPr lang="en-US" altLang="en-US" sz="2400" i="1">
                <a:cs typeface="Times New Roman" panose="02020603050405020304" pitchFamily="18" charset="0"/>
              </a:rPr>
              <a:t>E</a:t>
            </a:r>
            <a:r>
              <a:rPr lang="en-US" altLang="en-US" sz="2400" i="1" baseline="-30000">
                <a:cs typeface="Times New Roman" panose="02020603050405020304" pitchFamily="18" charset="0"/>
              </a:rPr>
              <a:t>K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cs typeface="Times New Roman" panose="02020603050405020304" pitchFamily="18" charset="0"/>
              </a:rPr>
              <a:t>) = </a:t>
            </a:r>
            <a:r>
              <a:rPr lang="en-US" altLang="en-US" sz="2400" i="1">
                <a:cs typeface="Times New Roman" panose="02020603050405020304" pitchFamily="18" charset="0"/>
              </a:rPr>
              <a:t>C</a:t>
            </a:r>
            <a:r>
              <a:rPr lang="en-US" altLang="en-US" sz="2400">
                <a:cs typeface="Times New Roman" panose="02020603050405020304" pitchFamily="18" charset="0"/>
              </a:rPr>
              <a:t>					Dekripsi: </a:t>
            </a:r>
            <a:r>
              <a:rPr lang="en-US" altLang="en-US" sz="2400" i="1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>
                <a:cs typeface="Times New Roman" panose="02020603050405020304" pitchFamily="18" charset="0"/>
              </a:rPr>
              <a:t>K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C</a:t>
            </a:r>
            <a:r>
              <a:rPr lang="en-US" altLang="en-US" sz="2400">
                <a:cs typeface="Times New Roman" panose="02020603050405020304" pitchFamily="18" charset="0"/>
              </a:rPr>
              <a:t>) = </a:t>
            </a:r>
            <a:r>
              <a:rPr lang="en-US" altLang="en-US" sz="2400" i="1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cs typeface="Times New Roman" panose="02020603050405020304" pitchFamily="18" charset="0"/>
              </a:rPr>
              <a:t>				 	Harus dipenuhi:	</a:t>
            </a:r>
            <a:r>
              <a:rPr lang="en-US" altLang="en-US" sz="2400" i="1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>
                <a:cs typeface="Times New Roman" panose="02020603050405020304" pitchFamily="18" charset="0"/>
              </a:rPr>
              <a:t>K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E</a:t>
            </a:r>
            <a:r>
              <a:rPr lang="en-US" altLang="en-US" sz="2400" i="1" baseline="-30000">
                <a:cs typeface="Times New Roman" panose="02020603050405020304" pitchFamily="18" charset="0"/>
              </a:rPr>
              <a:t>K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cs typeface="Times New Roman" panose="02020603050405020304" pitchFamily="18" charset="0"/>
              </a:rPr>
              <a:t>)) = </a:t>
            </a:r>
            <a:r>
              <a:rPr lang="en-US" altLang="en-US" sz="2400" i="1">
                <a:cs typeface="Times New Roman" panose="02020603050405020304" pitchFamily="18" charset="0"/>
              </a:rPr>
              <a:t>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27EBCE-DD98-45AA-8BE3-EE69FFC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BFE6FE-CA4E-48A3-B626-86A689FA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3C3674-AFEE-438F-9E5B-F88329C54CAA}" type="slidenum">
              <a:rPr lang="en-GB" altLang="en-US" sz="1400">
                <a:latin typeface="Arial" panose="020B0604020202020204" pitchFamily="34" charset="0"/>
              </a:rPr>
              <a:pPr eaLnBrk="1" hangingPunct="1"/>
              <a:t>31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9D621040-EC59-463B-AB92-2C12EEBD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7620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D824A5C3-5CCB-4940-835B-A062B8C6B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GB" altLang="en-US" dirty="0"/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623EE9E0-B10C-4102-AA63-A04EEEA24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b="1" dirty="0" err="1">
                <a:cs typeface="Times New Roman" panose="02020603050405020304" pitchFamily="18" charset="0"/>
              </a:rPr>
              <a:t>Sistem</a:t>
            </a: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kriptografi</a:t>
            </a: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cs typeface="Times New Roman" panose="02020603050405020304" pitchFamily="18" charset="0"/>
              </a:rPr>
              <a:t>cryptosystem</a:t>
            </a:r>
            <a:r>
              <a:rPr lang="en-US" altLang="en-US" sz="2400" dirty="0">
                <a:cs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539875" indent="-102235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- </a:t>
            </a:r>
            <a:r>
              <a:rPr lang="en-US" altLang="en-US" sz="2400" dirty="0" err="1">
                <a:cs typeface="Times New Roman" panose="02020603050405020304" pitchFamily="18" charset="0"/>
              </a:rPr>
              <a:t>algoritma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kriptografi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</a:p>
          <a:p>
            <a:pPr marL="1539875" indent="-102235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- </a:t>
            </a:r>
            <a:r>
              <a:rPr lang="en-US" altLang="en-US" sz="2400" dirty="0" err="1">
                <a:cs typeface="Times New Roman" panose="02020603050405020304" pitchFamily="18" charset="0"/>
              </a:rPr>
              <a:t>plainteks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</a:p>
          <a:p>
            <a:pPr marL="1539875" indent="-102235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- </a:t>
            </a:r>
            <a:r>
              <a:rPr lang="en-US" altLang="en-US" sz="2400" dirty="0" err="1">
                <a:cs typeface="Times New Roman" panose="02020603050405020304" pitchFamily="18" charset="0"/>
              </a:rPr>
              <a:t>cipherteks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</a:p>
          <a:p>
            <a:pPr marL="1539875" indent="-102235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- dan </a:t>
            </a:r>
            <a:r>
              <a:rPr lang="en-US" altLang="en-US" sz="2400" dirty="0" err="1">
                <a:cs typeface="Times New Roman" panose="02020603050405020304" pitchFamily="18" charset="0"/>
              </a:rPr>
              <a:t>kunci</a:t>
            </a:r>
            <a:r>
              <a:rPr lang="en-US" altLang="en-US" sz="2400" dirty="0"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GB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E2CD-CA81-4B69-871D-EC92E958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CA93-DBE5-48C9-9C0D-4EBAA2F7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BFA7B4-2403-41A5-BC40-03654B5514F5}" type="slidenum">
              <a:rPr lang="en-GB" altLang="en-US" sz="1400">
                <a:latin typeface="Arial" panose="020B0604020202020204" pitchFamily="34" charset="0"/>
              </a:rPr>
              <a:pPr eaLnBrk="1" hangingPunct="1"/>
              <a:t>32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5DE694BB-A576-4279-B2E1-F96D30411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C6AD40E-2AD8-40C2-AE69-9757EC570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/>
              <a:t>Penyadap</a:t>
            </a:r>
            <a:r>
              <a:rPr lang="en-US" altLang="en-US" sz="2400"/>
              <a:t> (</a:t>
            </a:r>
            <a:r>
              <a:rPr lang="en-US" altLang="en-US" sz="2400" i="1"/>
              <a:t>eavesdropper</a:t>
            </a:r>
            <a:r>
              <a:rPr lang="en-US" altLang="en-US" sz="2400"/>
              <a:t>): </a:t>
            </a:r>
            <a:r>
              <a:rPr lang="en-US" altLang="en-US" sz="2400">
                <a:cs typeface="Times New Roman" panose="02020603050405020304" pitchFamily="18" charset="0"/>
              </a:rPr>
              <a:t>orang yang mencoba menangkap  pesan selama ditransmisikan.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Nama lain: </a:t>
            </a:r>
            <a:r>
              <a:rPr lang="en-US" altLang="en-US" sz="2400" i="1">
                <a:cs typeface="Times New Roman" panose="02020603050405020304" pitchFamily="18" charset="0"/>
              </a:rPr>
              <a:t>enemy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adversary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intruder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interceptor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cs typeface="Times New Roman" panose="02020603050405020304" pitchFamily="18" charset="0"/>
              </a:rPr>
              <a:t>bad guy</a:t>
            </a:r>
          </a:p>
          <a:p>
            <a:pPr eaLnBrk="1" hangingPunct="1"/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Ron Rivest (pakar kriptografi): “</a:t>
            </a:r>
            <a:r>
              <a:rPr lang="en-US" altLang="en-US" sz="2400" i="1">
                <a:cs typeface="Times New Roman" panose="02020603050405020304" pitchFamily="18" charset="0"/>
              </a:rPr>
              <a:t>cryptography is about communication in the presence of adversaries”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F34F-CE37-4831-82F2-51020D94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E1D5-7BA8-4E46-8C43-41A0CA9B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A1F10A-D33E-470A-9639-457246C14FA0}" type="slidenum">
              <a:rPr lang="en-GB" altLang="en-US" sz="1400">
                <a:latin typeface="Arial" panose="020B0604020202020204" pitchFamily="34" charset="0"/>
              </a:rPr>
              <a:pPr eaLnBrk="1" hangingPunct="1"/>
              <a:t>33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887818E9-F5CB-415D-907C-71A2146AF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A23A2C4-8CE7-41E2-B6FB-2B52D0B92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Kriptanalisis</a:t>
            </a:r>
            <a:r>
              <a:rPr lang="en-US" altLang="en-US" sz="2400"/>
              <a:t> (</a:t>
            </a:r>
            <a:r>
              <a:rPr lang="en-US" altLang="en-US" sz="2400" i="1"/>
              <a:t>cryptanalysis</a:t>
            </a:r>
            <a:r>
              <a:rPr lang="en-US" altLang="en-US" sz="2400"/>
              <a:t>): </a:t>
            </a:r>
            <a:r>
              <a:rPr lang="en-US" altLang="en-US" sz="2400">
                <a:cs typeface="Times New Roman" panose="02020603050405020304" pitchFamily="18" charset="0"/>
              </a:rPr>
              <a:t>ilmu dan seni untuk memecahkan chiperteks menjadi plainteks tanpa mengetahui </a:t>
            </a:r>
            <a:r>
              <a:rPr lang="en-US" altLang="en-US" sz="2400" i="1">
                <a:cs typeface="Times New Roman" panose="02020603050405020304" pitchFamily="18" charset="0"/>
              </a:rPr>
              <a:t>kunci</a:t>
            </a:r>
            <a:r>
              <a:rPr lang="en-US" altLang="en-US" sz="2400">
                <a:cs typeface="Times New Roman" panose="02020603050405020304" pitchFamily="18" charset="0"/>
              </a:rPr>
              <a:t> yang digunakan.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Pelakunya disebut </a:t>
            </a:r>
            <a:r>
              <a:rPr lang="en-US" altLang="en-US" sz="2400" b="1">
                <a:cs typeface="Times New Roman" panose="02020603050405020304" pitchFamily="18" charset="0"/>
              </a:rPr>
              <a:t>kriptanalis</a:t>
            </a:r>
          </a:p>
          <a:p>
            <a:pPr eaLnBrk="1" hangingPunct="1"/>
            <a:r>
              <a:rPr lang="en-GB" altLang="en-US" sz="2400">
                <a:cs typeface="Times New Roman" panose="02020603050405020304" pitchFamily="18" charset="0"/>
              </a:rPr>
              <a:t>(Perancang algoritma kriptografi: </a:t>
            </a:r>
            <a:r>
              <a:rPr lang="en-GB" altLang="en-US" sz="2400" b="1">
                <a:cs typeface="Times New Roman" panose="02020603050405020304" pitchFamily="18" charset="0"/>
              </a:rPr>
              <a:t>kriptografer</a:t>
            </a:r>
            <a:r>
              <a:rPr lang="en-GB" altLang="en-US" sz="2400"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GB" altLang="en-US" sz="2400">
                <a:cs typeface="Times New Roman" panose="02020603050405020304" pitchFamily="18" charset="0"/>
              </a:rPr>
              <a:t>Kriptanalisis merupakan “lawan” kriptografi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5620-043E-4C8E-81AF-B713F7B9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394A-B58E-4707-8E7E-BB9DD484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D12233-0C8B-42B9-B2FB-596AE9E8C879}" type="slidenum">
              <a:rPr lang="en-GB" altLang="en-US" sz="1400">
                <a:latin typeface="Arial" panose="020B0604020202020204" pitchFamily="34" charset="0"/>
              </a:rPr>
              <a:pPr eaLnBrk="1" hangingPunct="1"/>
              <a:t>34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EDECB2A8-EA8D-4955-B61F-D693CB7AF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77E961B9-3F49-410E-B101-25C778F8C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Kriptologi</a:t>
            </a:r>
            <a:r>
              <a:rPr lang="en-US" altLang="en-US" sz="2400">
                <a:cs typeface="Times New Roman" panose="02020603050405020304" pitchFamily="18" charset="0"/>
              </a:rPr>
              <a:t> (</a:t>
            </a:r>
            <a:r>
              <a:rPr lang="en-US" altLang="en-US" sz="2400" i="1">
                <a:cs typeface="Times New Roman" panose="02020603050405020304" pitchFamily="18" charset="0"/>
              </a:rPr>
              <a:t>cryptology</a:t>
            </a:r>
            <a:r>
              <a:rPr lang="en-US" altLang="en-US" sz="2400">
                <a:cs typeface="Times New Roman" panose="02020603050405020304" pitchFamily="18" charset="0"/>
              </a:rPr>
              <a:t>): studi mengenai kriptografi dan kriptanalisis.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</a:p>
          <a:p>
            <a:pPr algn="just" eaLnBrk="1" hangingPunct="1"/>
            <a:endParaRPr lang="en-GB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4732B8-28D1-4332-9BF8-424EDC13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3FBDB5-BA38-468F-B884-20C1C64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72C96-8584-4822-84A3-E3514B486B83}" type="slidenum">
              <a:rPr lang="en-GB" altLang="en-US" sz="1400">
                <a:latin typeface="Arial" panose="020B0604020202020204" pitchFamily="34" charset="0"/>
              </a:rPr>
              <a:pPr eaLnBrk="1" hangingPunct="1"/>
              <a:t>35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39EF2E8A-738E-4531-B74D-4B9F42FE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07B9CED2-C0AC-4B3C-A63A-BEA88CEF9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971800"/>
          <a:ext cx="5867400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5174852" imgH="2661095" progId="Visio.Drawing.6">
                  <p:embed/>
                </p:oleObj>
              </mc:Choice>
              <mc:Fallback>
                <p:oleObj r:id="rId3" imgW="5174852" imgH="266109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971800"/>
                        <a:ext cx="5867400" cy="300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B40EAB82-6FD2-45C9-BBC7-268ED48F3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Terminologi</a:t>
            </a:r>
            <a:endParaRPr lang="en-GB" altLang="en-US"/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0C646B25-CD21-4FD8-A24E-CC6E47D13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Persamaan kriptografer dan kriptanalis: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cs typeface="Times New Roman" panose="02020603050405020304" pitchFamily="18" charset="0"/>
              </a:rPr>
              <a:t>Keduanya sama-sama menerjemahkan cipherteks menjadi  plainteks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Perbedaan kriptografer dan kriptanalis: 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cs typeface="Times New Roman" panose="02020603050405020304" pitchFamily="18" charset="0"/>
              </a:rPr>
              <a:t>Kriptografer bekerja atas legitimasi pengirim atau penerima pesan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cs typeface="Times New Roman" panose="02020603050405020304" pitchFamily="18" charset="0"/>
              </a:rPr>
              <a:t>Kriptanalis bekerja tanpa legitimasi pengirim atau penerima pesan</a:t>
            </a:r>
            <a:endParaRPr lang="en-GB" altLang="en-US" sz="240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C063-0039-4BEC-925B-A35254D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EA40-9521-4549-8E5B-5EC81C61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8BE507-84B3-4F4A-B5AF-3D39FA9D5837}" type="slidenum">
              <a:rPr lang="en-GB" altLang="en-US" sz="1400">
                <a:latin typeface="Arial" panose="020B0604020202020204" pitchFamily="34" charset="0"/>
              </a:rPr>
              <a:pPr eaLnBrk="1" hangingPunct="1"/>
              <a:t>36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F0CE5C0F-57B5-44AE-A457-CD7D5AF00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  <a:endParaRPr lang="en-GB" altLang="en-US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BDBD552-B688-4EB9-993E-B8A8235FB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Kriptografi mempunyai sejarah yang panjang.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Tercatat Bangsa Mesir 4000 tahun yang lalu menggunakan </a:t>
            </a:r>
            <a:r>
              <a:rPr lang="en-US" altLang="en-US" sz="2400" i="1">
                <a:cs typeface="Times New Roman" panose="02020603050405020304" pitchFamily="18" charset="0"/>
              </a:rPr>
              <a:t>hieroglyph</a:t>
            </a:r>
            <a:r>
              <a:rPr lang="en-US" altLang="en-US" sz="2400">
                <a:cs typeface="Times New Roman" panose="02020603050405020304" pitchFamily="18" charset="0"/>
              </a:rPr>
              <a:t> yang tidak standard</a:t>
            </a:r>
            <a:r>
              <a:rPr lang="en-US" altLang="en-US" sz="2400"/>
              <a:t> untuk menulis pesan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8A69F10-08D7-418E-8B52-3A04A52B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58D1FA-1D46-45A4-8D34-A4421D12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81CA6-E73D-4451-A868-879EF7934DD9}" type="slidenum">
              <a:rPr lang="en-GB" altLang="en-US" sz="1400">
                <a:latin typeface="Arial" panose="020B0604020202020204" pitchFamily="34" charset="0"/>
              </a:rPr>
              <a:pPr eaLnBrk="1" hangingPunct="1"/>
              <a:t>37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38918" name="Picture 6">
            <a:extLst>
              <a:ext uri="{FF2B5EF4-FFF2-40B4-BE49-F238E27FC236}">
                <a16:creationId xmlns:a16="http://schemas.microsoft.com/office/drawing/2014/main" id="{233C04F9-95F0-4CAB-A2A7-EC6255B2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17668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>
            <a:extLst>
              <a:ext uri="{FF2B5EF4-FFF2-40B4-BE49-F238E27FC236}">
                <a16:creationId xmlns:a16="http://schemas.microsoft.com/office/drawing/2014/main" id="{0B9AECA9-7B4B-414D-A41A-B927EE8F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18367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8">
            <a:extLst>
              <a:ext uri="{FF2B5EF4-FFF2-40B4-BE49-F238E27FC236}">
                <a16:creationId xmlns:a16="http://schemas.microsoft.com/office/drawing/2014/main" id="{ED9A7957-32C0-4C09-A4A5-DF2D388B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32766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>
            <a:extLst>
              <a:ext uri="{FF2B5EF4-FFF2-40B4-BE49-F238E27FC236}">
                <a16:creationId xmlns:a16="http://schemas.microsoft.com/office/drawing/2014/main" id="{97815FE7-0787-4DA0-9A60-0C308A134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</a:p>
        </p:txBody>
      </p:sp>
      <p:sp>
        <p:nvSpPr>
          <p:cNvPr id="39941" name="Rectangle 1027">
            <a:extLst>
              <a:ext uri="{FF2B5EF4-FFF2-40B4-BE49-F238E27FC236}">
                <a16:creationId xmlns:a16="http://schemas.microsoft.com/office/drawing/2014/main" id="{B1E18302-8B68-40A6-B777-0EF74163C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Di Yunani, kriptografi sudah digunakan 400 BC</a:t>
            </a:r>
          </a:p>
          <a:p>
            <a:pPr eaLnBrk="1" hangingPunct="1"/>
            <a:r>
              <a:rPr lang="en-US" altLang="en-US" sz="2400"/>
              <a:t>Alat yang digunakan: </a:t>
            </a:r>
            <a:r>
              <a:rPr lang="en-US" altLang="en-US" sz="2400" i="1"/>
              <a:t>scytale</a:t>
            </a:r>
            <a:endParaRPr lang="en-GB" altLang="en-US" sz="2400" i="1"/>
          </a:p>
          <a:p>
            <a:pPr eaLnBrk="1" hangingPunct="1"/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6300C2-EA70-4FFF-A964-463D61A4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DD88B6-0D33-489F-BBDD-C7E326BA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A8ED02-4ACC-461F-A012-DA2B10CE9309}" type="slidenum">
              <a:rPr lang="en-GB" altLang="en-US" sz="1400">
                <a:latin typeface="Arial" panose="020B0604020202020204" pitchFamily="34" charset="0"/>
              </a:rPr>
              <a:pPr eaLnBrk="1" hangingPunct="1"/>
              <a:t>38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39942" name="Picture 1028">
            <a:extLst>
              <a:ext uri="{FF2B5EF4-FFF2-40B4-BE49-F238E27FC236}">
                <a16:creationId xmlns:a16="http://schemas.microsoft.com/office/drawing/2014/main" id="{B0A4B308-DBE1-43E0-BEB2-5ADB8EE4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8768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EE9DBE03-9E47-4CF7-874B-BCB959A55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  <a:endParaRPr lang="en-GB" altLang="en-US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57F5FF62-7903-4978-9469-F4606162C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Sejarah lengkap kriptografi dapat ditemukan di dalam buku David Kahn, “</a:t>
            </a:r>
            <a:r>
              <a:rPr lang="en-US" altLang="en-US" sz="2800" i="1">
                <a:cs typeface="Times New Roman" panose="02020603050405020304" pitchFamily="18" charset="0"/>
              </a:rPr>
              <a:t>The Codebreakers”</a:t>
            </a:r>
            <a:r>
              <a:rPr lang="en-US" alt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Empat kelompok orang yang menggunakan dan berkontribusi pada  kriptografi: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1. Militer (termasuk intelijen dan mata-mata)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2. Korp diplomatik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3. </a:t>
            </a:r>
            <a:r>
              <a:rPr lang="en-US" altLang="en-US" sz="2800" i="1"/>
              <a:t>Diarist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4. </a:t>
            </a:r>
            <a:r>
              <a:rPr lang="en-US" altLang="en-US" sz="2800" i="1"/>
              <a:t>Lovers</a:t>
            </a:r>
            <a:endParaRPr lang="en-GB" altLang="en-US" sz="2800" i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4443-9035-4300-A601-8F600CE7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A0C5-7C13-49C4-AD35-E2A0FBDD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7DCBBA-2C66-4EBE-ADE2-9D490ED0240A}" type="slidenum">
              <a:rPr lang="en-GB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4D2111-5F28-44A1-9ED2-F37C13773D21}"/>
              </a:ext>
            </a:extLst>
          </p:cNvPr>
          <p:cNvSpPr/>
          <p:nvPr/>
        </p:nvSpPr>
        <p:spPr>
          <a:xfrm>
            <a:off x="0" y="1295400"/>
            <a:ext cx="3997325" cy="533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/>
          <a:lstStyle>
            <a:lvl1pPr lvl="0">
              <a:defRPr/>
            </a:lvl1pPr>
          </a:lstStyle>
          <a:p>
            <a:pPr marL="400050" lvl="0" indent="-400050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             </a:t>
            </a:r>
            <a:r>
              <a:rPr sz="2000" b="1" dirty="0" err="1">
                <a:solidFill>
                  <a:schemeClr val="tx1"/>
                </a:solidFill>
                <a:latin typeface="Cambria" pitchFamily="18" charset="0"/>
              </a:rPr>
              <a:t>Sistem</a:t>
            </a:r>
            <a:r>
              <a:rPr sz="20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sz="2000" b="1" dirty="0" err="1">
                <a:solidFill>
                  <a:schemeClr val="tx1"/>
                </a:solidFill>
                <a:latin typeface="Cambria" pitchFamily="18" charset="0"/>
              </a:rPr>
              <a:t>Penilaian</a:t>
            </a:r>
            <a:endParaRPr sz="20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BD7CC-3A4A-4C67-B049-55B0AB79E593}"/>
              </a:ext>
            </a:extLst>
          </p:cNvPr>
          <p:cNvSpPr txBox="1"/>
          <p:nvPr/>
        </p:nvSpPr>
        <p:spPr>
          <a:xfrm>
            <a:off x="761999" y="2033168"/>
            <a:ext cx="8188325" cy="2329704"/>
          </a:xfrm>
          <a:prstGeom prst="rect">
            <a:avLst/>
          </a:prstGeom>
          <a:noFill/>
        </p:spPr>
        <p:txBody>
          <a:bodyPr wrap="square" anchor="t"/>
          <a:lstStyle>
            <a:lvl1pPr lvl="0">
              <a:defRPr/>
            </a:lvl1pPr>
          </a:lstStyle>
          <a:p>
            <a:pPr marL="117475" lvl="1" indent="58737" algn="just">
              <a:lnSpc>
                <a:spcPct val="125000"/>
              </a:lnSpc>
              <a:buFont typeface="Franklin Gothic Book"/>
              <a:buAutoNum type="arabicPeriod"/>
            </a:pPr>
            <a:r>
              <a:rPr b="1" dirty="0">
                <a:latin typeface="Palatino Linotype" panose="02040502050505030304" pitchFamily="18" charset="0"/>
              </a:rPr>
              <a:t>  </a:t>
            </a:r>
            <a:r>
              <a:rPr b="1" dirty="0" err="1">
                <a:latin typeface="Palatino Linotype" panose="02040502050505030304" pitchFamily="18" charset="0"/>
              </a:rPr>
              <a:t>Ujian</a:t>
            </a:r>
            <a:r>
              <a:rPr b="1" dirty="0">
                <a:latin typeface="Palatino Linotype" panose="02040502050505030304" pitchFamily="18" charset="0"/>
              </a:rPr>
              <a:t> Tengah Semester  (UTS)     : 25% </a:t>
            </a:r>
          </a:p>
          <a:p>
            <a:pPr marL="117475" lvl="1" indent="58737" algn="just">
              <a:lnSpc>
                <a:spcPct val="125000"/>
              </a:lnSpc>
              <a:buFont typeface="Franklin Gothic Book"/>
              <a:buAutoNum type="arabicPeriod"/>
            </a:pPr>
            <a:r>
              <a:rPr b="1" dirty="0">
                <a:latin typeface="Palatino Linotype" panose="02040502050505030304" pitchFamily="18" charset="0"/>
              </a:rPr>
              <a:t>  </a:t>
            </a:r>
            <a:r>
              <a:rPr b="1" dirty="0" err="1">
                <a:latin typeface="Palatino Linotype" panose="02040502050505030304" pitchFamily="18" charset="0"/>
              </a:rPr>
              <a:t>Ujian</a:t>
            </a:r>
            <a:r>
              <a:rPr b="1" dirty="0">
                <a:latin typeface="Palatino Linotype" panose="02040502050505030304" pitchFamily="18" charset="0"/>
              </a:rPr>
              <a:t> </a:t>
            </a:r>
            <a:r>
              <a:rPr b="1" dirty="0" err="1">
                <a:latin typeface="Palatino Linotype" panose="02040502050505030304" pitchFamily="18" charset="0"/>
              </a:rPr>
              <a:t>Akhir</a:t>
            </a:r>
            <a:r>
              <a:rPr b="1" dirty="0">
                <a:latin typeface="Palatino Linotype" panose="02040502050505030304" pitchFamily="18" charset="0"/>
              </a:rPr>
              <a:t> Semester  (UAS)        : 35%</a:t>
            </a:r>
          </a:p>
          <a:p>
            <a:pPr marL="117475" lvl="1" indent="58737" algn="just">
              <a:lnSpc>
                <a:spcPct val="125000"/>
              </a:lnSpc>
              <a:buFont typeface="Franklin Gothic Book"/>
              <a:buAutoNum type="arabicPeriod"/>
            </a:pPr>
            <a:r>
              <a:rPr b="1" dirty="0">
                <a:latin typeface="Palatino Linotype" panose="02040502050505030304" pitchFamily="18" charset="0"/>
              </a:rPr>
              <a:t>  </a:t>
            </a:r>
            <a:r>
              <a:rPr lang="id-ID" b="1" dirty="0">
                <a:latin typeface="Palatino Linotype" panose="02040502050505030304" pitchFamily="18" charset="0"/>
              </a:rPr>
              <a:t>Lain-lain                                            </a:t>
            </a:r>
            <a:r>
              <a:rPr b="1" dirty="0">
                <a:latin typeface="Palatino Linotype" panose="02040502050505030304" pitchFamily="18" charset="0"/>
              </a:rPr>
              <a:t>: 40%</a:t>
            </a:r>
          </a:p>
          <a:p>
            <a:pPr marL="574675" lvl="2" indent="58737" algn="just">
              <a:lnSpc>
                <a:spcPct val="125000"/>
              </a:lnSpc>
              <a:buFont typeface="Arial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Presensi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x-none" b="1" dirty="0">
                <a:latin typeface="Palatino Linotype" panose="02040502050505030304" pitchFamily="18" charset="0"/>
              </a:rPr>
              <a:t>: </a:t>
            </a:r>
            <a:r>
              <a:rPr lang="en-US" b="1" dirty="0">
                <a:latin typeface="Palatino Linotype" panose="02040502050505030304" pitchFamily="18" charset="0"/>
              </a:rPr>
              <a:t>3</a:t>
            </a:r>
            <a:r>
              <a:rPr lang="x-none" b="1" dirty="0">
                <a:latin typeface="Palatino Linotype" panose="02040502050505030304" pitchFamily="18" charset="0"/>
              </a:rPr>
              <a:t>0%</a:t>
            </a:r>
          </a:p>
          <a:p>
            <a:pPr marL="574675" lvl="2" indent="58737" algn="just">
              <a:lnSpc>
                <a:spcPct val="125000"/>
              </a:lnSpc>
              <a:buFont typeface="Arial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 Lembar </a:t>
            </a:r>
            <a:r>
              <a:rPr lang="en-US" b="1" dirty="0" err="1">
                <a:latin typeface="Palatino Linotype" panose="02040502050505030304" pitchFamily="18" charset="0"/>
              </a:rPr>
              <a:t>kerja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mahasiswa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x-none" b="1" dirty="0">
                <a:latin typeface="Palatino Linotype" panose="02040502050505030304" pitchFamily="18" charset="0"/>
              </a:rPr>
              <a:t>: </a:t>
            </a:r>
            <a:r>
              <a:rPr lang="en-US" b="1" dirty="0">
                <a:latin typeface="Palatino Linotype" panose="02040502050505030304" pitchFamily="18" charset="0"/>
              </a:rPr>
              <a:t>5</a:t>
            </a:r>
            <a:r>
              <a:rPr lang="x-none" b="1" dirty="0">
                <a:latin typeface="Palatino Linotype" panose="02040502050505030304" pitchFamily="18" charset="0"/>
              </a:rPr>
              <a:t>0%</a:t>
            </a:r>
          </a:p>
          <a:p>
            <a:pPr marL="574675" lvl="2" indent="58737" algn="just">
              <a:lnSpc>
                <a:spcPct val="125000"/>
              </a:lnSpc>
              <a:buFont typeface="Arial" pitchFamily="34" charset="0"/>
              <a:buChar char="•"/>
            </a:pPr>
            <a:r>
              <a:rPr lang="x-none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Quis</a:t>
            </a:r>
            <a:r>
              <a:rPr lang="en-US" b="1" dirty="0">
                <a:latin typeface="Palatino Linotype" panose="02040502050505030304" pitchFamily="18" charset="0"/>
              </a:rPr>
              <a:t> / pre-test </a:t>
            </a:r>
            <a:r>
              <a:rPr lang="x-none" b="1" dirty="0">
                <a:latin typeface="Palatino Linotype" panose="02040502050505030304" pitchFamily="18" charset="0"/>
              </a:rPr>
              <a:t>: 20%</a:t>
            </a:r>
            <a:endParaRPr lang="en-US" b="1" dirty="0">
              <a:latin typeface="Palatino Linotype" panose="02040502050505030304" pitchFamily="18" charset="0"/>
            </a:endParaRPr>
          </a:p>
          <a:p>
            <a:pPr marL="574675" lvl="2" algn="just">
              <a:lnSpc>
                <a:spcPct val="125000"/>
              </a:lnSpc>
            </a:pP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188D5-B231-46E8-8E06-7CA169385220}"/>
              </a:ext>
            </a:extLst>
          </p:cNvPr>
          <p:cNvSpPr txBox="1"/>
          <p:nvPr/>
        </p:nvSpPr>
        <p:spPr>
          <a:xfrm>
            <a:off x="914399" y="4650904"/>
            <a:ext cx="8045769" cy="2130896"/>
          </a:xfrm>
          <a:prstGeom prst="rect">
            <a:avLst/>
          </a:prstGeom>
          <a:noFill/>
        </p:spPr>
        <p:txBody>
          <a:bodyPr wrap="square" anchor="t"/>
          <a:lstStyle>
            <a:lvl1pPr lvl="0">
              <a:defRPr/>
            </a:lvl1pPr>
          </a:lstStyle>
          <a:p>
            <a:pPr marL="112713" lvl="2" algn="just">
              <a:lnSpc>
                <a:spcPct val="125000"/>
              </a:lnSpc>
            </a:pPr>
            <a:r>
              <a:rPr lang="en-US" sz="1600" dirty="0">
                <a:latin typeface="Palatino Linotype" panose="02040502050505030304" pitchFamily="18" charset="0"/>
              </a:rPr>
              <a:t>Note :</a:t>
            </a:r>
          </a:p>
          <a:p>
            <a:pPr marL="112713" lvl="2" algn="just">
              <a:lnSpc>
                <a:spcPct val="125000"/>
              </a:lnSpc>
            </a:pPr>
            <a:r>
              <a:rPr lang="en-US" sz="1600" dirty="0" err="1">
                <a:latin typeface="Palatino Linotype" panose="02040502050505030304" pitchFamily="18" charset="0"/>
              </a:rPr>
              <a:t>Quis</a:t>
            </a:r>
            <a:r>
              <a:rPr lang="en-US" sz="1600" dirty="0">
                <a:latin typeface="Palatino Linotype" panose="02040502050505030304" pitchFamily="18" charset="0"/>
              </a:rPr>
              <a:t> :  </a:t>
            </a:r>
            <a:r>
              <a:rPr lang="en-US" sz="1600" dirty="0" err="1">
                <a:latin typeface="Palatino Linotype" panose="02040502050505030304" pitchFamily="18" charset="0"/>
              </a:rPr>
              <a:t>ujian</a:t>
            </a:r>
            <a:r>
              <a:rPr lang="en-US" sz="1600" dirty="0">
                <a:latin typeface="Palatino Linotype" panose="02040502050505030304" pitchFamily="18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</a:rPr>
              <a:t>atau</a:t>
            </a:r>
            <a:r>
              <a:rPr lang="en-US" sz="1600" dirty="0">
                <a:latin typeface="Palatino Linotype" panose="02040502050505030304" pitchFamily="18" charset="0"/>
              </a:rPr>
              <a:t> test </a:t>
            </a:r>
            <a:r>
              <a:rPr lang="en-US" sz="1600" dirty="0" err="1">
                <a:latin typeface="Palatino Linotype" panose="02040502050505030304" pitchFamily="18" charset="0"/>
              </a:rPr>
              <a:t>dari</a:t>
            </a:r>
            <a:r>
              <a:rPr lang="en-US" sz="1600" dirty="0">
                <a:latin typeface="Palatino Linotype" panose="02040502050505030304" pitchFamily="18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</a:rPr>
              <a:t>materi</a:t>
            </a:r>
            <a:r>
              <a:rPr lang="en-US" sz="1600" dirty="0">
                <a:latin typeface="Palatino Linotype" panose="02040502050505030304" pitchFamily="18" charset="0"/>
              </a:rPr>
              <a:t> yang </a:t>
            </a:r>
            <a:r>
              <a:rPr lang="en-US" sz="1600" dirty="0" err="1">
                <a:latin typeface="Palatino Linotype" panose="02040502050505030304" pitchFamily="18" charset="0"/>
              </a:rPr>
              <a:t>telah</a:t>
            </a:r>
            <a:r>
              <a:rPr lang="en-US" sz="1600" dirty="0">
                <a:latin typeface="Palatino Linotype" panose="02040502050505030304" pitchFamily="18" charset="0"/>
              </a:rPr>
              <a:t> di </a:t>
            </a:r>
            <a:r>
              <a:rPr lang="en-US" sz="1600" dirty="0" err="1">
                <a:latin typeface="Palatino Linotype" panose="02040502050505030304" pitchFamily="18" charset="0"/>
              </a:rPr>
              <a:t>ajarkan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112713" lvl="2" algn="just">
              <a:lnSpc>
                <a:spcPct val="125000"/>
              </a:lnSpc>
            </a:pPr>
            <a:r>
              <a:rPr lang="en-US" sz="1600" dirty="0">
                <a:latin typeface="Palatino Linotype" panose="02040502050505030304" pitchFamily="18" charset="0"/>
              </a:rPr>
              <a:t>Pre-test : </a:t>
            </a:r>
            <a:r>
              <a:rPr lang="en-US" sz="1600" dirty="0" err="1">
                <a:latin typeface="Palatino Linotype" panose="02040502050505030304" pitchFamily="18" charset="0"/>
              </a:rPr>
              <a:t>ujian</a:t>
            </a:r>
            <a:r>
              <a:rPr lang="en-US" sz="1600" dirty="0">
                <a:latin typeface="Palatino Linotype" panose="02040502050505030304" pitchFamily="18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</a:rPr>
              <a:t>atau</a:t>
            </a:r>
            <a:r>
              <a:rPr lang="en-US" sz="1600" dirty="0">
                <a:latin typeface="Palatino Linotype" panose="02040502050505030304" pitchFamily="18" charset="0"/>
              </a:rPr>
              <a:t> test </a:t>
            </a:r>
            <a:r>
              <a:rPr lang="en-US" sz="1600" dirty="0" err="1">
                <a:latin typeface="Palatino Linotype" panose="02040502050505030304" pitchFamily="18" charset="0"/>
              </a:rPr>
              <a:t>dari</a:t>
            </a:r>
            <a:r>
              <a:rPr lang="en-US" sz="1600" dirty="0">
                <a:latin typeface="Palatino Linotype" panose="02040502050505030304" pitchFamily="18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</a:rPr>
              <a:t>materi</a:t>
            </a:r>
            <a:r>
              <a:rPr lang="en-US" sz="1600" dirty="0">
                <a:latin typeface="Palatino Linotype" panose="02040502050505030304" pitchFamily="18" charset="0"/>
              </a:rPr>
              <a:t> yang </a:t>
            </a:r>
            <a:r>
              <a:rPr lang="en-US" sz="1600" dirty="0" err="1">
                <a:latin typeface="Palatino Linotype" panose="02040502050505030304" pitchFamily="18" charset="0"/>
              </a:rPr>
              <a:t>akan</a:t>
            </a:r>
            <a:r>
              <a:rPr lang="en-US" sz="1600" dirty="0">
                <a:latin typeface="Palatino Linotype" panose="02040502050505030304" pitchFamily="18" charset="0"/>
              </a:rPr>
              <a:t> di </a:t>
            </a:r>
            <a:r>
              <a:rPr lang="en-US" sz="1600" dirty="0" err="1">
                <a:latin typeface="Palatino Linotype" panose="02040502050505030304" pitchFamily="18" charset="0"/>
              </a:rPr>
              <a:t>ajarkan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112713" lvl="2" algn="just">
              <a:lnSpc>
                <a:spcPct val="125000"/>
              </a:lnSpc>
            </a:pPr>
            <a:r>
              <a:rPr lang="en-US" sz="1600" dirty="0" err="1">
                <a:latin typeface="Palatino Linotype" panose="02040502050505030304" pitchFamily="18" charset="0"/>
              </a:rPr>
              <a:t>Quis</a:t>
            </a:r>
            <a:r>
              <a:rPr lang="en-US" sz="1600" dirty="0">
                <a:latin typeface="Palatino Linotype" panose="02040502050505030304" pitchFamily="18" charset="0"/>
              </a:rPr>
              <a:t> dan Pre-test masing-masing </a:t>
            </a:r>
            <a:r>
              <a:rPr lang="en-US" sz="1600" dirty="0" err="1">
                <a:latin typeface="Palatino Linotype" panose="02040502050505030304" pitchFamily="18" charset="0"/>
              </a:rPr>
              <a:t>memiliki</a:t>
            </a:r>
            <a:r>
              <a:rPr lang="en-US" sz="1600" dirty="0">
                <a:latin typeface="Palatino Linotype" panose="02040502050505030304" pitchFamily="18" charset="0"/>
              </a:rPr>
              <a:t> interval </a:t>
            </a:r>
            <a:r>
              <a:rPr lang="en-US" sz="1600" dirty="0" err="1">
                <a:latin typeface="Palatino Linotype" panose="02040502050505030304" pitchFamily="18" charset="0"/>
              </a:rPr>
              <a:t>waktu</a:t>
            </a:r>
            <a:r>
              <a:rPr lang="en-US" sz="1600" dirty="0">
                <a:latin typeface="Palatino Linotype" panose="02040502050505030304" pitchFamily="18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</a:rPr>
              <a:t>pengerjaan</a:t>
            </a:r>
            <a:r>
              <a:rPr lang="en-US" sz="1600" dirty="0">
                <a:latin typeface="Palatino Linotype" panose="02040502050505030304" pitchFamily="18" charset="0"/>
              </a:rPr>
              <a:t> 60 – 120 </a:t>
            </a:r>
            <a:r>
              <a:rPr lang="en-US" sz="1600" dirty="0" err="1">
                <a:latin typeface="Palatino Linotype" panose="02040502050505030304" pitchFamily="18" charset="0"/>
              </a:rPr>
              <a:t>menit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112713" lvl="2" algn="just">
              <a:lnSpc>
                <a:spcPct val="125000"/>
              </a:lnSpc>
            </a:pP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E6CF6-579B-41D8-8554-4EC39ACE1559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7772400" cy="58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59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896CFA62-FDEE-4B59-B43A-E69453CBB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EF3C3569-B5F9-481E-B228-5F21D1FF2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Kriptografi juga digunakan untuk alasan keagamaan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untuk menjaga tulisan relijius dari gangguan otoritas politik atau budaya yang dominan saat itu.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Contoh: “666” atau </a:t>
            </a:r>
            <a:r>
              <a:rPr lang="en-US" altLang="en-US" sz="2400">
                <a:cs typeface="Times New Roman" panose="02020603050405020304" pitchFamily="18" charset="0"/>
              </a:rPr>
              <a:t>“Angka si Buruk Rupa (</a:t>
            </a:r>
            <a:r>
              <a:rPr lang="en-US" altLang="en-US" sz="2400" i="1">
                <a:cs typeface="Times New Roman" panose="02020603050405020304" pitchFamily="18" charset="0"/>
              </a:rPr>
              <a:t>Number of the Beast</a:t>
            </a:r>
            <a:r>
              <a:rPr lang="en-US" altLang="en-US" sz="2400">
                <a:cs typeface="Times New Roman" panose="02020603050405020304" pitchFamily="18" charset="0"/>
              </a:rPr>
              <a:t>) di dalam Kitab Perjanjian Baru.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4533EB-2087-4E45-B058-02955D47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32A59E-B16C-4877-96DD-87820322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A4B54E-0345-4DF0-A495-AC09A877B3DF}" type="slidenum">
              <a:rPr lang="en-GB" altLang="en-US" sz="1400">
                <a:latin typeface="Arial" panose="020B0604020202020204" pitchFamily="34" charset="0"/>
              </a:rPr>
              <a:pPr eaLnBrk="1" hangingPunct="1"/>
              <a:t>40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41990" name="Picture 4">
            <a:extLst>
              <a:ext uri="{FF2B5EF4-FFF2-40B4-BE49-F238E27FC236}">
                <a16:creationId xmlns:a16="http://schemas.microsoft.com/office/drawing/2014/main" id="{FB231BF4-7D84-41EA-86F5-ECE2104D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4267200"/>
            <a:ext cx="251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DCCF6600-5CEF-490B-9D0A-E6FC6224F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98E0BC7B-EE38-45F2-8E17-71E1271AE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Di India, kriptografi digunakan oleh pencinta (</a:t>
            </a:r>
            <a:r>
              <a:rPr lang="en-US" altLang="en-US" sz="2800" i="1">
                <a:cs typeface="Times New Roman" panose="02020603050405020304" pitchFamily="18" charset="0"/>
              </a:rPr>
              <a:t>lovers</a:t>
            </a:r>
            <a:r>
              <a:rPr lang="en-US" altLang="en-US" sz="2800">
                <a:cs typeface="Times New Roman" panose="02020603050405020304" pitchFamily="18" charset="0"/>
              </a:rPr>
              <a:t>)  untuk berkomunikasi tanpa diketahui orang. </a:t>
            </a:r>
          </a:p>
          <a:p>
            <a:pPr eaLnBrk="1" hangingPunct="1"/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Bukti ini ditemukan di dalam buku </a:t>
            </a:r>
            <a:r>
              <a:rPr lang="en-US" altLang="en-US" sz="2800" i="1">
                <a:cs typeface="Times New Roman" panose="02020603050405020304" pitchFamily="18" charset="0"/>
              </a:rPr>
              <a:t>Kama Sutra</a:t>
            </a:r>
            <a:r>
              <a:rPr lang="en-US" altLang="en-US" sz="2800">
                <a:cs typeface="Times New Roman" panose="02020603050405020304" pitchFamily="18" charset="0"/>
              </a:rPr>
              <a:t> yang merekomendasikan wanita seharusnya mempelajari seni memahami tulisan dengan </a:t>
            </a:r>
            <a:r>
              <a:rPr lang="en-US" altLang="en-US" sz="2800" i="1">
                <a:cs typeface="Times New Roman" panose="02020603050405020304" pitchFamily="18" charset="0"/>
              </a:rPr>
              <a:t>cipher</a:t>
            </a:r>
            <a:r>
              <a:rPr lang="en-US" altLang="en-US" sz="280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342D-F715-422F-9248-7B69BB0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0BA3-7B7C-4521-9AF5-382E02D0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858DD3-2183-405E-93F2-982F3FE014B3}" type="slidenum">
              <a:rPr lang="en-GB" altLang="en-US" sz="1400">
                <a:latin typeface="Arial" panose="020B0604020202020204" pitchFamily="34" charset="0"/>
              </a:rPr>
              <a:pPr eaLnBrk="1" hangingPunct="1"/>
              <a:t>41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614B265A-17C8-4FFD-BE38-0DD0454B7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3D4C0852-D07E-4CDC-901B-9FDD32B0C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Tidak ditemukan catatan kriptografi di Cina dan Jepang hingga abad 15.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8430C4-3CA3-4FDA-B2F1-8BE0FFC8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D5D7ED-0E3C-45D5-9602-A24403FA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81F141-F38F-4E8E-BD3F-ABB3C7B0D8F8}" type="slidenum">
              <a:rPr lang="en-GB" altLang="en-US" sz="1400">
                <a:latin typeface="Arial" panose="020B0604020202020204" pitchFamily="34" charset="0"/>
              </a:rPr>
              <a:pPr eaLnBrk="1" hangingPunct="1"/>
              <a:t>42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44038" name="Picture 4">
            <a:extLst>
              <a:ext uri="{FF2B5EF4-FFF2-40B4-BE49-F238E27FC236}">
                <a16:creationId xmlns:a16="http://schemas.microsoft.com/office/drawing/2014/main" id="{22ACBB92-ECB7-4D5D-8E12-D3CED3B1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95600"/>
            <a:ext cx="22764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5">
            <a:extLst>
              <a:ext uri="{FF2B5EF4-FFF2-40B4-BE49-F238E27FC236}">
                <a16:creationId xmlns:a16="http://schemas.microsoft.com/office/drawing/2014/main" id="{1F25C05E-7159-40F1-956A-050203AB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912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Queen Mary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95EA239B-6FC3-4921-9838-84AC3CC7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50752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Pada Abad ke-17, sejarah kriptografi pernah mencatat korban di Inggris.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Arial" panose="020B0604020202020204" pitchFamily="34" charset="0"/>
                <a:cs typeface="Times New Roman" panose="02020603050405020304" pitchFamily="18" charset="0"/>
              </a:rPr>
              <a:t>Queen Mary of Scotland,  dipancung setelah pesan rahasianya dari balik penjara (pesan terenkripsi yang isinya rencana membunuh Ratu Elizabeth I) pada Abad Pertengahan berhasil dipecahkan oleh </a:t>
            </a:r>
            <a:r>
              <a:rPr lang="en-US" altLang="en-US" sz="2200">
                <a:latin typeface="Arial" panose="020B0604020202020204" pitchFamily="34" charset="0"/>
              </a:rPr>
              <a:t>Thomas Phelippes, seorang pemecah kode.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6D4DC304-C6DD-49BA-AF72-F3D4E259D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Sejarah Kriptografi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D8756A5-6725-4D24-98BC-15F05A942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Perang Dunia ke II, Pemerintah Nazi Jerman membuat mesin enkripsi yang dinamakan </a:t>
            </a:r>
            <a:r>
              <a:rPr lang="en-US" altLang="en-US" sz="2800" i="1">
                <a:cs typeface="Times New Roman" panose="02020603050405020304" pitchFamily="18" charset="0"/>
              </a:rPr>
              <a:t>Enigma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 i="1">
                <a:cs typeface="Times New Roman" panose="02020603050405020304" pitchFamily="18" charset="0"/>
              </a:rPr>
              <a:t>Enigma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i="1">
                <a:cs typeface="Times New Roman" panose="02020603050405020304" pitchFamily="18" charset="0"/>
              </a:rPr>
              <a:t>cipher</a:t>
            </a:r>
            <a:r>
              <a:rPr lang="en-US" altLang="en-US" sz="2800">
                <a:cs typeface="Times New Roman" panose="02020603050405020304" pitchFamily="18" charset="0"/>
              </a:rPr>
              <a:t> berhasil dipecahkan oleh pihak Sekutu.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Keberhasilan memecahkan </a:t>
            </a:r>
            <a:r>
              <a:rPr lang="en-US" altLang="en-US" sz="2800" i="1">
                <a:cs typeface="Times New Roman" panose="02020603050405020304" pitchFamily="18" charset="0"/>
              </a:rPr>
              <a:t>Enigma</a:t>
            </a:r>
            <a:r>
              <a:rPr lang="en-US" altLang="en-US" sz="2800">
                <a:cs typeface="Times New Roman" panose="02020603050405020304" pitchFamily="18" charset="0"/>
              </a:rPr>
              <a:t> sering dikatakan sebagai faktor yang memperpendek perang dunia ke-2</a:t>
            </a:r>
            <a:r>
              <a:rPr lang="en-US" altLang="en-US" sz="280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5431-AED4-4EB8-8012-B6736A17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0792-F6E7-45C2-A1B4-3772E466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E9CA8E-2868-4870-9B30-362B602A863F}" type="slidenum">
              <a:rPr lang="en-GB" altLang="en-US" sz="1400">
                <a:latin typeface="Arial" panose="020B0604020202020204" pitchFamily="34" charset="0"/>
              </a:rPr>
              <a:pPr eaLnBrk="1" hangingPunct="1"/>
              <a:t>43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>
            <a:extLst>
              <a:ext uri="{FF2B5EF4-FFF2-40B4-BE49-F238E27FC236}">
                <a16:creationId xmlns:a16="http://schemas.microsoft.com/office/drawing/2014/main" id="{39531F7B-66F2-4A42-8C49-DF3F6D46C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91200" y="5105400"/>
            <a:ext cx="2544763" cy="5334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Enigma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0128-CEE5-43EF-8B5A-2502543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1A02-366C-425A-94BA-F30F2AD4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253C87-DDD8-422D-854F-AC75A104B149}" type="slidenum">
              <a:rPr lang="en-GB" altLang="en-US" sz="1400">
                <a:latin typeface="Arial" panose="020B0604020202020204" pitchFamily="34" charset="0"/>
              </a:rPr>
              <a:pPr eaLnBrk="1" hangingPunct="1"/>
              <a:t>44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2CAE6B8D-D901-4CB3-A1ED-CB1054FE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39893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87DC5E1B-271D-4FD2-82C8-FABDA12B4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Kriptanalisis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45CD10EE-ECA2-4098-904F-C5112BD3A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6200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Sejarah kriptografi paralel dengan sejarah kriptanalisis (</a:t>
            </a:r>
            <a:r>
              <a:rPr lang="en-US" altLang="en-US" sz="2400" i="1">
                <a:cs typeface="Times New Roman" panose="02020603050405020304" pitchFamily="18" charset="0"/>
              </a:rPr>
              <a:t>cryptanalysis</a:t>
            </a:r>
            <a:r>
              <a:rPr lang="en-US" altLang="en-US" sz="2400">
                <a:cs typeface="Times New Roman" panose="02020603050405020304" pitchFamily="18" charset="0"/>
              </a:rPr>
              <a:t>), yaitu bidang ilmu dan seni untuk memecahkan cipherteks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Teknik kriptanalisis sudah ada sejak abad ke-9.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97333E-FE07-433C-BD3D-FE2CECB5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A15810-9DE2-4773-ACDD-30A1298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676350-B852-4A3A-9582-3B914569819C}" type="slidenum">
              <a:rPr lang="en-GB" altLang="en-US" sz="1400">
                <a:latin typeface="Arial" panose="020B0604020202020204" pitchFamily="34" charset="0"/>
              </a:rPr>
              <a:pPr eaLnBrk="1" hangingPunct="1"/>
              <a:t>45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47110" name="Picture 5" descr="Al-Kindi depicted in a Syrian Post stamp.">
            <a:hlinkClick r:id="rId3" tooltip="Al-Kindi depicted in a Syrian Post stamp."/>
            <a:extLst>
              <a:ext uri="{FF2B5EF4-FFF2-40B4-BE49-F238E27FC236}">
                <a16:creationId xmlns:a16="http://schemas.microsoft.com/office/drawing/2014/main" id="{F8226D1A-58B8-4A8C-A8DA-B3E359F8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57600"/>
            <a:ext cx="1577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7">
            <a:extLst>
              <a:ext uri="{FF2B5EF4-FFF2-40B4-BE49-F238E27FC236}">
                <a16:creationId xmlns:a16="http://schemas.microsoft.com/office/drawing/2014/main" id="{231C1E5D-56C1-4D21-BF14-0250FE7EA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6172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Dikemukakan pertama kali oleh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seorang ilmuwan Arab pada Abad IX  bernama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Abu Yusuf Yaqub Ibnu Ishaq Ibnu As-Sabbah Ibnu 'Omran Ibnu Ismail Al-Kindi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atau yang lebih dikenal sebagai 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Al-Kindi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F729DFA6-4CBC-48AE-894D-42BC9E3A9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Kriptanalisis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1AB69F1-2EBB-441B-A683-BF88E2F3A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Al-Kindi menulis buku tentang seni memecahkan kode, buku yang berjudul ‘</a:t>
            </a:r>
            <a:r>
              <a:rPr lang="en-US" alt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Risalah fi Istikhraj al-Mu'amma </a:t>
            </a: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Manuscript for the Deciphering Cryptographic Messages</a:t>
            </a: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Al-Kindi menemukan frekuensi perulangan huruf di dalam Al-Quran. Teknik yang digunakan Al-Kindi kelak dinamakan </a:t>
            </a:r>
            <a:r>
              <a:rPr lang="en-US" altLang="en-US" sz="2400" b="1"/>
              <a:t>analisis frekuensi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Yaitu teknik untuk memecahkan cipherteks berdasarkan frekuensi kemunculan karakter di dalam pesan</a:t>
            </a: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3696-342C-405E-8A5C-D3A126EF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989D-5B31-47B1-AFE7-F2C6976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82E0FA-AC86-4794-8419-FF9D62FD9EAE}" type="slidenum">
              <a:rPr lang="en-GB" altLang="en-US" sz="1400">
                <a:latin typeface="Arial" panose="020B0604020202020204" pitchFamily="34" charset="0"/>
              </a:rPr>
              <a:pPr eaLnBrk="1" hangingPunct="1"/>
              <a:t>46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6CF85426-57D7-4F53-85D3-7E22D8A44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Kriptanalisis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D72AE9-1DFB-4FAA-B6B2-7B9ED558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4D53D87-20EA-4F41-8857-AA1C9D19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CF6721-40FF-44B7-991C-697BAC225AA3}" type="slidenum">
              <a:rPr lang="en-GB" altLang="en-US" sz="1400">
                <a:latin typeface="Arial" panose="020B0604020202020204" pitchFamily="34" charset="0"/>
              </a:rPr>
              <a:pPr eaLnBrk="1" hangingPunct="1"/>
              <a:t>47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EA5451D-6DF9-4B01-884E-82B8EAC9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138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58" name="Picture 4" descr="180px-Al-kindi-cryptanalysis">
            <a:extLst>
              <a:ext uri="{FF2B5EF4-FFF2-40B4-BE49-F238E27FC236}">
                <a16:creationId xmlns:a16="http://schemas.microsoft.com/office/drawing/2014/main" id="{2F21388C-56A1-42A0-8CD3-61EB07AB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85900"/>
            <a:ext cx="38719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6">
            <a:extLst>
              <a:ext uri="{FF2B5EF4-FFF2-40B4-BE49-F238E27FC236}">
                <a16:creationId xmlns:a16="http://schemas.microsoft.com/office/drawing/2014/main" id="{818766D4-0676-492F-A64C-07235792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638800"/>
            <a:ext cx="4038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1600">
                <a:latin typeface="Arial Unicode MS" pitchFamily="34" charset="-128"/>
                <a:cs typeface="Times New Roman" panose="02020603050405020304" pitchFamily="18" charset="0"/>
              </a:rPr>
              <a:t>Halaman pertama buku Al-Kindi, </a:t>
            </a:r>
            <a:r>
              <a:rPr lang="en-GB" altLang="en-US" sz="1600" i="1">
                <a:solidFill>
                  <a:srgbClr val="000000"/>
                </a:solidFill>
                <a:latin typeface="Arial Unicode MS" pitchFamily="34" charset="-128"/>
                <a:cs typeface="Times New Roman" panose="02020603050405020304" pitchFamily="18" charset="0"/>
              </a:rPr>
              <a:t>Manuscript for the Deciphering Cryptographic</a:t>
            </a:r>
            <a:endParaRPr lang="en-GB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E824FD31-A5BA-4883-9D25-3C01F427F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Layanan yang Disediakan Kriptografi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06193833-D38D-43F1-84F7-672FCF9BD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36576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/>
              <a:t>Kerahasiaan (</a:t>
            </a:r>
            <a:r>
              <a:rPr lang="en-US" altLang="en-US" sz="2400" i="1"/>
              <a:t>confidentiality</a:t>
            </a:r>
            <a:r>
              <a:rPr lang="en-US" altLang="en-US" sz="2400"/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Layanan yang digunakan untuk menjaga isi pesan  dari siapapun yang tidak berhak untuk membacanya. 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693154-A26B-4EA9-B8ED-3889F52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CFA26CA-65AD-4C90-863C-ACED0608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6612AD-5483-4162-B29F-6ABEC9D991D5}" type="slidenum">
              <a:rPr lang="en-GB" altLang="en-US" sz="1400">
                <a:latin typeface="Arial" panose="020B0604020202020204" pitchFamily="34" charset="0"/>
              </a:rPr>
              <a:pPr eaLnBrk="1" hangingPunct="1"/>
              <a:t>48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50182" name="Picture 5">
            <a:extLst>
              <a:ext uri="{FF2B5EF4-FFF2-40B4-BE49-F238E27FC236}">
                <a16:creationId xmlns:a16="http://schemas.microsoft.com/office/drawing/2014/main" id="{3367E046-8C51-474A-AC41-783CF2C8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4525"/>
            <a:ext cx="4191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6">
            <a:extLst>
              <a:ext uri="{FF2B5EF4-FFF2-40B4-BE49-F238E27FC236}">
                <a16:creationId xmlns:a16="http://schemas.microsoft.com/office/drawing/2014/main" id="{E18FF08A-1DE6-49D6-8949-B2ADC3B90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5535613"/>
            <a:ext cx="4633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d-ID" altLang="en-US" sz="1600">
                <a:latin typeface="Arial" panose="020B0604020202020204" pitchFamily="34" charset="0"/>
              </a:rPr>
              <a:t>Dia bisa ikut menerima pesan tapi tidak mengerti 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A0A17403-BFAE-41D3-9AFF-FED31A96A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495800"/>
            <a:ext cx="457200" cy="99060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5" name="Text Box 8">
            <a:extLst>
              <a:ext uri="{FF2B5EF4-FFF2-40B4-BE49-F238E27FC236}">
                <a16:creationId xmlns:a16="http://schemas.microsoft.com/office/drawing/2014/main" id="{7091A035-EB61-4600-86DF-EFEE7DD5B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94388"/>
            <a:ext cx="2411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d-ID" altLang="en-US" sz="1400" i="1">
                <a:latin typeface="Tahoma" panose="020B0604030504040204" pitchFamily="34" charset="0"/>
              </a:rPr>
              <a:t>Sumber: Tutun Juhana (EL) </a:t>
            </a:r>
            <a:endParaRPr lang="en-US" altLang="en-US" sz="1400" i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E9FBAD32-5DBA-4B2A-8405-9BA89B7FB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Layanan yang Disediakan Kriptografi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D2404849-93FD-484C-8602-FB7929C3B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3856038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en-US" sz="2000" b="1">
                <a:cs typeface="Times New Roman" panose="02020603050405020304" pitchFamily="18" charset="0"/>
              </a:rPr>
              <a:t>Integritas data</a:t>
            </a:r>
            <a:r>
              <a:rPr lang="en-US" altLang="en-US" sz="2000">
                <a:cs typeface="Times New Roman" panose="02020603050405020304" pitchFamily="18" charset="0"/>
              </a:rPr>
              <a:t> (</a:t>
            </a:r>
            <a:r>
              <a:rPr lang="en-US" altLang="en-US" sz="2000" i="1">
                <a:cs typeface="Times New Roman" panose="02020603050405020304" pitchFamily="18" charset="0"/>
              </a:rPr>
              <a:t>data integrity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Layanan yang menjamin bahwa pesan masih asli/utuh atau belum pernah dimanipulasi selama pengiriman.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“Apakah pesan yang diterima masih asli atau tidak mengalami perubahan (modifikasi)?”. 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1ECF1E-532E-479A-8BFA-00012DE4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F86AED-EC6B-404E-A2BF-DED079E7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1F867C-E322-46D5-8646-6E66523A476D}" type="slidenum">
              <a:rPr lang="en-GB" altLang="en-US" sz="1400">
                <a:latin typeface="Arial" panose="020B0604020202020204" pitchFamily="34" charset="0"/>
              </a:rPr>
              <a:pPr eaLnBrk="1" hangingPunct="1"/>
              <a:t>49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51206" name="Picture 4">
            <a:extLst>
              <a:ext uri="{FF2B5EF4-FFF2-40B4-BE49-F238E27FC236}">
                <a16:creationId xmlns:a16="http://schemas.microsoft.com/office/drawing/2014/main" id="{4CDC3CE9-FA91-4DB8-93A9-21EA778C5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4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C13C00-6B05-4ECA-8B5E-67D2F6B51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1219200"/>
          <a:ext cx="64770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7199">
                  <a:extLst>
                    <a:ext uri="{9D8B030D-6E8A-4147-A177-3AD203B41FA5}">
                      <a16:colId xmlns:a16="http://schemas.microsoft.com/office/drawing/2014/main" val="1822527219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3444033486"/>
                    </a:ext>
                  </a:extLst>
                </a:gridCol>
              </a:tblGrid>
              <a:tr h="28557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effectLst/>
                        </a:rPr>
                        <a:t>Topik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</a:t>
                      </a:r>
                      <a:r>
                        <a:rPr lang="en-US" sz="1400" b="0" u="none" strike="noStrike" dirty="0" err="1">
                          <a:effectLst/>
                        </a:rPr>
                        <a:t>Pertemuan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2765198694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Pengantar kriptografi</a:t>
                      </a: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4173961317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Kriptografi Klasik I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548726334"/>
                  </a:ext>
                </a:extLst>
              </a:tr>
              <a:tr h="32299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Kriptografi Klasik II</a:t>
                      </a: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1247966866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Steganografi dan Watermaking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2456102917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Kriptografi modern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1695409836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Block Chiper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595297215"/>
                  </a:ext>
                </a:extLst>
              </a:tr>
              <a:tr h="3222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Latihan Kriptografi dan Steganografi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3307048861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UTS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252717939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Stream Chiper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2992892945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Latihan Stream Chiper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1854894290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Chiper Asimetri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3193203660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Fungsi Hash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1133896302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Latihan Chiper Asimetri dan Fungsi Hash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1757087733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Quiz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479638358"/>
                  </a:ext>
                </a:extLst>
              </a:tr>
              <a:tr h="28557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u="none" strike="noStrike" dirty="0">
                          <a:effectLst/>
                        </a:rPr>
                        <a:t>Presentasi Tugas </a:t>
                      </a:r>
                      <a:endParaRPr lang="id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 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6" marR="5456" marT="5456" marB="0" anchor="ctr"/>
                </a:tc>
                <a:extLst>
                  <a:ext uri="{0D108BD9-81ED-4DB2-BD59-A6C34878D82A}">
                    <a16:rowId xmlns:a16="http://schemas.microsoft.com/office/drawing/2014/main" val="3102431960"/>
                  </a:ext>
                </a:extLst>
              </a:tr>
              <a:tr h="285579">
                <a:tc gridSpan="2"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Total </a:t>
                      </a:r>
                      <a:r>
                        <a:rPr lang="en-US" sz="1400" b="0" u="none" strike="noStrike" dirty="0" err="1">
                          <a:effectLst/>
                        </a:rPr>
                        <a:t>Jumlah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Pertemuan</a:t>
                      </a:r>
                      <a:r>
                        <a:rPr lang="en-US" sz="1400" b="0" u="none" strike="noStrike" dirty="0">
                          <a:effectLst/>
                        </a:rPr>
                        <a:t>                                                      16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280" marR="39280" marT="545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1169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BD6E-4A1F-4B3B-BD38-A45FB86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344-5E68-4102-B41D-750439915ACF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C340C6-1181-45D4-AE7B-055DB6CB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821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04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E92A61EC-EBAB-44BB-BE6E-FE71C89F3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Layanan yang Disediakan Kriptografi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0F1051CA-7865-4EF1-9FFD-FB304AEF0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3398838" cy="41148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 sz="2000" b="1">
                <a:cs typeface="Times New Roman" panose="02020603050405020304" pitchFamily="18" charset="0"/>
              </a:rPr>
              <a:t>Otentikasi</a:t>
            </a:r>
            <a:r>
              <a:rPr lang="en-US" altLang="en-US" sz="2000">
                <a:cs typeface="Times New Roman" panose="02020603050405020304" pitchFamily="18" charset="0"/>
              </a:rPr>
              <a:t> (</a:t>
            </a:r>
            <a:r>
              <a:rPr lang="en-US" altLang="en-US" sz="2000" i="1">
                <a:cs typeface="Times New Roman" panose="02020603050405020304" pitchFamily="18" charset="0"/>
              </a:rPr>
              <a:t>authentication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Layanan yang untuk mengidentifikasi kebenaran pihak-pihak yang berkomunikasi (</a:t>
            </a:r>
            <a:r>
              <a:rPr lang="en-US" altLang="en-US" sz="2000" i="1">
                <a:cs typeface="Times New Roman" panose="02020603050405020304" pitchFamily="18" charset="0"/>
              </a:rPr>
              <a:t>user authentication</a:t>
            </a:r>
            <a:r>
              <a:rPr lang="en-US" altLang="en-US" sz="2000">
                <a:cs typeface="Times New Roman" panose="02020603050405020304" pitchFamily="18" charset="0"/>
              </a:rPr>
              <a:t>) dan untuk mengidentifikasi kebenaran sumber pesan (</a:t>
            </a:r>
            <a:r>
              <a:rPr lang="en-US" altLang="en-US" sz="2000" i="1">
                <a:cs typeface="Times New Roman" panose="02020603050405020304" pitchFamily="18" charset="0"/>
              </a:rPr>
              <a:t>data origin authentication</a:t>
            </a:r>
            <a:r>
              <a:rPr lang="en-US" altLang="en-US" sz="2000">
                <a:cs typeface="Times New Roman" panose="02020603050405020304" pitchFamily="18" charset="0"/>
              </a:rPr>
              <a:t>).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“Apakah pesan yang diterima benar-benar berasal dari pengirim yang benar?” 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C06B4B-35F6-4812-B794-946C487B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D4E9A0-1FBF-4322-B93F-CD1EFE88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DF01A1-554F-41B6-998E-E1E2D481CB9C}" type="slidenum">
              <a:rPr lang="en-GB" altLang="en-US" sz="1400">
                <a:latin typeface="Arial" panose="020B0604020202020204" pitchFamily="34" charset="0"/>
              </a:rPr>
              <a:pPr eaLnBrk="1" hangingPunct="1"/>
              <a:t>50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52230" name="Picture 4">
            <a:extLst>
              <a:ext uri="{FF2B5EF4-FFF2-40B4-BE49-F238E27FC236}">
                <a16:creationId xmlns:a16="http://schemas.microsoft.com/office/drawing/2014/main" id="{33A2E74C-5C16-422B-8B43-A432F409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33600"/>
            <a:ext cx="480060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>
            <a:extLst>
              <a:ext uri="{FF2B5EF4-FFF2-40B4-BE49-F238E27FC236}">
                <a16:creationId xmlns:a16="http://schemas.microsoft.com/office/drawing/2014/main" id="{E07937A0-407A-46ED-AF5A-D1915B49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2700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id-ID" altLang="en-US" sz="1800">
                <a:latin typeface="Tahoma" panose="020B0604030504040204" pitchFamily="34" charset="0"/>
              </a:rPr>
              <a:t>He can claim that he is A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2232" name="Line 6">
            <a:extLst>
              <a:ext uri="{FF2B5EF4-FFF2-40B4-BE49-F238E27FC236}">
                <a16:creationId xmlns:a16="http://schemas.microsoft.com/office/drawing/2014/main" id="{CC3550DF-B114-4996-BCD1-B12CB008E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953000"/>
            <a:ext cx="457200" cy="91440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6AA06372-FE03-4E48-B175-5E069B611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Layanan yang Disediakan Kriptografi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15A77086-7027-4CC0-8D9F-06C8682E4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3779838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en-US" sz="2000" b="1">
                <a:cs typeface="Times New Roman" panose="02020603050405020304" pitchFamily="18" charset="0"/>
              </a:rPr>
              <a:t>Nirpenyangkalan</a:t>
            </a:r>
            <a:r>
              <a:rPr lang="en-US" altLang="en-US" sz="2000">
                <a:cs typeface="Times New Roman" panose="02020603050405020304" pitchFamily="18" charset="0"/>
              </a:rPr>
              <a:t> (</a:t>
            </a:r>
            <a:r>
              <a:rPr lang="en-US" altLang="en-US" sz="2000" i="1">
                <a:cs typeface="Times New Roman" panose="02020603050405020304" pitchFamily="18" charset="0"/>
              </a:rPr>
              <a:t>non-repudiation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L</a:t>
            </a:r>
            <a:r>
              <a:rPr lang="en-US" altLang="en-US" sz="2000">
                <a:cs typeface="Times New Roman" panose="02020603050405020304" pitchFamily="18" charset="0"/>
              </a:rPr>
              <a:t>ayanan untuk mencegah entitas yang berkomunikasi melakukan penyangkalan, yaitu pengirim pesan menyangkal melakukan  pengiriman atau penerima pesan menyangkal telah menerima pesan. 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574F06-E65F-4CA8-96BF-53FBDDFC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031009-B09F-4C92-A15E-4F66CFF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665A56-1185-4795-A06C-919059FAC01B}" type="slidenum">
              <a:rPr lang="en-GB" altLang="en-US" sz="1400">
                <a:latin typeface="Arial" panose="020B0604020202020204" pitchFamily="34" charset="0"/>
              </a:rPr>
              <a:pPr eaLnBrk="1" hangingPunct="1"/>
              <a:t>51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53254" name="Picture 4">
            <a:extLst>
              <a:ext uri="{FF2B5EF4-FFF2-40B4-BE49-F238E27FC236}">
                <a16:creationId xmlns:a16="http://schemas.microsoft.com/office/drawing/2014/main" id="{A917AC62-4680-4D35-BBBA-3DB20F02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426720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3405FE07-F30C-47D4-BCAD-5C65FE779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….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4BC59BA9-9B4A-4555-AFCA-33195086E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36776"/>
            <a:ext cx="8277606" cy="4050792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err="1">
                <a:cs typeface="Times New Roman" panose="02020603050405020304" pitchFamily="18" charset="0"/>
              </a:rPr>
              <a:t>ehidupan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kita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saat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ini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dikelilingi</a:t>
            </a:r>
            <a:r>
              <a:rPr lang="en-US" altLang="en-US" sz="2800" dirty="0">
                <a:cs typeface="Times New Roman" panose="02020603050405020304" pitchFamily="18" charset="0"/>
              </a:rPr>
              <a:t> oleh </a:t>
            </a:r>
            <a:r>
              <a:rPr lang="en-US" altLang="en-US" sz="2800" dirty="0" err="1">
                <a:cs typeface="Times New Roman" panose="02020603050405020304" pitchFamily="18" charset="0"/>
              </a:rPr>
              <a:t>kriptografi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cs typeface="Times New Roman" panose="02020603050405020304" pitchFamily="18" charset="0"/>
              </a:rPr>
              <a:t>mulai</a:t>
            </a:r>
            <a:r>
              <a:rPr lang="en-US" altLang="en-US" sz="2800" dirty="0"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dirty="0">
                <a:cs typeface="Times New Roman" panose="02020603050405020304" pitchFamily="18" charset="0"/>
              </a:rPr>
              <a:t> ATM </a:t>
            </a:r>
            <a:r>
              <a:rPr lang="en-US" altLang="en-US" sz="2800" dirty="0" err="1">
                <a:cs typeface="Times New Roman" panose="02020603050405020304" pitchFamily="18" charset="0"/>
              </a:rPr>
              <a:t>tempat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mengambil</a:t>
            </a:r>
            <a:r>
              <a:rPr lang="en-US" altLang="en-US" sz="2800" dirty="0">
                <a:cs typeface="Times New Roman" panose="02020603050405020304" pitchFamily="18" charset="0"/>
              </a:rPr>
              <a:t> uang,</a:t>
            </a:r>
          </a:p>
          <a:p>
            <a:pPr algn="just" eaLnBrk="1" hangingPunct="1"/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Telepon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genggam</a:t>
            </a:r>
            <a:r>
              <a:rPr lang="en-US" altLang="en-US" sz="2800" dirty="0">
                <a:cs typeface="Times New Roman" panose="02020603050405020304" pitchFamily="18" charset="0"/>
              </a:rPr>
              <a:t> (HP),</a:t>
            </a:r>
          </a:p>
          <a:p>
            <a:pPr algn="just" eaLnBrk="1" hangingPunct="1"/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Komputer</a:t>
            </a:r>
            <a:r>
              <a:rPr lang="en-US" altLang="en-US" sz="2800" dirty="0">
                <a:cs typeface="Times New Roman" panose="02020603050405020304" pitchFamily="18" charset="0"/>
              </a:rPr>
              <a:t> di lab/</a:t>
            </a:r>
            <a:r>
              <a:rPr lang="en-US" altLang="en-US" sz="2800" dirty="0" err="1">
                <a:cs typeface="Times New Roman" panose="02020603050405020304" pitchFamily="18" charset="0"/>
              </a:rPr>
              <a:t>kantor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</a:p>
          <a:p>
            <a:pPr algn="just" eaLnBrk="1" hangingPunct="1"/>
            <a:r>
              <a:rPr lang="en-US" altLang="en-US" sz="2800" dirty="0">
                <a:cs typeface="Times New Roman" panose="02020603050405020304" pitchFamily="18" charset="0"/>
              </a:rPr>
              <a:t> Internet,</a:t>
            </a:r>
          </a:p>
          <a:p>
            <a:pPr algn="just" eaLnBrk="1" hangingPunct="1"/>
            <a:r>
              <a:rPr lang="en-US" altLang="en-US" sz="2800" dirty="0">
                <a:cs typeface="Times New Roman" panose="02020603050405020304" pitchFamily="18" charset="0"/>
              </a:rPr>
              <a:t> Gedung-</a:t>
            </a:r>
            <a:r>
              <a:rPr lang="en-US" altLang="en-US" sz="2800" dirty="0" err="1">
                <a:cs typeface="Times New Roman" panose="02020603050405020304" pitchFamily="18" charset="0"/>
              </a:rPr>
              <a:t>gedung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bisnis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</a:p>
          <a:p>
            <a:pPr algn="just" eaLnBrk="1" hangingPunct="1"/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sampai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ke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pangkalan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militer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DCA5-40BA-4B28-B7D4-A4BA862D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A976-4294-447F-8D7D-BAD635A3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7CCBD4-1391-465F-A99D-C49D7166C1CE}" type="slidenum">
              <a:rPr lang="en-GB" altLang="en-US" sz="1400">
                <a:latin typeface="Arial" panose="020B0604020202020204" pitchFamily="34" charset="0"/>
              </a:rPr>
              <a:pPr eaLnBrk="1" hangingPunct="1"/>
              <a:t>52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1B4A1FA6-F3A0-42F6-9BA9-D196AC57C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Kriptografi</a:t>
            </a:r>
            <a:r>
              <a:rPr lang="en-US" altLang="en-US" dirty="0"/>
              <a:t> </a:t>
            </a:r>
            <a:r>
              <a:rPr lang="en-US" altLang="en-US" dirty="0" err="1"/>
              <a:t>kunci-simetri</a:t>
            </a:r>
            <a:endParaRPr lang="en-US" altLang="en-US" dirty="0"/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D6032160-7734-491F-AEC2-DAEDAC430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i="1"/>
              <a:t>Symmetric-key cryptography</a:t>
            </a:r>
          </a:p>
          <a:p>
            <a:pPr eaLnBrk="1" hangingPunct="1"/>
            <a:r>
              <a:rPr lang="en-US" altLang="en-US" sz="2400"/>
              <a:t>Kunci enkripsi = kunci dekripsi </a:t>
            </a:r>
          </a:p>
          <a:p>
            <a:pPr eaLnBrk="1" hangingPunct="1"/>
            <a:r>
              <a:rPr lang="en-US" altLang="en-US" sz="2400"/>
              <a:t>Istilah lainnya: kunci simetri, kunci privat, kunci rahasia (secret key)</a:t>
            </a:r>
          </a:p>
          <a:p>
            <a:pPr eaLnBrk="1" hangingPunct="1"/>
            <a:r>
              <a:rPr lang="en-US" altLang="en-US" sz="2400"/>
              <a:t>Algoritma kriptografinya disebut algoritma simetri</a:t>
            </a:r>
          </a:p>
          <a:p>
            <a:pPr eaLnBrk="1" hangingPunct="1"/>
            <a:r>
              <a:rPr lang="en-US" altLang="en-US" sz="2400"/>
              <a:t>Istilah lainnya: algoritma konvensional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7657CB-2EF3-4E5E-8C16-4828CD5D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B8D91E-707F-4ED5-B716-014CAAC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2FDC9F-B325-43BE-A31F-04CDD44A80D2}" type="slidenum">
              <a:rPr lang="en-GB" altLang="en-US" sz="1400">
                <a:latin typeface="Arial" panose="020B0604020202020204" pitchFamily="34" charset="0"/>
              </a:rPr>
              <a:pPr eaLnBrk="1" hangingPunct="1"/>
              <a:t>53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739A722F-6F77-452C-ACA7-70860585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95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4" name="Object 0">
            <a:extLst>
              <a:ext uri="{FF2B5EF4-FFF2-40B4-BE49-F238E27FC236}">
                <a16:creationId xmlns:a16="http://schemas.microsoft.com/office/drawing/2014/main" id="{E4B1C7B7-B5C1-4690-9BFC-FAAB1BB24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4343400"/>
          <a:ext cx="7086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3" imgW="5614618" imgH="1412652" progId="Visio.Drawing.6">
                  <p:embed/>
                </p:oleObj>
              </mc:Choice>
              <mc:Fallback>
                <p:oleObj r:id="rId3" imgW="5614618" imgH="1412652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343400"/>
                        <a:ext cx="708660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256322B6-7F94-4512-BCC8-B8F7F0D09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Kriptografi</a:t>
            </a:r>
            <a:r>
              <a:rPr lang="en-US" altLang="en-US" dirty="0"/>
              <a:t> </a:t>
            </a:r>
            <a:r>
              <a:rPr lang="en-US" altLang="en-US" dirty="0" err="1"/>
              <a:t>kunci-simetri</a:t>
            </a:r>
            <a:endParaRPr lang="en-US" altLang="en-US" dirty="0"/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9FF3C523-48DE-4878-96DC-BACAEB6546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772400" cy="41148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800">
                <a:cs typeface="Times New Roman" panose="02020603050405020304" pitchFamily="18" charset="0"/>
              </a:rPr>
              <a:t>Contoh algoritma simetri: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</a:t>
            </a:r>
            <a:r>
              <a:rPr lang="en-US" altLang="en-US" sz="2800" i="1">
                <a:cs typeface="Times New Roman" panose="02020603050405020304" pitchFamily="18" charset="0"/>
              </a:rPr>
              <a:t>DES</a:t>
            </a:r>
            <a:r>
              <a:rPr lang="en-US" altLang="en-US" sz="2800">
                <a:cs typeface="Times New Roman" panose="02020603050405020304" pitchFamily="18" charset="0"/>
              </a:rPr>
              <a:t> (</a:t>
            </a:r>
            <a:r>
              <a:rPr lang="en-US" altLang="en-US" sz="2800" i="1">
                <a:cs typeface="Times New Roman" panose="02020603050405020304" pitchFamily="18" charset="0"/>
              </a:rPr>
              <a:t>Data Encyption Standard</a:t>
            </a:r>
            <a:r>
              <a:rPr lang="en-US" altLang="en-US" sz="280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Rijndael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Blowfish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IDEA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GOST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Serpent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RC2, RC4, Rc5, dll</a:t>
            </a:r>
            <a:endParaRPr lang="en-GB" alt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158F-50A5-4123-AC12-2BDA598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84F-1DA1-4442-88C1-8E725ED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2A1E1E-249F-4324-BABB-E6E15CB4D4E0}" type="slidenum">
              <a:rPr lang="en-GB" altLang="en-US" sz="1400">
                <a:latin typeface="Arial" panose="020B0604020202020204" pitchFamily="34" charset="0"/>
              </a:rPr>
              <a:pPr eaLnBrk="1" hangingPunct="1"/>
              <a:t>54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7200C986-56CF-4018-A323-E8C788132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0"/>
            <a:ext cx="75438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/>
              <a:t>Skema algoritma simetri</a:t>
            </a:r>
          </a:p>
        </p:txBody>
      </p:sp>
      <p:pic>
        <p:nvPicPr>
          <p:cNvPr id="56325" name="Picture 3">
            <a:extLst>
              <a:ext uri="{FF2B5EF4-FFF2-40B4-BE49-F238E27FC236}">
                <a16:creationId xmlns:a16="http://schemas.microsoft.com/office/drawing/2014/main" id="{C7839F43-8B0D-4EE2-A688-C6DD1754B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066800"/>
            <a:ext cx="7772400" cy="4114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ACAC-C636-402C-AA89-1B40471D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889-9C3B-4715-B381-B49C1F12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780827-0A9C-4022-AB39-DCF9BADEE8B9}" type="slidenum">
              <a:rPr lang="en-GB" altLang="en-US" sz="1400">
                <a:latin typeface="Arial" panose="020B0604020202020204" pitchFamily="34" charset="0"/>
              </a:rPr>
              <a:pPr eaLnBrk="1" hangingPunct="1"/>
              <a:t>55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C821B648-C2E0-45B5-925A-0A20D2A5C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Kriptografi</a:t>
            </a:r>
            <a:r>
              <a:rPr lang="en-US" altLang="en-US" dirty="0"/>
              <a:t> </a:t>
            </a:r>
            <a:r>
              <a:rPr lang="en-US" altLang="en-US" dirty="0" err="1"/>
              <a:t>kunci-nirsimetri</a:t>
            </a:r>
            <a:endParaRPr lang="en-US" altLang="en-US" dirty="0"/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DC3539A5-9481-403E-A725-7BD46C976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772400" cy="2971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i="1"/>
              <a:t>Asymmetric-key cryptography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>
                <a:cs typeface="Times New Roman" panose="02020603050405020304" pitchFamily="18" charset="0"/>
              </a:rPr>
              <a:t>Kunci enkripsi </a:t>
            </a: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 kunci </a:t>
            </a:r>
            <a:r>
              <a:rPr lang="en-US" altLang="en-US" sz="2400">
                <a:cs typeface="Times New Roman" panose="02020603050405020304" pitchFamily="18" charset="0"/>
              </a:rPr>
              <a:t>dekripsi</a:t>
            </a:r>
          </a:p>
          <a:p>
            <a:pPr algn="just" eaLnBrk="1" hangingPunct="1"/>
            <a:r>
              <a:rPr lang="en-US" altLang="en-US" sz="2400">
                <a:cs typeface="Times New Roman" panose="02020603050405020304" pitchFamily="18" charset="0"/>
              </a:rPr>
              <a:t>Nama lain: </a:t>
            </a:r>
            <a:r>
              <a:rPr lang="en-US" altLang="en-US" sz="2400" b="1">
                <a:cs typeface="Times New Roman" panose="02020603050405020304" pitchFamily="18" charset="0"/>
              </a:rPr>
              <a:t>kriptografi kunci-publik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400">
                <a:cs typeface="Times New Roman" panose="02020603050405020304" pitchFamily="18" charset="0"/>
              </a:rPr>
              <a:t>karena kunci enkripsi bersifat publik (</a:t>
            </a:r>
            <a:r>
              <a:rPr lang="en-US" altLang="en-US" sz="2400" i="1">
                <a:cs typeface="Times New Roman" panose="02020603050405020304" pitchFamily="18" charset="0"/>
              </a:rPr>
              <a:t>public key</a:t>
            </a:r>
            <a:r>
              <a:rPr lang="en-US" altLang="en-US" sz="2400">
                <a:cs typeface="Times New Roman" panose="02020603050405020304" pitchFamily="18" charset="0"/>
              </a:rPr>
              <a:t>) sedangkan kunci dekripsi bersifat rahasia (</a:t>
            </a:r>
            <a:r>
              <a:rPr lang="en-US" altLang="en-US" sz="2400" i="1">
                <a:cs typeface="Times New Roman" panose="02020603050405020304" pitchFamily="18" charset="0"/>
              </a:rPr>
              <a:t>secret key</a:t>
            </a:r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r>
              <a:rPr lang="en-US" altLang="en-US" sz="2400" i="1">
                <a:cs typeface="Times New Roman" panose="02020603050405020304" pitchFamily="18" charset="0"/>
              </a:rPr>
              <a:t>private key</a:t>
            </a:r>
            <a:r>
              <a:rPr lang="en-US" altLang="en-US" sz="2400">
                <a:cs typeface="Times New Roman" panose="02020603050405020304" pitchFamily="18" charset="0"/>
              </a:rPr>
              <a:t>).</a:t>
            </a:r>
          </a:p>
          <a:p>
            <a:pPr algn="just" eaLnBrk="1" hangingPunct="1"/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24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774A31-D04D-42C6-816A-3A5BD2E5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D46A4E-C3C9-4529-A284-FF31EB0F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FFC2B5-451E-44FE-98FB-68266F62A76A}" type="slidenum">
              <a:rPr lang="en-GB" altLang="en-US" sz="1400">
                <a:latin typeface="Arial" panose="020B0604020202020204" pitchFamily="34" charset="0"/>
              </a:rPr>
              <a:pPr eaLnBrk="1" hangingPunct="1"/>
              <a:t>56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3BCFD07D-B436-4AE5-BEDC-1D0E371C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54D62F4C-9C6F-4C91-8652-2999B1E12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7086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5614618" imgH="1412652" progId="Visio.Drawing.6">
                  <p:embed/>
                </p:oleObj>
              </mc:Choice>
              <mc:Fallback>
                <p:oleObj r:id="rId3" imgW="5614618" imgH="14126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708660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CC88EF91-6E58-4330-851E-D9C6D60FE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Kriptografi kunci-nirsimetri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C9FCD48B-D657-45CB-A47F-F4ADF740E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Kriptografi kunci-publik dapat dapat dianalogikan seperti kotak surat yang terkunci dan memiliki lubang untuk memasukkan surat.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Kotak surat digembok dengan kunci. Kunci hanya dimiliki oleh pemilik kotak surat.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Setiap orang dapat memasukkan surat ke dalam kotak surat tersebut, tetapi hanya pemilik kotak yang dapat membuka kotak dan membaca surat di dalamnya karena ia yang memiliki kunci. </a:t>
            </a: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29AB-3892-4DFB-8F29-E3D5861D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4488-3CD8-439C-AE75-B7757368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ACE231-2B83-49CC-9719-F77A336E294E}" type="slidenum">
              <a:rPr lang="en-GB" altLang="en-US" sz="1400">
                <a:latin typeface="Arial" panose="020B0604020202020204" pitchFamily="34" charset="0"/>
              </a:rPr>
              <a:pPr eaLnBrk="1" hangingPunct="1"/>
              <a:t>57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CE5C3D58-F833-45BD-8764-C54F9B2B5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8373" name="Picture 3">
            <a:extLst>
              <a:ext uri="{FF2B5EF4-FFF2-40B4-BE49-F238E27FC236}">
                <a16:creationId xmlns:a16="http://schemas.microsoft.com/office/drawing/2014/main" id="{8CA725EE-6259-4C27-BEF1-BADF5C1006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772400" cy="4114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A595-C68C-4BC0-A903-DFFF0F3F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98CD-75B7-44E8-9AE0-CA35B39B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A1B5F3-39D0-4556-91B9-272D16BB8388}" type="slidenum">
              <a:rPr lang="en-GB" altLang="en-US" sz="1400">
                <a:latin typeface="Arial" panose="020B0604020202020204" pitchFamily="34" charset="0"/>
              </a:rPr>
              <a:pPr eaLnBrk="1" hangingPunct="1"/>
              <a:t>58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C8C837F8-9BA3-4E75-9E52-3D28D719E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Kriptografi kunci-nirsimetri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E5EA68FC-C001-413A-85CD-0B5F40874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Keuntungan sistem ini: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1. T</a:t>
            </a: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idak ada kebutuhan untuk mendistribusikan kunci privat sebagaimana pada sistem kriptografi simetri.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	2.  Kunci publik dapat dikirim ke penerima melalui saluran yang sama dengan saluran yang digunakan untuk mengirim pesan. Saluran untuk mengirim pesan umumnya tidak aman</a:t>
            </a:r>
            <a:r>
              <a:rPr lang="en-US" altLang="en-US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	3.  Kedua, jumlah kunci dapat ditekan. </a:t>
            </a: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57D3-350F-4F64-BBA3-45340A11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5DE2-4EF4-4347-96EF-AEB5B24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A2C40E-487F-4A53-AE7B-D546D9050E70}" type="slidenum">
              <a:rPr lang="en-GB" altLang="en-US" sz="1400">
                <a:latin typeface="Arial" panose="020B0604020202020204" pitchFamily="34" charset="0"/>
              </a:rPr>
              <a:pPr eaLnBrk="1" hangingPunct="1"/>
              <a:t>59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34691CFB-91FC-4AAB-A644-28E84D39C4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1737" y="1600200"/>
            <a:ext cx="7772400" cy="3382963"/>
          </a:xfrm>
        </p:spPr>
        <p:txBody>
          <a:bodyPr/>
          <a:lstStyle/>
          <a:p>
            <a:pPr algn="ctr" eaLnBrk="1" hangingPunct="1"/>
            <a:r>
              <a:rPr lang="en-US" altLang="en-US" sz="7200" b="1" dirty="0" err="1">
                <a:cs typeface="Times New Roman" panose="02020603050405020304" pitchFamily="18" charset="0"/>
              </a:rPr>
              <a:t>Pengantar</a:t>
            </a:r>
            <a:r>
              <a:rPr lang="en-US" altLang="en-US" sz="7200" b="1" dirty="0">
                <a:cs typeface="Times New Roman" panose="02020603050405020304" pitchFamily="18" charset="0"/>
              </a:rPr>
              <a:t> </a:t>
            </a:r>
            <a:br>
              <a:rPr lang="en-US" altLang="en-US" sz="7200" b="1" dirty="0">
                <a:cs typeface="Times New Roman" panose="02020603050405020304" pitchFamily="18" charset="0"/>
              </a:rPr>
            </a:br>
            <a:r>
              <a:rPr lang="en-US" altLang="en-US" sz="7200" b="1" dirty="0" err="1">
                <a:cs typeface="Times New Roman" panose="02020603050405020304" pitchFamily="18" charset="0"/>
              </a:rPr>
              <a:t>Kriptografi</a:t>
            </a:r>
            <a:br>
              <a:rPr lang="en-US" altLang="en-US" sz="7200" dirty="0">
                <a:cs typeface="Times New Roman" panose="02020603050405020304" pitchFamily="18" charset="0"/>
              </a:rPr>
            </a:br>
            <a:endParaRPr lang="en-GB" altLang="en-US" sz="7200" dirty="0">
              <a:cs typeface="Times New Roman" panose="02020603050405020304" pitchFamily="18" charset="0"/>
            </a:endParaRPr>
          </a:p>
        </p:txBody>
      </p:sp>
      <p:sp>
        <p:nvSpPr>
          <p:cNvPr id="5" name="Rectangle 1052">
            <a:extLst>
              <a:ext uri="{FF2B5EF4-FFF2-40B4-BE49-F238E27FC236}">
                <a16:creationId xmlns:a16="http://schemas.microsoft.com/office/drawing/2014/main" id="{1D6E6733-FB62-4D50-BB8A-29D8B33AD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>
            <a:extLst>
              <a:ext uri="{FF2B5EF4-FFF2-40B4-BE49-F238E27FC236}">
                <a16:creationId xmlns:a16="http://schemas.microsoft.com/office/drawing/2014/main" id="{AA9C9D77-A5F3-43EF-A4E0-15483FD89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Kriptografi</a:t>
            </a:r>
            <a:r>
              <a:rPr lang="en-US" altLang="en-US" dirty="0"/>
              <a:t> </a:t>
            </a:r>
            <a:r>
              <a:rPr lang="en-US" altLang="en-US" dirty="0" err="1"/>
              <a:t>kunci-nirsimetri</a:t>
            </a:r>
            <a:endParaRPr lang="en-US" altLang="en-US" dirty="0"/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D2315E71-C9AB-4515-A55C-4456FCFFF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7724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>
                <a:cs typeface="Times New Roman" panose="02020603050405020304" pitchFamily="18" charset="0"/>
              </a:rPr>
              <a:t>Contoh algoritma nirsimetri: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RSA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ElGamal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Rabin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Diffie-Hellman Key Exchange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DSA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- dll</a:t>
            </a:r>
            <a:endParaRPr lang="en-GB" alt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FEE8-2BFB-4966-A31E-DB2D3CF2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E968-3FFF-4748-8BF8-648103D8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F1DBEC-0654-41FE-ADAB-2D8B3FDC7C6C}" type="slidenum">
              <a:rPr lang="en-GB" altLang="en-US" sz="1400">
                <a:latin typeface="Arial" panose="020B0604020202020204" pitchFamily="34" charset="0"/>
              </a:rPr>
              <a:pPr eaLnBrk="1" hangingPunct="1"/>
              <a:t>60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>
            <a:extLst>
              <a:ext uri="{FF2B5EF4-FFF2-40B4-BE49-F238E27FC236}">
                <a16:creationId xmlns:a16="http://schemas.microsoft.com/office/drawing/2014/main" id="{4AC50434-7F1B-4E11-B06D-F2659573C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7970838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ENC%????Ü3E«Q)_lp?²D¹J„ö´ÖôGx)€_Ûë¶&lt;æ¨Äó~„³ý~eÿw—ÔÖÉƒ80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029D-134E-471C-B9B9-4A25DF23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5250-4A96-4DDF-BBCE-06D84AAA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439E4E-0D0C-4DFE-8724-DDFCDBA9626A}" type="slidenum">
              <a:rPr lang="en-GB" alt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030" name="Text Box 4">
            <a:extLst>
              <a:ext uri="{FF2B5EF4-FFF2-40B4-BE49-F238E27FC236}">
                <a16:creationId xmlns:a16="http://schemas.microsoft.com/office/drawing/2014/main" id="{73531CD9-3917-48DC-B801-001FF2CF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00400"/>
            <a:ext cx="289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???????????????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0DC45A2C-498A-465F-B1B5-7C15768D8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343400"/>
          <a:ext cx="1651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3" imgW="3092400" imgH="3282840" progId="MS_ClipArt_Gallery.5">
                  <p:embed/>
                </p:oleObj>
              </mc:Choice>
              <mc:Fallback>
                <p:oleObj name="Clip" r:id="rId3" imgW="3092400" imgH="3282840" progId="MS_ClipArt_Gallery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1651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Oval Callout 7">
            <a:extLst>
              <a:ext uri="{FF2B5EF4-FFF2-40B4-BE49-F238E27FC236}">
                <a16:creationId xmlns:a16="http://schemas.microsoft.com/office/drawing/2014/main" id="{13893891-42B1-4482-92FF-E8F70E4F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4038600" cy="12954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3C6F2FCF-625C-4E48-AD75-EF56A32B7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Terminologi</a:t>
            </a:r>
            <a:endParaRPr lang="en-GB" altLang="en-US" dirty="0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AB28519-FFF1-48C0-99D0-9AD0942F0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4968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b="1" dirty="0" err="1"/>
              <a:t>Pesan</a:t>
            </a:r>
            <a:r>
              <a:rPr lang="en-US" altLang="en-US" sz="2200" dirty="0"/>
              <a:t>: </a:t>
            </a:r>
            <a:r>
              <a:rPr lang="en-US" altLang="en-US" sz="2200" dirty="0">
                <a:cs typeface="Times New Roman" panose="02020603050405020304" pitchFamily="18" charset="0"/>
              </a:rPr>
              <a:t>data </a:t>
            </a:r>
            <a:r>
              <a:rPr lang="en-US" altLang="en-US" sz="2200" dirty="0" err="1">
                <a:cs typeface="Times New Roman" panose="02020603050405020304" pitchFamily="18" charset="0"/>
              </a:rPr>
              <a:t>atau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cs typeface="Times New Roman" panose="02020603050405020304" pitchFamily="18" charset="0"/>
              </a:rPr>
              <a:t>informasi</a:t>
            </a:r>
            <a:r>
              <a:rPr lang="en-US" altLang="en-US" sz="2200" dirty="0">
                <a:cs typeface="Times New Roman" panose="02020603050405020304" pitchFamily="18" charset="0"/>
              </a:rPr>
              <a:t> yang </a:t>
            </a:r>
            <a:r>
              <a:rPr lang="en-US" altLang="en-US" sz="2200" dirty="0" err="1">
                <a:cs typeface="Times New Roman" panose="02020603050405020304" pitchFamily="18" charset="0"/>
              </a:rPr>
              <a:t>dapat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cs typeface="Times New Roman" panose="02020603050405020304" pitchFamily="18" charset="0"/>
              </a:rPr>
              <a:t>dibaca</a:t>
            </a:r>
            <a:r>
              <a:rPr lang="en-US" altLang="en-US" sz="2200" dirty="0">
                <a:cs typeface="Times New Roman" panose="02020603050405020304" pitchFamily="18" charset="0"/>
              </a:rPr>
              <a:t> dan </a:t>
            </a:r>
            <a:r>
              <a:rPr lang="en-US" altLang="en-US" sz="2200" dirty="0" err="1">
                <a:cs typeface="Times New Roman" panose="02020603050405020304" pitchFamily="18" charset="0"/>
              </a:rPr>
              <a:t>dimengerti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cs typeface="Times New Roman" panose="02020603050405020304" pitchFamily="18" charset="0"/>
              </a:rPr>
              <a:t>maknanya</a:t>
            </a:r>
            <a:r>
              <a:rPr lang="en-US" altLang="en-US" sz="22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Nama lain    :  </a:t>
            </a:r>
            <a:r>
              <a:rPr lang="en-US" altLang="en-US" sz="2200" b="1" dirty="0" err="1"/>
              <a:t>plainteks</a:t>
            </a:r>
            <a:r>
              <a:rPr lang="en-US" altLang="en-US" sz="2200" dirty="0"/>
              <a:t> (</a:t>
            </a:r>
            <a:r>
              <a:rPr lang="en-US" altLang="en-US" sz="2200" i="1" dirty="0"/>
              <a:t>plaintext</a:t>
            </a:r>
            <a:r>
              <a:rPr lang="en-US" altLang="en-US" sz="22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  	</a:t>
            </a:r>
            <a:r>
              <a:rPr lang="en-US" altLang="en-US" sz="2200" b="1" dirty="0" err="1"/>
              <a:t>teks-jelas</a:t>
            </a:r>
            <a:r>
              <a:rPr lang="en-US" altLang="en-US" sz="2200" dirty="0"/>
              <a:t> (</a:t>
            </a:r>
            <a:r>
              <a:rPr lang="en-US" altLang="en-US" sz="2200" i="1" dirty="0"/>
              <a:t>cleartext</a:t>
            </a:r>
            <a:r>
              <a:rPr lang="en-US" altLang="en-US" sz="22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/>
              <a:t>Rupa </a:t>
            </a:r>
            <a:r>
              <a:rPr lang="en-US" altLang="en-US" sz="2200" dirty="0" err="1"/>
              <a:t>pesan</a:t>
            </a:r>
            <a:r>
              <a:rPr lang="en-US" altLang="en-US" sz="2200" dirty="0"/>
              <a:t> :  </a:t>
            </a:r>
            <a:r>
              <a:rPr lang="en-US" altLang="en-US" sz="2200" dirty="0" err="1"/>
              <a:t>teks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gambar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musik</a:t>
            </a:r>
            <a:r>
              <a:rPr lang="en-US" altLang="en-US" sz="2200" dirty="0"/>
              <a:t> mp3,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	video, </a:t>
            </a:r>
            <a:r>
              <a:rPr lang="en-US" altLang="en-US" sz="2200" dirty="0" err="1"/>
              <a:t>tabel</a:t>
            </a:r>
            <a:r>
              <a:rPr lang="en-US" altLang="en-US" sz="2200" dirty="0"/>
              <a:t>, daftar </a:t>
            </a:r>
            <a:r>
              <a:rPr lang="en-US" altLang="en-US" sz="2200" dirty="0" err="1"/>
              <a:t>belanja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dll</a:t>
            </a: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 err="1"/>
              <a:t>Pesan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ada</a:t>
            </a:r>
            <a:r>
              <a:rPr lang="en-US" altLang="en-US" sz="2200" dirty="0"/>
              <a:t> yang: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- </a:t>
            </a:r>
            <a:r>
              <a:rPr lang="en-US" altLang="en-US" sz="2200" dirty="0" err="1"/>
              <a:t>dikirim</a:t>
            </a:r>
            <a:r>
              <a:rPr lang="en-US" altLang="en-US" sz="2200" dirty="0"/>
              <a:t> (via pos, </a:t>
            </a:r>
            <a:r>
              <a:rPr lang="en-US" altLang="en-US" sz="2200" dirty="0" err="1"/>
              <a:t>kurir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saluran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telekom</a:t>
            </a:r>
            <a:r>
              <a:rPr lang="en-US" altLang="en-US" sz="2200" dirty="0"/>
              <a:t>., </a:t>
            </a:r>
            <a:r>
              <a:rPr lang="en-US" altLang="en-US" sz="2200" dirty="0" err="1"/>
              <a:t>dll</a:t>
            </a:r>
            <a:r>
              <a:rPr lang="en-US" altLang="en-US" sz="2200" dirty="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- </a:t>
            </a:r>
            <a:r>
              <a:rPr lang="en-US" altLang="en-US" sz="2200" dirty="0" err="1"/>
              <a:t>disimpan</a:t>
            </a:r>
            <a:r>
              <a:rPr lang="en-US" altLang="en-US" sz="2200" dirty="0"/>
              <a:t> di </a:t>
            </a:r>
            <a:r>
              <a:rPr lang="en-US" altLang="en-US" sz="2200" dirty="0" err="1"/>
              <a:t>dalam</a:t>
            </a:r>
            <a:r>
              <a:rPr lang="en-US" altLang="en-US" sz="2200" dirty="0"/>
              <a:t> storage (</a:t>
            </a:r>
            <a:r>
              <a:rPr lang="en-US" altLang="en-US" sz="2200" i="1" dirty="0"/>
              <a:t>disk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kaset</a:t>
            </a:r>
            <a:r>
              <a:rPr lang="en-US" altLang="en-US" sz="2200" dirty="0"/>
              <a:t>, </a:t>
            </a:r>
            <a:r>
              <a:rPr lang="en-US" altLang="en-US" sz="2200" i="1" dirty="0"/>
              <a:t>CD</a:t>
            </a:r>
            <a:r>
              <a:rPr lang="en-US" altLang="en-US" sz="2800" dirty="0"/>
              <a:t>)</a:t>
            </a:r>
            <a:endParaRPr lang="en-GB" alt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EE4A-0069-458E-850B-2B23A4A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Rinaldi Munir/IF3058 Kriptografi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68C6-96ED-4DDF-A66D-E72A6ED7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8D60AF-4FDE-4B0C-B2DB-5120DB0CF40E}" type="slidenum">
              <a:rPr lang="en-GB" alt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E9B1F3B6-F428-4F0A-983C-8CDB38436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Pesan 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79C1EB12-A347-46D2-96E5-A5244E2D16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0263" y="1367631"/>
            <a:ext cx="4618038" cy="41148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1. Teks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“</a:t>
            </a:r>
            <a:r>
              <a:rPr lang="en-US" altLang="en-US" sz="2800" i="1" dirty="0"/>
              <a:t>Halo </a:t>
            </a:r>
            <a:r>
              <a:rPr lang="en-US" altLang="en-US" sz="2800" i="1" dirty="0" err="1"/>
              <a:t>apa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kabar</a:t>
            </a:r>
            <a:r>
              <a:rPr lang="en-US" altLang="en-US" sz="2800" dirty="0"/>
              <a:t>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Tabel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2. Audio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6440BD4A-CFC9-49F3-B84D-15A57814F65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154" y="4264311"/>
            <a:ext cx="3671888" cy="1201738"/>
          </a:xfrm>
        </p:spPr>
      </p:pic>
      <p:pic>
        <p:nvPicPr>
          <p:cNvPr id="15368" name="Picture 6" descr="peppers512warna">
            <a:extLst>
              <a:ext uri="{FF2B5EF4-FFF2-40B4-BE49-F238E27FC236}">
                <a16:creationId xmlns:a16="http://schemas.microsoft.com/office/drawing/2014/main" id="{6A1F0B7F-FCC7-4B42-A1D1-2871D47C27F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905000"/>
            <a:ext cx="1676400" cy="1655763"/>
          </a:xfrm>
          <a:noFill/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92C8622-E7E3-4CCF-BF77-A9809C38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Rinaldi Munir/IF3058 </a:t>
            </a:r>
            <a:r>
              <a:rPr lang="en-GB" dirty="0" err="1"/>
              <a:t>Kriptografi</a:t>
            </a:r>
            <a:endParaRPr lang="en-GB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177F615-029A-47AF-A1D6-D6FFE8BF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9A5F9C-6353-44A1-8F17-97FB60C81D05}" type="slidenum">
              <a:rPr lang="en-GB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C5A009C8-6FE2-4FEB-A8DC-B3D2E849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219200"/>
            <a:ext cx="3683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n-lt"/>
              </a:rPr>
              <a:t>3. </a:t>
            </a:r>
            <a:r>
              <a:rPr lang="en-US" altLang="en-US" sz="2800" dirty="0">
                <a:latin typeface="+mn-lt"/>
                <a:hlinkClick r:id="rId4" action="ppaction://hlinkfile"/>
              </a:rPr>
              <a:t>Gambar (</a:t>
            </a:r>
            <a:r>
              <a:rPr lang="en-US" altLang="en-US" sz="2800" i="1" dirty="0">
                <a:latin typeface="+mn-lt"/>
                <a:hlinkClick r:id="rId4" action="ppaction://hlinkfile"/>
              </a:rPr>
              <a:t>image</a:t>
            </a:r>
            <a:r>
              <a:rPr lang="en-US" altLang="en-US" sz="2800" dirty="0">
                <a:latin typeface="+mn-lt"/>
                <a:hlinkClick r:id="rId4" action="ppaction://hlinkfile"/>
              </a:rPr>
              <a:t>)</a:t>
            </a: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n-lt"/>
              </a:rPr>
              <a:t>4. Video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n-lt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</p:txBody>
      </p:sp>
      <p:pic>
        <p:nvPicPr>
          <p:cNvPr id="15369" name="Picture 7">
            <a:extLst>
              <a:ext uri="{FF2B5EF4-FFF2-40B4-BE49-F238E27FC236}">
                <a16:creationId xmlns:a16="http://schemas.microsoft.com/office/drawing/2014/main" id="{CD773088-D38C-49F7-89B2-BA1E0E6F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7449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566</TotalTime>
  <Words>2549</Words>
  <Application>Microsoft Office PowerPoint</Application>
  <PresentationFormat>On-screen Show (4:3)</PresentationFormat>
  <Paragraphs>459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Times New Roman</vt:lpstr>
      <vt:lpstr>Arial</vt:lpstr>
      <vt:lpstr>Wingdings</vt:lpstr>
      <vt:lpstr>Courier New</vt:lpstr>
      <vt:lpstr>Symbol</vt:lpstr>
      <vt:lpstr>Courier</vt:lpstr>
      <vt:lpstr>Arial Unicode MS</vt:lpstr>
      <vt:lpstr>Tahoma</vt:lpstr>
      <vt:lpstr>Wood Type</vt:lpstr>
      <vt:lpstr>Microsoft Clip Gallery</vt:lpstr>
      <vt:lpstr>Microsoft Visio Drawing</vt:lpstr>
      <vt:lpstr>Microsoft Word Document</vt:lpstr>
      <vt:lpstr>Microsoft Office Word 97 - 2003 Document</vt:lpstr>
      <vt:lpstr>Document</vt:lpstr>
      <vt:lpstr>KEAMANAN DATA</vt:lpstr>
      <vt:lpstr>Kontrak kuliah</vt:lpstr>
      <vt:lpstr>PowerPoint Presentation</vt:lpstr>
      <vt:lpstr>PowerPoint Presentation</vt:lpstr>
      <vt:lpstr>Kontrak kuliah</vt:lpstr>
      <vt:lpstr>Pengantar  Kriptografi </vt:lpstr>
      <vt:lpstr>PowerPoint Presentation</vt:lpstr>
      <vt:lpstr>Terminologi</vt:lpstr>
      <vt:lpstr>Pesan </vt:lpstr>
      <vt:lpstr>Terminologi</vt:lpstr>
      <vt:lpstr>Terminologi</vt:lpstr>
      <vt:lpstr>Terminologi</vt:lpstr>
      <vt:lpstr>Terminologi</vt:lpstr>
      <vt:lpstr>Terminologi</vt:lpstr>
      <vt:lpstr>Notasi Matematis</vt:lpstr>
      <vt:lpstr>PowerPoint Presentation</vt:lpstr>
      <vt:lpstr>Aplikasi Enkripsi – Dekripsi</vt:lpstr>
      <vt:lpstr>Data Encryption on Motion</vt:lpstr>
      <vt:lpstr>Data Encryption at Rest</vt:lpstr>
      <vt:lpstr>PowerPoint Presentation</vt:lpstr>
      <vt:lpstr>PowerPoint Presentation</vt:lpstr>
      <vt:lpstr>PowerPoint Presentation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Sejarah Kriptografi</vt:lpstr>
      <vt:lpstr>Sejarah Kriptografi</vt:lpstr>
      <vt:lpstr>Sejarah Kriptografi</vt:lpstr>
      <vt:lpstr>Sejarah Kriptografi</vt:lpstr>
      <vt:lpstr>Sejarah Kriptografi</vt:lpstr>
      <vt:lpstr>Sejarah Kriptografi</vt:lpstr>
      <vt:lpstr>Sejarah Kriptografi</vt:lpstr>
      <vt:lpstr>PowerPoint Presentation</vt:lpstr>
      <vt:lpstr>Kriptanalisis</vt:lpstr>
      <vt:lpstr>Kriptanalisis</vt:lpstr>
      <vt:lpstr>Kriptanalisis</vt:lpstr>
      <vt:lpstr>Layanan yang Disediakan Kriptografi</vt:lpstr>
      <vt:lpstr>Layanan yang Disediakan Kriptografi</vt:lpstr>
      <vt:lpstr>Layanan yang Disediakan Kriptografi</vt:lpstr>
      <vt:lpstr>Layanan yang Disediakan Kriptografi</vt:lpstr>
      <vt:lpstr>Saat ini….</vt:lpstr>
      <vt:lpstr>Kriptografi kunci-simetri</vt:lpstr>
      <vt:lpstr>Kriptografi kunci-simetri</vt:lpstr>
      <vt:lpstr>Skema algoritma simetri</vt:lpstr>
      <vt:lpstr>Kriptografi kunci-nirsimetri</vt:lpstr>
      <vt:lpstr>Kriptografi kunci-nirsimetri</vt:lpstr>
      <vt:lpstr>PowerPoint Presentation</vt:lpstr>
      <vt:lpstr>Kriptografi kunci-nirsimetri</vt:lpstr>
      <vt:lpstr>Kriptografi kunci-nirsimetri</vt:lpstr>
    </vt:vector>
  </TitlesOfParts>
  <Company>Institut Teknologi Bandung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Kriptografi </dc:title>
  <dc:creator>IF-User</dc:creator>
  <cp:lastModifiedBy>Mona Elviyenti</cp:lastModifiedBy>
  <cp:revision>41</cp:revision>
  <dcterms:created xsi:type="dcterms:W3CDTF">2005-08-23T06:39:15Z</dcterms:created>
  <dcterms:modified xsi:type="dcterms:W3CDTF">2020-09-29T02:48:48Z</dcterms:modified>
</cp:coreProperties>
</file>