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27"/>
  </p:notesMasterIdLst>
  <p:handoutMasterIdLst>
    <p:handoutMasterId r:id="rId28"/>
  </p:handoutMasterIdLst>
  <p:sldIdLst>
    <p:sldId id="257" r:id="rId2"/>
    <p:sldId id="258" r:id="rId3"/>
    <p:sldId id="259" r:id="rId4"/>
    <p:sldId id="268" r:id="rId5"/>
    <p:sldId id="270" r:id="rId6"/>
    <p:sldId id="322" r:id="rId7"/>
    <p:sldId id="282" r:id="rId8"/>
    <p:sldId id="281" r:id="rId9"/>
    <p:sldId id="283" r:id="rId10"/>
    <p:sldId id="323" r:id="rId11"/>
    <p:sldId id="324" r:id="rId12"/>
    <p:sldId id="289" r:id="rId13"/>
    <p:sldId id="290" r:id="rId14"/>
    <p:sldId id="291" r:id="rId15"/>
    <p:sldId id="325" r:id="rId16"/>
    <p:sldId id="326" r:id="rId17"/>
    <p:sldId id="300" r:id="rId18"/>
    <p:sldId id="301" r:id="rId19"/>
    <p:sldId id="302" r:id="rId20"/>
    <p:sldId id="327" r:id="rId21"/>
    <p:sldId id="328" r:id="rId22"/>
    <p:sldId id="329" r:id="rId23"/>
    <p:sldId id="330" r:id="rId24"/>
    <p:sldId id="331" r:id="rId25"/>
    <p:sldId id="267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AD00"/>
    <a:srgbClr val="0082D3"/>
    <a:srgbClr val="E37500"/>
    <a:srgbClr val="F19800"/>
    <a:srgbClr val="C00D10"/>
    <a:srgbClr val="C00020"/>
    <a:srgbClr val="349B05"/>
    <a:srgbClr val="339605"/>
    <a:srgbClr val="79D827"/>
    <a:srgbClr val="8DDD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43"/>
    <p:restoredTop sz="94591"/>
  </p:normalViewPr>
  <p:slideViewPr>
    <p:cSldViewPr snapToGrid="0" snapToObjects="1">
      <p:cViewPr varScale="1">
        <p:scale>
          <a:sx n="115" d="100"/>
          <a:sy n="115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8455D1-0A62-5B44-AE82-B557E0EEACD3}" type="datetime1">
              <a:t>2018/10/22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ACF485-523A-7443-9CB6-9994BD5E605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0687178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4CD6C7-7F89-5D47-86F6-3BD1F7D41150}" type="datetime1">
              <a:t>2018/10/22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22DF0-70FF-F54C-8E53-01D2923E4F1E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9507405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/>
        </p:nvSpPr>
        <p:spPr>
          <a:xfrm>
            <a:off x="0" y="4987636"/>
            <a:ext cx="12192000" cy="1870364"/>
          </a:xfrm>
          <a:prstGeom prst="rect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矩形 76"/>
          <p:cNvSpPr/>
          <p:nvPr userDrawn="1"/>
        </p:nvSpPr>
        <p:spPr>
          <a:xfrm rot="10800000">
            <a:off x="-3" y="4987635"/>
            <a:ext cx="9005105" cy="1869678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1481066" y="4971598"/>
                </a:lnTo>
                <a:lnTo>
                  <a:pt x="0" y="29053"/>
                </a:ln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矩形 76"/>
          <p:cNvSpPr/>
          <p:nvPr userDrawn="1"/>
        </p:nvSpPr>
        <p:spPr>
          <a:xfrm>
            <a:off x="3416969" y="-1828"/>
            <a:ext cx="8775031" cy="4985649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75031" h="4989464">
                <a:moveTo>
                  <a:pt x="3327823" y="0"/>
                </a:moveTo>
                <a:lnTo>
                  <a:pt x="8775031" y="1828"/>
                </a:lnTo>
                <a:lnTo>
                  <a:pt x="8775031" y="4989464"/>
                </a:lnTo>
                <a:lnTo>
                  <a:pt x="0" y="4973422"/>
                </a:lnTo>
                <a:lnTo>
                  <a:pt x="3327823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45327" y="3102421"/>
            <a:ext cx="11701346" cy="822519"/>
          </a:xfrm>
          <a:prstGeom prst="rect">
            <a:avLst/>
          </a:prstGeom>
        </p:spPr>
        <p:txBody>
          <a:bodyPr anchor="b"/>
          <a:lstStyle>
            <a:lvl1pPr algn="ctr">
              <a:defRPr sz="4800">
                <a:solidFill>
                  <a:schemeClr val="bg1"/>
                </a:solidFill>
                <a:latin typeface="AliHYAiHei-Beta" charset="-122"/>
                <a:ea typeface="AliHYAiHei-Beta" charset="-122"/>
                <a:cs typeface="AliHYAiHei-Beta" charset="-122"/>
              </a:defRPr>
            </a:lvl1pPr>
          </a:lstStyle>
          <a:p>
            <a:r>
              <a:rPr kumimoji="1" lang="zh-CN" altLang="en-US"/>
              <a:t>单击此处编辑课程标题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45327" y="4007199"/>
            <a:ext cx="11701346" cy="4867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AliHYAiHei-Beta" charset="-122"/>
                <a:ea typeface="AliHYAiHei-Beta" charset="-122"/>
                <a:cs typeface="AliHYAiHei-Beta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单击此处编辑章节标题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935" y="1384180"/>
            <a:ext cx="3640130" cy="1635982"/>
          </a:xfrm>
          <a:prstGeom prst="rect">
            <a:avLst/>
          </a:prstGeom>
        </p:spPr>
      </p:pic>
      <p:sp>
        <p:nvSpPr>
          <p:cNvPr id="13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245328" y="5251450"/>
            <a:ext cx="11701346" cy="44682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Source Han Sans CN" charset="-122"/>
                <a:ea typeface="Source Han Sans CN" charset="-122"/>
                <a:cs typeface="Source Han Sans CN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kumimoji="1" lang="zh-CN" altLang="en-US"/>
              <a:t>单击此处编辑讲师和作者姓名</a:t>
            </a:r>
          </a:p>
        </p:txBody>
      </p:sp>
      <p:sp>
        <p:nvSpPr>
          <p:cNvPr id="14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245328" y="5697499"/>
            <a:ext cx="11701346" cy="44682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 i="0">
                <a:solidFill>
                  <a:schemeClr val="bg1"/>
                </a:solidFill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kumimoji="1" lang="zh-CN" altLang="en-US"/>
              <a:t>单击此处编辑版本和修订日期</a:t>
            </a:r>
          </a:p>
        </p:txBody>
      </p:sp>
    </p:spTree>
    <p:extLst>
      <p:ext uri="{BB962C8B-B14F-4D97-AF65-F5344CB8AC3E}">
        <p14:creationId xmlns:p14="http://schemas.microsoft.com/office/powerpoint/2010/main" val="1559452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1215343"/>
            <a:ext cx="12192000" cy="564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占位符 56"/>
          <p:cNvSpPr>
            <a:spLocks noGrp="1"/>
          </p:cNvSpPr>
          <p:nvPr>
            <p:ph type="body" sz="quarter" idx="11" hasCustomPrompt="1"/>
          </p:nvPr>
        </p:nvSpPr>
        <p:spPr>
          <a:xfrm>
            <a:off x="569089" y="1365813"/>
            <a:ext cx="11053822" cy="4988688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</a:lstStyle>
          <a:p>
            <a:pPr lvl="0"/>
            <a:r>
              <a:rPr kumimoji="1" lang="zh-CN" altLang="en-US"/>
              <a:t>单击此处编辑步骤、知识点</a:t>
            </a:r>
            <a:endParaRPr kumimoji="1" lang="en-US" altLang="zh-CN"/>
          </a:p>
        </p:txBody>
      </p:sp>
      <p:sp>
        <p:nvSpPr>
          <p:cNvPr id="2" name="文本框 1"/>
          <p:cNvSpPr txBox="1"/>
          <p:nvPr userDrawn="1"/>
        </p:nvSpPr>
        <p:spPr>
          <a:xfrm>
            <a:off x="569089" y="569927"/>
            <a:ext cx="2708476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3200" b="0" i="0">
                <a:solidFill>
                  <a:schemeClr val="bg1"/>
                </a:solidFill>
                <a:latin typeface="AliHYAiHei-Beta" charset="-122"/>
                <a:ea typeface="AliHYAiHei-Beta" charset="-122"/>
                <a:cs typeface="AliHYAiHei-Beta" charset="-122"/>
              </a:rPr>
              <a:t>本节回顾</a:t>
            </a:r>
          </a:p>
        </p:txBody>
      </p:sp>
      <p:sp>
        <p:nvSpPr>
          <p:cNvPr id="13" name="矩形 11"/>
          <p:cNvSpPr/>
          <p:nvPr userDrawn="1"/>
        </p:nvSpPr>
        <p:spPr>
          <a:xfrm flipV="1">
            <a:off x="3125164" y="-1"/>
            <a:ext cx="9066836" cy="1215343"/>
          </a:xfrm>
          <a:custGeom>
            <a:avLst/>
            <a:gdLst>
              <a:gd name="connsiteX0" fmla="*/ 0 w 12192000"/>
              <a:gd name="connsiteY0" fmla="*/ 0 h 1215343"/>
              <a:gd name="connsiteX1" fmla="*/ 12192000 w 12192000"/>
              <a:gd name="connsiteY1" fmla="*/ 0 h 1215343"/>
              <a:gd name="connsiteX2" fmla="*/ 12192000 w 12192000"/>
              <a:gd name="connsiteY2" fmla="*/ 1215343 h 1215343"/>
              <a:gd name="connsiteX3" fmla="*/ 0 w 12192000"/>
              <a:gd name="connsiteY3" fmla="*/ 1215343 h 1215343"/>
              <a:gd name="connsiteX4" fmla="*/ 0 w 12192000"/>
              <a:gd name="connsiteY4" fmla="*/ 0 h 1215343"/>
              <a:gd name="connsiteX0" fmla="*/ 0 w 12192000"/>
              <a:gd name="connsiteY0" fmla="*/ 0 h 1226918"/>
              <a:gd name="connsiteX1" fmla="*/ 12192000 w 12192000"/>
              <a:gd name="connsiteY1" fmla="*/ 0 h 1226918"/>
              <a:gd name="connsiteX2" fmla="*/ 12192000 w 12192000"/>
              <a:gd name="connsiteY2" fmla="*/ 1215343 h 1226918"/>
              <a:gd name="connsiteX3" fmla="*/ 6967959 w 12192000"/>
              <a:gd name="connsiteY3" fmla="*/ 1226918 h 1226918"/>
              <a:gd name="connsiteX4" fmla="*/ 0 w 12192000"/>
              <a:gd name="connsiteY4" fmla="*/ 0 h 1226918"/>
              <a:gd name="connsiteX0" fmla="*/ 0 w 7666299"/>
              <a:gd name="connsiteY0" fmla="*/ 11575 h 1226918"/>
              <a:gd name="connsiteX1" fmla="*/ 7666299 w 7666299"/>
              <a:gd name="connsiteY1" fmla="*/ 0 h 1226918"/>
              <a:gd name="connsiteX2" fmla="*/ 7666299 w 7666299"/>
              <a:gd name="connsiteY2" fmla="*/ 1215343 h 1226918"/>
              <a:gd name="connsiteX3" fmla="*/ 2442258 w 7666299"/>
              <a:gd name="connsiteY3" fmla="*/ 1226918 h 1226918"/>
              <a:gd name="connsiteX4" fmla="*/ 0 w 7666299"/>
              <a:gd name="connsiteY4" fmla="*/ 11575 h 1226918"/>
              <a:gd name="connsiteX0" fmla="*/ 1400537 w 9066836"/>
              <a:gd name="connsiteY0" fmla="*/ 11575 h 1215343"/>
              <a:gd name="connsiteX1" fmla="*/ 9066836 w 9066836"/>
              <a:gd name="connsiteY1" fmla="*/ 0 h 1215343"/>
              <a:gd name="connsiteX2" fmla="*/ 9066836 w 9066836"/>
              <a:gd name="connsiteY2" fmla="*/ 1215343 h 1215343"/>
              <a:gd name="connsiteX3" fmla="*/ 0 w 9066836"/>
              <a:gd name="connsiteY3" fmla="*/ 1203769 h 1215343"/>
              <a:gd name="connsiteX4" fmla="*/ 1400537 w 9066836"/>
              <a:gd name="connsiteY4" fmla="*/ 11575 h 1215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66836" h="1215343">
                <a:moveTo>
                  <a:pt x="1400537" y="11575"/>
                </a:moveTo>
                <a:lnTo>
                  <a:pt x="9066836" y="0"/>
                </a:lnTo>
                <a:lnTo>
                  <a:pt x="9066836" y="1215343"/>
                </a:lnTo>
                <a:lnTo>
                  <a:pt x="0" y="1203769"/>
                </a:lnTo>
                <a:lnTo>
                  <a:pt x="1400537" y="11575"/>
                </a:lnTo>
                <a:close/>
              </a:path>
            </a:pathLst>
          </a:custGeom>
          <a:solidFill>
            <a:schemeClr val="tx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1074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76"/>
          <p:cNvSpPr/>
          <p:nvPr userDrawn="1"/>
        </p:nvSpPr>
        <p:spPr>
          <a:xfrm>
            <a:off x="1423686" y="0"/>
            <a:ext cx="10768314" cy="6860749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4612613 w 10059821"/>
              <a:gd name="connsiteY0" fmla="*/ 0 h 6861539"/>
              <a:gd name="connsiteX1" fmla="*/ 10059821 w 10059821"/>
              <a:gd name="connsiteY1" fmla="*/ 1828 h 6861539"/>
              <a:gd name="connsiteX2" fmla="*/ 10059821 w 10059821"/>
              <a:gd name="connsiteY2" fmla="*/ 4989464 h 6861539"/>
              <a:gd name="connsiteX3" fmla="*/ 0 w 10059821"/>
              <a:gd name="connsiteY3" fmla="*/ 6861539 h 6861539"/>
              <a:gd name="connsiteX4" fmla="*/ 4612613 w 10059821"/>
              <a:gd name="connsiteY4" fmla="*/ 0 h 6861539"/>
              <a:gd name="connsiteX0" fmla="*/ 4612613 w 10059821"/>
              <a:gd name="connsiteY0" fmla="*/ 0 h 6865998"/>
              <a:gd name="connsiteX1" fmla="*/ 10059821 w 10059821"/>
              <a:gd name="connsiteY1" fmla="*/ 1828 h 6865998"/>
              <a:gd name="connsiteX2" fmla="*/ 10036672 w 10059821"/>
              <a:gd name="connsiteY2" fmla="*/ 6865998 h 6865998"/>
              <a:gd name="connsiteX3" fmla="*/ 0 w 10059821"/>
              <a:gd name="connsiteY3" fmla="*/ 6861539 h 6865998"/>
              <a:gd name="connsiteX4" fmla="*/ 4612613 w 10059821"/>
              <a:gd name="connsiteY4" fmla="*/ 0 h 6865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9821" h="6865998">
                <a:moveTo>
                  <a:pt x="4612613" y="0"/>
                </a:moveTo>
                <a:lnTo>
                  <a:pt x="10059821" y="1828"/>
                </a:lnTo>
                <a:cubicBezTo>
                  <a:pt x="10052105" y="2289885"/>
                  <a:pt x="10044388" y="4577941"/>
                  <a:pt x="10036672" y="6865998"/>
                </a:cubicBezTo>
                <a:lnTo>
                  <a:pt x="0" y="6861539"/>
                </a:lnTo>
                <a:lnTo>
                  <a:pt x="4612613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76"/>
          <p:cNvSpPr/>
          <p:nvPr userDrawn="1"/>
        </p:nvSpPr>
        <p:spPr>
          <a:xfrm rot="10800000" flipV="1">
            <a:off x="0" y="0"/>
            <a:ext cx="9398644" cy="3900668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245940 w 6673109"/>
              <a:gd name="connsiteY3" fmla="*/ 4971598 h 4987636"/>
              <a:gd name="connsiteX4" fmla="*/ 0 w 6673109"/>
              <a:gd name="connsiteY4" fmla="*/ 29053 h 4987636"/>
              <a:gd name="connsiteX0" fmla="*/ 1040649 w 6427169"/>
              <a:gd name="connsiteY0" fmla="*/ 29053 h 4987636"/>
              <a:gd name="connsiteX1" fmla="*/ 6427169 w 6427169"/>
              <a:gd name="connsiteY1" fmla="*/ 0 h 4987636"/>
              <a:gd name="connsiteX2" fmla="*/ 6427169 w 6427169"/>
              <a:gd name="connsiteY2" fmla="*/ 4987636 h 4987636"/>
              <a:gd name="connsiteX3" fmla="*/ 0 w 6427169"/>
              <a:gd name="connsiteY3" fmla="*/ 4971598 h 4987636"/>
              <a:gd name="connsiteX4" fmla="*/ 1040649 w 6427169"/>
              <a:gd name="connsiteY4" fmla="*/ 29053 h 4987636"/>
              <a:gd name="connsiteX0" fmla="*/ 903413 w 6289933"/>
              <a:gd name="connsiteY0" fmla="*/ 29053 h 4987636"/>
              <a:gd name="connsiteX1" fmla="*/ 6289933 w 6289933"/>
              <a:gd name="connsiteY1" fmla="*/ 0 h 4987636"/>
              <a:gd name="connsiteX2" fmla="*/ 6289933 w 6289933"/>
              <a:gd name="connsiteY2" fmla="*/ 4987636 h 4987636"/>
              <a:gd name="connsiteX3" fmla="*/ 0 w 6289933"/>
              <a:gd name="connsiteY3" fmla="*/ 4940723 h 4987636"/>
              <a:gd name="connsiteX4" fmla="*/ 903413 w 6289933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9933" h="4987636">
                <a:moveTo>
                  <a:pt x="903413" y="29053"/>
                </a:moveTo>
                <a:lnTo>
                  <a:pt x="6289933" y="0"/>
                </a:lnTo>
                <a:lnTo>
                  <a:pt x="6289933" y="4987636"/>
                </a:lnTo>
                <a:lnTo>
                  <a:pt x="0" y="4940723"/>
                </a:lnTo>
                <a:lnTo>
                  <a:pt x="903413" y="29053"/>
                </a:ln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/>
          <p:cNvSpPr txBox="1"/>
          <p:nvPr userDrawn="1"/>
        </p:nvSpPr>
        <p:spPr>
          <a:xfrm>
            <a:off x="775504" y="3429000"/>
            <a:ext cx="10640992" cy="107721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400" b="0" i="0">
                <a:solidFill>
                  <a:schemeClr val="bg1"/>
                </a:solidFill>
                <a:latin typeface="AliHYAiHei-Beta" charset="-122"/>
                <a:ea typeface="AliHYAiHei-Beta" charset="-122"/>
                <a:cs typeface="AliHYAiHei-Beta" charset="-122"/>
              </a:rPr>
              <a:t>谢谢观看</a:t>
            </a: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089" y="1885738"/>
            <a:ext cx="3433822" cy="154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158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节回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3125164" y="0"/>
            <a:ext cx="9066836" cy="1215343"/>
          </a:xfrm>
          <a:custGeom>
            <a:avLst/>
            <a:gdLst>
              <a:gd name="connsiteX0" fmla="*/ 0 w 12192000"/>
              <a:gd name="connsiteY0" fmla="*/ 0 h 1215343"/>
              <a:gd name="connsiteX1" fmla="*/ 12192000 w 12192000"/>
              <a:gd name="connsiteY1" fmla="*/ 0 h 1215343"/>
              <a:gd name="connsiteX2" fmla="*/ 12192000 w 12192000"/>
              <a:gd name="connsiteY2" fmla="*/ 1215343 h 1215343"/>
              <a:gd name="connsiteX3" fmla="*/ 0 w 12192000"/>
              <a:gd name="connsiteY3" fmla="*/ 1215343 h 1215343"/>
              <a:gd name="connsiteX4" fmla="*/ 0 w 12192000"/>
              <a:gd name="connsiteY4" fmla="*/ 0 h 1215343"/>
              <a:gd name="connsiteX0" fmla="*/ 0 w 12192000"/>
              <a:gd name="connsiteY0" fmla="*/ 0 h 1226918"/>
              <a:gd name="connsiteX1" fmla="*/ 12192000 w 12192000"/>
              <a:gd name="connsiteY1" fmla="*/ 0 h 1226918"/>
              <a:gd name="connsiteX2" fmla="*/ 12192000 w 12192000"/>
              <a:gd name="connsiteY2" fmla="*/ 1215343 h 1226918"/>
              <a:gd name="connsiteX3" fmla="*/ 6967959 w 12192000"/>
              <a:gd name="connsiteY3" fmla="*/ 1226918 h 1226918"/>
              <a:gd name="connsiteX4" fmla="*/ 0 w 12192000"/>
              <a:gd name="connsiteY4" fmla="*/ 0 h 1226918"/>
              <a:gd name="connsiteX0" fmla="*/ 0 w 7666299"/>
              <a:gd name="connsiteY0" fmla="*/ 11575 h 1226918"/>
              <a:gd name="connsiteX1" fmla="*/ 7666299 w 7666299"/>
              <a:gd name="connsiteY1" fmla="*/ 0 h 1226918"/>
              <a:gd name="connsiteX2" fmla="*/ 7666299 w 7666299"/>
              <a:gd name="connsiteY2" fmla="*/ 1215343 h 1226918"/>
              <a:gd name="connsiteX3" fmla="*/ 2442258 w 7666299"/>
              <a:gd name="connsiteY3" fmla="*/ 1226918 h 1226918"/>
              <a:gd name="connsiteX4" fmla="*/ 0 w 7666299"/>
              <a:gd name="connsiteY4" fmla="*/ 11575 h 1226918"/>
              <a:gd name="connsiteX0" fmla="*/ 1400537 w 9066836"/>
              <a:gd name="connsiteY0" fmla="*/ 11575 h 1215343"/>
              <a:gd name="connsiteX1" fmla="*/ 9066836 w 9066836"/>
              <a:gd name="connsiteY1" fmla="*/ 0 h 1215343"/>
              <a:gd name="connsiteX2" fmla="*/ 9066836 w 9066836"/>
              <a:gd name="connsiteY2" fmla="*/ 1215343 h 1215343"/>
              <a:gd name="connsiteX3" fmla="*/ 0 w 9066836"/>
              <a:gd name="connsiteY3" fmla="*/ 1203769 h 1215343"/>
              <a:gd name="connsiteX4" fmla="*/ 1400537 w 9066836"/>
              <a:gd name="connsiteY4" fmla="*/ 11575 h 1215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66836" h="1215343">
                <a:moveTo>
                  <a:pt x="1400537" y="11575"/>
                </a:moveTo>
                <a:lnTo>
                  <a:pt x="9066836" y="0"/>
                </a:lnTo>
                <a:lnTo>
                  <a:pt x="9066836" y="1215343"/>
                </a:lnTo>
                <a:lnTo>
                  <a:pt x="0" y="1203769"/>
                </a:lnTo>
                <a:lnTo>
                  <a:pt x="1400537" y="11575"/>
                </a:lnTo>
                <a:close/>
              </a:path>
            </a:pathLst>
          </a:cu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1215343"/>
            <a:ext cx="12192000" cy="564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占位符 56"/>
          <p:cNvSpPr>
            <a:spLocks noGrp="1"/>
          </p:cNvSpPr>
          <p:nvPr>
            <p:ph type="body" sz="quarter" idx="11" hasCustomPrompt="1"/>
          </p:nvPr>
        </p:nvSpPr>
        <p:spPr>
          <a:xfrm>
            <a:off x="569089" y="1365813"/>
            <a:ext cx="11053822" cy="4988688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</a:lstStyle>
          <a:p>
            <a:pPr lvl="0"/>
            <a:r>
              <a:rPr kumimoji="1" lang="zh-CN" altLang="en-US"/>
              <a:t>单击此处编辑步骤、知识点</a:t>
            </a:r>
            <a:endParaRPr kumimoji="1" lang="en-US" altLang="zh-CN"/>
          </a:p>
        </p:txBody>
      </p:sp>
      <p:sp>
        <p:nvSpPr>
          <p:cNvPr id="2" name="文本框 1"/>
          <p:cNvSpPr txBox="1"/>
          <p:nvPr userDrawn="1"/>
        </p:nvSpPr>
        <p:spPr>
          <a:xfrm>
            <a:off x="569089" y="569927"/>
            <a:ext cx="2708476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3200" b="0" i="0">
                <a:solidFill>
                  <a:schemeClr val="bg1"/>
                </a:solidFill>
                <a:latin typeface="AliHYAiHei-Beta" charset="-122"/>
                <a:ea typeface="AliHYAiHei-Beta" charset="-122"/>
                <a:cs typeface="AliHYAiHei-Beta" charset="-122"/>
              </a:rPr>
              <a:t>上节回顾</a:t>
            </a:r>
          </a:p>
        </p:txBody>
      </p:sp>
    </p:spTree>
    <p:extLst>
      <p:ext uri="{BB962C8B-B14F-4D97-AF65-F5344CB8AC3E}">
        <p14:creationId xmlns:p14="http://schemas.microsoft.com/office/powerpoint/2010/main" val="1611935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76"/>
          <p:cNvSpPr/>
          <p:nvPr userDrawn="1"/>
        </p:nvSpPr>
        <p:spPr>
          <a:xfrm flipH="1">
            <a:off x="-1" y="0"/>
            <a:ext cx="10833904" cy="6860749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4612613 w 10059821"/>
              <a:gd name="connsiteY0" fmla="*/ 0 h 6861539"/>
              <a:gd name="connsiteX1" fmla="*/ 10059821 w 10059821"/>
              <a:gd name="connsiteY1" fmla="*/ 1828 h 6861539"/>
              <a:gd name="connsiteX2" fmla="*/ 10059821 w 10059821"/>
              <a:gd name="connsiteY2" fmla="*/ 4989464 h 6861539"/>
              <a:gd name="connsiteX3" fmla="*/ 0 w 10059821"/>
              <a:gd name="connsiteY3" fmla="*/ 6861539 h 6861539"/>
              <a:gd name="connsiteX4" fmla="*/ 4612613 w 10059821"/>
              <a:gd name="connsiteY4" fmla="*/ 0 h 6861539"/>
              <a:gd name="connsiteX0" fmla="*/ 4612613 w 10059821"/>
              <a:gd name="connsiteY0" fmla="*/ 0 h 6865998"/>
              <a:gd name="connsiteX1" fmla="*/ 10059821 w 10059821"/>
              <a:gd name="connsiteY1" fmla="*/ 1828 h 6865998"/>
              <a:gd name="connsiteX2" fmla="*/ 10036672 w 10059821"/>
              <a:gd name="connsiteY2" fmla="*/ 6865998 h 6865998"/>
              <a:gd name="connsiteX3" fmla="*/ 0 w 10059821"/>
              <a:gd name="connsiteY3" fmla="*/ 6861539 h 6865998"/>
              <a:gd name="connsiteX4" fmla="*/ 4612613 w 10059821"/>
              <a:gd name="connsiteY4" fmla="*/ 0 h 6865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9821" h="6865998">
                <a:moveTo>
                  <a:pt x="4612613" y="0"/>
                </a:moveTo>
                <a:lnTo>
                  <a:pt x="10059821" y="1828"/>
                </a:lnTo>
                <a:cubicBezTo>
                  <a:pt x="10052105" y="2289885"/>
                  <a:pt x="10044388" y="4577941"/>
                  <a:pt x="10036672" y="6865998"/>
                </a:cubicBezTo>
                <a:lnTo>
                  <a:pt x="0" y="6861539"/>
                </a:lnTo>
                <a:lnTo>
                  <a:pt x="4612613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76"/>
          <p:cNvSpPr/>
          <p:nvPr userDrawn="1"/>
        </p:nvSpPr>
        <p:spPr>
          <a:xfrm rot="10800000">
            <a:off x="-2" y="0"/>
            <a:ext cx="9398644" cy="1620456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245940 w 6673109"/>
              <a:gd name="connsiteY3" fmla="*/ 4971598 h 4987636"/>
              <a:gd name="connsiteX4" fmla="*/ 0 w 6673109"/>
              <a:gd name="connsiteY4" fmla="*/ 29053 h 4987636"/>
              <a:gd name="connsiteX0" fmla="*/ 1040649 w 6427169"/>
              <a:gd name="connsiteY0" fmla="*/ 29053 h 4987636"/>
              <a:gd name="connsiteX1" fmla="*/ 6427169 w 6427169"/>
              <a:gd name="connsiteY1" fmla="*/ 0 h 4987636"/>
              <a:gd name="connsiteX2" fmla="*/ 6427169 w 6427169"/>
              <a:gd name="connsiteY2" fmla="*/ 4987636 h 4987636"/>
              <a:gd name="connsiteX3" fmla="*/ 0 w 6427169"/>
              <a:gd name="connsiteY3" fmla="*/ 4971598 h 4987636"/>
              <a:gd name="connsiteX4" fmla="*/ 1040649 w 6427169"/>
              <a:gd name="connsiteY4" fmla="*/ 29053 h 4987636"/>
              <a:gd name="connsiteX0" fmla="*/ 903413 w 6289933"/>
              <a:gd name="connsiteY0" fmla="*/ 29053 h 4987636"/>
              <a:gd name="connsiteX1" fmla="*/ 6289933 w 6289933"/>
              <a:gd name="connsiteY1" fmla="*/ 0 h 4987636"/>
              <a:gd name="connsiteX2" fmla="*/ 6289933 w 6289933"/>
              <a:gd name="connsiteY2" fmla="*/ 4987636 h 4987636"/>
              <a:gd name="connsiteX3" fmla="*/ 0 w 6289933"/>
              <a:gd name="connsiteY3" fmla="*/ 4940723 h 4987636"/>
              <a:gd name="connsiteX4" fmla="*/ 903413 w 6289933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9933" h="4987636">
                <a:moveTo>
                  <a:pt x="903413" y="29053"/>
                </a:moveTo>
                <a:lnTo>
                  <a:pt x="6289933" y="0"/>
                </a:lnTo>
                <a:lnTo>
                  <a:pt x="6289933" y="4987636"/>
                </a:lnTo>
                <a:lnTo>
                  <a:pt x="0" y="4940723"/>
                </a:lnTo>
                <a:lnTo>
                  <a:pt x="903413" y="29053"/>
                </a:ln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/>
          <p:cNvSpPr txBox="1"/>
          <p:nvPr userDrawn="1"/>
        </p:nvSpPr>
        <p:spPr>
          <a:xfrm>
            <a:off x="523297" y="653810"/>
            <a:ext cx="2312499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3200" b="0" i="0">
                <a:solidFill>
                  <a:schemeClr val="bg1"/>
                </a:solidFill>
                <a:latin typeface="AliHYAiHei-Beta" charset="-122"/>
                <a:ea typeface="AliHYAiHei-Beta" charset="-122"/>
                <a:cs typeface="AliHYAiHei-Beta" charset="-122"/>
              </a:rPr>
              <a:t>本节目录</a:t>
            </a:r>
          </a:p>
        </p:txBody>
      </p:sp>
      <p:sp>
        <p:nvSpPr>
          <p:cNvPr id="7" name="文本占位符 56"/>
          <p:cNvSpPr>
            <a:spLocks noGrp="1"/>
          </p:cNvSpPr>
          <p:nvPr>
            <p:ph type="body" sz="quarter" idx="11" hasCustomPrompt="1"/>
          </p:nvPr>
        </p:nvSpPr>
        <p:spPr>
          <a:xfrm>
            <a:off x="569088" y="1620456"/>
            <a:ext cx="10774102" cy="4664597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>
                <a:solidFill>
                  <a:schemeClr val="bg1"/>
                </a:solidFill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</a:lstStyle>
          <a:p>
            <a:pPr lvl="0"/>
            <a:r>
              <a:rPr kumimoji="1" lang="zh-CN" altLang="en-US"/>
              <a:t>单击此处编辑知识点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2104036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76"/>
          <p:cNvSpPr/>
          <p:nvPr userDrawn="1"/>
        </p:nvSpPr>
        <p:spPr>
          <a:xfrm>
            <a:off x="2132179" y="0"/>
            <a:ext cx="10059821" cy="6860749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4612613 w 10059821"/>
              <a:gd name="connsiteY0" fmla="*/ 0 h 6861539"/>
              <a:gd name="connsiteX1" fmla="*/ 10059821 w 10059821"/>
              <a:gd name="connsiteY1" fmla="*/ 1828 h 6861539"/>
              <a:gd name="connsiteX2" fmla="*/ 10059821 w 10059821"/>
              <a:gd name="connsiteY2" fmla="*/ 4989464 h 6861539"/>
              <a:gd name="connsiteX3" fmla="*/ 0 w 10059821"/>
              <a:gd name="connsiteY3" fmla="*/ 6861539 h 6861539"/>
              <a:gd name="connsiteX4" fmla="*/ 4612613 w 10059821"/>
              <a:gd name="connsiteY4" fmla="*/ 0 h 6861539"/>
              <a:gd name="connsiteX0" fmla="*/ 4612613 w 10059821"/>
              <a:gd name="connsiteY0" fmla="*/ 0 h 6865998"/>
              <a:gd name="connsiteX1" fmla="*/ 10059821 w 10059821"/>
              <a:gd name="connsiteY1" fmla="*/ 1828 h 6865998"/>
              <a:gd name="connsiteX2" fmla="*/ 10036672 w 10059821"/>
              <a:gd name="connsiteY2" fmla="*/ 6865998 h 6865998"/>
              <a:gd name="connsiteX3" fmla="*/ 0 w 10059821"/>
              <a:gd name="connsiteY3" fmla="*/ 6861539 h 6865998"/>
              <a:gd name="connsiteX4" fmla="*/ 4612613 w 10059821"/>
              <a:gd name="connsiteY4" fmla="*/ 0 h 6865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9821" h="6865998">
                <a:moveTo>
                  <a:pt x="4612613" y="0"/>
                </a:moveTo>
                <a:lnTo>
                  <a:pt x="10059821" y="1828"/>
                </a:lnTo>
                <a:cubicBezTo>
                  <a:pt x="10052105" y="2289885"/>
                  <a:pt x="10044388" y="4577941"/>
                  <a:pt x="10036672" y="6865998"/>
                </a:cubicBezTo>
                <a:lnTo>
                  <a:pt x="0" y="6861539"/>
                </a:lnTo>
                <a:lnTo>
                  <a:pt x="4612613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76"/>
          <p:cNvSpPr/>
          <p:nvPr userDrawn="1"/>
        </p:nvSpPr>
        <p:spPr>
          <a:xfrm rot="10800000">
            <a:off x="-3" y="4987635"/>
            <a:ext cx="9005105" cy="1869678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1481066" y="4971598"/>
                </a:lnTo>
                <a:lnTo>
                  <a:pt x="0" y="29053"/>
                </a:ln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245328" y="3365588"/>
            <a:ext cx="11701346" cy="63925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0" i="0">
                <a:solidFill>
                  <a:schemeClr val="bg1"/>
                </a:solidFill>
                <a:latin typeface="AliHYAiHei-Beta" charset="-122"/>
                <a:ea typeface="AliHYAiHei-Beta" charset="-122"/>
                <a:cs typeface="AliHYAiHei-Beta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kumimoji="1" lang="zh-CN" altLang="en-US"/>
              <a:t>单击此处编辑版本和修订日期</a:t>
            </a:r>
          </a:p>
        </p:txBody>
      </p:sp>
      <p:sp>
        <p:nvSpPr>
          <p:cNvPr id="11" name="文本占位符 12"/>
          <p:cNvSpPr>
            <a:spLocks noGrp="1"/>
          </p:cNvSpPr>
          <p:nvPr>
            <p:ph type="body" sz="quarter" idx="12" hasCustomPrompt="1"/>
          </p:nvPr>
        </p:nvSpPr>
        <p:spPr>
          <a:xfrm>
            <a:off x="245328" y="2587208"/>
            <a:ext cx="11701346" cy="5739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0" i="0">
                <a:solidFill>
                  <a:schemeClr val="bg1"/>
                </a:solidFill>
                <a:latin typeface="AliHYAiHei-Beta" charset="-122"/>
                <a:ea typeface="AliHYAiHei-Beta" charset="-122"/>
                <a:cs typeface="AliHYAiHei-Beta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kumimoji="1" lang="zh-CN" altLang="en-US"/>
              <a:t>单击此处编辑编号</a:t>
            </a:r>
          </a:p>
        </p:txBody>
      </p:sp>
    </p:spTree>
    <p:extLst>
      <p:ext uri="{BB962C8B-B14F-4D97-AF65-F5344CB8AC3E}">
        <p14:creationId xmlns:p14="http://schemas.microsoft.com/office/powerpoint/2010/main" val="667301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版面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76"/>
          <p:cNvSpPr/>
          <p:nvPr userDrawn="1"/>
        </p:nvSpPr>
        <p:spPr>
          <a:xfrm rot="10800000">
            <a:off x="-2" y="-1"/>
            <a:ext cx="10266745" cy="1365812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1481066" y="4971598"/>
                </a:lnTo>
                <a:lnTo>
                  <a:pt x="0" y="29053"/>
                </a:lnTo>
                <a:close/>
              </a:path>
            </a:pathLst>
          </a:custGeom>
          <a:solidFill>
            <a:schemeClr val="tx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矩形 76"/>
          <p:cNvSpPr/>
          <p:nvPr userDrawn="1"/>
        </p:nvSpPr>
        <p:spPr>
          <a:xfrm rot="10800000" flipH="1">
            <a:off x="7500395" y="0"/>
            <a:ext cx="4691605" cy="1365812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2316991 w 6673109"/>
              <a:gd name="connsiteY3" fmla="*/ 4971597 h 4987636"/>
              <a:gd name="connsiteX4" fmla="*/ 0 w 6673109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2316991" y="4971597"/>
                </a:lnTo>
                <a:lnTo>
                  <a:pt x="0" y="29053"/>
                </a:ln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矩形 53"/>
          <p:cNvSpPr/>
          <p:nvPr userDrawn="1"/>
        </p:nvSpPr>
        <p:spPr>
          <a:xfrm>
            <a:off x="0" y="1365813"/>
            <a:ext cx="12192000" cy="54921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569088" y="569315"/>
            <a:ext cx="11053823" cy="56500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200" b="1" i="0">
                <a:solidFill>
                  <a:schemeClr val="bg1"/>
                </a:solidFill>
                <a:latin typeface="Source Han Sans CN" charset="-122"/>
                <a:ea typeface="Source Han Sans CN" charset="-122"/>
                <a:cs typeface="Source Han Sans CN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kumimoji="1" lang="zh-CN" altLang="en-US"/>
              <a:t>单击此处编辑本页标题</a:t>
            </a:r>
          </a:p>
        </p:txBody>
      </p:sp>
      <p:sp>
        <p:nvSpPr>
          <p:cNvPr id="57" name="文本占位符 56"/>
          <p:cNvSpPr>
            <a:spLocks noGrp="1"/>
          </p:cNvSpPr>
          <p:nvPr>
            <p:ph type="body" sz="quarter" idx="11" hasCustomPrompt="1"/>
          </p:nvPr>
        </p:nvSpPr>
        <p:spPr>
          <a:xfrm>
            <a:off x="569088" y="1620456"/>
            <a:ext cx="6178953" cy="4664597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</a:lstStyle>
          <a:p>
            <a:pPr lvl="0"/>
            <a:r>
              <a:rPr kumimoji="1" lang="zh-CN" altLang="en-US"/>
              <a:t>单击此处编辑步骤、知识点</a:t>
            </a:r>
            <a:endParaRPr kumimoji="1" lang="en-US" altLang="zh-CN"/>
          </a:p>
        </p:txBody>
      </p:sp>
      <p:sp>
        <p:nvSpPr>
          <p:cNvPr id="59" name="图片占位符 58"/>
          <p:cNvSpPr>
            <a:spLocks noGrp="1"/>
          </p:cNvSpPr>
          <p:nvPr>
            <p:ph type="pic" sz="quarter" idx="12"/>
          </p:nvPr>
        </p:nvSpPr>
        <p:spPr>
          <a:xfrm>
            <a:off x="7013575" y="1620456"/>
            <a:ext cx="4609336" cy="466459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1386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版面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6"/>
          <p:cNvSpPr/>
          <p:nvPr userDrawn="1"/>
        </p:nvSpPr>
        <p:spPr>
          <a:xfrm rot="5400000">
            <a:off x="-1168858" y="3819463"/>
            <a:ext cx="4207397" cy="1869678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1481066" y="4971598"/>
                </a:lnTo>
                <a:lnTo>
                  <a:pt x="0" y="29053"/>
                </a:ln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76"/>
          <p:cNvSpPr/>
          <p:nvPr userDrawn="1"/>
        </p:nvSpPr>
        <p:spPr>
          <a:xfrm rot="16200000" flipV="1">
            <a:off x="-947799" y="950454"/>
            <a:ext cx="5868367" cy="3967457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1481066" y="4971598"/>
                </a:lnTo>
                <a:lnTo>
                  <a:pt x="0" y="29053"/>
                </a:lnTo>
                <a:close/>
              </a:path>
            </a:pathLst>
          </a:custGeom>
          <a:solidFill>
            <a:schemeClr val="tx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3970115" y="0"/>
            <a:ext cx="8221883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569089" y="474562"/>
            <a:ext cx="3146386" cy="587993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None/>
              <a:defRPr sz="3200" b="1" i="0">
                <a:solidFill>
                  <a:schemeClr val="bg1"/>
                </a:solidFill>
                <a:latin typeface="Source Han Sans CN" charset="-122"/>
                <a:ea typeface="Source Han Sans CN" charset="-122"/>
                <a:cs typeface="Source Han Sans CN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kumimoji="1" lang="zh-CN" altLang="en-US"/>
              <a:t>单击此处编辑本页标题</a:t>
            </a:r>
          </a:p>
        </p:txBody>
      </p:sp>
      <p:sp>
        <p:nvSpPr>
          <p:cNvPr id="5" name="文本占位符 56"/>
          <p:cNvSpPr>
            <a:spLocks noGrp="1"/>
          </p:cNvSpPr>
          <p:nvPr>
            <p:ph type="body" sz="quarter" idx="11" hasCustomPrompt="1"/>
          </p:nvPr>
        </p:nvSpPr>
        <p:spPr>
          <a:xfrm>
            <a:off x="4284561" y="474562"/>
            <a:ext cx="7338350" cy="587993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</a:lstStyle>
          <a:p>
            <a:pPr lvl="0"/>
            <a:r>
              <a:rPr kumimoji="1" lang="zh-CN" altLang="en-US"/>
              <a:t>单击此处编辑步骤、知识点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925681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版面右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76"/>
          <p:cNvSpPr/>
          <p:nvPr userDrawn="1"/>
        </p:nvSpPr>
        <p:spPr>
          <a:xfrm rot="5400000" flipV="1">
            <a:off x="9090949" y="3756952"/>
            <a:ext cx="4207397" cy="1994703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1481066" y="4971598"/>
                </a:lnTo>
                <a:lnTo>
                  <a:pt x="0" y="29053"/>
                </a:ln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76"/>
          <p:cNvSpPr/>
          <p:nvPr userDrawn="1"/>
        </p:nvSpPr>
        <p:spPr>
          <a:xfrm rot="16200000">
            <a:off x="7271431" y="947794"/>
            <a:ext cx="5868367" cy="3972774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1481066" y="4971598"/>
                </a:lnTo>
                <a:lnTo>
                  <a:pt x="0" y="29053"/>
                </a:lnTo>
                <a:close/>
              </a:path>
            </a:pathLst>
          </a:custGeom>
          <a:solidFill>
            <a:schemeClr val="tx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0"/>
            <a:ext cx="8221883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8476525" y="474562"/>
            <a:ext cx="3146386" cy="587993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None/>
              <a:defRPr sz="3200" b="1" i="0">
                <a:solidFill>
                  <a:schemeClr val="bg1"/>
                </a:solidFill>
                <a:latin typeface="Source Han Sans CN" charset="-122"/>
                <a:ea typeface="Source Han Sans CN" charset="-122"/>
                <a:cs typeface="Source Han Sans CN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kumimoji="1" lang="zh-CN" altLang="en-US"/>
              <a:t>单击此处编辑本页标题</a:t>
            </a:r>
          </a:p>
        </p:txBody>
      </p:sp>
      <p:sp>
        <p:nvSpPr>
          <p:cNvPr id="5" name="文本占位符 56"/>
          <p:cNvSpPr>
            <a:spLocks noGrp="1"/>
          </p:cNvSpPr>
          <p:nvPr>
            <p:ph type="body" sz="quarter" idx="11" hasCustomPrompt="1"/>
          </p:nvPr>
        </p:nvSpPr>
        <p:spPr>
          <a:xfrm>
            <a:off x="603812" y="474562"/>
            <a:ext cx="7338350" cy="587993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</a:lstStyle>
          <a:p>
            <a:pPr lvl="0"/>
            <a:r>
              <a:rPr kumimoji="1" lang="zh-CN" altLang="en-US"/>
              <a:t>单击此处编辑步骤、知识点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2709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全屏版面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76"/>
          <p:cNvSpPr/>
          <p:nvPr userDrawn="1"/>
        </p:nvSpPr>
        <p:spPr>
          <a:xfrm flipH="1" flipV="1">
            <a:off x="-1" y="0"/>
            <a:ext cx="10833904" cy="6829064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4612613 w 10059821"/>
              <a:gd name="connsiteY0" fmla="*/ 0 h 6861539"/>
              <a:gd name="connsiteX1" fmla="*/ 10059821 w 10059821"/>
              <a:gd name="connsiteY1" fmla="*/ 1828 h 6861539"/>
              <a:gd name="connsiteX2" fmla="*/ 10059821 w 10059821"/>
              <a:gd name="connsiteY2" fmla="*/ 4989464 h 6861539"/>
              <a:gd name="connsiteX3" fmla="*/ 0 w 10059821"/>
              <a:gd name="connsiteY3" fmla="*/ 6861539 h 6861539"/>
              <a:gd name="connsiteX4" fmla="*/ 4612613 w 10059821"/>
              <a:gd name="connsiteY4" fmla="*/ 0 h 6861539"/>
              <a:gd name="connsiteX0" fmla="*/ 4612613 w 10059821"/>
              <a:gd name="connsiteY0" fmla="*/ 0 h 6865998"/>
              <a:gd name="connsiteX1" fmla="*/ 10059821 w 10059821"/>
              <a:gd name="connsiteY1" fmla="*/ 1828 h 6865998"/>
              <a:gd name="connsiteX2" fmla="*/ 10036672 w 10059821"/>
              <a:gd name="connsiteY2" fmla="*/ 6865998 h 6865998"/>
              <a:gd name="connsiteX3" fmla="*/ 0 w 10059821"/>
              <a:gd name="connsiteY3" fmla="*/ 6861539 h 6865998"/>
              <a:gd name="connsiteX4" fmla="*/ 4612613 w 10059821"/>
              <a:gd name="connsiteY4" fmla="*/ 0 h 6865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9821" h="6865998">
                <a:moveTo>
                  <a:pt x="4612613" y="0"/>
                </a:moveTo>
                <a:lnTo>
                  <a:pt x="10059821" y="1828"/>
                </a:lnTo>
                <a:cubicBezTo>
                  <a:pt x="10052105" y="2289885"/>
                  <a:pt x="10044388" y="4577941"/>
                  <a:pt x="10036672" y="6865998"/>
                </a:cubicBezTo>
                <a:lnTo>
                  <a:pt x="0" y="6861539"/>
                </a:lnTo>
                <a:lnTo>
                  <a:pt x="4612613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76"/>
          <p:cNvSpPr/>
          <p:nvPr userDrawn="1"/>
        </p:nvSpPr>
        <p:spPr>
          <a:xfrm rot="10800000" flipH="1">
            <a:off x="2129743" y="4959385"/>
            <a:ext cx="10062258" cy="1869678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245940 w 6673109"/>
              <a:gd name="connsiteY3" fmla="*/ 4971598 h 4987636"/>
              <a:gd name="connsiteX4" fmla="*/ 0 w 6673109"/>
              <a:gd name="connsiteY4" fmla="*/ 29053 h 4987636"/>
              <a:gd name="connsiteX0" fmla="*/ 1040649 w 6427169"/>
              <a:gd name="connsiteY0" fmla="*/ 29053 h 4987636"/>
              <a:gd name="connsiteX1" fmla="*/ 6427169 w 6427169"/>
              <a:gd name="connsiteY1" fmla="*/ 0 h 4987636"/>
              <a:gd name="connsiteX2" fmla="*/ 6427169 w 6427169"/>
              <a:gd name="connsiteY2" fmla="*/ 4987636 h 4987636"/>
              <a:gd name="connsiteX3" fmla="*/ 0 w 6427169"/>
              <a:gd name="connsiteY3" fmla="*/ 4971598 h 4987636"/>
              <a:gd name="connsiteX4" fmla="*/ 1040649 w 6427169"/>
              <a:gd name="connsiteY4" fmla="*/ 29053 h 4987636"/>
              <a:gd name="connsiteX0" fmla="*/ 903413 w 6289933"/>
              <a:gd name="connsiteY0" fmla="*/ 29053 h 4987636"/>
              <a:gd name="connsiteX1" fmla="*/ 6289933 w 6289933"/>
              <a:gd name="connsiteY1" fmla="*/ 0 h 4987636"/>
              <a:gd name="connsiteX2" fmla="*/ 6289933 w 6289933"/>
              <a:gd name="connsiteY2" fmla="*/ 4987636 h 4987636"/>
              <a:gd name="connsiteX3" fmla="*/ 0 w 6289933"/>
              <a:gd name="connsiteY3" fmla="*/ 4940723 h 4987636"/>
              <a:gd name="connsiteX4" fmla="*/ 903413 w 6289933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9933" h="4987636">
                <a:moveTo>
                  <a:pt x="903413" y="29053"/>
                </a:moveTo>
                <a:lnTo>
                  <a:pt x="6289933" y="0"/>
                </a:lnTo>
                <a:lnTo>
                  <a:pt x="6289933" y="4987636"/>
                </a:lnTo>
                <a:lnTo>
                  <a:pt x="0" y="4940723"/>
                </a:lnTo>
                <a:lnTo>
                  <a:pt x="903413" y="29053"/>
                </a:ln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占位符 56"/>
          <p:cNvSpPr>
            <a:spLocks noGrp="1"/>
          </p:cNvSpPr>
          <p:nvPr>
            <p:ph type="body" sz="quarter" idx="11" hasCustomPrompt="1"/>
          </p:nvPr>
        </p:nvSpPr>
        <p:spPr>
          <a:xfrm>
            <a:off x="604777" y="474562"/>
            <a:ext cx="10982446" cy="5879939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>
                <a:solidFill>
                  <a:schemeClr val="bg1"/>
                </a:solidFill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</a:lstStyle>
          <a:p>
            <a:pPr lvl="0"/>
            <a:r>
              <a:rPr kumimoji="1" lang="zh-CN" altLang="en-US"/>
              <a:t>单击此处编辑步骤、知识点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301054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全屏版面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76"/>
          <p:cNvSpPr/>
          <p:nvPr userDrawn="1"/>
        </p:nvSpPr>
        <p:spPr>
          <a:xfrm flipH="1" flipV="1">
            <a:off x="-843" y="4435"/>
            <a:ext cx="10834746" cy="6824629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4612613 w 10059821"/>
              <a:gd name="connsiteY0" fmla="*/ 0 h 6861539"/>
              <a:gd name="connsiteX1" fmla="*/ 10059821 w 10059821"/>
              <a:gd name="connsiteY1" fmla="*/ 1828 h 6861539"/>
              <a:gd name="connsiteX2" fmla="*/ 10059821 w 10059821"/>
              <a:gd name="connsiteY2" fmla="*/ 4989464 h 6861539"/>
              <a:gd name="connsiteX3" fmla="*/ 0 w 10059821"/>
              <a:gd name="connsiteY3" fmla="*/ 6861539 h 6861539"/>
              <a:gd name="connsiteX4" fmla="*/ 4612613 w 10059821"/>
              <a:gd name="connsiteY4" fmla="*/ 0 h 6861539"/>
              <a:gd name="connsiteX0" fmla="*/ 4612613 w 10059821"/>
              <a:gd name="connsiteY0" fmla="*/ 0 h 6865998"/>
              <a:gd name="connsiteX1" fmla="*/ 10059821 w 10059821"/>
              <a:gd name="connsiteY1" fmla="*/ 1828 h 6865998"/>
              <a:gd name="connsiteX2" fmla="*/ 10036672 w 10059821"/>
              <a:gd name="connsiteY2" fmla="*/ 6865998 h 6865998"/>
              <a:gd name="connsiteX3" fmla="*/ 0 w 10059821"/>
              <a:gd name="connsiteY3" fmla="*/ 6861539 h 6865998"/>
              <a:gd name="connsiteX4" fmla="*/ 4612613 w 10059821"/>
              <a:gd name="connsiteY4" fmla="*/ 0 h 6865998"/>
              <a:gd name="connsiteX0" fmla="*/ 4612613 w 10059821"/>
              <a:gd name="connsiteY0" fmla="*/ 0 h 6861539"/>
              <a:gd name="connsiteX1" fmla="*/ 10059821 w 10059821"/>
              <a:gd name="connsiteY1" fmla="*/ 1828 h 6861539"/>
              <a:gd name="connsiteX2" fmla="*/ 10047419 w 10059821"/>
              <a:gd name="connsiteY2" fmla="*/ 6831086 h 6861539"/>
              <a:gd name="connsiteX3" fmla="*/ 0 w 10059821"/>
              <a:gd name="connsiteY3" fmla="*/ 6861539 h 6861539"/>
              <a:gd name="connsiteX4" fmla="*/ 4612613 w 10059821"/>
              <a:gd name="connsiteY4" fmla="*/ 0 h 6861539"/>
              <a:gd name="connsiteX0" fmla="*/ 4612613 w 10080773"/>
              <a:gd name="connsiteY0" fmla="*/ 0 h 6861539"/>
              <a:gd name="connsiteX1" fmla="*/ 10059821 w 10080773"/>
              <a:gd name="connsiteY1" fmla="*/ 1828 h 6861539"/>
              <a:gd name="connsiteX2" fmla="*/ 10079662 w 10080773"/>
              <a:gd name="connsiteY2" fmla="*/ 6842723 h 6861539"/>
              <a:gd name="connsiteX3" fmla="*/ 0 w 10080773"/>
              <a:gd name="connsiteY3" fmla="*/ 6861539 h 6861539"/>
              <a:gd name="connsiteX4" fmla="*/ 4612613 w 10080773"/>
              <a:gd name="connsiteY4" fmla="*/ 0 h 6861539"/>
              <a:gd name="connsiteX0" fmla="*/ 4612613 w 10059821"/>
              <a:gd name="connsiteY0" fmla="*/ 0 h 6861539"/>
              <a:gd name="connsiteX1" fmla="*/ 10059821 w 10059821"/>
              <a:gd name="connsiteY1" fmla="*/ 1828 h 6861539"/>
              <a:gd name="connsiteX2" fmla="*/ 10047419 w 10059821"/>
              <a:gd name="connsiteY2" fmla="*/ 6854360 h 6861539"/>
              <a:gd name="connsiteX3" fmla="*/ 0 w 10059821"/>
              <a:gd name="connsiteY3" fmla="*/ 6861539 h 6861539"/>
              <a:gd name="connsiteX4" fmla="*/ 4612613 w 10059821"/>
              <a:gd name="connsiteY4" fmla="*/ 0 h 6861539"/>
              <a:gd name="connsiteX0" fmla="*/ 4612613 w 10060603"/>
              <a:gd name="connsiteY0" fmla="*/ 0 h 6861539"/>
              <a:gd name="connsiteX1" fmla="*/ 10059821 w 10060603"/>
              <a:gd name="connsiteY1" fmla="*/ 1828 h 6861539"/>
              <a:gd name="connsiteX2" fmla="*/ 10058167 w 10060603"/>
              <a:gd name="connsiteY2" fmla="*/ 6842724 h 6861539"/>
              <a:gd name="connsiteX3" fmla="*/ 0 w 10060603"/>
              <a:gd name="connsiteY3" fmla="*/ 6861539 h 6861539"/>
              <a:gd name="connsiteX4" fmla="*/ 4612613 w 10060603"/>
              <a:gd name="connsiteY4" fmla="*/ 0 h 6861539"/>
              <a:gd name="connsiteX0" fmla="*/ 4612613 w 10059821"/>
              <a:gd name="connsiteY0" fmla="*/ 0 h 6877636"/>
              <a:gd name="connsiteX1" fmla="*/ 10059821 w 10059821"/>
              <a:gd name="connsiteY1" fmla="*/ 1828 h 6877636"/>
              <a:gd name="connsiteX2" fmla="*/ 10047419 w 10059821"/>
              <a:gd name="connsiteY2" fmla="*/ 6877636 h 6877636"/>
              <a:gd name="connsiteX3" fmla="*/ 0 w 10059821"/>
              <a:gd name="connsiteY3" fmla="*/ 6861539 h 6877636"/>
              <a:gd name="connsiteX4" fmla="*/ 4612613 w 10059821"/>
              <a:gd name="connsiteY4" fmla="*/ 0 h 6877636"/>
              <a:gd name="connsiteX0" fmla="*/ 4612613 w 10060603"/>
              <a:gd name="connsiteY0" fmla="*/ 0 h 6861539"/>
              <a:gd name="connsiteX1" fmla="*/ 10059821 w 10060603"/>
              <a:gd name="connsiteY1" fmla="*/ 1828 h 6861539"/>
              <a:gd name="connsiteX2" fmla="*/ 10058167 w 10060603"/>
              <a:gd name="connsiteY2" fmla="*/ 6854361 h 6861539"/>
              <a:gd name="connsiteX3" fmla="*/ 0 w 10060603"/>
              <a:gd name="connsiteY3" fmla="*/ 6861539 h 6861539"/>
              <a:gd name="connsiteX4" fmla="*/ 4612613 w 10060603"/>
              <a:gd name="connsiteY4" fmla="*/ 0 h 686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60603" h="6861539">
                <a:moveTo>
                  <a:pt x="4612613" y="0"/>
                </a:moveTo>
                <a:lnTo>
                  <a:pt x="10059821" y="1828"/>
                </a:lnTo>
                <a:cubicBezTo>
                  <a:pt x="10052105" y="2289885"/>
                  <a:pt x="10065883" y="4566304"/>
                  <a:pt x="10058167" y="6854361"/>
                </a:cubicBezTo>
                <a:lnTo>
                  <a:pt x="0" y="6861539"/>
                </a:lnTo>
                <a:lnTo>
                  <a:pt x="4612613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76"/>
          <p:cNvSpPr/>
          <p:nvPr userDrawn="1"/>
        </p:nvSpPr>
        <p:spPr>
          <a:xfrm rot="10800000" flipH="1">
            <a:off x="2129743" y="4959385"/>
            <a:ext cx="10062258" cy="1869678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245940 w 6673109"/>
              <a:gd name="connsiteY3" fmla="*/ 4971598 h 4987636"/>
              <a:gd name="connsiteX4" fmla="*/ 0 w 6673109"/>
              <a:gd name="connsiteY4" fmla="*/ 29053 h 4987636"/>
              <a:gd name="connsiteX0" fmla="*/ 1040649 w 6427169"/>
              <a:gd name="connsiteY0" fmla="*/ 29053 h 4987636"/>
              <a:gd name="connsiteX1" fmla="*/ 6427169 w 6427169"/>
              <a:gd name="connsiteY1" fmla="*/ 0 h 4987636"/>
              <a:gd name="connsiteX2" fmla="*/ 6427169 w 6427169"/>
              <a:gd name="connsiteY2" fmla="*/ 4987636 h 4987636"/>
              <a:gd name="connsiteX3" fmla="*/ 0 w 6427169"/>
              <a:gd name="connsiteY3" fmla="*/ 4971598 h 4987636"/>
              <a:gd name="connsiteX4" fmla="*/ 1040649 w 6427169"/>
              <a:gd name="connsiteY4" fmla="*/ 29053 h 4987636"/>
              <a:gd name="connsiteX0" fmla="*/ 903413 w 6289933"/>
              <a:gd name="connsiteY0" fmla="*/ 29053 h 4987636"/>
              <a:gd name="connsiteX1" fmla="*/ 6289933 w 6289933"/>
              <a:gd name="connsiteY1" fmla="*/ 0 h 4987636"/>
              <a:gd name="connsiteX2" fmla="*/ 6289933 w 6289933"/>
              <a:gd name="connsiteY2" fmla="*/ 4987636 h 4987636"/>
              <a:gd name="connsiteX3" fmla="*/ 0 w 6289933"/>
              <a:gd name="connsiteY3" fmla="*/ 4940723 h 4987636"/>
              <a:gd name="connsiteX4" fmla="*/ 903413 w 6289933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9933" h="4987636">
                <a:moveTo>
                  <a:pt x="903413" y="29053"/>
                </a:moveTo>
                <a:lnTo>
                  <a:pt x="6289933" y="0"/>
                </a:lnTo>
                <a:lnTo>
                  <a:pt x="6289933" y="4987636"/>
                </a:lnTo>
                <a:lnTo>
                  <a:pt x="0" y="4940723"/>
                </a:lnTo>
                <a:lnTo>
                  <a:pt x="903413" y="29053"/>
                </a:lnTo>
                <a:close/>
              </a:path>
            </a:pathLst>
          </a:custGeom>
          <a:solidFill>
            <a:schemeClr val="tx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图片占位符 58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4467"/>
            <a:ext cx="12192843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kumimoji="1" lang="zh-CN" altLang="en-US"/>
              <a:t>全屏展示的图片应图片居中放置</a:t>
            </a:r>
          </a:p>
        </p:txBody>
      </p:sp>
    </p:spTree>
    <p:extLst>
      <p:ext uri="{BB962C8B-B14F-4D97-AF65-F5344CB8AC3E}">
        <p14:creationId xmlns:p14="http://schemas.microsoft.com/office/powerpoint/2010/main" val="783979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00D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8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64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7" r:id="rId2"/>
    <p:sldLayoutId id="2147483665" r:id="rId3"/>
    <p:sldLayoutId id="2147483659" r:id="rId4"/>
    <p:sldLayoutId id="2147483653" r:id="rId5"/>
    <p:sldLayoutId id="2147483660" r:id="rId6"/>
    <p:sldLayoutId id="2147483661" r:id="rId7"/>
    <p:sldLayoutId id="2147483662" r:id="rId8"/>
    <p:sldLayoutId id="2147483663" r:id="rId9"/>
    <p:sldLayoutId id="2147483666" r:id="rId10"/>
    <p:sldLayoutId id="21474836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2018</a:t>
            </a:r>
            <a:r>
              <a:rPr kumimoji="1" lang="zh-CN" altLang="en-US" dirty="0" smtClean="0"/>
              <a:t>普及组复赛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赛</a:t>
            </a:r>
            <a:r>
              <a:rPr kumimoji="1" lang="zh-CN" altLang="en-US" dirty="0" smtClean="0"/>
              <a:t>前辅导</a:t>
            </a:r>
            <a:r>
              <a:rPr kumimoji="1" lang="en-US" altLang="zh-CN" dirty="0" smtClean="0"/>
              <a:t>-2012</a:t>
            </a:r>
            <a:r>
              <a:rPr kumimoji="1" lang="zh-CN" altLang="en-US" dirty="0" smtClean="0"/>
              <a:t>真题讲解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smtClean="0"/>
              <a:t>奚政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095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2012 T2 </a:t>
            </a:r>
            <a:r>
              <a:rPr lang="zh-CN" altLang="en-US" dirty="0"/>
              <a:t>寻宝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占位符 2"/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569088" y="1620456"/>
                <a:ext cx="11053823" cy="4664597"/>
              </a:xfrm>
            </p:spPr>
            <p:txBody>
              <a:bodyPr/>
              <a:lstStyle/>
              <a:p>
                <a:r>
                  <a:rPr lang="zh-CN" altLang="en-US" dirty="0" smtClean="0"/>
                  <a:t>题目又臭又长，一看就像模拟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如果暴力模拟，也就是在每一层绕圈走，直到走到第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个有楼梯的房间，那么复杂度应该会是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当然，如果一层只有一个有楼梯的房间，那么复杂度甚至会退化到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因此对于前</a:t>
                </a:r>
                <a:r>
                  <a:rPr lang="en-US" altLang="zh-CN" dirty="0" smtClean="0"/>
                  <a:t>50%</a:t>
                </a:r>
                <a:r>
                  <a:rPr lang="zh-CN" altLang="en-US" dirty="0" smtClean="0"/>
                  <a:t>的数据，似乎也可以放心暴力。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但是这才</a:t>
                </a:r>
                <a:r>
                  <a:rPr lang="en-US" altLang="zh-CN" dirty="0" smtClean="0"/>
                  <a:t>T2</a:t>
                </a:r>
                <a:r>
                  <a:rPr lang="zh-CN" altLang="en-US" dirty="0" smtClean="0"/>
                  <a:t>，就放</a:t>
                </a:r>
                <a:r>
                  <a:rPr lang="en-US" altLang="zh-CN" dirty="0" smtClean="0"/>
                  <a:t>50</a:t>
                </a:r>
                <a:r>
                  <a:rPr lang="zh-CN" altLang="en-US" dirty="0" smtClean="0"/>
                  <a:t>分，非常亏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569088" y="1620456"/>
                <a:ext cx="11053823" cy="4664597"/>
              </a:xfrm>
              <a:blipFill>
                <a:blip r:embed="rId2"/>
                <a:stretch>
                  <a:fillRect l="-717" r="-35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4792" y="0"/>
            <a:ext cx="2347208" cy="111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788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2012 T2 </a:t>
            </a:r>
            <a:r>
              <a:rPr lang="zh-CN" altLang="en-US" dirty="0"/>
              <a:t>寻宝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占位符 2"/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569088" y="1620456"/>
                <a:ext cx="11053823" cy="4664597"/>
              </a:xfrm>
            </p:spPr>
            <p:txBody>
              <a:bodyPr/>
              <a:lstStyle/>
              <a:p>
                <a:r>
                  <a:rPr lang="zh-CN" altLang="en-US" dirty="0" smtClean="0"/>
                  <a:t>既然每层是一个圈，那么有楼梯的房间也就是一个圈了。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在每一层将所有有楼梯的房间存下来，在这些房间里走，就构成了循环节。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此时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就会缩减到有楼梯的房间数以内，必然小于</a:t>
                </a:r>
                <a:r>
                  <a:rPr lang="en-US" altLang="zh-CN" dirty="0" smtClean="0"/>
                  <a:t>m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/>
                  <a:t>复杂</a:t>
                </a:r>
                <a:r>
                  <a:rPr lang="zh-CN" altLang="en-US" dirty="0" smtClean="0"/>
                  <a:t>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569088" y="1620456"/>
                <a:ext cx="11053823" cy="4664597"/>
              </a:xfrm>
              <a:blipFill>
                <a:blip r:embed="rId2"/>
                <a:stretch>
                  <a:fillRect l="-7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4792" y="0"/>
            <a:ext cx="2347208" cy="11115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5525" y="1586087"/>
            <a:ext cx="2990476" cy="4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783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摆花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2012-T3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792" y="0"/>
            <a:ext cx="2347208" cy="111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70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2012 </a:t>
            </a:r>
            <a:r>
              <a:rPr lang="en-US" altLang="zh-CN" dirty="0" smtClean="0"/>
              <a:t>T3 </a:t>
            </a:r>
            <a:r>
              <a:rPr lang="zh-CN" altLang="en-US" dirty="0"/>
              <a:t>摆花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占位符 2"/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569088" y="1620456"/>
                <a:ext cx="11053823" cy="4664597"/>
              </a:xfrm>
            </p:spPr>
            <p:txBody>
              <a:bodyPr/>
              <a:lstStyle/>
              <a:p>
                <a:r>
                  <a:rPr lang="zh-CN" altLang="en-US" dirty="0" smtClean="0"/>
                  <a:t>小明的花店新开张，为了吸引顾客，他想在花店的门口摆上一排花，共</a:t>
                </a:r>
                <a:r>
                  <a:rPr lang="en-US" altLang="zh-CN" dirty="0" smtClean="0"/>
                  <a:t>m</a:t>
                </a:r>
                <a:r>
                  <a:rPr lang="zh-CN" altLang="en-US" dirty="0" smtClean="0"/>
                  <a:t>盆</a:t>
                </a:r>
                <a:r>
                  <a:rPr lang="zh-CN" altLang="en-US" dirty="0"/>
                  <a:t>。通过调查顾客的喜好，小明列出了顾客最喜欢的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种花</a:t>
                </a:r>
                <a:r>
                  <a:rPr lang="zh-CN" altLang="en-US" dirty="0"/>
                  <a:t>，从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到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标号</a:t>
                </a:r>
                <a:r>
                  <a:rPr lang="zh-CN" altLang="en-US" dirty="0"/>
                  <a:t>。为了在门口展出更多种花，规定第</a:t>
                </a:r>
                <a:r>
                  <a:rPr lang="en-US" altLang="zh-CN" dirty="0" err="1" smtClean="0"/>
                  <a:t>i</a:t>
                </a:r>
                <a:r>
                  <a:rPr lang="zh-CN" altLang="en-US" dirty="0" smtClean="0"/>
                  <a:t>种花</a:t>
                </a:r>
                <a:r>
                  <a:rPr lang="zh-CN" altLang="en-US" dirty="0"/>
                  <a:t>不能超过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盆</a:t>
                </a:r>
                <a:r>
                  <a:rPr lang="zh-CN" altLang="en-US" dirty="0"/>
                  <a:t>，摆花时同一种花放在一起，且不同种类的花需按标号的从小到大的顺序依次摆列。</a:t>
                </a:r>
              </a:p>
              <a:p>
                <a:r>
                  <a:rPr lang="zh-CN" altLang="en-US" dirty="0"/>
                  <a:t>试编程计算，一共有多少种不同的摆花方案。</a:t>
                </a:r>
              </a:p>
            </p:txBody>
          </p:sp>
        </mc:Choice>
        <mc:Fallback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569088" y="1620456"/>
                <a:ext cx="11053823" cy="4664597"/>
              </a:xfrm>
              <a:blipFill>
                <a:blip r:embed="rId2"/>
                <a:stretch>
                  <a:fillRect l="-717" r="-7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4792" y="0"/>
            <a:ext cx="2347208" cy="111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80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2012 T3 </a:t>
            </a:r>
            <a:r>
              <a:rPr lang="zh-CN" altLang="en-US" dirty="0"/>
              <a:t>摆花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69088" y="1620456"/>
            <a:ext cx="11053823" cy="4664597"/>
          </a:xfrm>
        </p:spPr>
        <p:txBody>
          <a:bodyPr/>
          <a:lstStyle/>
          <a:p>
            <a:r>
              <a:rPr lang="zh-CN" altLang="en-US" dirty="0" smtClean="0"/>
              <a:t>数据范围</a:t>
            </a:r>
            <a:r>
              <a:rPr lang="zh-CN" altLang="en-US" dirty="0" smtClean="0"/>
              <a:t>：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792" y="0"/>
            <a:ext cx="2347208" cy="11115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036" y="2293104"/>
            <a:ext cx="9600810" cy="222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30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2012 </a:t>
            </a:r>
            <a:r>
              <a:rPr lang="en-US" altLang="zh-CN" dirty="0" smtClean="0"/>
              <a:t>T3 </a:t>
            </a:r>
            <a:r>
              <a:rPr lang="zh-CN" altLang="en-US" dirty="0"/>
              <a:t>摆花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占位符 2"/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569088" y="1620456"/>
                <a:ext cx="11053823" cy="4664597"/>
              </a:xfrm>
            </p:spPr>
            <p:txBody>
              <a:bodyPr/>
              <a:lstStyle/>
              <a:p>
                <a:r>
                  <a:rPr lang="zh-CN" altLang="en-US" dirty="0" smtClean="0"/>
                  <a:t>类型相当简单的动态规划题目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类似要上</a:t>
                </a:r>
                <a:r>
                  <a:rPr lang="en-US" altLang="zh-CN" dirty="0" smtClean="0"/>
                  <a:t>m</a:t>
                </a:r>
                <a:r>
                  <a:rPr lang="zh-CN" altLang="en-US" dirty="0" smtClean="0"/>
                  <a:t>级台阶，一共要跨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步，第</a:t>
                </a:r>
                <a:r>
                  <a:rPr lang="en-US" altLang="zh-CN" dirty="0" err="1" smtClean="0"/>
                  <a:t>i</a:t>
                </a:r>
                <a:r>
                  <a:rPr lang="zh-CN" altLang="en-US" dirty="0" smtClean="0"/>
                  <a:t>步不能跨超过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级台阶</a:t>
                </a:r>
                <a:endParaRPr lang="en-US" altLang="zh-CN" dirty="0" smtClean="0"/>
              </a:p>
              <a:p>
                <a:r>
                  <a:rPr lang="zh-CN" altLang="en-US" dirty="0"/>
                  <a:t>我们用</a:t>
                </a:r>
                <a:r>
                  <a:rPr lang="en-US" altLang="zh-CN" dirty="0" err="1"/>
                  <a:t>dp</a:t>
                </a:r>
                <a:r>
                  <a:rPr lang="en-US" altLang="zh-CN" dirty="0"/>
                  <a:t>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][j]</a:t>
                </a:r>
                <a:r>
                  <a:rPr lang="zh-CN" altLang="en-US" dirty="0"/>
                  <a:t>表示考虑到第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种花，摆出</a:t>
                </a:r>
                <a:r>
                  <a:rPr lang="en-US" altLang="zh-CN" dirty="0"/>
                  <a:t>j</a:t>
                </a:r>
                <a:r>
                  <a:rPr lang="zh-CN" altLang="en-US" dirty="0"/>
                  <a:t>盆的种类数。</a:t>
                </a:r>
                <a:endParaRPr lang="en-US" altLang="zh-CN" dirty="0"/>
              </a:p>
              <a:p>
                <a:r>
                  <a:rPr lang="zh-CN" altLang="en-US" dirty="0"/>
                  <a:t>考虑到第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种花能摆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到</a:t>
                </a:r>
                <a:r>
                  <a:rPr lang="en-US" altLang="zh-CN" dirty="0"/>
                  <a:t>a[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</a:t>
                </a:r>
                <a:r>
                  <a:rPr lang="zh-CN" altLang="en-US" dirty="0"/>
                  <a:t>盆，我们枚举第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种花摆了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盆，需要保证</a:t>
                </a:r>
                <a:r>
                  <a:rPr lang="en-US" altLang="zh-CN" dirty="0"/>
                  <a:t>k&lt;=a[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</a:t>
                </a:r>
                <a:r>
                  <a:rPr lang="zh-CN" altLang="en-US" dirty="0"/>
                  <a:t>且</a:t>
                </a:r>
                <a:r>
                  <a:rPr lang="en-US" altLang="zh-CN" dirty="0"/>
                  <a:t>k&lt;=j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此时</a:t>
                </a:r>
                <a:r>
                  <a:rPr lang="en-US" altLang="zh-CN" dirty="0" err="1"/>
                  <a:t>dp</a:t>
                </a:r>
                <a:r>
                  <a:rPr lang="en-US" altLang="zh-CN" dirty="0"/>
                  <a:t>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][j]+=</a:t>
                </a:r>
                <a:r>
                  <a:rPr lang="en-US" altLang="zh-CN" dirty="0" err="1"/>
                  <a:t>dp</a:t>
                </a:r>
                <a:r>
                  <a:rPr lang="en-US" altLang="zh-CN" dirty="0"/>
                  <a:t>[i-1][j-k]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注意取模即可</a:t>
                </a:r>
                <a:r>
                  <a:rPr lang="zh-CN" altLang="en-US" dirty="0" smtClean="0"/>
                  <a:t>。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569088" y="1620456"/>
                <a:ext cx="11053823" cy="4664597"/>
              </a:xfrm>
              <a:blipFill>
                <a:blip r:embed="rId2"/>
                <a:stretch>
                  <a:fillRect l="-717" r="-7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4792" y="0"/>
            <a:ext cx="2347208" cy="111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28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2012 </a:t>
            </a:r>
            <a:r>
              <a:rPr lang="en-US" altLang="zh-CN" dirty="0" smtClean="0"/>
              <a:t>T3 </a:t>
            </a:r>
            <a:r>
              <a:rPr lang="zh-CN" altLang="en-US" dirty="0"/>
              <a:t>摆花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792" y="0"/>
            <a:ext cx="2347208" cy="11115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761" y="477048"/>
            <a:ext cx="5190476" cy="6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40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文化之旅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2012-T4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792" y="0"/>
            <a:ext cx="2347208" cy="111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26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2012 </a:t>
            </a:r>
            <a:r>
              <a:rPr lang="en-US" altLang="zh-CN" dirty="0" smtClean="0"/>
              <a:t>T4 </a:t>
            </a:r>
            <a:r>
              <a:rPr lang="zh-CN" altLang="en-US" dirty="0" smtClean="0"/>
              <a:t>文化之旅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69088" y="1620456"/>
            <a:ext cx="11053823" cy="4664597"/>
          </a:xfrm>
        </p:spPr>
        <p:txBody>
          <a:bodyPr/>
          <a:lstStyle/>
          <a:p>
            <a:r>
              <a:rPr lang="zh-CN" altLang="en-US" dirty="0"/>
              <a:t>有一位使者要游历各国，他每到一个国家，都能学到一种文化，但他不愿意学习任何一种文化超过一次（即如果他学习了某种文化，则他就不能到达其他有这种文化的国家）。不同的国家可能有相同的文化。不同文化的国家对其他文化的看法不同，有些文化会排斥外来文化（即如果他学习了某种文化，则他不能到达排斥这种文化的其他国家）。</a:t>
            </a:r>
          </a:p>
          <a:p>
            <a:r>
              <a:rPr lang="zh-CN" altLang="en-US" dirty="0"/>
              <a:t>现给定各个国家间的地理关系，各个国家的文化，每种文化对其他文化的看法，以及这位使者游历的起点和终点（在起点和终点也会学习当地的文化），国家间的道路距离，试求从起点到终点最少需走多少路。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792" y="0"/>
            <a:ext cx="2347208" cy="111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50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2012 T4 </a:t>
            </a:r>
            <a:r>
              <a:rPr lang="zh-CN" altLang="en-US" dirty="0"/>
              <a:t>文化之旅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69088" y="1620456"/>
            <a:ext cx="11053823" cy="4664597"/>
          </a:xfrm>
        </p:spPr>
        <p:txBody>
          <a:bodyPr/>
          <a:lstStyle/>
          <a:p>
            <a:r>
              <a:rPr lang="zh-CN" altLang="en-US" dirty="0" smtClean="0"/>
              <a:t>数据范围</a:t>
            </a:r>
            <a:r>
              <a:rPr lang="zh-CN" altLang="en-US" dirty="0" smtClean="0"/>
              <a:t>：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792" y="0"/>
            <a:ext cx="2347208" cy="11115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002" y="2216311"/>
            <a:ext cx="4936219" cy="389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38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2012</a:t>
            </a:r>
            <a:r>
              <a:rPr kumimoji="1" lang="zh-CN" altLang="en-US" dirty="0" smtClean="0"/>
              <a:t>普及组真题</a:t>
            </a:r>
            <a:r>
              <a:rPr kumimoji="1" lang="zh-CN" altLang="en-US" dirty="0" smtClean="0"/>
              <a:t>讲解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792" y="0"/>
            <a:ext cx="2347208" cy="111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64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2012 T4 </a:t>
            </a:r>
            <a:r>
              <a:rPr lang="zh-CN" altLang="en-US" dirty="0"/>
              <a:t>文化之旅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792" y="0"/>
            <a:ext cx="2347208" cy="11115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427" y="1919714"/>
            <a:ext cx="9857143" cy="2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07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2012 </a:t>
            </a:r>
            <a:r>
              <a:rPr lang="en-US" altLang="zh-CN" dirty="0" smtClean="0"/>
              <a:t>T4 </a:t>
            </a:r>
            <a:r>
              <a:rPr lang="zh-CN" altLang="en-US" dirty="0" smtClean="0"/>
              <a:t>文化之旅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69088" y="1620456"/>
            <a:ext cx="11053823" cy="5021413"/>
          </a:xfrm>
        </p:spPr>
        <p:txBody>
          <a:bodyPr/>
          <a:lstStyle/>
          <a:p>
            <a:r>
              <a:rPr lang="zh-CN" altLang="en-US" dirty="0" smtClean="0"/>
              <a:t>其实我也觉得是错题，本身只能靠非多项式解法做，如暴搜剪枝或者是带指数级别枚举的最短路。</a:t>
            </a:r>
            <a:endParaRPr lang="en-US" altLang="zh-CN" dirty="0" smtClean="0"/>
          </a:p>
          <a:p>
            <a:r>
              <a:rPr lang="zh-CN" altLang="en-US" dirty="0" smtClean="0"/>
              <a:t>而文化种类数有</a:t>
            </a:r>
            <a:r>
              <a:rPr lang="en-US" altLang="zh-CN" dirty="0" smtClean="0"/>
              <a:t>100</a:t>
            </a:r>
            <a:r>
              <a:rPr lang="zh-CN" altLang="en-US" dirty="0" smtClean="0"/>
              <a:t>种，注定了状态数极大，暴搜状态数也会太多。</a:t>
            </a:r>
            <a:endParaRPr lang="en-US" altLang="zh-CN" dirty="0" smtClean="0"/>
          </a:p>
          <a:p>
            <a:r>
              <a:rPr lang="zh-CN" altLang="en-US" dirty="0" smtClean="0"/>
              <a:t>搜索需要在</a:t>
            </a:r>
            <a:r>
              <a:rPr lang="en-US" altLang="zh-CN" dirty="0" err="1" smtClean="0"/>
              <a:t>dfs</a:t>
            </a:r>
            <a:r>
              <a:rPr lang="zh-CN" altLang="en-US" dirty="0" smtClean="0"/>
              <a:t>过程中维护携带的文化情况。</a:t>
            </a:r>
            <a:endParaRPr lang="en-US" altLang="zh-CN" dirty="0" smtClean="0"/>
          </a:p>
          <a:p>
            <a:r>
              <a:rPr lang="zh-CN" altLang="en-US" dirty="0" smtClean="0"/>
              <a:t>我采用最短路的做法，用</a:t>
            </a:r>
            <a:r>
              <a:rPr lang="en-US" altLang="zh-CN" dirty="0" err="1" smtClean="0"/>
              <a:t>bitset</a:t>
            </a:r>
            <a:r>
              <a:rPr lang="zh-CN" altLang="en-US" dirty="0" smtClean="0"/>
              <a:t>存储携带文化情况，虽然能够保证代码的正确性，但是确实会超时。</a:t>
            </a:r>
            <a:endParaRPr lang="en-US" altLang="zh-CN" dirty="0" smtClean="0"/>
          </a:p>
          <a:p>
            <a:r>
              <a:rPr lang="zh-CN" altLang="en-US" dirty="0" smtClean="0"/>
              <a:t>至于网上题解若干直接</a:t>
            </a:r>
            <a:r>
              <a:rPr lang="en-US" altLang="zh-CN" dirty="0" err="1" smtClean="0"/>
              <a:t>Dijkstra</a:t>
            </a:r>
            <a:r>
              <a:rPr lang="zh-CN" altLang="en-US" dirty="0" smtClean="0"/>
              <a:t>只比较相邻两个国家文化，水过了还发题解的，只能说在非比赛时对正确性的追求实在太低了。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792" y="0"/>
            <a:ext cx="2347208" cy="111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90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2012 </a:t>
            </a:r>
            <a:r>
              <a:rPr lang="en-US" altLang="zh-CN" dirty="0" smtClean="0"/>
              <a:t>T4 </a:t>
            </a:r>
            <a:r>
              <a:rPr lang="zh-CN" altLang="en-US" dirty="0" smtClean="0"/>
              <a:t>文化之旅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792" y="0"/>
            <a:ext cx="2347208" cy="111153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285" y="1475052"/>
            <a:ext cx="3704762" cy="517142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9697" y="1865529"/>
            <a:ext cx="4933333" cy="4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47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2012 </a:t>
            </a:r>
            <a:r>
              <a:rPr lang="en-US" altLang="zh-CN" dirty="0" smtClean="0"/>
              <a:t>T4 </a:t>
            </a:r>
            <a:r>
              <a:rPr lang="zh-CN" altLang="en-US" dirty="0" smtClean="0"/>
              <a:t>文化之旅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792" y="0"/>
            <a:ext cx="2347208" cy="111153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8857" y="29000"/>
            <a:ext cx="5314286" cy="6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97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2012 </a:t>
            </a:r>
            <a:r>
              <a:rPr lang="en-US" altLang="zh-CN" dirty="0" smtClean="0"/>
              <a:t>T4 </a:t>
            </a:r>
            <a:r>
              <a:rPr lang="zh-CN" altLang="en-US" dirty="0" smtClean="0"/>
              <a:t>文化之旅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792" y="0"/>
            <a:ext cx="2347208" cy="111153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152" y="58000"/>
            <a:ext cx="5314286" cy="680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1729" y="1111538"/>
            <a:ext cx="4266667" cy="5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67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53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质因数分解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2012-T1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792" y="0"/>
            <a:ext cx="2347208" cy="111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34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2012</a:t>
            </a:r>
            <a:r>
              <a:rPr lang="en-US" altLang="zh-CN" dirty="0" smtClean="0"/>
              <a:t> T1 </a:t>
            </a:r>
            <a:r>
              <a:rPr lang="zh-CN" altLang="en-US" dirty="0" smtClean="0"/>
              <a:t>质因数</a:t>
            </a:r>
            <a:r>
              <a:rPr lang="zh-CN" altLang="en-US" dirty="0"/>
              <a:t>分解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占位符 2"/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569088" y="1620456"/>
                <a:ext cx="11053823" cy="4664597"/>
              </a:xfrm>
            </p:spPr>
            <p:txBody>
              <a:bodyPr/>
              <a:lstStyle/>
              <a:p>
                <a:r>
                  <a:rPr lang="zh-CN" altLang="en-US" dirty="0"/>
                  <a:t>已知正整数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是</a:t>
                </a:r>
                <a:r>
                  <a:rPr lang="zh-CN" altLang="en-US" dirty="0"/>
                  <a:t>两个不同的质数的乘积，试求出两者中较大的那个质数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zh-CN" dirty="0"/>
                  <a:t>数据范围：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≤2×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zh-CN" altLang="zh-CN" dirty="0"/>
              </a:p>
              <a:p>
                <a:endParaRPr lang="zh-CN" altLang="zh-CN" dirty="0"/>
              </a:p>
            </p:txBody>
          </p:sp>
        </mc:Choice>
        <mc:Fallback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569088" y="1620456"/>
                <a:ext cx="11053823" cy="4664597"/>
              </a:xfrm>
              <a:blipFill>
                <a:blip r:embed="rId2"/>
                <a:stretch>
                  <a:fillRect l="-7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4792" y="0"/>
            <a:ext cx="2347208" cy="111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7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2012 T1 </a:t>
            </a:r>
            <a:r>
              <a:rPr lang="zh-CN" altLang="en-US" dirty="0"/>
              <a:t>质因数分解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占位符 2"/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569088" y="1620456"/>
                <a:ext cx="11053823" cy="4664597"/>
              </a:xfrm>
            </p:spPr>
            <p:txBody>
              <a:bodyPr/>
              <a:lstStyle/>
              <a:p>
                <a:r>
                  <a:rPr lang="zh-CN" altLang="en-US" dirty="0" smtClean="0"/>
                  <a:t>由于是两个不同的质因数的乘积，因此显然只有这两个质因数、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、它本身四个因子。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直接进行因数分解，找到除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以外的第一个因数，就是较小的那个质因数。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用原数除以较小的质因数，就是较大的质因数。</a:t>
                </a:r>
                <a:endParaRPr lang="en-US" altLang="zh-CN" dirty="0" smtClean="0"/>
              </a:p>
              <a:p>
                <a:r>
                  <a:rPr lang="zh-CN" altLang="en-US" dirty="0"/>
                  <a:t>复杂</a:t>
                </a:r>
                <a:r>
                  <a:rPr lang="zh-CN" altLang="en-US" dirty="0" smtClean="0"/>
                  <a:t>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dirty="0"/>
              </a:p>
            </p:txBody>
          </p:sp>
        </mc:Choice>
        <mc:Fallback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569088" y="1620456"/>
                <a:ext cx="11053823" cy="4664597"/>
              </a:xfrm>
              <a:blipFill>
                <a:blip r:embed="rId2"/>
                <a:stretch>
                  <a:fillRect l="-717" r="-7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4792" y="0"/>
            <a:ext cx="2347208" cy="111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126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2012 T1 </a:t>
            </a:r>
            <a:r>
              <a:rPr lang="zh-CN" altLang="en-US" dirty="0"/>
              <a:t>质因数分解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69088" y="1620456"/>
            <a:ext cx="11053823" cy="4664597"/>
          </a:xfrm>
        </p:spPr>
        <p:txBody>
          <a:bodyPr/>
          <a:lstStyle/>
          <a:p>
            <a:r>
              <a:rPr lang="zh-CN" altLang="en-US" dirty="0" smtClean="0"/>
              <a:t>暴力枚举，非常有</a:t>
            </a:r>
            <a:r>
              <a:rPr lang="en-US" altLang="zh-CN" dirty="0" smtClean="0"/>
              <a:t>T1</a:t>
            </a:r>
            <a:r>
              <a:rPr lang="zh-CN" altLang="en-US" dirty="0" smtClean="0"/>
              <a:t>的风范</a:t>
            </a:r>
            <a:endParaRPr lang="zh-CN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792" y="0"/>
            <a:ext cx="2347208" cy="111153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316" y="2214714"/>
            <a:ext cx="3238095" cy="2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36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寻宝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2012-T2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792" y="0"/>
            <a:ext cx="2347208" cy="111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36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2012 </a:t>
            </a:r>
            <a:r>
              <a:rPr lang="en-US" altLang="zh-CN" dirty="0" smtClean="0"/>
              <a:t>T2 </a:t>
            </a:r>
            <a:r>
              <a:rPr lang="zh-CN" altLang="en-US" dirty="0" smtClean="0"/>
              <a:t>寻宝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792" y="0"/>
            <a:ext cx="2347208" cy="111153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237" y="1829222"/>
            <a:ext cx="9609524" cy="398095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7904" y="5919116"/>
            <a:ext cx="7676190" cy="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27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2012 T2 </a:t>
            </a:r>
            <a:r>
              <a:rPr lang="zh-CN" altLang="en-US" dirty="0"/>
              <a:t>寻宝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69088" y="1620456"/>
            <a:ext cx="11053823" cy="4664597"/>
          </a:xfrm>
        </p:spPr>
        <p:txBody>
          <a:bodyPr/>
          <a:lstStyle/>
          <a:p>
            <a:r>
              <a:rPr lang="zh-CN" altLang="zh-CN" dirty="0"/>
              <a:t>数据范围</a:t>
            </a:r>
            <a:r>
              <a:rPr lang="zh-CN" altLang="zh-CN" dirty="0" smtClean="0"/>
              <a:t>：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792" y="0"/>
            <a:ext cx="2347208" cy="11115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527" y="2426933"/>
            <a:ext cx="9998818" cy="115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14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课程模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algn="ctr">
          <a:defRPr kumimoji="1" sz="2400" b="0" i="0" smtClean="0">
            <a:solidFill>
              <a:schemeClr val="bg1"/>
            </a:solidFill>
            <a:latin typeface="Source Han Sans CN" charset="-122"/>
            <a:ea typeface="Source Han Sans CN" charset="-122"/>
            <a:cs typeface="Source Han Sans CN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1702</TotalTime>
  <Words>714</Words>
  <Application>Microsoft Office PowerPoint</Application>
  <PresentationFormat>宽屏</PresentationFormat>
  <Paragraphs>66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AliHYAiHei-Beta</vt:lpstr>
      <vt:lpstr>Source Han Sans CN</vt:lpstr>
      <vt:lpstr>Source Han Sans CN Medium</vt:lpstr>
      <vt:lpstr>DengXian</vt:lpstr>
      <vt:lpstr>Arial</vt:lpstr>
      <vt:lpstr>Cambria Math</vt:lpstr>
      <vt:lpstr>课程模版</vt:lpstr>
      <vt:lpstr>2018普及组复赛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庄杰</dc:creator>
  <cp:lastModifiedBy>CenariusXz</cp:lastModifiedBy>
  <cp:revision>123</cp:revision>
  <dcterms:created xsi:type="dcterms:W3CDTF">2018-01-26T10:42:19Z</dcterms:created>
  <dcterms:modified xsi:type="dcterms:W3CDTF">2018-10-22T16:27:52Z</dcterms:modified>
</cp:coreProperties>
</file>