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9"/>
  </p:notesMasterIdLst>
  <p:handoutMasterIdLst>
    <p:handoutMasterId r:id="rId60"/>
  </p:handoutMasterIdLst>
  <p:sldIdLst>
    <p:sldId id="257" r:id="rId2"/>
    <p:sldId id="258" r:id="rId3"/>
    <p:sldId id="259" r:id="rId4"/>
    <p:sldId id="268" r:id="rId5"/>
    <p:sldId id="272" r:id="rId6"/>
    <p:sldId id="269" r:id="rId7"/>
    <p:sldId id="270" r:id="rId8"/>
    <p:sldId id="273" r:id="rId9"/>
    <p:sldId id="275" r:id="rId10"/>
    <p:sldId id="276" r:id="rId11"/>
    <p:sldId id="278" r:id="rId12"/>
    <p:sldId id="279" r:id="rId13"/>
    <p:sldId id="280" r:id="rId14"/>
    <p:sldId id="277" r:id="rId15"/>
    <p:sldId id="282" r:id="rId16"/>
    <p:sldId id="281"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304" r:id="rId33"/>
    <p:sldId id="299" r:id="rId34"/>
    <p:sldId id="298" r:id="rId35"/>
    <p:sldId id="300" r:id="rId36"/>
    <p:sldId id="301" r:id="rId37"/>
    <p:sldId id="302" r:id="rId38"/>
    <p:sldId id="303"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274" r:id="rId57"/>
    <p:sldId id="267"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AD00"/>
    <a:srgbClr val="0082D3"/>
    <a:srgbClr val="E37500"/>
    <a:srgbClr val="F19800"/>
    <a:srgbClr val="C00D10"/>
    <a:srgbClr val="C00020"/>
    <a:srgbClr val="349B05"/>
    <a:srgbClr val="339605"/>
    <a:srgbClr val="79D827"/>
    <a:srgbClr val="8DDD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43"/>
    <p:restoredTop sz="94591"/>
  </p:normalViewPr>
  <p:slideViewPr>
    <p:cSldViewPr snapToGrid="0" snapToObjects="1">
      <p:cViewPr varScale="1">
        <p:scale>
          <a:sx n="115" d="100"/>
          <a:sy n="115" d="100"/>
        </p:scale>
        <p:origin x="474" y="11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8455D1-0A62-5B44-AE82-B557E0EEACD3}" type="datetime1">
              <a:t>2018/10/24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ACF485-523A-7443-9CB6-9994BD5E605C}" type="slidenum">
              <a:t>‹#›</a:t>
            </a:fld>
            <a:endParaRPr kumimoji="1" lang="zh-CN" altLang="en-US"/>
          </a:p>
        </p:txBody>
      </p:sp>
    </p:spTree>
    <p:extLst>
      <p:ext uri="{BB962C8B-B14F-4D97-AF65-F5344CB8AC3E}">
        <p14:creationId xmlns:p14="http://schemas.microsoft.com/office/powerpoint/2010/main" val="1090687178"/>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CD6C7-7F89-5D47-86F6-3BD1F7D41150}" type="datetime1">
              <a:t>2018/10/24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22DF0-70FF-F54C-8E53-01D2923E4F1E}" type="slidenum">
              <a:t>‹#›</a:t>
            </a:fld>
            <a:endParaRPr kumimoji="1" lang="zh-CN" altLang="en-US"/>
          </a:p>
        </p:txBody>
      </p:sp>
    </p:spTree>
    <p:extLst>
      <p:ext uri="{BB962C8B-B14F-4D97-AF65-F5344CB8AC3E}">
        <p14:creationId xmlns:p14="http://schemas.microsoft.com/office/powerpoint/2010/main" val="114950740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6" name="矩形 15"/>
          <p:cNvSpPr/>
          <p:nvPr userDrawn="1"/>
        </p:nvSpPr>
        <p:spPr>
          <a:xfrm>
            <a:off x="0" y="4987636"/>
            <a:ext cx="12192000" cy="1870364"/>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矩形 76"/>
          <p:cNvSpPr/>
          <p:nvPr userDrawn="1"/>
        </p:nvSpPr>
        <p:spPr>
          <a:xfrm rot="10800000">
            <a:off x="-3" y="4987635"/>
            <a:ext cx="9005105"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矩形 76"/>
          <p:cNvSpPr/>
          <p:nvPr userDrawn="1"/>
        </p:nvSpPr>
        <p:spPr>
          <a:xfrm>
            <a:off x="3416969" y="-1828"/>
            <a:ext cx="8775031" cy="49856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5031" h="4989464">
                <a:moveTo>
                  <a:pt x="3327823" y="0"/>
                </a:moveTo>
                <a:lnTo>
                  <a:pt x="8775031" y="1828"/>
                </a:lnTo>
                <a:lnTo>
                  <a:pt x="8775031" y="4989464"/>
                </a:lnTo>
                <a:lnTo>
                  <a:pt x="0" y="4973422"/>
                </a:lnTo>
                <a:lnTo>
                  <a:pt x="332782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hasCustomPrompt="1"/>
          </p:nvPr>
        </p:nvSpPr>
        <p:spPr>
          <a:xfrm>
            <a:off x="245327" y="3102421"/>
            <a:ext cx="11701346" cy="822519"/>
          </a:xfrm>
          <a:prstGeom prst="rect">
            <a:avLst/>
          </a:prstGeom>
        </p:spPr>
        <p:txBody>
          <a:bodyPr anchor="b"/>
          <a:lstStyle>
            <a:lvl1pPr algn="ctr">
              <a:defRPr sz="4800">
                <a:solidFill>
                  <a:schemeClr val="bg1"/>
                </a:solidFill>
                <a:latin typeface="AliHYAiHei-Beta" charset="-122"/>
                <a:ea typeface="AliHYAiHei-Beta" charset="-122"/>
                <a:cs typeface="AliHYAiHei-Beta" charset="-122"/>
              </a:defRPr>
            </a:lvl1pPr>
          </a:lstStyle>
          <a:p>
            <a:r>
              <a:rPr kumimoji="1" lang="zh-CN" altLang="en-US"/>
              <a:t>单击此处编辑课程标题</a:t>
            </a:r>
          </a:p>
        </p:txBody>
      </p:sp>
      <p:sp>
        <p:nvSpPr>
          <p:cNvPr id="3" name="副标题 2"/>
          <p:cNvSpPr>
            <a:spLocks noGrp="1"/>
          </p:cNvSpPr>
          <p:nvPr>
            <p:ph type="subTitle" idx="1" hasCustomPrompt="1"/>
          </p:nvPr>
        </p:nvSpPr>
        <p:spPr>
          <a:xfrm>
            <a:off x="245327" y="4007199"/>
            <a:ext cx="11701346" cy="486744"/>
          </a:xfrm>
          <a:prstGeom prst="rect">
            <a:avLst/>
          </a:prstGeom>
        </p:spPr>
        <p:txBody>
          <a:bodyPr/>
          <a:lstStyle>
            <a:lvl1pPr marL="0" indent="0" algn="ctr">
              <a:buNone/>
              <a:defRPr sz="3200">
                <a:solidFill>
                  <a:schemeClr val="bg1"/>
                </a:solidFill>
                <a:latin typeface="AliHYAiHei-Beta" charset="-122"/>
                <a:ea typeface="AliHYAiHei-Beta" charset="-122"/>
                <a:cs typeface="AliHYAiHei-Beta"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单击此处编辑章节标题</a:t>
            </a: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275935" y="1384180"/>
            <a:ext cx="3640130" cy="1635982"/>
          </a:xfrm>
          <a:prstGeom prst="rect">
            <a:avLst/>
          </a:prstGeom>
        </p:spPr>
      </p:pic>
      <p:sp>
        <p:nvSpPr>
          <p:cNvPr id="13" name="文本占位符 12"/>
          <p:cNvSpPr>
            <a:spLocks noGrp="1"/>
          </p:cNvSpPr>
          <p:nvPr>
            <p:ph type="body" sz="quarter" idx="10" hasCustomPrompt="1"/>
          </p:nvPr>
        </p:nvSpPr>
        <p:spPr>
          <a:xfrm>
            <a:off x="245328" y="5251450"/>
            <a:ext cx="11701346" cy="446823"/>
          </a:xfrm>
          <a:prstGeom prst="rect">
            <a:avLst/>
          </a:prstGeom>
        </p:spPr>
        <p:txBody>
          <a:bodyPr/>
          <a:lstStyle>
            <a:lvl1pPr marL="0" indent="0" algn="ctr">
              <a:buNone/>
              <a:defRPr sz="24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单击此处编辑讲师和作者姓名</a:t>
            </a:r>
          </a:p>
        </p:txBody>
      </p:sp>
      <p:sp>
        <p:nvSpPr>
          <p:cNvPr id="14" name="文本占位符 12"/>
          <p:cNvSpPr>
            <a:spLocks noGrp="1"/>
          </p:cNvSpPr>
          <p:nvPr>
            <p:ph type="body" sz="quarter" idx="11" hasCustomPrompt="1"/>
          </p:nvPr>
        </p:nvSpPr>
        <p:spPr>
          <a:xfrm>
            <a:off x="245328" y="5697499"/>
            <a:ext cx="11701346" cy="446823"/>
          </a:xfrm>
          <a:prstGeom prst="rect">
            <a:avLst/>
          </a:prstGeom>
        </p:spPr>
        <p:txBody>
          <a:bodyPr/>
          <a:lstStyle>
            <a:lvl1pPr marL="0" indent="0" algn="ctr">
              <a:buNone/>
              <a:defRPr sz="1800" b="0" i="0">
                <a:solidFill>
                  <a:schemeClr val="bg1"/>
                </a:solidFill>
                <a:latin typeface="Source Han Sans CN Medium" charset="-122"/>
                <a:ea typeface="Source Han Sans CN Medium" charset="-122"/>
                <a:cs typeface="Source Han Sans CN Medium"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单击此处编辑版本和修订日期</a:t>
            </a:r>
          </a:p>
        </p:txBody>
      </p:sp>
    </p:spTree>
    <p:extLst>
      <p:ext uri="{BB962C8B-B14F-4D97-AF65-F5344CB8AC3E}">
        <p14:creationId xmlns:p14="http://schemas.microsoft.com/office/powerpoint/2010/main" val="155945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章节总结">
    <p:spTree>
      <p:nvGrpSpPr>
        <p:cNvPr id="1" name=""/>
        <p:cNvGrpSpPr/>
        <p:nvPr/>
      </p:nvGrpSpPr>
      <p:grpSpPr>
        <a:xfrm>
          <a:off x="0" y="0"/>
          <a:ext cx="0" cy="0"/>
          <a:chOff x="0" y="0"/>
          <a:chExt cx="0" cy="0"/>
        </a:xfrm>
      </p:grpSpPr>
      <p:sp>
        <p:nvSpPr>
          <p:cNvPr id="3" name="矩形 2"/>
          <p:cNvSpPr/>
          <p:nvPr userDrawn="1"/>
        </p:nvSpPr>
        <p:spPr>
          <a:xfrm>
            <a:off x="0" y="1215343"/>
            <a:ext cx="12192000" cy="564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569089" y="1365813"/>
            <a:ext cx="11053822" cy="498868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2" name="文本框 1"/>
          <p:cNvSpPr txBox="1"/>
          <p:nvPr userDrawn="1"/>
        </p:nvSpPr>
        <p:spPr>
          <a:xfrm>
            <a:off x="569089" y="569927"/>
            <a:ext cx="2708476"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本节回顾</a:t>
            </a:r>
          </a:p>
        </p:txBody>
      </p:sp>
      <p:sp>
        <p:nvSpPr>
          <p:cNvPr id="13" name="矩形 11"/>
          <p:cNvSpPr/>
          <p:nvPr userDrawn="1"/>
        </p:nvSpPr>
        <p:spPr>
          <a:xfrm flipV="1">
            <a:off x="3125164" y="-1"/>
            <a:ext cx="9066836" cy="1215343"/>
          </a:xfrm>
          <a:custGeom>
            <a:avLst/>
            <a:gdLst>
              <a:gd name="connsiteX0" fmla="*/ 0 w 12192000"/>
              <a:gd name="connsiteY0" fmla="*/ 0 h 1215343"/>
              <a:gd name="connsiteX1" fmla="*/ 12192000 w 12192000"/>
              <a:gd name="connsiteY1" fmla="*/ 0 h 1215343"/>
              <a:gd name="connsiteX2" fmla="*/ 12192000 w 12192000"/>
              <a:gd name="connsiteY2" fmla="*/ 1215343 h 1215343"/>
              <a:gd name="connsiteX3" fmla="*/ 0 w 12192000"/>
              <a:gd name="connsiteY3" fmla="*/ 1215343 h 1215343"/>
              <a:gd name="connsiteX4" fmla="*/ 0 w 12192000"/>
              <a:gd name="connsiteY4" fmla="*/ 0 h 1215343"/>
              <a:gd name="connsiteX0" fmla="*/ 0 w 12192000"/>
              <a:gd name="connsiteY0" fmla="*/ 0 h 1226918"/>
              <a:gd name="connsiteX1" fmla="*/ 12192000 w 12192000"/>
              <a:gd name="connsiteY1" fmla="*/ 0 h 1226918"/>
              <a:gd name="connsiteX2" fmla="*/ 12192000 w 12192000"/>
              <a:gd name="connsiteY2" fmla="*/ 1215343 h 1226918"/>
              <a:gd name="connsiteX3" fmla="*/ 6967959 w 12192000"/>
              <a:gd name="connsiteY3" fmla="*/ 1226918 h 1226918"/>
              <a:gd name="connsiteX4" fmla="*/ 0 w 12192000"/>
              <a:gd name="connsiteY4" fmla="*/ 0 h 1226918"/>
              <a:gd name="connsiteX0" fmla="*/ 0 w 7666299"/>
              <a:gd name="connsiteY0" fmla="*/ 11575 h 1226918"/>
              <a:gd name="connsiteX1" fmla="*/ 7666299 w 7666299"/>
              <a:gd name="connsiteY1" fmla="*/ 0 h 1226918"/>
              <a:gd name="connsiteX2" fmla="*/ 7666299 w 7666299"/>
              <a:gd name="connsiteY2" fmla="*/ 1215343 h 1226918"/>
              <a:gd name="connsiteX3" fmla="*/ 2442258 w 7666299"/>
              <a:gd name="connsiteY3" fmla="*/ 1226918 h 1226918"/>
              <a:gd name="connsiteX4" fmla="*/ 0 w 7666299"/>
              <a:gd name="connsiteY4" fmla="*/ 11575 h 1226918"/>
              <a:gd name="connsiteX0" fmla="*/ 1400537 w 9066836"/>
              <a:gd name="connsiteY0" fmla="*/ 11575 h 1215343"/>
              <a:gd name="connsiteX1" fmla="*/ 9066836 w 9066836"/>
              <a:gd name="connsiteY1" fmla="*/ 0 h 1215343"/>
              <a:gd name="connsiteX2" fmla="*/ 9066836 w 9066836"/>
              <a:gd name="connsiteY2" fmla="*/ 1215343 h 1215343"/>
              <a:gd name="connsiteX3" fmla="*/ 0 w 9066836"/>
              <a:gd name="connsiteY3" fmla="*/ 1203769 h 1215343"/>
              <a:gd name="connsiteX4" fmla="*/ 1400537 w 9066836"/>
              <a:gd name="connsiteY4" fmla="*/ 11575 h 121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6836" h="1215343">
                <a:moveTo>
                  <a:pt x="1400537" y="11575"/>
                </a:moveTo>
                <a:lnTo>
                  <a:pt x="9066836" y="0"/>
                </a:lnTo>
                <a:lnTo>
                  <a:pt x="9066836" y="1215343"/>
                </a:lnTo>
                <a:lnTo>
                  <a:pt x="0" y="1203769"/>
                </a:lnTo>
                <a:lnTo>
                  <a:pt x="1400537" y="11575"/>
                </a:lnTo>
                <a:close/>
              </a:path>
            </a:pathLst>
          </a:cu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6107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6" name="矩形 76"/>
          <p:cNvSpPr/>
          <p:nvPr userDrawn="1"/>
        </p:nvSpPr>
        <p:spPr>
          <a:xfrm>
            <a:off x="1423686" y="0"/>
            <a:ext cx="10768314"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V="1">
            <a:off x="0" y="0"/>
            <a:ext cx="9398644" cy="390066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userDrawn="1"/>
        </p:nvSpPr>
        <p:spPr>
          <a:xfrm>
            <a:off x="775504" y="3429000"/>
            <a:ext cx="10640992" cy="1077218"/>
          </a:xfrm>
          <a:prstGeom prst="rect">
            <a:avLst/>
          </a:prstGeom>
        </p:spPr>
        <p:txBody>
          <a:bodyPr wrap="square" rtlCol="0">
            <a:spAutoFit/>
          </a:bodyPr>
          <a:lstStyle/>
          <a:p>
            <a:pPr algn="ctr"/>
            <a:r>
              <a:rPr kumimoji="1" lang="zh-CN" altLang="en-US" sz="6400" b="0" i="0">
                <a:solidFill>
                  <a:schemeClr val="bg1"/>
                </a:solidFill>
                <a:latin typeface="AliHYAiHei-Beta" charset="-122"/>
                <a:ea typeface="AliHYAiHei-Beta" charset="-122"/>
                <a:cs typeface="AliHYAiHei-Beta" charset="-122"/>
              </a:rPr>
              <a:t>谢谢观看</a:t>
            </a:r>
          </a:p>
        </p:txBody>
      </p:sp>
      <p:pic>
        <p:nvPicPr>
          <p:cNvPr id="4" name="图片 3"/>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379089" y="1885738"/>
            <a:ext cx="3433822" cy="1543262"/>
          </a:xfrm>
          <a:prstGeom prst="rect">
            <a:avLst/>
          </a:prstGeom>
        </p:spPr>
      </p:pic>
    </p:spTree>
    <p:extLst>
      <p:ext uri="{BB962C8B-B14F-4D97-AF65-F5344CB8AC3E}">
        <p14:creationId xmlns:p14="http://schemas.microsoft.com/office/powerpoint/2010/main" val="20055158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上节回顾">
    <p:spTree>
      <p:nvGrpSpPr>
        <p:cNvPr id="1" name=""/>
        <p:cNvGrpSpPr/>
        <p:nvPr/>
      </p:nvGrpSpPr>
      <p:grpSpPr>
        <a:xfrm>
          <a:off x="0" y="0"/>
          <a:ext cx="0" cy="0"/>
          <a:chOff x="0" y="0"/>
          <a:chExt cx="0" cy="0"/>
        </a:xfrm>
      </p:grpSpPr>
      <p:sp>
        <p:nvSpPr>
          <p:cNvPr id="12" name="矩形 11"/>
          <p:cNvSpPr/>
          <p:nvPr userDrawn="1"/>
        </p:nvSpPr>
        <p:spPr>
          <a:xfrm>
            <a:off x="3125164" y="0"/>
            <a:ext cx="9066836" cy="1215343"/>
          </a:xfrm>
          <a:custGeom>
            <a:avLst/>
            <a:gdLst>
              <a:gd name="connsiteX0" fmla="*/ 0 w 12192000"/>
              <a:gd name="connsiteY0" fmla="*/ 0 h 1215343"/>
              <a:gd name="connsiteX1" fmla="*/ 12192000 w 12192000"/>
              <a:gd name="connsiteY1" fmla="*/ 0 h 1215343"/>
              <a:gd name="connsiteX2" fmla="*/ 12192000 w 12192000"/>
              <a:gd name="connsiteY2" fmla="*/ 1215343 h 1215343"/>
              <a:gd name="connsiteX3" fmla="*/ 0 w 12192000"/>
              <a:gd name="connsiteY3" fmla="*/ 1215343 h 1215343"/>
              <a:gd name="connsiteX4" fmla="*/ 0 w 12192000"/>
              <a:gd name="connsiteY4" fmla="*/ 0 h 1215343"/>
              <a:gd name="connsiteX0" fmla="*/ 0 w 12192000"/>
              <a:gd name="connsiteY0" fmla="*/ 0 h 1226918"/>
              <a:gd name="connsiteX1" fmla="*/ 12192000 w 12192000"/>
              <a:gd name="connsiteY1" fmla="*/ 0 h 1226918"/>
              <a:gd name="connsiteX2" fmla="*/ 12192000 w 12192000"/>
              <a:gd name="connsiteY2" fmla="*/ 1215343 h 1226918"/>
              <a:gd name="connsiteX3" fmla="*/ 6967959 w 12192000"/>
              <a:gd name="connsiteY3" fmla="*/ 1226918 h 1226918"/>
              <a:gd name="connsiteX4" fmla="*/ 0 w 12192000"/>
              <a:gd name="connsiteY4" fmla="*/ 0 h 1226918"/>
              <a:gd name="connsiteX0" fmla="*/ 0 w 7666299"/>
              <a:gd name="connsiteY0" fmla="*/ 11575 h 1226918"/>
              <a:gd name="connsiteX1" fmla="*/ 7666299 w 7666299"/>
              <a:gd name="connsiteY1" fmla="*/ 0 h 1226918"/>
              <a:gd name="connsiteX2" fmla="*/ 7666299 w 7666299"/>
              <a:gd name="connsiteY2" fmla="*/ 1215343 h 1226918"/>
              <a:gd name="connsiteX3" fmla="*/ 2442258 w 7666299"/>
              <a:gd name="connsiteY3" fmla="*/ 1226918 h 1226918"/>
              <a:gd name="connsiteX4" fmla="*/ 0 w 7666299"/>
              <a:gd name="connsiteY4" fmla="*/ 11575 h 1226918"/>
              <a:gd name="connsiteX0" fmla="*/ 1400537 w 9066836"/>
              <a:gd name="connsiteY0" fmla="*/ 11575 h 1215343"/>
              <a:gd name="connsiteX1" fmla="*/ 9066836 w 9066836"/>
              <a:gd name="connsiteY1" fmla="*/ 0 h 1215343"/>
              <a:gd name="connsiteX2" fmla="*/ 9066836 w 9066836"/>
              <a:gd name="connsiteY2" fmla="*/ 1215343 h 1215343"/>
              <a:gd name="connsiteX3" fmla="*/ 0 w 9066836"/>
              <a:gd name="connsiteY3" fmla="*/ 1203769 h 1215343"/>
              <a:gd name="connsiteX4" fmla="*/ 1400537 w 9066836"/>
              <a:gd name="connsiteY4" fmla="*/ 11575 h 121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6836" h="1215343">
                <a:moveTo>
                  <a:pt x="1400537" y="11575"/>
                </a:moveTo>
                <a:lnTo>
                  <a:pt x="9066836" y="0"/>
                </a:lnTo>
                <a:lnTo>
                  <a:pt x="9066836" y="1215343"/>
                </a:lnTo>
                <a:lnTo>
                  <a:pt x="0" y="1203769"/>
                </a:lnTo>
                <a:lnTo>
                  <a:pt x="1400537" y="11575"/>
                </a:lnTo>
                <a:close/>
              </a:path>
            </a:pathLst>
          </a:cu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1215343"/>
            <a:ext cx="12192000" cy="564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569089" y="1365813"/>
            <a:ext cx="11053822" cy="498868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2" name="文本框 1"/>
          <p:cNvSpPr txBox="1"/>
          <p:nvPr userDrawn="1"/>
        </p:nvSpPr>
        <p:spPr>
          <a:xfrm>
            <a:off x="569089" y="569927"/>
            <a:ext cx="2708476"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上节回顾</a:t>
            </a:r>
          </a:p>
        </p:txBody>
      </p:sp>
    </p:spTree>
    <p:extLst>
      <p:ext uri="{BB962C8B-B14F-4D97-AF65-F5344CB8AC3E}">
        <p14:creationId xmlns:p14="http://schemas.microsoft.com/office/powerpoint/2010/main" val="161193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面">
    <p:spTree>
      <p:nvGrpSpPr>
        <p:cNvPr id="1" name=""/>
        <p:cNvGrpSpPr/>
        <p:nvPr/>
      </p:nvGrpSpPr>
      <p:grpSpPr>
        <a:xfrm>
          <a:off x="0" y="0"/>
          <a:ext cx="0" cy="0"/>
          <a:chOff x="0" y="0"/>
          <a:chExt cx="0" cy="0"/>
        </a:xfrm>
      </p:grpSpPr>
      <p:sp>
        <p:nvSpPr>
          <p:cNvPr id="12" name="矩形 76"/>
          <p:cNvSpPr/>
          <p:nvPr userDrawn="1"/>
        </p:nvSpPr>
        <p:spPr>
          <a:xfrm flipH="1">
            <a:off x="-1" y="0"/>
            <a:ext cx="10833904"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76"/>
          <p:cNvSpPr/>
          <p:nvPr userDrawn="1"/>
        </p:nvSpPr>
        <p:spPr>
          <a:xfrm rot="10800000">
            <a:off x="-2" y="0"/>
            <a:ext cx="9398644" cy="1620456"/>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userDrawn="1"/>
        </p:nvSpPr>
        <p:spPr>
          <a:xfrm>
            <a:off x="523297" y="653810"/>
            <a:ext cx="2312499"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本节目录</a:t>
            </a:r>
          </a:p>
        </p:txBody>
      </p:sp>
      <p:sp>
        <p:nvSpPr>
          <p:cNvPr id="7" name="文本占位符 56"/>
          <p:cNvSpPr>
            <a:spLocks noGrp="1"/>
          </p:cNvSpPr>
          <p:nvPr>
            <p:ph type="body" sz="quarter" idx="11" hasCustomPrompt="1"/>
          </p:nvPr>
        </p:nvSpPr>
        <p:spPr>
          <a:xfrm>
            <a:off x="569088" y="1620456"/>
            <a:ext cx="10774102"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solidFill>
                  <a:schemeClr val="bg1"/>
                </a:solidFill>
                <a:latin typeface="Source Han Sans CN Medium" charset="-122"/>
                <a:ea typeface="Source Han Sans CN Medium" charset="-122"/>
                <a:cs typeface="Source Han Sans CN Medium" charset="-122"/>
              </a:defRPr>
            </a:lvl1pPr>
          </a:lstStyle>
          <a:p>
            <a:pPr lvl="0"/>
            <a:r>
              <a:rPr kumimoji="1" lang="zh-CN" altLang="en-US"/>
              <a:t>单击此处编辑知识点</a:t>
            </a:r>
            <a:endParaRPr kumimoji="1" lang="en-US" altLang="zh-CN"/>
          </a:p>
        </p:txBody>
      </p:sp>
    </p:spTree>
    <p:extLst>
      <p:ext uri="{BB962C8B-B14F-4D97-AF65-F5344CB8AC3E}">
        <p14:creationId xmlns:p14="http://schemas.microsoft.com/office/powerpoint/2010/main" val="210403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小节标题">
    <p:spTree>
      <p:nvGrpSpPr>
        <p:cNvPr id="1" name=""/>
        <p:cNvGrpSpPr/>
        <p:nvPr/>
      </p:nvGrpSpPr>
      <p:grpSpPr>
        <a:xfrm>
          <a:off x="0" y="0"/>
          <a:ext cx="0" cy="0"/>
          <a:chOff x="0" y="0"/>
          <a:chExt cx="0" cy="0"/>
        </a:xfrm>
      </p:grpSpPr>
      <p:sp>
        <p:nvSpPr>
          <p:cNvPr id="12" name="矩形 76"/>
          <p:cNvSpPr/>
          <p:nvPr userDrawn="1"/>
        </p:nvSpPr>
        <p:spPr>
          <a:xfrm>
            <a:off x="2132179" y="0"/>
            <a:ext cx="10059821"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76"/>
          <p:cNvSpPr/>
          <p:nvPr userDrawn="1"/>
        </p:nvSpPr>
        <p:spPr>
          <a:xfrm rot="10800000">
            <a:off x="-3" y="4987635"/>
            <a:ext cx="9005105"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12"/>
          <p:cNvSpPr>
            <a:spLocks noGrp="1"/>
          </p:cNvSpPr>
          <p:nvPr>
            <p:ph type="body" sz="quarter" idx="11" hasCustomPrompt="1"/>
          </p:nvPr>
        </p:nvSpPr>
        <p:spPr>
          <a:xfrm>
            <a:off x="245328" y="3365588"/>
            <a:ext cx="11701346" cy="639253"/>
          </a:xfrm>
          <a:prstGeom prst="rect">
            <a:avLst/>
          </a:prstGeom>
        </p:spPr>
        <p:txBody>
          <a:bodyPr/>
          <a:lstStyle>
            <a:lvl1pPr marL="0" indent="0" algn="ctr">
              <a:buNone/>
              <a:defRPr sz="4000" b="0" i="0">
                <a:solidFill>
                  <a:schemeClr val="bg1"/>
                </a:solidFill>
                <a:latin typeface="AliHYAiHei-Beta" charset="-122"/>
                <a:ea typeface="AliHYAiHei-Beta" charset="-122"/>
                <a:cs typeface="AliHYAiHei-Beta"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单击此处编辑版本和修订日期</a:t>
            </a:r>
          </a:p>
        </p:txBody>
      </p:sp>
      <p:sp>
        <p:nvSpPr>
          <p:cNvPr id="11" name="文本占位符 12"/>
          <p:cNvSpPr>
            <a:spLocks noGrp="1"/>
          </p:cNvSpPr>
          <p:nvPr>
            <p:ph type="body" sz="quarter" idx="12" hasCustomPrompt="1"/>
          </p:nvPr>
        </p:nvSpPr>
        <p:spPr>
          <a:xfrm>
            <a:off x="245328" y="2587208"/>
            <a:ext cx="11701346" cy="573967"/>
          </a:xfrm>
          <a:prstGeom prst="rect">
            <a:avLst/>
          </a:prstGeom>
        </p:spPr>
        <p:txBody>
          <a:bodyPr/>
          <a:lstStyle>
            <a:lvl1pPr marL="0" indent="0" algn="ctr">
              <a:buNone/>
              <a:defRPr sz="3200" b="0" i="0">
                <a:solidFill>
                  <a:schemeClr val="bg1"/>
                </a:solidFill>
                <a:latin typeface="AliHYAiHei-Beta" charset="-122"/>
                <a:ea typeface="AliHYAiHei-Beta" charset="-122"/>
                <a:cs typeface="AliHYAiHei-Beta"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单击此处编辑编号</a:t>
            </a:r>
          </a:p>
        </p:txBody>
      </p:sp>
    </p:spTree>
    <p:extLst>
      <p:ext uri="{BB962C8B-B14F-4D97-AF65-F5344CB8AC3E}">
        <p14:creationId xmlns:p14="http://schemas.microsoft.com/office/powerpoint/2010/main" val="66730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版面上下">
    <p:spTree>
      <p:nvGrpSpPr>
        <p:cNvPr id="1" name=""/>
        <p:cNvGrpSpPr/>
        <p:nvPr/>
      </p:nvGrpSpPr>
      <p:grpSpPr>
        <a:xfrm>
          <a:off x="0" y="0"/>
          <a:ext cx="0" cy="0"/>
          <a:chOff x="0" y="0"/>
          <a:chExt cx="0" cy="0"/>
        </a:xfrm>
      </p:grpSpPr>
      <p:sp>
        <p:nvSpPr>
          <p:cNvPr id="60" name="矩形 76"/>
          <p:cNvSpPr/>
          <p:nvPr userDrawn="1"/>
        </p:nvSpPr>
        <p:spPr>
          <a:xfrm rot="10800000">
            <a:off x="-2" y="-1"/>
            <a:ext cx="1026674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76"/>
          <p:cNvSpPr/>
          <p:nvPr userDrawn="1"/>
        </p:nvSpPr>
        <p:spPr>
          <a:xfrm rot="10800000" flipH="1">
            <a:off x="7500395" y="0"/>
            <a:ext cx="469160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316991 w 6673109"/>
              <a:gd name="connsiteY3" fmla="*/ 4971597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2316991" y="4971597"/>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userDrawn="1"/>
        </p:nvSpPr>
        <p:spPr>
          <a:xfrm>
            <a:off x="0" y="1365813"/>
            <a:ext cx="12192000" cy="5492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占位符 12"/>
          <p:cNvSpPr>
            <a:spLocks noGrp="1"/>
          </p:cNvSpPr>
          <p:nvPr>
            <p:ph type="body" sz="quarter" idx="10" hasCustomPrompt="1"/>
          </p:nvPr>
        </p:nvSpPr>
        <p:spPr>
          <a:xfrm>
            <a:off x="569088" y="569315"/>
            <a:ext cx="11053823" cy="565004"/>
          </a:xfrm>
          <a:prstGeom prst="rect">
            <a:avLst/>
          </a:prstGeom>
        </p:spPr>
        <p:txBody>
          <a:bodyPr/>
          <a:lstStyle>
            <a:lvl1pPr marL="0" indent="0" algn="l">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单击此处编辑本页标题</a:t>
            </a:r>
          </a:p>
        </p:txBody>
      </p:sp>
      <p:sp>
        <p:nvSpPr>
          <p:cNvPr id="57" name="文本占位符 56"/>
          <p:cNvSpPr>
            <a:spLocks noGrp="1"/>
          </p:cNvSpPr>
          <p:nvPr>
            <p:ph type="body" sz="quarter" idx="11" hasCustomPrompt="1"/>
          </p:nvPr>
        </p:nvSpPr>
        <p:spPr>
          <a:xfrm>
            <a:off x="569088" y="1620456"/>
            <a:ext cx="6178953"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59" name="图片占位符 58"/>
          <p:cNvSpPr>
            <a:spLocks noGrp="1"/>
          </p:cNvSpPr>
          <p:nvPr>
            <p:ph type="pic" sz="quarter" idx="12"/>
          </p:nvPr>
        </p:nvSpPr>
        <p:spPr>
          <a:xfrm>
            <a:off x="7013575" y="1620456"/>
            <a:ext cx="4609336" cy="4664597"/>
          </a:xfrm>
          <a:prstGeom prst="rect">
            <a:avLst/>
          </a:prstGeom>
        </p:spPr>
        <p:txBody>
          <a:bodyPr anchor="ctr"/>
          <a:lstStyle>
            <a:lvl1pPr marL="0" indent="0" algn="ctr">
              <a:buNone/>
              <a:defRPr sz="1800">
                <a:solidFill>
                  <a:schemeClr val="tx1">
                    <a:lumMod val="50000"/>
                    <a:lumOff val="50000"/>
                  </a:schemeClr>
                </a:solidFill>
              </a:defRPr>
            </a:lvl1pPr>
          </a:lstStyle>
          <a:p>
            <a:endParaRPr kumimoji="1" lang="zh-CN" altLang="en-US"/>
          </a:p>
        </p:txBody>
      </p:sp>
    </p:spTree>
    <p:extLst>
      <p:ext uri="{BB962C8B-B14F-4D97-AF65-F5344CB8AC3E}">
        <p14:creationId xmlns:p14="http://schemas.microsoft.com/office/powerpoint/2010/main" val="182138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面左右">
    <p:spTree>
      <p:nvGrpSpPr>
        <p:cNvPr id="1" name=""/>
        <p:cNvGrpSpPr/>
        <p:nvPr/>
      </p:nvGrpSpPr>
      <p:grpSpPr>
        <a:xfrm>
          <a:off x="0" y="0"/>
          <a:ext cx="0" cy="0"/>
          <a:chOff x="0" y="0"/>
          <a:chExt cx="0" cy="0"/>
        </a:xfrm>
      </p:grpSpPr>
      <p:sp>
        <p:nvSpPr>
          <p:cNvPr id="8" name="矩形 76"/>
          <p:cNvSpPr/>
          <p:nvPr userDrawn="1"/>
        </p:nvSpPr>
        <p:spPr>
          <a:xfrm rot="5400000">
            <a:off x="-1168858" y="3819463"/>
            <a:ext cx="4207397"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76"/>
          <p:cNvSpPr/>
          <p:nvPr userDrawn="1"/>
        </p:nvSpPr>
        <p:spPr>
          <a:xfrm rot="16200000" flipV="1">
            <a:off x="-947799" y="950454"/>
            <a:ext cx="5868367" cy="3967457"/>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3970115" y="0"/>
            <a:ext cx="8221883"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12"/>
          <p:cNvSpPr>
            <a:spLocks noGrp="1"/>
          </p:cNvSpPr>
          <p:nvPr>
            <p:ph type="body" sz="quarter" idx="10" hasCustomPrompt="1"/>
          </p:nvPr>
        </p:nvSpPr>
        <p:spPr>
          <a:xfrm>
            <a:off x="569089" y="474562"/>
            <a:ext cx="3146386" cy="5879939"/>
          </a:xfrm>
          <a:prstGeom prst="rect">
            <a:avLst/>
          </a:prstGeom>
        </p:spPr>
        <p:txBody>
          <a:bodyPr/>
          <a:lstStyle>
            <a:lvl1pPr marL="0" indent="0" algn="l">
              <a:lnSpc>
                <a:spcPct val="150000"/>
              </a:lnSpc>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单击此处编辑本页标题</a:t>
            </a:r>
          </a:p>
        </p:txBody>
      </p:sp>
      <p:sp>
        <p:nvSpPr>
          <p:cNvPr id="5" name="文本占位符 56"/>
          <p:cNvSpPr>
            <a:spLocks noGrp="1"/>
          </p:cNvSpPr>
          <p:nvPr>
            <p:ph type="body" sz="quarter" idx="11" hasCustomPrompt="1"/>
          </p:nvPr>
        </p:nvSpPr>
        <p:spPr>
          <a:xfrm>
            <a:off x="4284561" y="474562"/>
            <a:ext cx="7338350" cy="5879939"/>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Tree>
    <p:extLst>
      <p:ext uri="{BB962C8B-B14F-4D97-AF65-F5344CB8AC3E}">
        <p14:creationId xmlns:p14="http://schemas.microsoft.com/office/powerpoint/2010/main" val="192568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版面右左">
    <p:spTree>
      <p:nvGrpSpPr>
        <p:cNvPr id="1" name=""/>
        <p:cNvGrpSpPr/>
        <p:nvPr/>
      </p:nvGrpSpPr>
      <p:grpSpPr>
        <a:xfrm>
          <a:off x="0" y="0"/>
          <a:ext cx="0" cy="0"/>
          <a:chOff x="0" y="0"/>
          <a:chExt cx="0" cy="0"/>
        </a:xfrm>
      </p:grpSpPr>
      <p:sp>
        <p:nvSpPr>
          <p:cNvPr id="6" name="矩形 76"/>
          <p:cNvSpPr/>
          <p:nvPr userDrawn="1"/>
        </p:nvSpPr>
        <p:spPr>
          <a:xfrm rot="5400000" flipV="1">
            <a:off x="9090949" y="3756952"/>
            <a:ext cx="4207397" cy="1994703"/>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6200000">
            <a:off x="7271431" y="947794"/>
            <a:ext cx="5868367" cy="3972774"/>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0"/>
            <a:ext cx="8221883"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12"/>
          <p:cNvSpPr>
            <a:spLocks noGrp="1"/>
          </p:cNvSpPr>
          <p:nvPr>
            <p:ph type="body" sz="quarter" idx="10" hasCustomPrompt="1"/>
          </p:nvPr>
        </p:nvSpPr>
        <p:spPr>
          <a:xfrm>
            <a:off x="8476525" y="474562"/>
            <a:ext cx="3146386" cy="5879939"/>
          </a:xfrm>
          <a:prstGeom prst="rect">
            <a:avLst/>
          </a:prstGeom>
        </p:spPr>
        <p:txBody>
          <a:bodyPr/>
          <a:lstStyle>
            <a:lvl1pPr marL="0" indent="0" algn="l">
              <a:lnSpc>
                <a:spcPct val="150000"/>
              </a:lnSpc>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单击此处编辑本页标题</a:t>
            </a:r>
          </a:p>
        </p:txBody>
      </p:sp>
      <p:sp>
        <p:nvSpPr>
          <p:cNvPr id="5" name="文本占位符 56"/>
          <p:cNvSpPr>
            <a:spLocks noGrp="1"/>
          </p:cNvSpPr>
          <p:nvPr>
            <p:ph type="body" sz="quarter" idx="11" hasCustomPrompt="1"/>
          </p:nvPr>
        </p:nvSpPr>
        <p:spPr>
          <a:xfrm>
            <a:off x="603812" y="474562"/>
            <a:ext cx="7338350" cy="5879939"/>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Tree>
    <p:extLst>
      <p:ext uri="{BB962C8B-B14F-4D97-AF65-F5344CB8AC3E}">
        <p14:creationId xmlns:p14="http://schemas.microsoft.com/office/powerpoint/2010/main" val="12709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全屏版面文字">
    <p:spTree>
      <p:nvGrpSpPr>
        <p:cNvPr id="1" name=""/>
        <p:cNvGrpSpPr/>
        <p:nvPr/>
      </p:nvGrpSpPr>
      <p:grpSpPr>
        <a:xfrm>
          <a:off x="0" y="0"/>
          <a:ext cx="0" cy="0"/>
          <a:chOff x="0" y="0"/>
          <a:chExt cx="0" cy="0"/>
        </a:xfrm>
      </p:grpSpPr>
      <p:sp>
        <p:nvSpPr>
          <p:cNvPr id="6" name="矩形 76"/>
          <p:cNvSpPr/>
          <p:nvPr userDrawn="1"/>
        </p:nvSpPr>
        <p:spPr>
          <a:xfrm flipH="1" flipV="1">
            <a:off x="-1" y="0"/>
            <a:ext cx="10833904" cy="6829064"/>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H="1">
            <a:off x="2129743" y="4959385"/>
            <a:ext cx="10062258"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604777" y="474562"/>
            <a:ext cx="10982446" cy="5879939"/>
          </a:xfrm>
          <a:prstGeom prst="rect">
            <a:avLst/>
          </a:prstGeom>
        </p:spPr>
        <p:txBody>
          <a:bodyPr anchor="ct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solidFill>
                  <a:schemeClr val="bg1"/>
                </a:solidFill>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Tree>
    <p:extLst>
      <p:ext uri="{BB962C8B-B14F-4D97-AF65-F5344CB8AC3E}">
        <p14:creationId xmlns:p14="http://schemas.microsoft.com/office/powerpoint/2010/main" val="30105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全屏版面图片">
    <p:spTree>
      <p:nvGrpSpPr>
        <p:cNvPr id="1" name=""/>
        <p:cNvGrpSpPr/>
        <p:nvPr/>
      </p:nvGrpSpPr>
      <p:grpSpPr>
        <a:xfrm>
          <a:off x="0" y="0"/>
          <a:ext cx="0" cy="0"/>
          <a:chOff x="0" y="0"/>
          <a:chExt cx="0" cy="0"/>
        </a:xfrm>
      </p:grpSpPr>
      <p:sp>
        <p:nvSpPr>
          <p:cNvPr id="4" name="矩形 3"/>
          <p:cNvSpPr/>
          <p:nvPr userDrawn="1"/>
        </p:nvSpPr>
        <p:spPr>
          <a:xfrm>
            <a:off x="0"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76"/>
          <p:cNvSpPr/>
          <p:nvPr userDrawn="1"/>
        </p:nvSpPr>
        <p:spPr>
          <a:xfrm flipH="1" flipV="1">
            <a:off x="-843" y="4435"/>
            <a:ext cx="10834746" cy="682462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 name="connsiteX0" fmla="*/ 4612613 w 10059821"/>
              <a:gd name="connsiteY0" fmla="*/ 0 h 6861539"/>
              <a:gd name="connsiteX1" fmla="*/ 10059821 w 10059821"/>
              <a:gd name="connsiteY1" fmla="*/ 1828 h 6861539"/>
              <a:gd name="connsiteX2" fmla="*/ 10047419 w 10059821"/>
              <a:gd name="connsiteY2" fmla="*/ 6831086 h 6861539"/>
              <a:gd name="connsiteX3" fmla="*/ 0 w 10059821"/>
              <a:gd name="connsiteY3" fmla="*/ 6861539 h 6861539"/>
              <a:gd name="connsiteX4" fmla="*/ 4612613 w 10059821"/>
              <a:gd name="connsiteY4" fmla="*/ 0 h 6861539"/>
              <a:gd name="connsiteX0" fmla="*/ 4612613 w 10080773"/>
              <a:gd name="connsiteY0" fmla="*/ 0 h 6861539"/>
              <a:gd name="connsiteX1" fmla="*/ 10059821 w 10080773"/>
              <a:gd name="connsiteY1" fmla="*/ 1828 h 6861539"/>
              <a:gd name="connsiteX2" fmla="*/ 10079662 w 10080773"/>
              <a:gd name="connsiteY2" fmla="*/ 6842723 h 6861539"/>
              <a:gd name="connsiteX3" fmla="*/ 0 w 10080773"/>
              <a:gd name="connsiteY3" fmla="*/ 6861539 h 6861539"/>
              <a:gd name="connsiteX4" fmla="*/ 4612613 w 10080773"/>
              <a:gd name="connsiteY4" fmla="*/ 0 h 6861539"/>
              <a:gd name="connsiteX0" fmla="*/ 4612613 w 10059821"/>
              <a:gd name="connsiteY0" fmla="*/ 0 h 6861539"/>
              <a:gd name="connsiteX1" fmla="*/ 10059821 w 10059821"/>
              <a:gd name="connsiteY1" fmla="*/ 1828 h 6861539"/>
              <a:gd name="connsiteX2" fmla="*/ 10047419 w 10059821"/>
              <a:gd name="connsiteY2" fmla="*/ 6854360 h 6861539"/>
              <a:gd name="connsiteX3" fmla="*/ 0 w 10059821"/>
              <a:gd name="connsiteY3" fmla="*/ 6861539 h 6861539"/>
              <a:gd name="connsiteX4" fmla="*/ 4612613 w 10059821"/>
              <a:gd name="connsiteY4" fmla="*/ 0 h 6861539"/>
              <a:gd name="connsiteX0" fmla="*/ 4612613 w 10060603"/>
              <a:gd name="connsiteY0" fmla="*/ 0 h 6861539"/>
              <a:gd name="connsiteX1" fmla="*/ 10059821 w 10060603"/>
              <a:gd name="connsiteY1" fmla="*/ 1828 h 6861539"/>
              <a:gd name="connsiteX2" fmla="*/ 10058167 w 10060603"/>
              <a:gd name="connsiteY2" fmla="*/ 6842724 h 6861539"/>
              <a:gd name="connsiteX3" fmla="*/ 0 w 10060603"/>
              <a:gd name="connsiteY3" fmla="*/ 6861539 h 6861539"/>
              <a:gd name="connsiteX4" fmla="*/ 4612613 w 10060603"/>
              <a:gd name="connsiteY4" fmla="*/ 0 h 6861539"/>
              <a:gd name="connsiteX0" fmla="*/ 4612613 w 10059821"/>
              <a:gd name="connsiteY0" fmla="*/ 0 h 6877636"/>
              <a:gd name="connsiteX1" fmla="*/ 10059821 w 10059821"/>
              <a:gd name="connsiteY1" fmla="*/ 1828 h 6877636"/>
              <a:gd name="connsiteX2" fmla="*/ 10047419 w 10059821"/>
              <a:gd name="connsiteY2" fmla="*/ 6877636 h 6877636"/>
              <a:gd name="connsiteX3" fmla="*/ 0 w 10059821"/>
              <a:gd name="connsiteY3" fmla="*/ 6861539 h 6877636"/>
              <a:gd name="connsiteX4" fmla="*/ 4612613 w 10059821"/>
              <a:gd name="connsiteY4" fmla="*/ 0 h 6877636"/>
              <a:gd name="connsiteX0" fmla="*/ 4612613 w 10060603"/>
              <a:gd name="connsiteY0" fmla="*/ 0 h 6861539"/>
              <a:gd name="connsiteX1" fmla="*/ 10059821 w 10060603"/>
              <a:gd name="connsiteY1" fmla="*/ 1828 h 6861539"/>
              <a:gd name="connsiteX2" fmla="*/ 10058167 w 10060603"/>
              <a:gd name="connsiteY2" fmla="*/ 6854361 h 6861539"/>
              <a:gd name="connsiteX3" fmla="*/ 0 w 10060603"/>
              <a:gd name="connsiteY3" fmla="*/ 6861539 h 6861539"/>
              <a:gd name="connsiteX4" fmla="*/ 4612613 w 10060603"/>
              <a:gd name="connsiteY4" fmla="*/ 0 h 6861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0603" h="6861539">
                <a:moveTo>
                  <a:pt x="4612613" y="0"/>
                </a:moveTo>
                <a:lnTo>
                  <a:pt x="10059821" y="1828"/>
                </a:lnTo>
                <a:cubicBezTo>
                  <a:pt x="10052105" y="2289885"/>
                  <a:pt x="10065883" y="4566304"/>
                  <a:pt x="10058167" y="6854361"/>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H="1">
            <a:off x="2129743" y="4959385"/>
            <a:ext cx="10062258"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58"/>
          <p:cNvSpPr>
            <a:spLocks noGrp="1"/>
          </p:cNvSpPr>
          <p:nvPr>
            <p:ph type="pic" sz="quarter" idx="12" hasCustomPrompt="1"/>
          </p:nvPr>
        </p:nvSpPr>
        <p:spPr>
          <a:xfrm>
            <a:off x="0" y="14467"/>
            <a:ext cx="12192843" cy="6858000"/>
          </a:xfrm>
          <a:prstGeom prst="rect">
            <a:avLst/>
          </a:prstGeom>
        </p:spPr>
        <p:txBody>
          <a:bodyPr anchor="ctr"/>
          <a:lstStyle>
            <a:lvl1pPr marL="0" indent="0" algn="ctr">
              <a:buNone/>
              <a:defRPr sz="3200">
                <a:solidFill>
                  <a:schemeClr val="bg2">
                    <a:lumMod val="75000"/>
                  </a:schemeClr>
                </a:solidFill>
              </a:defRPr>
            </a:lvl1pPr>
          </a:lstStyle>
          <a:p>
            <a:r>
              <a:rPr kumimoji="1" lang="zh-CN" altLang="en-US"/>
              <a:t>全屏展示的图片应图片居中放置</a:t>
            </a:r>
          </a:p>
        </p:txBody>
      </p:sp>
    </p:spTree>
    <p:extLst>
      <p:ext uri="{BB962C8B-B14F-4D97-AF65-F5344CB8AC3E}">
        <p14:creationId xmlns:p14="http://schemas.microsoft.com/office/powerpoint/2010/main" val="78397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rgbClr val="C00D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0" y="0"/>
            <a:ext cx="12192000" cy="6858000"/>
          </a:xfrm>
          <a:prstGeom prst="rect">
            <a:avLst/>
          </a:prstGeom>
          <a:solidFill>
            <a:srgbClr val="008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364349"/>
      </p:ext>
    </p:extLst>
  </p:cSld>
  <p:clrMap bg1="lt1" tx1="dk1" bg2="lt2" tx2="dk2" accent1="accent1" accent2="accent2" accent3="accent3" accent4="accent4" accent5="accent5" accent6="accent6" hlink="hlink" folHlink="folHlink"/>
  <p:sldLayoutIdLst>
    <p:sldLayoutId id="2147483652" r:id="rId1"/>
    <p:sldLayoutId id="2147483667" r:id="rId2"/>
    <p:sldLayoutId id="2147483665" r:id="rId3"/>
    <p:sldLayoutId id="2147483659" r:id="rId4"/>
    <p:sldLayoutId id="2147483653" r:id="rId5"/>
    <p:sldLayoutId id="2147483660" r:id="rId6"/>
    <p:sldLayoutId id="2147483661" r:id="rId7"/>
    <p:sldLayoutId id="2147483662" r:id="rId8"/>
    <p:sldLayoutId id="2147483663" r:id="rId9"/>
    <p:sldLayoutId id="2147483666"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2018</a:t>
            </a:r>
            <a:r>
              <a:rPr kumimoji="1" lang="zh-CN" altLang="en-US" dirty="0" smtClean="0"/>
              <a:t>普及组复赛</a:t>
            </a:r>
            <a:endParaRPr kumimoji="1" lang="zh-CN" altLang="en-US" dirty="0"/>
          </a:p>
        </p:txBody>
      </p:sp>
      <p:sp>
        <p:nvSpPr>
          <p:cNvPr id="3" name="副标题 2"/>
          <p:cNvSpPr>
            <a:spLocks noGrp="1"/>
          </p:cNvSpPr>
          <p:nvPr>
            <p:ph type="subTitle" idx="1"/>
          </p:nvPr>
        </p:nvSpPr>
        <p:spPr/>
        <p:txBody>
          <a:bodyPr/>
          <a:lstStyle/>
          <a:p>
            <a:r>
              <a:rPr kumimoji="1" lang="zh-CN" altLang="en-US" dirty="0"/>
              <a:t>赛</a:t>
            </a:r>
            <a:r>
              <a:rPr kumimoji="1" lang="zh-CN" altLang="en-US" dirty="0" smtClean="0"/>
              <a:t>前辅导</a:t>
            </a:r>
            <a:r>
              <a:rPr kumimoji="1" lang="en-US" altLang="zh-CN" dirty="0" smtClean="0"/>
              <a:t>-Day1</a:t>
            </a:r>
            <a:endParaRPr kumimoji="1" lang="zh-CN" altLang="en-US" dirty="0"/>
          </a:p>
        </p:txBody>
      </p:sp>
      <p:sp>
        <p:nvSpPr>
          <p:cNvPr id="4" name="文本占位符 3"/>
          <p:cNvSpPr>
            <a:spLocks noGrp="1"/>
          </p:cNvSpPr>
          <p:nvPr>
            <p:ph type="body" sz="quarter" idx="10"/>
          </p:nvPr>
        </p:nvSpPr>
        <p:spPr/>
        <p:txBody>
          <a:bodyPr/>
          <a:lstStyle/>
          <a:p>
            <a:r>
              <a:rPr kumimoji="1" lang="zh-CN" altLang="en-US" smtClean="0"/>
              <a:t>奚政</a:t>
            </a:r>
            <a:endParaRPr kumimoji="1" lang="zh-CN" altLang="en-US" dirty="0"/>
          </a:p>
        </p:txBody>
      </p:sp>
      <p:sp>
        <p:nvSpPr>
          <p:cNvPr id="5" name="文本占位符 4"/>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1260955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T1 </a:t>
            </a:r>
            <a:r>
              <a:rPr lang="zh-CN" altLang="en-US" dirty="0"/>
              <a:t>列车抢</a:t>
            </a:r>
            <a:r>
              <a:rPr lang="zh-CN" altLang="en-US" dirty="0" smtClean="0"/>
              <a:t>票 </a:t>
            </a:r>
            <a:r>
              <a:rPr lang="en-US" altLang="zh-CN" dirty="0"/>
              <a:t>—— </a:t>
            </a:r>
            <a:r>
              <a:rPr lang="zh-CN" altLang="en-US" dirty="0"/>
              <a:t>分析</a:t>
            </a:r>
            <a:endParaRPr lang="en-US" altLang="zh-CN"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smtClean="0"/>
              <a:t>叫我干啥我就干啥，所以直接处理：</a:t>
            </a:r>
            <a:endParaRPr lang="en-US" altLang="zh-CN" dirty="0" smtClean="0"/>
          </a:p>
          <a:p>
            <a:r>
              <a:rPr lang="zh-CN" altLang="en-US" dirty="0" smtClean="0"/>
              <a:t>对于坐票，主要是考虑在硬座售空时，硬卧代硬座的情况。</a:t>
            </a:r>
            <a:endParaRPr lang="en-US" altLang="zh-CN" dirty="0" smtClean="0"/>
          </a:p>
          <a:p>
            <a:pPr lvl="1"/>
            <a:r>
              <a:rPr lang="zh-CN" altLang="en-US" sz="2000" dirty="0" smtClean="0"/>
              <a:t>如果硬座足够</a:t>
            </a:r>
            <a:r>
              <a:rPr lang="zh-CN" altLang="en-US" sz="2000" dirty="0"/>
              <a:t>，全</a:t>
            </a:r>
            <a:r>
              <a:rPr lang="zh-CN" altLang="en-US" sz="2000" dirty="0" smtClean="0"/>
              <a:t>安排</a:t>
            </a:r>
            <a:r>
              <a:rPr lang="zh-CN" altLang="en-US" sz="2000" dirty="0"/>
              <a:t>硬座</a:t>
            </a:r>
            <a:endParaRPr lang="en-US" altLang="zh-CN" sz="2000" dirty="0"/>
          </a:p>
          <a:p>
            <a:pPr lvl="1"/>
            <a:r>
              <a:rPr lang="zh-CN" altLang="en-US" sz="2000" dirty="0" smtClean="0"/>
              <a:t>硬座卖</a:t>
            </a:r>
            <a:r>
              <a:rPr lang="zh-CN" altLang="en-US" sz="2000" dirty="0"/>
              <a:t>完，如果硬卧足够</a:t>
            </a:r>
            <a:r>
              <a:rPr lang="zh-CN" altLang="en-US" sz="2000" dirty="0" smtClean="0"/>
              <a:t>，硬卧代硬座</a:t>
            </a:r>
            <a:endParaRPr lang="en-US" altLang="zh-CN" sz="2000" dirty="0" smtClean="0"/>
          </a:p>
          <a:p>
            <a:pPr lvl="1"/>
            <a:r>
              <a:rPr lang="zh-CN" altLang="en-US" sz="2000" dirty="0" smtClean="0"/>
              <a:t>硬卧代硬座卖完，全安排无座，并统计结果</a:t>
            </a:r>
            <a:endParaRPr lang="en-US" altLang="zh-CN" sz="2000" dirty="0" smtClean="0"/>
          </a:p>
          <a:p>
            <a:endParaRPr lang="zh-CN" altLang="zh-CN" dirty="0"/>
          </a:p>
        </p:txBody>
      </p:sp>
      <p:sp>
        <p:nvSpPr>
          <p:cNvPr id="24" name="矩形 23"/>
          <p:cNvSpPr/>
          <p:nvPr/>
        </p:nvSpPr>
        <p:spPr>
          <a:xfrm>
            <a:off x="2959327" y="4267200"/>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坐票</a:t>
            </a:r>
            <a:endParaRPr lang="zh-CN" altLang="en-US" dirty="0">
              <a:ln>
                <a:solidFill>
                  <a:schemeClr val="tx1"/>
                </a:solidFill>
              </a:ln>
              <a:solidFill>
                <a:schemeClr val="tx1"/>
              </a:solidFill>
            </a:endParaRPr>
          </a:p>
        </p:txBody>
      </p:sp>
      <p:sp>
        <p:nvSpPr>
          <p:cNvPr id="26" name="矩形 25"/>
          <p:cNvSpPr/>
          <p:nvPr/>
        </p:nvSpPr>
        <p:spPr>
          <a:xfrm>
            <a:off x="5500248" y="5558443"/>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硬卧</a:t>
            </a:r>
            <a:endParaRPr lang="zh-CN" altLang="en-US" dirty="0">
              <a:ln>
                <a:solidFill>
                  <a:schemeClr val="tx1"/>
                </a:solidFill>
              </a:ln>
              <a:solidFill>
                <a:schemeClr val="tx1"/>
              </a:solidFill>
            </a:endParaRPr>
          </a:p>
        </p:txBody>
      </p:sp>
      <p:sp>
        <p:nvSpPr>
          <p:cNvPr id="27" name="矩形 26"/>
          <p:cNvSpPr/>
          <p:nvPr/>
        </p:nvSpPr>
        <p:spPr>
          <a:xfrm>
            <a:off x="5500249" y="4267199"/>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硬座</a:t>
            </a:r>
            <a:endParaRPr lang="zh-CN" altLang="en-US" dirty="0">
              <a:ln>
                <a:solidFill>
                  <a:schemeClr val="tx1"/>
                </a:solidFill>
              </a:ln>
              <a:solidFill>
                <a:schemeClr val="tx1"/>
              </a:solidFill>
            </a:endParaRPr>
          </a:p>
        </p:txBody>
      </p:sp>
      <p:sp>
        <p:nvSpPr>
          <p:cNvPr id="28" name="矩形 27"/>
          <p:cNvSpPr/>
          <p:nvPr/>
        </p:nvSpPr>
        <p:spPr>
          <a:xfrm>
            <a:off x="8057799" y="4269969"/>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无座</a:t>
            </a:r>
            <a:endParaRPr lang="zh-CN" altLang="en-US" dirty="0">
              <a:ln>
                <a:solidFill>
                  <a:schemeClr val="tx1"/>
                </a:solidFill>
              </a:ln>
              <a:solidFill>
                <a:schemeClr val="tx1"/>
              </a:solidFill>
            </a:endParaRPr>
          </a:p>
        </p:txBody>
      </p:sp>
      <p:cxnSp>
        <p:nvCxnSpPr>
          <p:cNvPr id="33" name="直接箭头连接符 32"/>
          <p:cNvCxnSpPr>
            <a:endCxn id="27" idx="1"/>
          </p:cNvCxnSpPr>
          <p:nvPr/>
        </p:nvCxnSpPr>
        <p:spPr>
          <a:xfrm>
            <a:off x="3682533" y="4512424"/>
            <a:ext cx="1817716"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6231769" y="4512425"/>
            <a:ext cx="1817716"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endCxn id="27" idx="2"/>
          </p:cNvCxnSpPr>
          <p:nvPr/>
        </p:nvCxnSpPr>
        <p:spPr>
          <a:xfrm flipV="1">
            <a:off x="5861851" y="4757650"/>
            <a:ext cx="2" cy="8007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5861851" y="4927213"/>
            <a:ext cx="492444" cy="461665"/>
          </a:xfrm>
          <a:prstGeom prst="rect">
            <a:avLst/>
          </a:prstGeom>
        </p:spPr>
        <p:txBody>
          <a:bodyPr wrap="none" rtlCol="0">
            <a:spAutoFit/>
          </a:bodyPr>
          <a:lstStyle/>
          <a:p>
            <a:pPr algn="ctr"/>
            <a:r>
              <a:rPr kumimoji="1" lang="zh-CN" altLang="en-US" sz="2400" dirty="0" smtClean="0">
                <a:latin typeface="Source Han Sans CN" charset="-122"/>
                <a:ea typeface="Source Han Sans CN" charset="-122"/>
                <a:cs typeface="Source Han Sans CN" charset="-122"/>
              </a:rPr>
              <a:t>*</a:t>
            </a:r>
            <a:r>
              <a:rPr kumimoji="1" lang="en-US" altLang="zh-CN" sz="2400" dirty="0" smtClean="0">
                <a:latin typeface="Source Han Sans CN" charset="-122"/>
                <a:ea typeface="Source Han Sans CN" charset="-122"/>
                <a:cs typeface="Source Han Sans CN" charset="-122"/>
              </a:rPr>
              <a:t>3</a:t>
            </a:r>
            <a:endParaRPr kumimoji="1" lang="zh-CN" altLang="en-US" sz="2400" b="0" i="0" dirty="0" smtClean="0">
              <a:latin typeface="Source Han Sans CN" charset="-122"/>
              <a:ea typeface="Source Han Sans CN" charset="-122"/>
              <a:cs typeface="Source Han Sans CN" charset="-122"/>
            </a:endParaRPr>
          </a:p>
        </p:txBody>
      </p:sp>
      <p:sp>
        <p:nvSpPr>
          <p:cNvPr id="37" name="矩形 36"/>
          <p:cNvSpPr/>
          <p:nvPr/>
        </p:nvSpPr>
        <p:spPr>
          <a:xfrm>
            <a:off x="7782093" y="3857800"/>
            <a:ext cx="1253838" cy="1309252"/>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151960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T1 </a:t>
            </a:r>
            <a:r>
              <a:rPr lang="zh-CN" altLang="en-US" dirty="0"/>
              <a:t>列车抢</a:t>
            </a:r>
            <a:r>
              <a:rPr lang="zh-CN" altLang="en-US" dirty="0" smtClean="0"/>
              <a:t>票 </a:t>
            </a:r>
            <a:r>
              <a:rPr lang="en-US" altLang="zh-CN" dirty="0"/>
              <a:t>—— </a:t>
            </a:r>
            <a:r>
              <a:rPr lang="zh-CN" altLang="en-US" dirty="0" smtClean="0"/>
              <a:t>优化</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7818454" cy="5046351"/>
              </a:xfrm>
            </p:spPr>
            <p:txBody>
              <a:bodyPr/>
              <a:lstStyle/>
              <a:p>
                <a:r>
                  <a:rPr lang="zh-CN" altLang="en-US" dirty="0" smtClean="0"/>
                  <a:t>从逻辑清晰的角度来说，在需要的时候不断将硬卧票减</a:t>
                </a:r>
                <a:r>
                  <a:rPr lang="en-US" altLang="zh-CN" dirty="0" smtClean="0"/>
                  <a:t>1</a:t>
                </a:r>
                <a:r>
                  <a:rPr lang="zh-CN" altLang="en-US" dirty="0" smtClean="0"/>
                  <a:t>，将硬座票加</a:t>
                </a:r>
                <a:r>
                  <a:rPr lang="en-US" altLang="zh-CN" dirty="0" smtClean="0"/>
                  <a:t>3</a:t>
                </a:r>
                <a:r>
                  <a:rPr lang="zh-CN" altLang="en-US" dirty="0" smtClean="0"/>
                  <a:t>，然后分配硬座票，更加容易实现。</a:t>
                </a:r>
                <a:endParaRPr lang="en-US" altLang="zh-CN" dirty="0" smtClean="0"/>
              </a:p>
              <a:p>
                <a:endParaRPr lang="en-US" altLang="zh-CN" dirty="0"/>
              </a:p>
              <a:p>
                <a:r>
                  <a:rPr lang="zh-CN" altLang="en-US" dirty="0" smtClean="0"/>
                  <a:t>逻辑清晰，但只能得到</a:t>
                </a:r>
                <a:r>
                  <a:rPr lang="en-US" altLang="zh-CN" dirty="0" smtClean="0"/>
                  <a:t>50</a:t>
                </a:r>
                <a:r>
                  <a:rPr lang="zh-CN" altLang="en-US" dirty="0" smtClean="0"/>
                  <a:t>分。</a:t>
                </a:r>
                <a:endParaRPr lang="en-US" altLang="zh-CN" dirty="0" smtClean="0"/>
              </a:p>
              <a:p>
                <a:r>
                  <a:rPr lang="zh-CN" altLang="zh-CN" dirty="0"/>
                  <a:t>对于</a:t>
                </a:r>
                <a:r>
                  <a:rPr lang="en-US" altLang="zh-CN" dirty="0"/>
                  <a:t>50%</a:t>
                </a:r>
                <a:r>
                  <a:rPr lang="zh-CN" altLang="zh-CN" dirty="0"/>
                  <a:t>的数据，</a:t>
                </a:r>
                <a:r>
                  <a:rPr lang="en-US" altLang="zh-CN" dirty="0"/>
                  <a:t>1</a:t>
                </a:r>
                <a:r>
                  <a:rPr lang="zh-CN" altLang="zh-CN" dirty="0"/>
                  <a:t>≤</a:t>
                </a:r>
                <a:r>
                  <a:rPr lang="en-US" altLang="zh-CN" dirty="0" err="1"/>
                  <a:t>a,b,c</a:t>
                </a:r>
                <a:r>
                  <a:rPr lang="zh-CN" altLang="zh-CN" dirty="0"/>
                  <a:t>≤</a:t>
                </a:r>
                <a:r>
                  <a:rPr lang="en-US" altLang="zh-CN" dirty="0"/>
                  <a:t>100000</a:t>
                </a:r>
                <a:r>
                  <a:rPr lang="zh-CN" altLang="zh-CN" dirty="0"/>
                  <a:t>，</a:t>
                </a:r>
                <a:r>
                  <a:rPr lang="en-US" altLang="zh-CN" dirty="0"/>
                  <a:t>1</a:t>
                </a:r>
                <a:r>
                  <a:rPr lang="zh-CN" altLang="zh-CN" dirty="0"/>
                  <a:t>≤</a:t>
                </a:r>
                <a:r>
                  <a:rPr lang="en-US" altLang="zh-CN" dirty="0"/>
                  <a:t>n</a:t>
                </a:r>
                <a:r>
                  <a:rPr lang="zh-CN" altLang="zh-CN" dirty="0"/>
                  <a:t>≤</a:t>
                </a:r>
                <a:r>
                  <a:rPr lang="en-US" altLang="zh-CN" dirty="0"/>
                  <a:t>1000</a:t>
                </a:r>
                <a:r>
                  <a:rPr lang="zh-CN" altLang="zh-CN" dirty="0"/>
                  <a:t>，</a:t>
                </a:r>
                <a14:m>
                  <m:oMath xmlns:m="http://schemas.openxmlformats.org/officeDocument/2006/math">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zh-CN" dirty="0"/>
                  <a:t>≤</a:t>
                </a:r>
                <a:r>
                  <a:rPr lang="en-US" altLang="zh-CN" dirty="0"/>
                  <a:t>1000000</a:t>
                </a:r>
                <a:r>
                  <a:rPr lang="zh-CN" altLang="zh-CN" dirty="0"/>
                  <a:t>；</a:t>
                </a:r>
              </a:p>
              <a:p>
                <a:r>
                  <a:rPr lang="zh-CN" altLang="zh-CN" dirty="0"/>
                  <a:t>对于</a:t>
                </a:r>
                <a:r>
                  <a:rPr lang="en-US" altLang="zh-CN" dirty="0"/>
                  <a:t>100%</a:t>
                </a:r>
                <a:r>
                  <a:rPr lang="zh-CN" altLang="zh-CN" dirty="0"/>
                  <a:t>的数据，</a:t>
                </a:r>
                <a:r>
                  <a:rPr lang="en-US" altLang="zh-CN" dirty="0"/>
                  <a:t>1</a:t>
                </a:r>
                <a:r>
                  <a:rPr lang="zh-CN" altLang="zh-CN" dirty="0"/>
                  <a:t>≤</a:t>
                </a:r>
                <a:r>
                  <a:rPr lang="en-US" altLang="zh-CN" dirty="0" err="1"/>
                  <a:t>a,</a:t>
                </a:r>
                <a:r>
                  <a:rPr lang="en-US" altLang="zh-CN" dirty="0" err="1">
                    <a:solidFill>
                      <a:srgbClr val="FF0000"/>
                    </a:solidFill>
                  </a:rPr>
                  <a:t>b</a:t>
                </a:r>
                <a:r>
                  <a:rPr lang="en-US" altLang="zh-CN" dirty="0" err="1"/>
                  <a:t>,c</a:t>
                </a:r>
                <a:r>
                  <a:rPr lang="zh-CN" altLang="zh-CN" dirty="0"/>
                  <a:t>≤</a:t>
                </a:r>
                <a:r>
                  <a:rPr lang="en-US" altLang="zh-CN" dirty="0">
                    <a:solidFill>
                      <a:srgbClr val="FF0000"/>
                    </a:solidFill>
                  </a:rPr>
                  <a:t>10^12</a:t>
                </a:r>
                <a:r>
                  <a:rPr lang="zh-CN" altLang="zh-CN" dirty="0"/>
                  <a:t>，</a:t>
                </a:r>
                <a:r>
                  <a:rPr lang="en-US" altLang="zh-CN" dirty="0"/>
                  <a:t>1</a:t>
                </a:r>
                <a:r>
                  <a:rPr lang="zh-CN" altLang="zh-CN" dirty="0"/>
                  <a:t>≤</a:t>
                </a:r>
                <a:r>
                  <a:rPr lang="en-US" altLang="zh-CN" dirty="0"/>
                  <a:t>n</a:t>
                </a:r>
                <a:r>
                  <a:rPr lang="zh-CN" altLang="zh-CN" dirty="0"/>
                  <a:t>≤</a:t>
                </a:r>
                <a:r>
                  <a:rPr lang="en-US" altLang="zh-CN" dirty="0"/>
                  <a:t>10^5</a:t>
                </a:r>
                <a:r>
                  <a:rPr lang="zh-CN" altLang="zh-CN" dirty="0"/>
                  <a:t>，</a:t>
                </a:r>
                <a14:m>
                  <m:oMath xmlns:m="http://schemas.openxmlformats.org/officeDocument/2006/math">
                    <m:r>
                      <a:rPr lang="en-US" altLang="zh-CN" i="1" smtClean="0">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𝑖</m:t>
                        </m:r>
                      </m:sub>
                    </m:sSub>
                  </m:oMath>
                </a14:m>
                <a:r>
                  <a:rPr lang="zh-CN" altLang="zh-CN" dirty="0">
                    <a:solidFill>
                      <a:srgbClr val="FF0000"/>
                    </a:solidFill>
                  </a:rPr>
                  <a:t>≤</a:t>
                </a:r>
                <a:r>
                  <a:rPr lang="en-US" altLang="zh-CN" dirty="0">
                    <a:solidFill>
                      <a:srgbClr val="FF0000"/>
                    </a:solidFill>
                  </a:rPr>
                  <a:t>10^15</a:t>
                </a:r>
                <a:r>
                  <a:rPr lang="zh-CN" altLang="zh-CN" dirty="0" smtClean="0"/>
                  <a:t>；</a:t>
                </a:r>
                <a:endParaRPr lang="zh-CN"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7818454" cy="5046351"/>
              </a:xfrm>
              <a:blipFill>
                <a:blip r:embed="rId2"/>
                <a:stretch>
                  <a:fillRect l="-1013" r="-148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8387542" y="1620456"/>
            <a:ext cx="2857143" cy="4676190"/>
          </a:xfrm>
          <a:prstGeom prst="rect">
            <a:avLst/>
          </a:prstGeom>
        </p:spPr>
      </p:pic>
      <p:pic>
        <p:nvPicPr>
          <p:cNvPr id="14" name="图片 13"/>
          <p:cNvPicPr>
            <a:picLocks noChangeAspect="1"/>
          </p:cNvPicPr>
          <p:nvPr/>
        </p:nvPicPr>
        <p:blipFill>
          <a:blip r:embed="rId4"/>
          <a:stretch>
            <a:fillRect/>
          </a:stretch>
        </p:blipFill>
        <p:spPr>
          <a:xfrm>
            <a:off x="9844792" y="0"/>
            <a:ext cx="2347208" cy="1111538"/>
          </a:xfrm>
          <a:prstGeom prst="rect">
            <a:avLst/>
          </a:prstGeom>
        </p:spPr>
      </p:pic>
    </p:spTree>
    <p:extLst>
      <p:ext uri="{BB962C8B-B14F-4D97-AF65-F5344CB8AC3E}">
        <p14:creationId xmlns:p14="http://schemas.microsoft.com/office/powerpoint/2010/main" val="9017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T1 </a:t>
            </a:r>
            <a:r>
              <a:rPr lang="zh-CN" altLang="en-US" dirty="0"/>
              <a:t>列车抢</a:t>
            </a:r>
            <a:r>
              <a:rPr lang="zh-CN" altLang="en-US" dirty="0" smtClean="0"/>
              <a:t>票 </a:t>
            </a:r>
            <a:r>
              <a:rPr lang="en-US" altLang="zh-CN" dirty="0"/>
              <a:t>—— </a:t>
            </a:r>
            <a:r>
              <a:rPr lang="zh-CN" altLang="en-US" dirty="0" smtClean="0"/>
              <a:t>优化</a:t>
            </a:r>
            <a:endParaRPr lang="en-US" altLang="zh-CN" dirty="0"/>
          </a:p>
        </p:txBody>
      </p:sp>
      <p:sp>
        <p:nvSpPr>
          <p:cNvPr id="3" name="文本占位符 2"/>
          <p:cNvSpPr>
            <a:spLocks noGrp="1"/>
          </p:cNvSpPr>
          <p:nvPr>
            <p:ph type="body" sz="quarter" idx="11"/>
          </p:nvPr>
        </p:nvSpPr>
        <p:spPr>
          <a:xfrm>
            <a:off x="569088" y="1620456"/>
            <a:ext cx="7818454" cy="5046351"/>
          </a:xfrm>
        </p:spPr>
        <p:txBody>
          <a:bodyPr/>
          <a:lstStyle/>
          <a:p>
            <a:r>
              <a:rPr lang="zh-CN" altLang="en-US" dirty="0" smtClean="0"/>
              <a:t>在硬座不足，尚有硬卧的时候，计算需要多少硬卧代硬座，来替代循环模拟，可以轻松通过。</a:t>
            </a:r>
            <a:endParaRPr lang="zh-CN" altLang="zh-CN" dirty="0"/>
          </a:p>
        </p:txBody>
      </p:sp>
      <p:pic>
        <p:nvPicPr>
          <p:cNvPr id="5" name="图片 4"/>
          <p:cNvPicPr>
            <a:picLocks noChangeAspect="1"/>
          </p:cNvPicPr>
          <p:nvPr/>
        </p:nvPicPr>
        <p:blipFill>
          <a:blip r:embed="rId2"/>
          <a:stretch>
            <a:fillRect/>
          </a:stretch>
        </p:blipFill>
        <p:spPr>
          <a:xfrm>
            <a:off x="8387542" y="1620456"/>
            <a:ext cx="3190476" cy="4609524"/>
          </a:xfrm>
          <a:prstGeom prst="rect">
            <a:avLst/>
          </a:prstGeom>
        </p:spPr>
      </p:pic>
      <p:pic>
        <p:nvPicPr>
          <p:cNvPr id="7" name="图片 6"/>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69159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T1 </a:t>
            </a:r>
            <a:r>
              <a:rPr lang="zh-CN" altLang="en-US" dirty="0"/>
              <a:t>列车抢</a:t>
            </a:r>
            <a:r>
              <a:rPr lang="zh-CN" altLang="en-US" dirty="0" smtClean="0"/>
              <a:t>票 </a:t>
            </a:r>
            <a:r>
              <a:rPr lang="en-US" altLang="zh-CN" dirty="0"/>
              <a:t>—— </a:t>
            </a:r>
            <a:r>
              <a:rPr lang="zh-CN" altLang="en-US" dirty="0"/>
              <a:t>复杂度</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6845865" cy="5046351"/>
              </a:xfrm>
            </p:spPr>
            <p:txBody>
              <a:bodyPr/>
              <a:lstStyle/>
              <a:p>
                <a:r>
                  <a:rPr lang="zh-CN" altLang="en-US" dirty="0" smtClean="0"/>
                  <a:t>？？？做的时候根本没想过这些，直接通过了。</a:t>
                </a:r>
                <a:endParaRPr lang="en-US" altLang="zh-CN" dirty="0" smtClean="0"/>
              </a:p>
              <a:p>
                <a:endParaRPr lang="en-US" altLang="zh-CN" dirty="0"/>
              </a:p>
              <a:p>
                <a:r>
                  <a:rPr lang="zh-CN" altLang="en-US" dirty="0" smtClean="0"/>
                  <a:t>其实更重要的是</a:t>
                </a:r>
                <a:r>
                  <a:rPr lang="zh-CN" altLang="en-US" dirty="0" smtClean="0">
                    <a:solidFill>
                      <a:srgbClr val="FF0000"/>
                    </a:solidFill>
                  </a:rPr>
                  <a:t>下意识地</a:t>
                </a:r>
                <a:r>
                  <a:rPr lang="zh-CN" altLang="en-US" dirty="0" smtClean="0"/>
                  <a:t>分析算法复杂度。</a:t>
                </a:r>
                <a:endParaRPr lang="en-US" altLang="zh-CN" dirty="0" smtClean="0"/>
              </a:p>
              <a:p>
                <a:r>
                  <a:rPr lang="zh-CN" altLang="en-US" dirty="0" smtClean="0"/>
                  <a:t>在</a:t>
                </a:r>
                <a:r>
                  <a:rPr lang="en-US" altLang="zh-CN" dirty="0" smtClean="0"/>
                  <a:t>n</a:t>
                </a:r>
                <a:r>
                  <a:rPr lang="zh-CN" altLang="en-US" dirty="0" smtClean="0"/>
                  <a:t>的循环中大量</a:t>
                </a:r>
                <a:r>
                  <a:rPr lang="en-US" altLang="zh-CN" dirty="0" smtClean="0"/>
                  <a:t>if-else</a:t>
                </a:r>
                <a:r>
                  <a:rPr lang="zh-CN" altLang="en-US" dirty="0" smtClean="0"/>
                  <a:t>复杂度仍然是</a:t>
                </a:r>
                <a:r>
                  <a:rPr lang="en-US" altLang="zh-CN" dirty="0" smtClean="0"/>
                  <a:t>O(n)</a:t>
                </a:r>
                <a:r>
                  <a:rPr lang="zh-CN" altLang="en-US" dirty="0" smtClean="0"/>
                  <a:t>。</a:t>
                </a:r>
                <a:endParaRPr lang="en-US" altLang="zh-CN" dirty="0" smtClean="0"/>
              </a:p>
              <a:p>
                <a:r>
                  <a:rPr lang="zh-CN" altLang="en-US" dirty="0" smtClean="0"/>
                  <a:t>但涉及到</a:t>
                </a:r>
                <a:r>
                  <a:rPr lang="en-US" altLang="zh-CN" dirty="0" smtClean="0"/>
                  <a:t>b—</a:t>
                </a:r>
                <a:r>
                  <a:rPr lang="zh-CN" altLang="en-US" dirty="0" smtClean="0"/>
                  <a:t>以及</a:t>
                </a:r>
                <a:r>
                  <a:rPr lang="en-US" altLang="zh-CN" dirty="0" smtClean="0"/>
                  <a:t>x-=3</a:t>
                </a:r>
                <a:r>
                  <a:rPr lang="zh-CN" altLang="en-US" dirty="0" smtClean="0"/>
                  <a:t>的循环，则复杂度会增加</a:t>
                </a:r>
                <a:r>
                  <a:rPr lang="en-US" altLang="zh-CN" dirty="0" smtClean="0"/>
                  <a:t>O( min(b,</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smtClean="0"/>
                  <a:t>) )</a:t>
                </a:r>
                <a:r>
                  <a:rPr lang="zh-CN" altLang="en-US" dirty="0" smtClean="0"/>
                  <a:t>，在</a:t>
                </a:r>
                <a:r>
                  <a:rPr lang="en-US" altLang="zh-CN" dirty="0" smtClean="0"/>
                  <a:t>b</a:t>
                </a:r>
                <a:r>
                  <a:rPr lang="zh-CN" altLang="en-US" dirty="0" smtClean="0"/>
                  <a:t>和</a:t>
                </a:r>
                <a:r>
                  <a:rPr lang="en-US" altLang="zh-CN" dirty="0" smtClean="0"/>
                  <a:t>x</a:t>
                </a:r>
                <a:r>
                  <a:rPr lang="zh-CN" altLang="en-US" dirty="0" smtClean="0"/>
                  <a:t>都给的相当大的时候，自然会超时。</a:t>
                </a:r>
                <a:endParaRPr lang="en-US" altLang="zh-CN" dirty="0" smtClean="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6845865" cy="5046351"/>
              </a:xfrm>
              <a:blipFill>
                <a:blip r:embed="rId2"/>
                <a:stretch>
                  <a:fillRect l="-1158" r="-587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7784816" y="1620456"/>
            <a:ext cx="3838095" cy="3342857"/>
          </a:xfrm>
          <a:prstGeom prst="rect">
            <a:avLst/>
          </a:prstGeom>
        </p:spPr>
      </p:pic>
      <p:pic>
        <p:nvPicPr>
          <p:cNvPr id="6" name="图片 5"/>
          <p:cNvPicPr>
            <a:picLocks noChangeAspect="1"/>
          </p:cNvPicPr>
          <p:nvPr/>
        </p:nvPicPr>
        <p:blipFill>
          <a:blip r:embed="rId4"/>
          <a:stretch>
            <a:fillRect/>
          </a:stretch>
        </p:blipFill>
        <p:spPr>
          <a:xfrm>
            <a:off x="9844792" y="0"/>
            <a:ext cx="2347208" cy="1111538"/>
          </a:xfrm>
          <a:prstGeom prst="rect">
            <a:avLst/>
          </a:prstGeom>
        </p:spPr>
      </p:pic>
    </p:spTree>
    <p:extLst>
      <p:ext uri="{BB962C8B-B14F-4D97-AF65-F5344CB8AC3E}">
        <p14:creationId xmlns:p14="http://schemas.microsoft.com/office/powerpoint/2010/main" val="56581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T1 </a:t>
            </a:r>
            <a:r>
              <a:rPr lang="zh-CN" altLang="en-US" dirty="0"/>
              <a:t>列车抢</a:t>
            </a:r>
            <a:r>
              <a:rPr lang="zh-CN" altLang="en-US" dirty="0" smtClean="0"/>
              <a:t>票 </a:t>
            </a:r>
            <a:r>
              <a:rPr lang="en-US" altLang="zh-CN" dirty="0" smtClean="0"/>
              <a:t>—— </a:t>
            </a:r>
            <a:r>
              <a:rPr lang="zh-CN" altLang="en-US" dirty="0"/>
              <a:t>小结</a:t>
            </a:r>
            <a:endParaRPr lang="en-US" altLang="zh-CN" dirty="0"/>
          </a:p>
        </p:txBody>
      </p:sp>
      <p:sp>
        <p:nvSpPr>
          <p:cNvPr id="3" name="文本占位符 2"/>
          <p:cNvSpPr>
            <a:spLocks noGrp="1"/>
          </p:cNvSpPr>
          <p:nvPr>
            <p:ph type="body" sz="quarter" idx="11"/>
          </p:nvPr>
        </p:nvSpPr>
        <p:spPr>
          <a:xfrm>
            <a:off x="569088" y="1620456"/>
            <a:ext cx="11053823" cy="4664597"/>
          </a:xfrm>
        </p:spPr>
        <p:txBody>
          <a:bodyPr/>
          <a:lstStyle/>
          <a:p>
            <a:r>
              <a:rPr lang="en-US" altLang="zh-CN" dirty="0" smtClean="0"/>
              <a:t>T1</a:t>
            </a:r>
            <a:r>
              <a:rPr lang="zh-CN" altLang="en-US" dirty="0" smtClean="0"/>
              <a:t>小结：</a:t>
            </a:r>
            <a:endParaRPr lang="en-US" altLang="zh-CN" dirty="0" smtClean="0"/>
          </a:p>
          <a:p>
            <a:r>
              <a:rPr lang="zh-CN" altLang="en-US" dirty="0" smtClean="0"/>
              <a:t>对于</a:t>
            </a:r>
            <a:r>
              <a:rPr lang="en-US" altLang="zh-CN" dirty="0" smtClean="0"/>
              <a:t>if-else</a:t>
            </a:r>
            <a:r>
              <a:rPr lang="zh-CN" altLang="en-US" dirty="0" smtClean="0"/>
              <a:t>题，</a:t>
            </a:r>
            <a:r>
              <a:rPr lang="zh-CN" altLang="en-US" dirty="0" smtClean="0">
                <a:solidFill>
                  <a:srgbClr val="FF0000"/>
                </a:solidFill>
              </a:rPr>
              <a:t>理清逻辑</a:t>
            </a:r>
            <a:r>
              <a:rPr lang="zh-CN" altLang="en-US" dirty="0" smtClean="0"/>
              <a:t>，</a:t>
            </a:r>
            <a:r>
              <a:rPr lang="zh-CN" altLang="en-US" dirty="0" smtClean="0">
                <a:solidFill>
                  <a:srgbClr val="FF0000"/>
                </a:solidFill>
              </a:rPr>
              <a:t>避免遗漏</a:t>
            </a:r>
            <a:r>
              <a:rPr lang="zh-CN" altLang="en-US" dirty="0" smtClean="0"/>
              <a:t>就行，确保每一层的</a:t>
            </a:r>
            <a:r>
              <a:rPr lang="en-US" altLang="zh-CN" dirty="0" smtClean="0"/>
              <a:t>if-else</a:t>
            </a:r>
            <a:r>
              <a:rPr lang="zh-CN" altLang="en-US" dirty="0" smtClean="0"/>
              <a:t>将这层的所有情况都包含在内。</a:t>
            </a:r>
            <a:endParaRPr lang="en-US" altLang="zh-CN" dirty="0" smtClean="0"/>
          </a:p>
          <a:p>
            <a:r>
              <a:rPr lang="zh-CN" altLang="en-US" dirty="0" smtClean="0"/>
              <a:t>对于较大的数据，注意模拟过程中潜在的</a:t>
            </a:r>
            <a:r>
              <a:rPr lang="zh-CN" altLang="en-US" dirty="0" smtClean="0">
                <a:solidFill>
                  <a:srgbClr val="FF0000"/>
                </a:solidFill>
              </a:rPr>
              <a:t>超时</a:t>
            </a:r>
            <a:r>
              <a:rPr lang="zh-CN" altLang="en-US" dirty="0" smtClean="0"/>
              <a:t>可能性。</a:t>
            </a:r>
            <a:endParaRPr lang="en-US" altLang="zh-CN" dirty="0" smtClean="0"/>
          </a:p>
          <a:p>
            <a:r>
              <a:rPr lang="zh-CN" altLang="en-US" dirty="0" smtClean="0"/>
              <a:t>将</a:t>
            </a:r>
            <a:r>
              <a:rPr lang="zh-CN" altLang="en-US" dirty="0" smtClean="0">
                <a:solidFill>
                  <a:srgbClr val="FF0000"/>
                </a:solidFill>
              </a:rPr>
              <a:t>分析复杂度</a:t>
            </a:r>
            <a:r>
              <a:rPr lang="zh-CN" altLang="en-US" dirty="0" smtClean="0"/>
              <a:t>养成一种做题习惯。</a:t>
            </a:r>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359288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水池灌水</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Day1-T2-water</a:t>
            </a:r>
            <a:endParaRPr kumimoji="1" lang="zh-CN" altLang="en-US" dirty="0"/>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1318360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Day1 T2 </a:t>
            </a:r>
            <a:r>
              <a:rPr lang="zh-CN" altLang="en-US" dirty="0" smtClean="0"/>
              <a:t>水池</a:t>
            </a:r>
            <a:r>
              <a:rPr lang="zh-CN" altLang="en-US" dirty="0" smtClean="0"/>
              <a:t>灌水 </a:t>
            </a:r>
            <a:r>
              <a:rPr lang="en-US" altLang="zh-CN" dirty="0" smtClean="0"/>
              <a:t>—— </a:t>
            </a:r>
            <a:r>
              <a:rPr lang="zh-CN" altLang="en-US" dirty="0" smtClean="0"/>
              <a:t>题面</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zh-CN" altLang="zh-CN" dirty="0"/>
                  <a:t>有一个</a:t>
                </a:r>
                <a:r>
                  <a:rPr lang="en-US" altLang="zh-CN" dirty="0"/>
                  <a:t>n*m</a:t>
                </a:r>
                <a:r>
                  <a:rPr lang="zh-CN" altLang="zh-CN" dirty="0"/>
                  <a:t>的网格水池，其中有</a:t>
                </a:r>
                <a:r>
                  <a:rPr lang="en-US" altLang="zh-CN" dirty="0"/>
                  <a:t>k</a:t>
                </a:r>
                <a:r>
                  <a:rPr lang="zh-CN" altLang="zh-CN" dirty="0"/>
                  <a:t>个水源，依次在坐标为</a:t>
                </a:r>
                <a14:m>
                  <m:oMath xmlns:m="http://schemas.openxmlformats.org/officeDocument/2006/math">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zh-CN" altLang="zh-CN" dirty="0"/>
                  <a:t>，</a:t>
                </a:r>
                <a:r>
                  <a:rPr lang="en-US" altLang="zh-CN" dirty="0"/>
                  <a:t>……</a:t>
                </a:r>
                <a:r>
                  <a:rPr lang="zh-CN" altLang="zh-CN" dirty="0"/>
                  <a:t>，</a:t>
                </a:r>
                <a14:m>
                  <m:oMath xmlns:m="http://schemas.openxmlformats.org/officeDocument/2006/math">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r>
                      <a:rPr lang="en-US" altLang="zh-CN" i="1">
                        <a:latin typeface="Cambria Math" panose="02040503050406030204" pitchFamily="18" charset="0"/>
                      </a:rPr>
                      <m:t>)</m:t>
                    </m:r>
                  </m:oMath>
                </a14:m>
                <a:r>
                  <a:rPr lang="zh-CN" altLang="zh-CN" dirty="0"/>
                  <a:t>的网格里。</a:t>
                </a:r>
              </a:p>
              <a:p>
                <a:r>
                  <a:rPr lang="zh-CN" altLang="zh-CN" dirty="0"/>
                  <a:t>在第</a:t>
                </a:r>
                <a:r>
                  <a:rPr lang="en-US" altLang="zh-CN" dirty="0"/>
                  <a:t>0</a:t>
                </a:r>
                <a:r>
                  <a:rPr lang="zh-CN" altLang="zh-CN" dirty="0"/>
                  <a:t>秒时，整个水池是干涸的；在第</a:t>
                </a:r>
                <a:r>
                  <a:rPr lang="en-US" altLang="zh-CN" dirty="0"/>
                  <a:t>1</a:t>
                </a:r>
                <a:r>
                  <a:rPr lang="zh-CN" altLang="zh-CN" dirty="0"/>
                  <a:t>秒时，每个水源所在的格子被灌入了水；随后所有灌了水的格子都会在下一秒漫到上下左右相邻的干涸的格子里，直到将整个水池灌满。</a:t>
                </a:r>
              </a:p>
              <a:p>
                <a:r>
                  <a:rPr lang="zh-CN" altLang="zh-CN" dirty="0"/>
                  <a:t>问在第几秒时，整个水池会被灌满水，并输出过程中每一秒水池中有多少格是有水的。</a:t>
                </a:r>
              </a:p>
              <a:p>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r="-2095"/>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1051275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Day1 T2 </a:t>
            </a:r>
            <a:r>
              <a:rPr lang="zh-CN" altLang="en-US" dirty="0" smtClean="0"/>
              <a:t>水池</a:t>
            </a:r>
            <a:r>
              <a:rPr lang="zh-CN" altLang="en-US" dirty="0" smtClean="0"/>
              <a:t>灌水 </a:t>
            </a:r>
            <a:r>
              <a:rPr lang="en-US" altLang="zh-CN" dirty="0"/>
              <a:t>—— </a:t>
            </a:r>
            <a:r>
              <a:rPr lang="zh-CN" altLang="en-US" dirty="0"/>
              <a:t>数据范围</a:t>
            </a:r>
          </a:p>
        </p:txBody>
      </p:sp>
      <p:sp>
        <p:nvSpPr>
          <p:cNvPr id="3" name="文本占位符 2"/>
          <p:cNvSpPr>
            <a:spLocks noGrp="1"/>
          </p:cNvSpPr>
          <p:nvPr>
            <p:ph type="body" sz="quarter" idx="11"/>
          </p:nvPr>
        </p:nvSpPr>
        <p:spPr>
          <a:xfrm>
            <a:off x="569088" y="1620456"/>
            <a:ext cx="11053823" cy="4664597"/>
          </a:xfrm>
        </p:spPr>
        <p:txBody>
          <a:bodyPr/>
          <a:lstStyle/>
          <a:p>
            <a:r>
              <a:rPr lang="zh-CN" altLang="zh-CN" dirty="0"/>
              <a:t>数据范围</a:t>
            </a:r>
            <a:r>
              <a:rPr lang="zh-CN" altLang="zh-CN" dirty="0" smtClean="0"/>
              <a:t>：</a:t>
            </a:r>
            <a:endParaRPr lang="en-US" altLang="zh-CN" dirty="0" smtClean="0"/>
          </a:p>
          <a:p>
            <a:r>
              <a:rPr lang="zh-CN" altLang="zh-CN" dirty="0" smtClean="0"/>
              <a:t>对于</a:t>
            </a:r>
            <a:r>
              <a:rPr lang="en-US" altLang="zh-CN" dirty="0" smtClean="0"/>
              <a:t>20%</a:t>
            </a:r>
            <a:r>
              <a:rPr lang="zh-CN" altLang="zh-CN" dirty="0" smtClean="0"/>
              <a:t>的数据，</a:t>
            </a:r>
            <a:r>
              <a:rPr lang="en-US" altLang="zh-CN" dirty="0" smtClean="0"/>
              <a:t>1</a:t>
            </a:r>
            <a:r>
              <a:rPr lang="zh-CN" altLang="zh-CN" dirty="0" smtClean="0"/>
              <a:t>≤</a:t>
            </a:r>
            <a:r>
              <a:rPr lang="en-US" altLang="zh-CN" dirty="0" err="1" smtClean="0"/>
              <a:t>n,m</a:t>
            </a:r>
            <a:r>
              <a:rPr lang="zh-CN" altLang="zh-CN" dirty="0" smtClean="0"/>
              <a:t>≤</a:t>
            </a:r>
            <a:r>
              <a:rPr lang="en-US" altLang="zh-CN" dirty="0" smtClean="0"/>
              <a:t>10</a:t>
            </a:r>
            <a:r>
              <a:rPr lang="zh-CN" altLang="zh-CN" dirty="0" smtClean="0"/>
              <a:t>，</a:t>
            </a:r>
            <a:r>
              <a:rPr lang="en-US" altLang="zh-CN" dirty="0" smtClean="0"/>
              <a:t>k=1</a:t>
            </a:r>
            <a:r>
              <a:rPr lang="zh-CN" altLang="zh-CN" dirty="0" smtClean="0"/>
              <a:t>；</a:t>
            </a:r>
          </a:p>
          <a:p>
            <a:r>
              <a:rPr lang="zh-CN" altLang="zh-CN" dirty="0" smtClean="0"/>
              <a:t>对于</a:t>
            </a:r>
            <a:r>
              <a:rPr lang="en-US" altLang="zh-CN" dirty="0"/>
              <a:t>50%</a:t>
            </a:r>
            <a:r>
              <a:rPr lang="zh-CN" altLang="zh-CN" dirty="0"/>
              <a:t>的数据，</a:t>
            </a:r>
            <a:r>
              <a:rPr lang="en-US" altLang="zh-CN" dirty="0"/>
              <a:t>1</a:t>
            </a:r>
            <a:r>
              <a:rPr lang="zh-CN" altLang="zh-CN" dirty="0"/>
              <a:t>≤</a:t>
            </a:r>
            <a:r>
              <a:rPr lang="en-US" altLang="zh-CN" dirty="0" err="1"/>
              <a:t>n,m</a:t>
            </a:r>
            <a:r>
              <a:rPr lang="zh-CN" altLang="zh-CN" dirty="0"/>
              <a:t>≤</a:t>
            </a:r>
            <a:r>
              <a:rPr lang="en-US" altLang="zh-CN" dirty="0"/>
              <a:t>100</a:t>
            </a:r>
            <a:r>
              <a:rPr lang="zh-CN" altLang="zh-CN" dirty="0"/>
              <a:t>，</a:t>
            </a:r>
            <a:r>
              <a:rPr lang="en-US" altLang="zh-CN" dirty="0"/>
              <a:t>1</a:t>
            </a:r>
            <a:r>
              <a:rPr lang="zh-CN" altLang="zh-CN" dirty="0"/>
              <a:t>≤</a:t>
            </a:r>
            <a:r>
              <a:rPr lang="en-US" altLang="zh-CN" dirty="0"/>
              <a:t>k</a:t>
            </a:r>
            <a:r>
              <a:rPr lang="zh-CN" altLang="zh-CN" dirty="0"/>
              <a:t>≤</a:t>
            </a:r>
            <a:r>
              <a:rPr lang="en-US" altLang="zh-CN" dirty="0"/>
              <a:t>10</a:t>
            </a:r>
            <a:r>
              <a:rPr lang="zh-CN" altLang="zh-CN" dirty="0"/>
              <a:t>；</a:t>
            </a:r>
          </a:p>
          <a:p>
            <a:r>
              <a:rPr lang="zh-CN" altLang="zh-CN" dirty="0"/>
              <a:t>对于</a:t>
            </a:r>
            <a:r>
              <a:rPr lang="en-US" altLang="zh-CN" dirty="0"/>
              <a:t>100%</a:t>
            </a:r>
            <a:r>
              <a:rPr lang="zh-CN" altLang="zh-CN" dirty="0"/>
              <a:t>的数据，</a:t>
            </a:r>
            <a:r>
              <a:rPr lang="en-US" altLang="zh-CN" dirty="0"/>
              <a:t>1</a:t>
            </a:r>
            <a:r>
              <a:rPr lang="zh-CN" altLang="zh-CN" dirty="0"/>
              <a:t>≤</a:t>
            </a:r>
            <a:r>
              <a:rPr lang="en-US" altLang="zh-CN" dirty="0" err="1"/>
              <a:t>n,m</a:t>
            </a:r>
            <a:r>
              <a:rPr lang="zh-CN" altLang="zh-CN" dirty="0"/>
              <a:t>≤</a:t>
            </a:r>
            <a:r>
              <a:rPr lang="en-US" altLang="zh-CN" dirty="0"/>
              <a:t>1000</a:t>
            </a:r>
            <a:r>
              <a:rPr lang="zh-CN" altLang="zh-CN" dirty="0"/>
              <a:t>，</a:t>
            </a:r>
            <a:r>
              <a:rPr lang="en-US" altLang="zh-CN" dirty="0"/>
              <a:t>1</a:t>
            </a:r>
            <a:r>
              <a:rPr lang="zh-CN" altLang="zh-CN" dirty="0"/>
              <a:t>≤</a:t>
            </a:r>
            <a:r>
              <a:rPr lang="en-US" altLang="zh-CN" dirty="0"/>
              <a:t>k</a:t>
            </a:r>
            <a:r>
              <a:rPr lang="zh-CN" altLang="zh-CN" dirty="0"/>
              <a:t>≤</a:t>
            </a:r>
            <a:r>
              <a:rPr lang="en-US" altLang="zh-CN" dirty="0"/>
              <a:t>100</a:t>
            </a:r>
            <a:r>
              <a:rPr lang="zh-CN" altLang="zh-CN" dirty="0"/>
              <a:t>；</a:t>
            </a:r>
          </a:p>
          <a:p>
            <a:endParaRPr lang="zh-CN" altLang="en-US"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2133149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Day1 T2 </a:t>
            </a:r>
            <a:r>
              <a:rPr lang="zh-CN" altLang="en-US" dirty="0" smtClean="0"/>
              <a:t>水池</a:t>
            </a:r>
            <a:r>
              <a:rPr lang="zh-CN" altLang="en-US" dirty="0" smtClean="0"/>
              <a:t>灌水 </a:t>
            </a:r>
            <a:r>
              <a:rPr lang="en-US" altLang="zh-CN" dirty="0" smtClean="0"/>
              <a:t>—— </a:t>
            </a:r>
            <a:r>
              <a:rPr lang="zh-CN" altLang="en-US" dirty="0"/>
              <a:t>样例</a:t>
            </a:r>
          </a:p>
        </p:txBody>
      </p:sp>
      <p:sp>
        <p:nvSpPr>
          <p:cNvPr id="3" name="文本占位符 2"/>
          <p:cNvSpPr>
            <a:spLocks noGrp="1"/>
          </p:cNvSpPr>
          <p:nvPr>
            <p:ph type="body" sz="quarter" idx="11"/>
          </p:nvPr>
        </p:nvSpPr>
        <p:spPr>
          <a:xfrm>
            <a:off x="569088" y="1620457"/>
            <a:ext cx="11053823" cy="1904140"/>
          </a:xfrm>
        </p:spPr>
        <p:txBody>
          <a:bodyPr/>
          <a:lstStyle/>
          <a:p>
            <a:r>
              <a:rPr lang="zh-CN" altLang="en-US" dirty="0" smtClean="0"/>
              <a:t>样例</a:t>
            </a:r>
            <a:endParaRPr lang="en-US" altLang="zh-CN" dirty="0" smtClean="0"/>
          </a:p>
          <a:p>
            <a:pPr lvl="1"/>
            <a:r>
              <a:rPr lang="en-US" altLang="zh-CN" sz="2000" dirty="0" smtClean="0"/>
              <a:t>4 </a:t>
            </a:r>
            <a:r>
              <a:rPr lang="en-US" altLang="zh-CN" sz="2000" dirty="0"/>
              <a:t>5 2</a:t>
            </a:r>
            <a:endParaRPr lang="zh-CN" altLang="zh-CN" sz="2000" dirty="0"/>
          </a:p>
          <a:p>
            <a:pPr lvl="1"/>
            <a:r>
              <a:rPr lang="en-US" altLang="zh-CN" sz="2000" dirty="0"/>
              <a:t>2 3</a:t>
            </a:r>
            <a:endParaRPr lang="zh-CN" altLang="zh-CN" sz="2000" dirty="0"/>
          </a:p>
          <a:p>
            <a:pPr lvl="1"/>
            <a:r>
              <a:rPr lang="en-US" altLang="zh-CN" sz="2000" dirty="0"/>
              <a:t>3 4</a:t>
            </a:r>
            <a:endParaRPr lang="zh-CN" altLang="zh-CN" sz="2000" dirty="0"/>
          </a:p>
          <a:p>
            <a:endParaRPr lang="zh-CN" altLang="en-US" dirty="0"/>
          </a:p>
        </p:txBody>
      </p:sp>
      <p:sp>
        <p:nvSpPr>
          <p:cNvPr id="4" name="矩形 3"/>
          <p:cNvSpPr/>
          <p:nvPr/>
        </p:nvSpPr>
        <p:spPr>
          <a:xfrm>
            <a:off x="884972" y="4010735"/>
            <a:ext cx="1213659" cy="1054135"/>
          </a:xfrm>
          <a:prstGeom prst="rect">
            <a:avLst/>
          </a:prstGeom>
        </p:spPr>
        <p:txBody>
          <a:bodyPr wrap="square">
            <a:spAutoFit/>
          </a:bodyPr>
          <a:lstStyle/>
          <a:p>
            <a:pPr>
              <a:lnSpc>
                <a:spcPts val="1500"/>
              </a:lnSpc>
              <a:spcAft>
                <a:spcPts val="0"/>
              </a:spcAft>
            </a:pPr>
            <a:r>
              <a:rPr lang="en-US" altLang="zh-CN" sz="2400" dirty="0">
                <a:latin typeface="黑体" panose="02010609060101010101" pitchFamily="49" charset="-122"/>
                <a:ea typeface="黑体" panose="02010609060101010101" pitchFamily="49" charset="-122"/>
                <a:cs typeface="Times New Roman" panose="02020603050405020304" pitchFamily="18" charset="0"/>
              </a:rPr>
              <a:t>t=0</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xxxxx</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xxxxx</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xxxxx</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xxxxx</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p:cNvSpPr/>
          <p:nvPr/>
        </p:nvSpPr>
        <p:spPr>
          <a:xfrm>
            <a:off x="2479532" y="4010735"/>
            <a:ext cx="1213659" cy="1054135"/>
          </a:xfrm>
          <a:prstGeom prst="rect">
            <a:avLst/>
          </a:prstGeom>
        </p:spPr>
        <p:txBody>
          <a:bodyPr wrap="square">
            <a:spAutoFit/>
          </a:bodyPr>
          <a:lstStyle/>
          <a:p>
            <a:pPr>
              <a:lnSpc>
                <a:spcPts val="1500"/>
              </a:lnSpc>
              <a:spcAft>
                <a:spcPts val="0"/>
              </a:spcAft>
            </a:pPr>
            <a:r>
              <a:rPr lang="en-US" altLang="zh-CN" sz="2400" dirty="0">
                <a:latin typeface="黑体" panose="02010609060101010101" pitchFamily="49" charset="-122"/>
                <a:ea typeface="黑体" panose="02010609060101010101" pitchFamily="49" charset="-122"/>
                <a:cs typeface="Times New Roman" panose="02020603050405020304" pitchFamily="18" charset="0"/>
              </a:rPr>
              <a:t>t=1</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xxxxx</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xxoxx</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xxxox</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xxxxx</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 name="矩形 5"/>
          <p:cNvSpPr/>
          <p:nvPr/>
        </p:nvSpPr>
        <p:spPr>
          <a:xfrm>
            <a:off x="4074092" y="4015360"/>
            <a:ext cx="1213659" cy="1054135"/>
          </a:xfrm>
          <a:prstGeom prst="rect">
            <a:avLst/>
          </a:prstGeom>
        </p:spPr>
        <p:txBody>
          <a:bodyPr wrap="square">
            <a:spAutoFit/>
          </a:bodyPr>
          <a:lstStyle/>
          <a:p>
            <a:pPr>
              <a:lnSpc>
                <a:spcPts val="1500"/>
              </a:lnSpc>
              <a:spcAft>
                <a:spcPts val="0"/>
              </a:spcAft>
            </a:pPr>
            <a:r>
              <a:rPr lang="en-US" altLang="zh-CN" sz="2400" dirty="0">
                <a:latin typeface="黑体" panose="02010609060101010101" pitchFamily="49" charset="-122"/>
                <a:ea typeface="黑体" panose="02010609060101010101" pitchFamily="49" charset="-122"/>
                <a:cs typeface="Times New Roman" panose="02020603050405020304" pitchFamily="18" charset="0"/>
              </a:rPr>
              <a:t>t=2</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xxoxx</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xooox</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xxooo</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xxxox</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p:cNvSpPr/>
          <p:nvPr/>
        </p:nvSpPr>
        <p:spPr>
          <a:xfrm>
            <a:off x="5668652" y="4010735"/>
            <a:ext cx="1213659" cy="1054135"/>
          </a:xfrm>
          <a:prstGeom prst="rect">
            <a:avLst/>
          </a:prstGeom>
        </p:spPr>
        <p:txBody>
          <a:bodyPr wrap="square">
            <a:spAutoFit/>
          </a:bodyPr>
          <a:lstStyle/>
          <a:p>
            <a:pPr>
              <a:lnSpc>
                <a:spcPts val="1500"/>
              </a:lnSpc>
              <a:spcAft>
                <a:spcPts val="0"/>
              </a:spcAft>
            </a:pPr>
            <a:r>
              <a:rPr lang="en-US" altLang="zh-CN" sz="2400" dirty="0">
                <a:latin typeface="黑体" panose="02010609060101010101" pitchFamily="49" charset="-122"/>
                <a:ea typeface="黑体" panose="02010609060101010101" pitchFamily="49" charset="-122"/>
                <a:cs typeface="Times New Roman" panose="02020603050405020304" pitchFamily="18" charset="0"/>
              </a:rPr>
              <a:t>t=3</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xooox</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ooooo</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xoooo</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xxooo</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 name="矩形 7"/>
          <p:cNvSpPr/>
          <p:nvPr/>
        </p:nvSpPr>
        <p:spPr>
          <a:xfrm>
            <a:off x="7263212" y="4010735"/>
            <a:ext cx="1213659" cy="1054135"/>
          </a:xfrm>
          <a:prstGeom prst="rect">
            <a:avLst/>
          </a:prstGeom>
        </p:spPr>
        <p:txBody>
          <a:bodyPr wrap="square">
            <a:spAutoFit/>
          </a:bodyPr>
          <a:lstStyle/>
          <a:p>
            <a:pPr>
              <a:lnSpc>
                <a:spcPts val="1500"/>
              </a:lnSpc>
              <a:spcAft>
                <a:spcPts val="0"/>
              </a:spcAft>
            </a:pPr>
            <a:r>
              <a:rPr lang="en-US" altLang="zh-CN" sz="2400" dirty="0">
                <a:latin typeface="黑体" panose="02010609060101010101" pitchFamily="49" charset="-122"/>
                <a:ea typeface="黑体" panose="02010609060101010101" pitchFamily="49" charset="-122"/>
                <a:cs typeface="Times New Roman" panose="02020603050405020304" pitchFamily="18" charset="0"/>
              </a:rPr>
              <a:t>t=4</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ooooo</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ooooo</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ooooo</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xoooo</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9" name="矩形 8"/>
          <p:cNvSpPr/>
          <p:nvPr/>
        </p:nvSpPr>
        <p:spPr>
          <a:xfrm>
            <a:off x="8857772" y="4015360"/>
            <a:ext cx="1213659" cy="1054135"/>
          </a:xfrm>
          <a:prstGeom prst="rect">
            <a:avLst/>
          </a:prstGeom>
        </p:spPr>
        <p:txBody>
          <a:bodyPr wrap="square">
            <a:spAutoFit/>
          </a:bodyPr>
          <a:lstStyle/>
          <a:p>
            <a:pPr>
              <a:lnSpc>
                <a:spcPts val="1500"/>
              </a:lnSpc>
              <a:spcAft>
                <a:spcPts val="0"/>
              </a:spcAft>
            </a:pPr>
            <a:r>
              <a:rPr lang="en-US" altLang="zh-CN" sz="2400" dirty="0">
                <a:latin typeface="黑体" panose="02010609060101010101" pitchFamily="49" charset="-122"/>
                <a:ea typeface="黑体" panose="02010609060101010101" pitchFamily="49" charset="-122"/>
                <a:cs typeface="Times New Roman" panose="02020603050405020304" pitchFamily="18" charset="0"/>
              </a:rPr>
              <a:t>t=5</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ooooo</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ooooo</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ooooo</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a:p>
            <a:pPr>
              <a:lnSpc>
                <a:spcPts val="1500"/>
              </a:lnSpc>
              <a:spcAft>
                <a:spcPts val="0"/>
              </a:spcAft>
            </a:pP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ooooo</a:t>
            </a:r>
            <a:endParaRPr lang="zh-CN" altLang="zh-CN" sz="2400"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10" name="直接箭头连接符 9"/>
          <p:cNvCxnSpPr/>
          <p:nvPr/>
        </p:nvCxnSpPr>
        <p:spPr>
          <a:xfrm>
            <a:off x="1928121" y="4576154"/>
            <a:ext cx="5514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3522681" y="4576154"/>
            <a:ext cx="5514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5076534" y="4576154"/>
            <a:ext cx="5514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6683034" y="4576154"/>
            <a:ext cx="5514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8306361" y="4583079"/>
            <a:ext cx="5514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6" name="图片 15"/>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119845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Day1 T2 </a:t>
            </a:r>
            <a:r>
              <a:rPr lang="zh-CN" altLang="en-US" dirty="0" smtClean="0"/>
              <a:t>水池</a:t>
            </a:r>
            <a:r>
              <a:rPr lang="zh-CN" altLang="en-US" dirty="0" smtClean="0"/>
              <a:t>灌水 </a:t>
            </a:r>
            <a:r>
              <a:rPr lang="en-US" altLang="zh-CN" dirty="0" smtClean="0"/>
              <a:t>—— </a:t>
            </a:r>
            <a:r>
              <a:rPr lang="zh-CN" altLang="en-US" dirty="0" smtClean="0"/>
              <a:t>分析</a:t>
            </a:r>
            <a:endParaRPr lang="zh-CN" altLang="en-US" dirty="0"/>
          </a:p>
        </p:txBody>
      </p:sp>
      <p:sp>
        <p:nvSpPr>
          <p:cNvPr id="3" name="文本占位符 2"/>
          <p:cNvSpPr>
            <a:spLocks noGrp="1"/>
          </p:cNvSpPr>
          <p:nvPr>
            <p:ph type="body" sz="quarter" idx="11"/>
          </p:nvPr>
        </p:nvSpPr>
        <p:spPr>
          <a:xfrm>
            <a:off x="569088" y="1604943"/>
            <a:ext cx="3969662" cy="4737668"/>
          </a:xfrm>
        </p:spPr>
        <p:txBody>
          <a:bodyPr/>
          <a:lstStyle/>
          <a:p>
            <a:r>
              <a:rPr lang="zh-CN" altLang="en-US" dirty="0" smtClean="0"/>
              <a:t>对于灌水格子的</a:t>
            </a:r>
            <a:r>
              <a:rPr lang="zh-CN" altLang="en-US" dirty="0" smtClean="0">
                <a:solidFill>
                  <a:srgbClr val="FF0000"/>
                </a:solidFill>
              </a:rPr>
              <a:t>逐层拓展</a:t>
            </a:r>
            <a:r>
              <a:rPr lang="zh-CN" altLang="en-US" dirty="0" smtClean="0"/>
              <a:t>，只要学习过</a:t>
            </a:r>
            <a:r>
              <a:rPr lang="en-US" altLang="zh-CN" dirty="0" smtClean="0"/>
              <a:t>BFS</a:t>
            </a:r>
            <a:r>
              <a:rPr lang="zh-CN" altLang="en-US" dirty="0" smtClean="0"/>
              <a:t>（宽度优先搜索）的选手都会一目了然。</a:t>
            </a:r>
            <a:endParaRPr lang="en-US" altLang="zh-CN" dirty="0" smtClean="0"/>
          </a:p>
          <a:p>
            <a:r>
              <a:rPr lang="zh-CN" altLang="en-US" dirty="0" smtClean="0"/>
              <a:t>就本题来说，求灌满所需的秒数只是一个裸的</a:t>
            </a:r>
            <a:r>
              <a:rPr lang="en-US" altLang="zh-CN" dirty="0" smtClean="0"/>
              <a:t>BFS</a:t>
            </a:r>
            <a:r>
              <a:rPr lang="zh-CN" altLang="en-US" dirty="0" smtClean="0"/>
              <a:t>题。</a:t>
            </a:r>
            <a:endParaRPr lang="en-US" altLang="zh-CN" dirty="0" smtClean="0"/>
          </a:p>
        </p:txBody>
      </p:sp>
      <p:pic>
        <p:nvPicPr>
          <p:cNvPr id="13" name="图片 12"/>
          <p:cNvPicPr>
            <a:picLocks noChangeAspect="1"/>
          </p:cNvPicPr>
          <p:nvPr/>
        </p:nvPicPr>
        <p:blipFill>
          <a:blip r:embed="rId2"/>
          <a:stretch>
            <a:fillRect/>
          </a:stretch>
        </p:blipFill>
        <p:spPr>
          <a:xfrm>
            <a:off x="4891524" y="1532195"/>
            <a:ext cx="6980952" cy="5057143"/>
          </a:xfrm>
          <a:prstGeom prst="rect">
            <a:avLst/>
          </a:prstGeom>
        </p:spPr>
      </p:pic>
      <p:pic>
        <p:nvPicPr>
          <p:cNvPr id="16" name="图片 15"/>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96145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en-US" altLang="zh-CN" dirty="0" smtClean="0"/>
              <a:t>2018</a:t>
            </a:r>
            <a:r>
              <a:rPr kumimoji="1" lang="zh-CN" altLang="en-US" dirty="0" smtClean="0"/>
              <a:t>普及组热身赛</a:t>
            </a:r>
            <a:r>
              <a:rPr kumimoji="1" lang="en-US" altLang="zh-CN" dirty="0" smtClean="0"/>
              <a:t>Day1</a:t>
            </a:r>
            <a:r>
              <a:rPr kumimoji="1" lang="zh-CN" altLang="en-US" dirty="0" smtClean="0"/>
              <a:t>讲解</a:t>
            </a:r>
            <a:endParaRPr kumimoji="1" lang="zh-CN" altLang="en-US"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1926647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Day1 T2 </a:t>
            </a:r>
            <a:r>
              <a:rPr lang="zh-CN" altLang="en-US" dirty="0" smtClean="0"/>
              <a:t>水池</a:t>
            </a:r>
            <a:r>
              <a:rPr lang="zh-CN" altLang="en-US" dirty="0" smtClean="0"/>
              <a:t>灌水 </a:t>
            </a:r>
            <a:r>
              <a:rPr lang="en-US" altLang="zh-CN" dirty="0" smtClean="0"/>
              <a:t>—— </a:t>
            </a:r>
            <a:r>
              <a:rPr lang="zh-CN" altLang="en-US" dirty="0" smtClean="0"/>
              <a:t>分析</a:t>
            </a:r>
            <a:endParaRPr lang="zh-CN" altLang="en-US" dirty="0"/>
          </a:p>
        </p:txBody>
      </p:sp>
      <p:sp>
        <p:nvSpPr>
          <p:cNvPr id="3" name="文本占位符 2"/>
          <p:cNvSpPr>
            <a:spLocks noGrp="1"/>
          </p:cNvSpPr>
          <p:nvPr>
            <p:ph type="body" sz="quarter" idx="11"/>
          </p:nvPr>
        </p:nvSpPr>
        <p:spPr>
          <a:xfrm>
            <a:off x="569087" y="1604943"/>
            <a:ext cx="4767683" cy="4737668"/>
          </a:xfrm>
        </p:spPr>
        <p:txBody>
          <a:bodyPr/>
          <a:lstStyle/>
          <a:p>
            <a:r>
              <a:rPr lang="zh-CN" altLang="en-US" dirty="0" smtClean="0"/>
              <a:t>额外的要求只是输出过程中每一秒时有水格子的数量。</a:t>
            </a:r>
            <a:endParaRPr lang="en-US" altLang="zh-CN" dirty="0" smtClean="0"/>
          </a:p>
          <a:p>
            <a:r>
              <a:rPr lang="zh-CN" altLang="en-US" dirty="0"/>
              <a:t>只需</a:t>
            </a:r>
            <a:r>
              <a:rPr lang="zh-CN" altLang="en-US" dirty="0" smtClean="0"/>
              <a:t>要在</a:t>
            </a:r>
            <a:r>
              <a:rPr lang="en-US" altLang="zh-CN" dirty="0" smtClean="0"/>
              <a:t>BFS</a:t>
            </a:r>
            <a:r>
              <a:rPr lang="zh-CN" altLang="en-US" dirty="0" smtClean="0"/>
              <a:t>的过程中，将每个格子统计在该格子出队时对应的时间上，就能统计出每一秒新灌上水的格子数，随后做一个前缀和统计，即可轻松输出。</a:t>
            </a:r>
            <a:endParaRPr lang="en-US" altLang="zh-CN" dirty="0" smtClean="0"/>
          </a:p>
          <a:p>
            <a:r>
              <a:rPr lang="zh-CN" altLang="en-US" dirty="0"/>
              <a:t>总复杂</a:t>
            </a:r>
            <a:r>
              <a:rPr lang="zh-CN" altLang="en-US" dirty="0" smtClean="0"/>
              <a:t>度</a:t>
            </a:r>
            <a:r>
              <a:rPr lang="en-US" altLang="zh-CN" dirty="0" smtClean="0"/>
              <a:t>O(n*m)</a:t>
            </a:r>
          </a:p>
        </p:txBody>
      </p:sp>
      <p:pic>
        <p:nvPicPr>
          <p:cNvPr id="4" name="图片 3"/>
          <p:cNvPicPr>
            <a:picLocks noChangeAspect="1"/>
          </p:cNvPicPr>
          <p:nvPr/>
        </p:nvPicPr>
        <p:blipFill>
          <a:blip r:embed="rId2"/>
          <a:stretch>
            <a:fillRect/>
          </a:stretch>
        </p:blipFill>
        <p:spPr>
          <a:xfrm>
            <a:off x="5187314" y="1449967"/>
            <a:ext cx="6904762" cy="5047619"/>
          </a:xfrm>
          <a:prstGeom prst="rect">
            <a:avLst/>
          </a:prstGeom>
        </p:spPr>
      </p:pic>
      <p:pic>
        <p:nvPicPr>
          <p:cNvPr id="6" name="图片 5"/>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44812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Day1 T2 </a:t>
            </a:r>
            <a:r>
              <a:rPr lang="zh-CN" altLang="en-US" dirty="0" smtClean="0"/>
              <a:t>水池</a:t>
            </a:r>
            <a:r>
              <a:rPr lang="zh-CN" altLang="en-US" dirty="0" smtClean="0"/>
              <a:t>灌水 </a:t>
            </a:r>
            <a:r>
              <a:rPr lang="en-US" altLang="zh-CN" dirty="0" smtClean="0"/>
              <a:t>—— </a:t>
            </a:r>
            <a:r>
              <a:rPr lang="zh-CN" altLang="en-US" dirty="0" smtClean="0"/>
              <a:t>复杂度</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7" y="1604943"/>
                <a:ext cx="11053824" cy="4737668"/>
              </a:xfrm>
            </p:spPr>
            <p:txBody>
              <a:bodyPr/>
              <a:lstStyle/>
              <a:p>
                <a:r>
                  <a:rPr lang="zh-CN" altLang="en-US" dirty="0" smtClean="0"/>
                  <a:t>当然，如果不擅长</a:t>
                </a:r>
                <a:r>
                  <a:rPr lang="en-US" altLang="zh-CN" dirty="0" smtClean="0"/>
                  <a:t>BFS</a:t>
                </a:r>
                <a:r>
                  <a:rPr lang="zh-CN" altLang="en-US" dirty="0" smtClean="0"/>
                  <a:t>，遇到这样类型的题目，对过程进行模拟仍然是可行的。</a:t>
                </a:r>
                <a:endParaRPr lang="en-US" altLang="zh-CN" dirty="0" smtClean="0"/>
              </a:p>
              <a:p>
                <a:r>
                  <a:rPr lang="zh-CN" altLang="en-US" dirty="0" smtClean="0"/>
                  <a:t>做法也只是在每一秒遍历整个网格，将符合要求的格子进行标记。</a:t>
                </a:r>
                <a:endParaRPr lang="en-US" altLang="zh-CN" dirty="0" smtClean="0"/>
              </a:p>
              <a:p>
                <a:r>
                  <a:rPr lang="zh-CN" altLang="en-US" dirty="0" smtClean="0"/>
                  <a:t>不过可以计算其时间复杂度，总时间记为</a:t>
                </a:r>
                <a:r>
                  <a:rPr lang="en-US" altLang="zh-CN" dirty="0" smtClean="0"/>
                  <a:t>t</a:t>
                </a:r>
                <a:r>
                  <a:rPr lang="zh-CN" altLang="en-US" dirty="0" smtClean="0"/>
                  <a:t>的话，时间复杂度是</a:t>
                </a:r>
                <a:r>
                  <a:rPr lang="en-US" altLang="zh-CN" dirty="0" smtClean="0"/>
                  <a:t>O(t*n*m)</a:t>
                </a:r>
                <a:r>
                  <a:rPr lang="zh-CN" altLang="en-US" dirty="0" smtClean="0"/>
                  <a:t>。</a:t>
                </a:r>
                <a:endParaRPr lang="en-US" altLang="zh-CN" dirty="0" smtClean="0"/>
              </a:p>
              <a:p>
                <a:r>
                  <a:rPr lang="zh-CN" altLang="en-US" dirty="0" smtClean="0"/>
                  <a:t>在最坏情况下，</a:t>
                </a:r>
                <a:r>
                  <a:rPr lang="en-US" altLang="zh-CN" dirty="0" smtClean="0"/>
                  <a:t>t</a:t>
                </a:r>
                <a:r>
                  <a:rPr lang="zh-CN" altLang="en-US" dirty="0" smtClean="0"/>
                  <a:t>是</a:t>
                </a:r>
                <a:r>
                  <a:rPr lang="en-US" altLang="zh-CN" dirty="0" err="1" smtClean="0"/>
                  <a:t>n+m</a:t>
                </a:r>
                <a:r>
                  <a:rPr lang="zh-CN" altLang="en-US" dirty="0" smtClean="0"/>
                  <a:t>级别，于是复杂度会是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1000</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zh-CN" altLang="en-US" dirty="0" smtClean="0"/>
                  <a:t>，当然是可能导致超时的。</a:t>
                </a:r>
                <a:endParaRPr lang="en-US" altLang="zh-CN" dirty="0" smtClean="0"/>
              </a:p>
              <a:p>
                <a:r>
                  <a:rPr lang="zh-CN" altLang="en-US" dirty="0" smtClean="0"/>
                  <a:t>但是本题作为</a:t>
                </a:r>
                <a:r>
                  <a:rPr lang="en-US" altLang="zh-CN" dirty="0" smtClean="0"/>
                  <a:t>BFS</a:t>
                </a:r>
                <a:r>
                  <a:rPr lang="zh-CN" altLang="en-US" dirty="0" smtClean="0"/>
                  <a:t>裸题来说，我也并没有考虑太多情况，对于较大数据直接随机生成了。</a:t>
                </a:r>
                <a:endParaRPr lang="en-US" altLang="zh-CN" dirty="0" smtClean="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7" y="1604943"/>
                <a:ext cx="11053824" cy="4737668"/>
              </a:xfrm>
              <a:blipFill>
                <a:blip r:embed="rId2"/>
                <a:stretch>
                  <a:fillRect l="-717" r="-717"/>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245803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T2 </a:t>
            </a:r>
            <a:r>
              <a:rPr lang="zh-CN" altLang="en-US" dirty="0"/>
              <a:t>水池</a:t>
            </a:r>
            <a:r>
              <a:rPr lang="zh-CN" altLang="en-US" dirty="0" smtClean="0"/>
              <a:t>灌水 </a:t>
            </a:r>
            <a:r>
              <a:rPr lang="en-US" altLang="zh-CN" dirty="0" smtClean="0"/>
              <a:t>—— </a:t>
            </a:r>
            <a:r>
              <a:rPr lang="zh-CN" altLang="en-US" dirty="0" smtClean="0"/>
              <a:t>小结</a:t>
            </a:r>
            <a:endParaRPr lang="zh-CN" altLang="en-US" dirty="0"/>
          </a:p>
        </p:txBody>
      </p:sp>
      <p:sp>
        <p:nvSpPr>
          <p:cNvPr id="3" name="文本占位符 2"/>
          <p:cNvSpPr>
            <a:spLocks noGrp="1"/>
          </p:cNvSpPr>
          <p:nvPr>
            <p:ph type="body" sz="quarter" idx="11"/>
          </p:nvPr>
        </p:nvSpPr>
        <p:spPr>
          <a:xfrm>
            <a:off x="569088" y="1620456"/>
            <a:ext cx="11053823" cy="4664597"/>
          </a:xfrm>
        </p:spPr>
        <p:txBody>
          <a:bodyPr/>
          <a:lstStyle/>
          <a:p>
            <a:r>
              <a:rPr lang="en-US" altLang="zh-CN" dirty="0" smtClean="0"/>
              <a:t>T2</a:t>
            </a:r>
            <a:r>
              <a:rPr lang="zh-CN" altLang="en-US" dirty="0" smtClean="0"/>
              <a:t>小结：</a:t>
            </a:r>
            <a:endParaRPr lang="en-US" altLang="zh-CN" dirty="0" smtClean="0"/>
          </a:p>
          <a:p>
            <a:r>
              <a:rPr lang="en-US" altLang="zh-CN" dirty="0" smtClean="0"/>
              <a:t>BFS</a:t>
            </a:r>
            <a:r>
              <a:rPr lang="zh-CN" altLang="en-US" dirty="0" smtClean="0"/>
              <a:t>题在普及组比较少出现，由于其特点。</a:t>
            </a:r>
            <a:endParaRPr lang="en-US" altLang="zh-CN" dirty="0" smtClean="0"/>
          </a:p>
          <a:p>
            <a:r>
              <a:rPr lang="zh-CN" altLang="en-US" dirty="0" smtClean="0"/>
              <a:t>队列作为典型的</a:t>
            </a:r>
            <a:r>
              <a:rPr lang="en-US" altLang="zh-CN" dirty="0" smtClean="0"/>
              <a:t>STL</a:t>
            </a:r>
            <a:r>
              <a:rPr lang="zh-CN" altLang="en-US" dirty="0" smtClean="0"/>
              <a:t>，以及搜索作为基础算法，都需要非常熟练地掌握。</a:t>
            </a:r>
            <a:endParaRPr lang="zh-CN" altLang="en-US"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281845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挑选蛋糕</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Day1-T3-cake</a:t>
            </a:r>
            <a:endParaRPr kumimoji="1" lang="zh-CN" altLang="en-US" dirty="0"/>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41867029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Day1 T3 </a:t>
            </a:r>
            <a:r>
              <a:rPr lang="zh-CN" altLang="en-US" dirty="0" smtClean="0"/>
              <a:t>挑选</a:t>
            </a:r>
            <a:r>
              <a:rPr lang="zh-CN" altLang="en-US" dirty="0" smtClean="0"/>
              <a:t>蛋糕 </a:t>
            </a:r>
            <a:r>
              <a:rPr lang="en-US" altLang="zh-CN" dirty="0" smtClean="0"/>
              <a:t>—— </a:t>
            </a:r>
            <a:r>
              <a:rPr lang="zh-CN" altLang="en-US" dirty="0" smtClean="0"/>
              <a:t>题面</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zh-CN" altLang="zh-CN" dirty="0"/>
                  <a:t>一家蛋糕店有</a:t>
                </a:r>
                <a:r>
                  <a:rPr lang="en-US" altLang="zh-CN" dirty="0"/>
                  <a:t>n</a:t>
                </a:r>
                <a:r>
                  <a:rPr lang="zh-CN" altLang="zh-CN" dirty="0"/>
                  <a:t>个蛋糕，蛋糕编号为</a:t>
                </a:r>
                <a:r>
                  <a:rPr lang="en-US" altLang="zh-CN" dirty="0"/>
                  <a:t>1</a:t>
                </a:r>
                <a:r>
                  <a:rPr lang="zh-CN" altLang="zh-CN" dirty="0"/>
                  <a:t>到</a:t>
                </a:r>
                <a:r>
                  <a:rPr lang="en-US" altLang="zh-CN" dirty="0"/>
                  <a:t>n</a:t>
                </a:r>
                <a:r>
                  <a:rPr lang="zh-CN" altLang="zh-CN" dirty="0"/>
                  <a:t>，蛋糕的大小依次为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oMath>
                </a14:m>
                <a:r>
                  <a:rPr lang="zh-CN" altLang="zh-CN" dirty="0"/>
                  <a:t>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oMath>
                </a14:m>
                <a:r>
                  <a:rPr lang="zh-CN" altLang="zh-CN" dirty="0"/>
                  <a:t>，蛋糕的价格依次为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oMath>
                </a14:m>
                <a:r>
                  <a:rPr lang="zh-CN" altLang="zh-CN" dirty="0"/>
                  <a:t>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𝑛</m:t>
                        </m:r>
                      </m:sub>
                    </m:sSub>
                  </m:oMath>
                </a14:m>
                <a:r>
                  <a:rPr lang="zh-CN" altLang="zh-CN" dirty="0"/>
                  <a:t>。</a:t>
                </a:r>
              </a:p>
              <a:p>
                <a:r>
                  <a:rPr lang="zh-CN" altLang="zh-CN" dirty="0" smtClean="0"/>
                  <a:t>现在</a:t>
                </a:r>
                <a:r>
                  <a:rPr lang="zh-CN" altLang="zh-CN" dirty="0"/>
                  <a:t>你想要挑选三个蛋糕，编号为</a:t>
                </a:r>
                <a:r>
                  <a:rPr lang="en-US" altLang="zh-CN" dirty="0" err="1"/>
                  <a:t>i</a:t>
                </a:r>
                <a:r>
                  <a:rPr lang="zh-CN" altLang="zh-CN" dirty="0"/>
                  <a:t>、</a:t>
                </a:r>
                <a:r>
                  <a:rPr lang="en-US" altLang="zh-CN" dirty="0"/>
                  <a:t>j</a:t>
                </a:r>
                <a:r>
                  <a:rPr lang="zh-CN" altLang="zh-CN" dirty="0"/>
                  <a:t>、</a:t>
                </a:r>
                <a:r>
                  <a:rPr lang="en-US" altLang="zh-CN" dirty="0"/>
                  <a:t>k</a:t>
                </a:r>
                <a:r>
                  <a:rPr lang="zh-CN" altLang="zh-CN" dirty="0"/>
                  <a:t>，满足</a:t>
                </a:r>
                <a:r>
                  <a:rPr lang="en-US" altLang="zh-CN" dirty="0" err="1"/>
                  <a:t>i</a:t>
                </a:r>
                <a:r>
                  <a:rPr lang="en-US" altLang="zh-CN" dirty="0"/>
                  <a:t>&lt;j&lt;k</a:t>
                </a:r>
                <a:r>
                  <a:rPr lang="zh-CN" altLang="zh-CN" dirty="0"/>
                  <a:t>，且大小递增，即</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en-US" altLang="zh-CN" dirty="0"/>
                  <a:t>&lt;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𝑗</m:t>
                        </m:r>
                      </m:sub>
                    </m:sSub>
                  </m:oMath>
                </a14:m>
                <a:r>
                  <a:rPr lang="en-US" altLang="zh-CN" dirty="0"/>
                  <a:t>&lt;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m:t>
                        </m:r>
                      </m:sub>
                    </m:sSub>
                  </m:oMath>
                </a14:m>
                <a:r>
                  <a:rPr lang="zh-CN" altLang="zh-CN" dirty="0"/>
                  <a:t>。</a:t>
                </a:r>
              </a:p>
              <a:p>
                <a:r>
                  <a:rPr lang="zh-CN" altLang="zh-CN" dirty="0" smtClean="0"/>
                  <a:t>问</a:t>
                </a:r>
                <a:r>
                  <a:rPr lang="zh-CN" altLang="zh-CN" dirty="0"/>
                  <a:t>最少要花多少钱，数据保证有解。</a:t>
                </a:r>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r="-772"/>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19118043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Day1 T3 </a:t>
            </a:r>
            <a:r>
              <a:rPr lang="zh-CN" altLang="en-US" dirty="0" smtClean="0"/>
              <a:t>挑选</a:t>
            </a:r>
            <a:r>
              <a:rPr lang="zh-CN" altLang="en-US" dirty="0" smtClean="0"/>
              <a:t>蛋糕 </a:t>
            </a:r>
            <a:r>
              <a:rPr lang="en-US" altLang="zh-CN" dirty="0" smtClean="0"/>
              <a:t>—— </a:t>
            </a:r>
            <a:r>
              <a:rPr lang="zh-CN" altLang="en-US" dirty="0" smtClean="0"/>
              <a:t>数据范围</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zh-CN" altLang="en-US" dirty="0" smtClean="0"/>
                  <a:t>数据范围：</a:t>
                </a:r>
                <a:endParaRPr lang="en-US" altLang="zh-CN" dirty="0" smtClean="0"/>
              </a:p>
              <a:p>
                <a:r>
                  <a:rPr lang="zh-CN" altLang="zh-CN" dirty="0"/>
                  <a:t>对于前</a:t>
                </a:r>
                <a:r>
                  <a:rPr lang="en-US" altLang="zh-CN" dirty="0"/>
                  <a:t>30%</a:t>
                </a:r>
                <a:r>
                  <a:rPr lang="zh-CN" altLang="zh-CN" dirty="0"/>
                  <a:t>的数据，</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zh-CN" dirty="0"/>
                  <a:t>≤</a:t>
                </a:r>
                <a:r>
                  <a:rPr lang="en-US" altLang="zh-CN" dirty="0"/>
                  <a:t>100</a:t>
                </a:r>
                <a:r>
                  <a:rPr lang="zh-CN" altLang="zh-CN" dirty="0"/>
                  <a:t>；</a:t>
                </a:r>
              </a:p>
              <a:p>
                <a:r>
                  <a:rPr lang="zh-CN" altLang="zh-CN" dirty="0"/>
                  <a:t>对于前</a:t>
                </a:r>
                <a:r>
                  <a:rPr lang="en-US" altLang="zh-CN" dirty="0"/>
                  <a:t>60%</a:t>
                </a:r>
                <a:r>
                  <a:rPr lang="zh-CN" altLang="zh-CN" dirty="0"/>
                  <a:t>的数据，</a:t>
                </a:r>
                <a:r>
                  <a:rPr lang="en-US" altLang="zh-CN" dirty="0"/>
                  <a:t>1</a:t>
                </a:r>
                <a:r>
                  <a:rPr lang="zh-CN" altLang="zh-CN" dirty="0"/>
                  <a:t>≤</a:t>
                </a:r>
                <a:r>
                  <a:rPr lang="en-US" altLang="zh-CN" dirty="0"/>
                  <a:t>n</a:t>
                </a:r>
                <a:r>
                  <a:rPr lang="zh-CN" altLang="zh-CN" dirty="0"/>
                  <a:t>≤</a:t>
                </a:r>
                <a:r>
                  <a:rPr lang="en-US" altLang="zh-CN" dirty="0"/>
                  <a:t>100</a:t>
                </a:r>
                <a:r>
                  <a:rPr lang="zh-CN" altLang="zh-CN" dirty="0"/>
                  <a:t>；</a:t>
                </a:r>
              </a:p>
              <a:p>
                <a:r>
                  <a:rPr lang="zh-CN" altLang="zh-CN" dirty="0"/>
                  <a:t>对于</a:t>
                </a:r>
                <a:r>
                  <a:rPr lang="en-US" altLang="zh-CN" dirty="0"/>
                  <a:t>100%</a:t>
                </a:r>
                <a:r>
                  <a:rPr lang="zh-CN" altLang="zh-CN" dirty="0"/>
                  <a:t>的数据，</a:t>
                </a:r>
                <a:r>
                  <a:rPr lang="en-US" altLang="zh-CN" dirty="0"/>
                  <a:t>1</a:t>
                </a:r>
                <a:r>
                  <a:rPr lang="zh-CN" altLang="zh-CN" dirty="0"/>
                  <a:t>≤</a:t>
                </a:r>
                <a:r>
                  <a:rPr lang="en-US" altLang="zh-CN" dirty="0"/>
                  <a:t>n</a:t>
                </a:r>
                <a:r>
                  <a:rPr lang="zh-CN" altLang="zh-CN" dirty="0"/>
                  <a:t>≤</a:t>
                </a:r>
                <a:r>
                  <a:rPr lang="en-US" altLang="zh-CN" dirty="0"/>
                  <a:t>5000</a:t>
                </a:r>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en-US"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zh-CN" dirty="0"/>
                  <a:t>≤</a:t>
                </a:r>
                <a:r>
                  <a:rPr lang="en-US" altLang="zh-CN" dirty="0"/>
                  <a:t>10^9</a:t>
                </a:r>
                <a:r>
                  <a:rPr lang="zh-CN" altLang="zh-CN" dirty="0"/>
                  <a:t>；</a:t>
                </a:r>
              </a:p>
              <a:p>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1586301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T3 </a:t>
            </a:r>
            <a:r>
              <a:rPr lang="zh-CN" altLang="en-US" dirty="0"/>
              <a:t>挑选</a:t>
            </a:r>
            <a:r>
              <a:rPr lang="zh-CN" altLang="en-US" dirty="0" smtClean="0"/>
              <a:t>蛋糕 </a:t>
            </a:r>
            <a:r>
              <a:rPr lang="en-US" altLang="zh-CN" dirty="0" smtClean="0"/>
              <a:t>—— </a:t>
            </a:r>
            <a:r>
              <a:rPr lang="zh-CN" altLang="en-US" dirty="0" smtClean="0"/>
              <a:t>暴力枚举</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zh-CN" altLang="en-US" dirty="0" smtClean="0"/>
                  <a:t>题面非常简单易懂，用</a:t>
                </a:r>
                <a:r>
                  <a:rPr lang="zh-CN" altLang="en-US" dirty="0" smtClean="0">
                    <a:solidFill>
                      <a:srgbClr val="FF0000"/>
                    </a:solidFill>
                  </a:rPr>
                  <a:t>最少的花费</a:t>
                </a:r>
                <a:r>
                  <a:rPr lang="zh-CN" altLang="en-US" dirty="0" smtClean="0"/>
                  <a:t>买</a:t>
                </a:r>
                <a:r>
                  <a:rPr lang="zh-CN" altLang="en-US" dirty="0" smtClean="0">
                    <a:solidFill>
                      <a:srgbClr val="FF0000"/>
                    </a:solidFill>
                  </a:rPr>
                  <a:t>三个大小递增</a:t>
                </a:r>
                <a:r>
                  <a:rPr lang="zh-CN" altLang="en-US" dirty="0" smtClean="0"/>
                  <a:t>的蛋糕。</a:t>
                </a:r>
                <a:endParaRPr lang="en-US" altLang="zh-CN" dirty="0" smtClean="0"/>
              </a:p>
              <a:p>
                <a:r>
                  <a:rPr lang="zh-CN" altLang="en-US" dirty="0" smtClean="0"/>
                  <a:t>简直就像一道赤裸裸的枚举题。</a:t>
                </a:r>
                <a:endParaRPr lang="en-US" altLang="zh-CN" dirty="0" smtClean="0"/>
              </a:p>
              <a:p>
                <a:endParaRPr lang="en-US" altLang="zh-CN" dirty="0"/>
              </a:p>
              <a:p>
                <a:r>
                  <a:rPr lang="en-US" altLang="zh-CN" dirty="0" err="1" smtClean="0"/>
                  <a:t>i</a:t>
                </a:r>
                <a:r>
                  <a:rPr lang="zh-CN" altLang="en-US" dirty="0" smtClean="0"/>
                  <a:t>、</a:t>
                </a:r>
                <a:r>
                  <a:rPr lang="en-US" altLang="zh-CN" dirty="0" smtClean="0"/>
                  <a:t>j</a:t>
                </a:r>
                <a:r>
                  <a:rPr lang="zh-CN" altLang="en-US" dirty="0" smtClean="0"/>
                  <a:t>、</a:t>
                </a:r>
                <a:r>
                  <a:rPr lang="en-US" altLang="zh-CN" dirty="0" smtClean="0"/>
                  <a:t>k</a:t>
                </a:r>
                <a:r>
                  <a:rPr lang="zh-CN" altLang="en-US" dirty="0" smtClean="0"/>
                  <a:t>三层循环枚举，简单粗暴</a:t>
                </a:r>
                <a:endParaRPr lang="en-US" altLang="zh-CN" dirty="0" smtClean="0"/>
              </a:p>
              <a:p>
                <a:r>
                  <a:rPr lang="zh-CN" altLang="en-US" dirty="0" smtClean="0"/>
                  <a:t>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endParaRPr lang="en-US" altLang="zh-CN" dirty="0" smtClean="0"/>
              </a:p>
              <a:p>
                <a:r>
                  <a:rPr lang="en-US" altLang="zh-CN" dirty="0" smtClean="0"/>
                  <a:t>60</a:t>
                </a:r>
                <a:r>
                  <a:rPr lang="zh-CN" altLang="en-US" dirty="0" smtClean="0"/>
                  <a:t>分</a:t>
                </a:r>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6854202" y="2304753"/>
            <a:ext cx="4352381" cy="3561905"/>
          </a:xfrm>
          <a:prstGeom prst="rect">
            <a:avLst/>
          </a:prstGeom>
        </p:spPr>
      </p:pic>
      <p:pic>
        <p:nvPicPr>
          <p:cNvPr id="6" name="图片 5"/>
          <p:cNvPicPr>
            <a:picLocks noChangeAspect="1"/>
          </p:cNvPicPr>
          <p:nvPr/>
        </p:nvPicPr>
        <p:blipFill>
          <a:blip r:embed="rId4"/>
          <a:stretch>
            <a:fillRect/>
          </a:stretch>
        </p:blipFill>
        <p:spPr>
          <a:xfrm>
            <a:off x="9844792" y="0"/>
            <a:ext cx="2347208" cy="1111538"/>
          </a:xfrm>
          <a:prstGeom prst="rect">
            <a:avLst/>
          </a:prstGeom>
        </p:spPr>
      </p:pic>
    </p:spTree>
    <p:extLst>
      <p:ext uri="{BB962C8B-B14F-4D97-AF65-F5344CB8AC3E}">
        <p14:creationId xmlns:p14="http://schemas.microsoft.com/office/powerpoint/2010/main" val="4455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T3 </a:t>
            </a:r>
            <a:r>
              <a:rPr lang="zh-CN" altLang="en-US" dirty="0"/>
              <a:t>挑选</a:t>
            </a:r>
            <a:r>
              <a:rPr lang="zh-CN" altLang="en-US" dirty="0" smtClean="0"/>
              <a:t>蛋糕 </a:t>
            </a:r>
            <a:r>
              <a:rPr lang="en-US" altLang="zh-CN" dirty="0" smtClean="0"/>
              <a:t>—— </a:t>
            </a:r>
            <a:r>
              <a:rPr lang="zh-CN" altLang="en-US" dirty="0" smtClean="0"/>
              <a:t>复杂度</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zh-CN" altLang="zh-CN" dirty="0" smtClean="0"/>
                  <a:t>对于</a:t>
                </a:r>
                <a:r>
                  <a:rPr lang="en-US" altLang="zh-CN" dirty="0"/>
                  <a:t>100%</a:t>
                </a:r>
                <a:r>
                  <a:rPr lang="zh-CN" altLang="zh-CN" dirty="0"/>
                  <a:t>的数据，</a:t>
                </a:r>
                <a:r>
                  <a:rPr lang="en-US" altLang="zh-CN" dirty="0"/>
                  <a:t>1</a:t>
                </a:r>
                <a:r>
                  <a:rPr lang="zh-CN" altLang="zh-CN" dirty="0"/>
                  <a:t>≤</a:t>
                </a:r>
                <a:r>
                  <a:rPr lang="en-US" altLang="zh-CN" dirty="0"/>
                  <a:t>n</a:t>
                </a:r>
                <a:r>
                  <a:rPr lang="zh-CN" altLang="zh-CN" dirty="0"/>
                  <a:t>≤</a:t>
                </a:r>
                <a:r>
                  <a:rPr lang="en-US" altLang="zh-CN" dirty="0"/>
                  <a:t>5000</a:t>
                </a:r>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en-US"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zh-CN" dirty="0"/>
                  <a:t>≤</a:t>
                </a:r>
                <a:r>
                  <a:rPr lang="en-US" altLang="zh-CN" dirty="0"/>
                  <a:t>10^9</a:t>
                </a:r>
                <a:r>
                  <a:rPr lang="zh-CN" altLang="zh-CN" dirty="0" smtClean="0"/>
                  <a:t>；</a:t>
                </a:r>
                <a:endParaRPr lang="en-US" altLang="zh-CN" dirty="0" smtClean="0"/>
              </a:p>
              <a:p>
                <a:r>
                  <a:rPr lang="zh-CN" altLang="en-US" dirty="0"/>
                  <a:t>复杂</a:t>
                </a:r>
                <a:r>
                  <a:rPr lang="zh-CN" altLang="en-US" dirty="0" smtClean="0"/>
                  <a:t>度上限大概是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𝑙𝑜𝑔𝑛</m:t>
                    </m:r>
                    <m:r>
                      <a:rPr lang="en-US" altLang="zh-CN" b="0" i="1" smtClean="0">
                        <a:latin typeface="Cambria Math" panose="02040503050406030204" pitchFamily="18" charset="0"/>
                      </a:rPr>
                      <m:t>)</m:t>
                    </m:r>
                  </m:oMath>
                </a14:m>
                <a:r>
                  <a:rPr lang="zh-CN" altLang="en-US" dirty="0" smtClean="0"/>
                  <a:t>。</a:t>
                </a:r>
                <a:endParaRPr lang="en-US" altLang="zh-CN" dirty="0" smtClean="0"/>
              </a:p>
              <a:p>
                <a:endParaRPr lang="zh-CN"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186781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T3 </a:t>
            </a:r>
            <a:r>
              <a:rPr lang="zh-CN" altLang="en-US" dirty="0"/>
              <a:t>挑选</a:t>
            </a:r>
            <a:r>
              <a:rPr lang="zh-CN" altLang="en-US" dirty="0" smtClean="0"/>
              <a:t>蛋糕 </a:t>
            </a:r>
            <a:r>
              <a:rPr lang="en-US" altLang="zh-CN" dirty="0" smtClean="0"/>
              <a:t>—— </a:t>
            </a:r>
            <a:r>
              <a:rPr lang="zh-CN" altLang="en-US" dirty="0" smtClean="0"/>
              <a:t>分析</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zh-CN" altLang="en-US" dirty="0" smtClean="0"/>
                  <a:t>其实这一题非常像已经接触过的一个动态规划问题：最长上升子序列。</a:t>
                </a:r>
                <a:endParaRPr lang="en-US" altLang="zh-CN" dirty="0" smtClean="0"/>
              </a:p>
              <a:p>
                <a:r>
                  <a:rPr lang="zh-CN" altLang="en-US" dirty="0"/>
                  <a:t>同样</a:t>
                </a:r>
                <a:r>
                  <a:rPr lang="zh-CN" altLang="en-US" dirty="0" smtClean="0"/>
                  <a:t>要求</a:t>
                </a:r>
                <a:r>
                  <a:rPr lang="zh-CN" altLang="en-US" dirty="0" smtClean="0">
                    <a:solidFill>
                      <a:srgbClr val="FF0000"/>
                    </a:solidFill>
                  </a:rPr>
                  <a:t>递增</a:t>
                </a:r>
                <a:r>
                  <a:rPr lang="zh-CN" altLang="en-US" dirty="0" smtClean="0"/>
                  <a:t>，只不过</a:t>
                </a:r>
                <a:r>
                  <a:rPr lang="en-US" altLang="zh-CN" dirty="0" smtClean="0"/>
                  <a:t>LIS</a:t>
                </a:r>
                <a:r>
                  <a:rPr lang="zh-CN" altLang="en-US" dirty="0" smtClean="0"/>
                  <a:t>问题中询问的是</a:t>
                </a:r>
                <a:r>
                  <a:rPr lang="zh-CN" altLang="en-US" dirty="0" smtClean="0">
                    <a:solidFill>
                      <a:srgbClr val="FF0000"/>
                    </a:solidFill>
                  </a:rPr>
                  <a:t>最长长度</a:t>
                </a:r>
                <a:r>
                  <a:rPr lang="zh-CN" altLang="en-US" dirty="0" smtClean="0"/>
                  <a:t>，而本题中询问的是</a:t>
                </a:r>
                <a:r>
                  <a:rPr lang="zh-CN" altLang="en-US" dirty="0" smtClean="0">
                    <a:solidFill>
                      <a:srgbClr val="FF0000"/>
                    </a:solidFill>
                  </a:rPr>
                  <a:t>最小花费</a:t>
                </a:r>
                <a:r>
                  <a:rPr lang="zh-CN" altLang="en-US" dirty="0" smtClean="0"/>
                  <a:t>。</a:t>
                </a:r>
                <a:endParaRPr lang="en-US" altLang="zh-CN" dirty="0" smtClean="0"/>
              </a:p>
              <a:p>
                <a:r>
                  <a:rPr lang="zh-CN" altLang="en-US" dirty="0" smtClean="0"/>
                  <a:t>对于</a:t>
                </a:r>
                <a:r>
                  <a:rPr lang="en-US" altLang="zh-CN" dirty="0" smtClean="0"/>
                  <a:t>LIS</a:t>
                </a:r>
                <a:r>
                  <a:rPr lang="zh-CN" altLang="en-US" dirty="0" smtClean="0"/>
                  <a:t>问题来说，同样需要一个递增序列，其</a:t>
                </a:r>
                <a:r>
                  <a:rPr lang="en-US" altLang="zh-CN" dirty="0" err="1" smtClean="0"/>
                  <a:t>dp</a:t>
                </a:r>
                <a:r>
                  <a:rPr lang="zh-CN" altLang="en-US" dirty="0" smtClean="0"/>
                  <a:t>定义是以某个</a:t>
                </a:r>
                <a:r>
                  <a:rPr lang="zh-CN" altLang="en-US" dirty="0"/>
                  <a:t>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smtClean="0"/>
                  <a:t>为结尾的</a:t>
                </a:r>
                <a:r>
                  <a:rPr lang="en-US" altLang="zh-CN" dirty="0" smtClean="0"/>
                  <a:t>LIS</a:t>
                </a:r>
                <a:r>
                  <a:rPr lang="zh-CN" altLang="en-US" dirty="0" smtClean="0"/>
                  <a:t>长度，</a:t>
                </a:r>
                <a:r>
                  <a:rPr lang="zh-CN" altLang="en-US" dirty="0"/>
                  <a:t>这</a:t>
                </a:r>
                <a:r>
                  <a:rPr lang="zh-CN" altLang="en-US" dirty="0" smtClean="0"/>
                  <a:t>是因为在这个</a:t>
                </a:r>
                <a:r>
                  <a:rPr lang="en-US" altLang="zh-CN" dirty="0" smtClean="0"/>
                  <a:t>LIS</a:t>
                </a:r>
                <a:r>
                  <a:rPr lang="zh-CN" altLang="en-US" dirty="0" smtClean="0"/>
                  <a:t>序列中，前面的数一定都比</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smtClean="0"/>
                  <a:t>小了，而枚举后面的数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oMath>
                </a14:m>
                <a:r>
                  <a:rPr lang="zh-CN" altLang="en-US" dirty="0" smtClean="0"/>
                  <a:t>并从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smtClean="0"/>
                  <a:t>转移时，若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smtClean="0"/>
                  <a:t>，则一定有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𝑗</m:t>
                        </m:r>
                      </m:sub>
                    </m:sSub>
                  </m:oMath>
                </a14:m>
                <a:r>
                  <a:rPr lang="zh-CN" altLang="en-US" dirty="0" smtClean="0"/>
                  <a:t>大于前面的所有数。</a:t>
                </a:r>
                <a:endParaRPr lang="en-US" altLang="zh-CN" dirty="0" smtClean="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r="-717"/>
                </a:stretch>
              </a:blipFill>
            </p:spPr>
            <p:txBody>
              <a:bodyPr/>
              <a:lstStyle/>
              <a:p>
                <a:r>
                  <a:rPr lang="zh-CN" altLang="en-US">
                    <a:noFill/>
                  </a:rPr>
                  <a:t> </a:t>
                </a:r>
              </a:p>
            </p:txBody>
          </p:sp>
        </mc:Fallback>
      </mc:AlternateContent>
      <p:sp>
        <p:nvSpPr>
          <p:cNvPr id="4" name="文本框 3"/>
          <p:cNvSpPr txBox="1"/>
          <p:nvPr/>
        </p:nvSpPr>
        <p:spPr>
          <a:xfrm>
            <a:off x="2978501" y="5540125"/>
            <a:ext cx="2339102" cy="461665"/>
          </a:xfrm>
          <a:prstGeom prst="rect">
            <a:avLst/>
          </a:prstGeom>
        </p:spPr>
        <p:txBody>
          <a:bodyPr wrap="none" rtlCol="0">
            <a:spAutoFit/>
          </a:bodyPr>
          <a:lstStyle/>
          <a:p>
            <a:pPr algn="ctr"/>
            <a:r>
              <a:rPr kumimoji="1" lang="en-US" altLang="zh-CN" sz="2400" b="0" i="0" dirty="0" smtClean="0">
                <a:latin typeface="Source Han Sans CN" charset="-122"/>
                <a:ea typeface="Source Han Sans CN" charset="-122"/>
                <a:cs typeface="Source Han Sans CN" charset="-122"/>
              </a:rPr>
              <a:t>1 2 4 5 ……10</a:t>
            </a:r>
            <a:endParaRPr kumimoji="1" lang="zh-CN" altLang="en-US" sz="2400" b="0" i="0" dirty="0" smtClean="0">
              <a:latin typeface="Source Han Sans CN" charset="-122"/>
              <a:ea typeface="Source Han Sans CN" charset="-122"/>
              <a:cs typeface="Source Han Sans CN" charset="-122"/>
            </a:endParaRPr>
          </a:p>
        </p:txBody>
      </p:sp>
      <p:cxnSp>
        <p:nvCxnSpPr>
          <p:cNvPr id="5" name="直接箭头连接符 4"/>
          <p:cNvCxnSpPr/>
          <p:nvPr/>
        </p:nvCxnSpPr>
        <p:spPr>
          <a:xfrm flipV="1">
            <a:off x="4074615" y="5954702"/>
            <a:ext cx="2" cy="31465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958632" y="6237965"/>
            <a:ext cx="2231966" cy="461665"/>
          </a:xfrm>
          <a:prstGeom prst="rect">
            <a:avLst/>
          </a:prstGeom>
        </p:spPr>
        <p:txBody>
          <a:bodyPr wrap="square" rtlCol="0">
            <a:spAutoFit/>
          </a:bodyPr>
          <a:lstStyle/>
          <a:p>
            <a:pPr algn="ctr"/>
            <a:r>
              <a:rPr kumimoji="1" lang="zh-CN" altLang="en-US" sz="2400" b="0" i="0" dirty="0" smtClean="0">
                <a:latin typeface="Source Han Sans CN" charset="-122"/>
                <a:ea typeface="Source Han Sans CN" charset="-122"/>
                <a:cs typeface="Source Han Sans CN" charset="-122"/>
              </a:rPr>
              <a:t>最长长度是</a:t>
            </a:r>
            <a:r>
              <a:rPr kumimoji="1" lang="en-US" altLang="zh-CN" sz="2400" b="0" i="0" dirty="0" smtClean="0">
                <a:latin typeface="Source Han Sans CN" charset="-122"/>
                <a:ea typeface="Source Han Sans CN" charset="-122"/>
                <a:cs typeface="Source Han Sans CN" charset="-122"/>
              </a:rPr>
              <a:t>4</a:t>
            </a:r>
            <a:endParaRPr kumimoji="1" lang="zh-CN" altLang="en-US" sz="2400" b="0" i="0" dirty="0" smtClean="0">
              <a:latin typeface="Source Han Sans CN" charset="-122"/>
              <a:ea typeface="Source Han Sans CN" charset="-122"/>
              <a:cs typeface="Source Han Sans CN" charset="-122"/>
            </a:endParaRPr>
          </a:p>
        </p:txBody>
      </p:sp>
      <p:pic>
        <p:nvPicPr>
          <p:cNvPr id="9" name="图片 8"/>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174386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T3 </a:t>
            </a:r>
            <a:r>
              <a:rPr lang="zh-CN" altLang="en-US" dirty="0"/>
              <a:t>挑选</a:t>
            </a:r>
            <a:r>
              <a:rPr lang="zh-CN" altLang="en-US" dirty="0" smtClean="0"/>
              <a:t>蛋糕 </a:t>
            </a:r>
            <a:r>
              <a:rPr lang="en-US" altLang="zh-CN" dirty="0" smtClean="0"/>
              <a:t>—— DP</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zh-CN" altLang="en-US" dirty="0" smtClean="0"/>
                  <a:t>类似的，本题中我们也可以将上升序列的最小花费存在最后一个蛋糕上。</a:t>
                </a:r>
                <a:endParaRPr lang="en-US" altLang="zh-CN" dirty="0" smtClean="0"/>
              </a:p>
              <a:p>
                <a:r>
                  <a:rPr lang="zh-CN" altLang="en-US" dirty="0" smtClean="0"/>
                  <a:t>定义</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smtClean="0"/>
                  <a:t>表示以第</a:t>
                </a:r>
                <a:r>
                  <a:rPr lang="en-US" altLang="zh-CN" dirty="0" err="1" smtClean="0"/>
                  <a:t>i</a:t>
                </a:r>
                <a:r>
                  <a:rPr lang="zh-CN" altLang="en-US" dirty="0" smtClean="0"/>
                  <a:t>个蛋糕为结尾的</a:t>
                </a:r>
                <a:r>
                  <a:rPr lang="en-US" altLang="zh-CN" dirty="0" smtClean="0"/>
                  <a:t>t</a:t>
                </a:r>
                <a:r>
                  <a:rPr lang="zh-CN" altLang="en-US" dirty="0" smtClean="0"/>
                  <a:t>递增元组的最小花费。</a:t>
                </a:r>
                <a:endParaRPr lang="en-US" altLang="zh-CN" dirty="0" smtClean="0"/>
              </a:p>
              <a:p>
                <a:r>
                  <a:rPr lang="zh-CN" altLang="en-US" dirty="0" smtClean="0"/>
                  <a:t>显然</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[1]</m:t>
                    </m:r>
                  </m:oMath>
                </a14:m>
                <a:r>
                  <a:rPr lang="zh-CN" altLang="en-US" dirty="0" smtClean="0"/>
                  <a:t>也就是第</a:t>
                </a:r>
                <a:r>
                  <a:rPr lang="en-US" altLang="zh-CN" dirty="0" err="1" smtClean="0"/>
                  <a:t>i</a:t>
                </a:r>
                <a:r>
                  <a:rPr lang="zh-CN" altLang="en-US" dirty="0" smtClean="0"/>
                  <a:t>个蛋糕的花费本身</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smtClean="0"/>
                  <a:t>。</a:t>
                </a:r>
                <a:endParaRPr lang="en-US" altLang="zh-CN" dirty="0" smtClean="0"/>
              </a:p>
              <a:p>
                <a:r>
                  <a:rPr lang="zh-CN" altLang="en-US" dirty="0" smtClean="0"/>
                  <a:t>转移方程则为</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𝑗</m:t>
                            </m:r>
                            <m:r>
                              <a:rPr lang="en-US" altLang="zh-CN" b="0" i="1" smtClean="0">
                                <a:latin typeface="Cambria Math" panose="02040503050406030204" pitchFamily="18" charset="0"/>
                              </a:rPr>
                              <m:t>&lt;</m:t>
                            </m:r>
                            <m:r>
                              <a:rPr lang="en-US" altLang="zh-CN" b="0" i="1" smtClean="0">
                                <a:latin typeface="Cambria Math" panose="02040503050406030204" pitchFamily="18" charset="0"/>
                              </a:rPr>
                              <m:t>𝑖</m:t>
                            </m:r>
                            <m:r>
                              <a:rPr lang="en-US" altLang="zh-CN" b="0" i="1" smtClean="0">
                                <a:latin typeface="Cambria Math" panose="02040503050406030204" pitchFamily="18" charset="0"/>
                              </a:rPr>
                              <m:t>&amp;&amp;</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lim>
                        </m:limLow>
                      </m:fName>
                      <m:e>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func>
                  </m:oMath>
                </a14:m>
                <a:r>
                  <a:rPr lang="zh-CN" altLang="en-US" dirty="0" smtClean="0"/>
                  <a:t>。</a:t>
                </a:r>
                <a:endParaRPr lang="en-US" altLang="zh-CN" dirty="0" smtClean="0"/>
              </a:p>
              <a:p>
                <a:r>
                  <a:rPr lang="zh-CN" altLang="en-US" dirty="0" smtClean="0"/>
                  <a:t>所以我们只需要</a:t>
                </a:r>
                <a:r>
                  <a:rPr lang="en-US" altLang="zh-CN" dirty="0" smtClean="0"/>
                  <a:t>t</a:t>
                </a:r>
                <a:r>
                  <a:rPr lang="zh-CN" altLang="en-US" dirty="0" smtClean="0"/>
                  <a:t>次遍历所有蛋糕，进行动态规划的更新就可以了。</a:t>
                </a:r>
                <a:endParaRPr lang="en-US" altLang="zh-CN" dirty="0" smtClean="0"/>
              </a:p>
              <a:p>
                <a:r>
                  <a:rPr lang="zh-CN" altLang="en-US" dirty="0" smtClean="0"/>
                  <a:t>因为我们只需要求三元组，所以</a:t>
                </a:r>
                <a:r>
                  <a:rPr lang="en-US" altLang="zh-CN" dirty="0" smtClean="0"/>
                  <a:t>t</a:t>
                </a:r>
                <a:r>
                  <a:rPr lang="zh-CN" altLang="en-US" dirty="0"/>
                  <a:t>只</a:t>
                </a:r>
                <a:r>
                  <a:rPr lang="zh-CN" altLang="en-US" dirty="0" smtClean="0"/>
                  <a:t>要求到</a:t>
                </a:r>
                <a:r>
                  <a:rPr lang="en-US" altLang="zh-CN" dirty="0" smtClean="0"/>
                  <a:t>3</a:t>
                </a:r>
                <a:r>
                  <a:rPr lang="zh-CN" altLang="en-US" dirty="0" smtClean="0"/>
                  <a:t>。</a:t>
                </a:r>
                <a:endParaRPr lang="en-US" altLang="zh-CN" dirty="0" smtClean="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116189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列车抢票</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Day1-T1-ticket</a:t>
            </a:r>
            <a:endParaRPr kumimoji="1" lang="zh-CN" altLang="en-US" dirty="0"/>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1000343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T3 </a:t>
            </a:r>
            <a:r>
              <a:rPr lang="zh-CN" altLang="en-US" dirty="0"/>
              <a:t>挑选</a:t>
            </a:r>
            <a:r>
              <a:rPr lang="zh-CN" altLang="en-US" dirty="0" smtClean="0"/>
              <a:t>蛋糕 </a:t>
            </a:r>
            <a:r>
              <a:rPr lang="en-US" altLang="zh-CN" dirty="0" smtClean="0"/>
              <a:t>—— DP</a:t>
            </a:r>
            <a:endParaRPr lang="zh-CN" altLang="en-US" dirty="0"/>
          </a:p>
        </p:txBody>
      </p:sp>
      <mc:AlternateContent xmlns:mc="http://schemas.openxmlformats.org/markup-compatibility/2006" xmlns:a14="http://schemas.microsoft.com/office/drawing/2010/main">
        <mc:Choice Requires="a14">
          <p:sp>
            <p:nvSpPr>
              <p:cNvPr id="5" name="文本占位符 2"/>
              <p:cNvSpPr>
                <a:spLocks noGrp="1"/>
              </p:cNvSpPr>
              <p:nvPr>
                <p:ph type="body" sz="quarter" idx="11"/>
              </p:nvPr>
            </p:nvSpPr>
            <p:spPr>
              <a:xfrm>
                <a:off x="569088" y="1620456"/>
                <a:ext cx="11053823" cy="4772031"/>
              </a:xfrm>
            </p:spPr>
            <p:txBody>
              <a:bodyPr/>
              <a:lstStyle/>
              <a:p>
                <a:r>
                  <a:rPr lang="en-US" altLang="zh-CN" dirty="0" smtClean="0"/>
                  <a:t>10</a:t>
                </a:r>
                <a:endParaRPr lang="zh-CN" altLang="zh-CN" dirty="0"/>
              </a:p>
              <a:p>
                <a:r>
                  <a:rPr lang="en-US" altLang="zh-CN" dirty="0"/>
                  <a:t>1 2 3 4 5 6 7 8 9 10</a:t>
                </a:r>
                <a:endParaRPr lang="zh-CN" altLang="zh-CN" dirty="0"/>
              </a:p>
              <a:p>
                <a:r>
                  <a:rPr lang="en-US" altLang="zh-CN" dirty="0"/>
                  <a:t>10 13 11 14 15 12 13 13 18 </a:t>
                </a:r>
                <a:r>
                  <a:rPr lang="en-US" altLang="zh-CN" dirty="0" smtClean="0"/>
                  <a:t>13</a:t>
                </a:r>
              </a:p>
              <a:p>
                <a:endParaRPr lang="en-US" altLang="zh-CN" dirty="0"/>
              </a:p>
              <a:p>
                <a:endParaRPr lang="en-US" altLang="zh-CN" dirty="0" smtClean="0"/>
              </a:p>
              <a:p>
                <a:endParaRPr lang="en-US" altLang="zh-CN" dirty="0"/>
              </a:p>
              <a:p>
                <a:r>
                  <a:rPr lang="zh-CN" altLang="en-US" dirty="0" smtClean="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zh-CN" altLang="zh-CN" dirty="0"/>
              </a:p>
            </p:txBody>
          </p:sp>
        </mc:Choice>
        <mc:Fallback xmlns="">
          <p:sp>
            <p:nvSpPr>
              <p:cNvPr id="5"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772031"/>
              </a:xfrm>
              <a:blipFill>
                <a:blip r:embed="rId2"/>
                <a:stretch>
                  <a:fillRect l="-717"/>
                </a:stretch>
              </a:blipFill>
            </p:spPr>
            <p:txBody>
              <a:bodyPr/>
              <a:lstStyle/>
              <a:p>
                <a:r>
                  <a:rPr lang="zh-CN"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2814989826"/>
              </p:ext>
            </p:extLst>
          </p:nvPr>
        </p:nvGraphicFramePr>
        <p:xfrm>
          <a:off x="569088" y="3827853"/>
          <a:ext cx="8314570" cy="1483360"/>
        </p:xfrm>
        <a:graphic>
          <a:graphicData uri="http://schemas.openxmlformats.org/drawingml/2006/table">
            <a:tbl>
              <a:tblPr firstRow="1" bandRow="1">
                <a:tableStyleId>{5C22544A-7EE6-4342-B048-85BDC9FD1C3A}</a:tableStyleId>
              </a:tblPr>
              <a:tblGrid>
                <a:gridCol w="856208">
                  <a:extLst>
                    <a:ext uri="{9D8B030D-6E8A-4147-A177-3AD203B41FA5}">
                      <a16:colId xmlns:a16="http://schemas.microsoft.com/office/drawing/2014/main" val="253467557"/>
                    </a:ext>
                  </a:extLst>
                </a:gridCol>
                <a:gridCol w="655532">
                  <a:extLst>
                    <a:ext uri="{9D8B030D-6E8A-4147-A177-3AD203B41FA5}">
                      <a16:colId xmlns:a16="http://schemas.microsoft.com/office/drawing/2014/main" val="1761132107"/>
                    </a:ext>
                  </a:extLst>
                </a:gridCol>
                <a:gridCol w="755870">
                  <a:extLst>
                    <a:ext uri="{9D8B030D-6E8A-4147-A177-3AD203B41FA5}">
                      <a16:colId xmlns:a16="http://schemas.microsoft.com/office/drawing/2014/main" val="2155610640"/>
                    </a:ext>
                  </a:extLst>
                </a:gridCol>
                <a:gridCol w="755870">
                  <a:extLst>
                    <a:ext uri="{9D8B030D-6E8A-4147-A177-3AD203B41FA5}">
                      <a16:colId xmlns:a16="http://schemas.microsoft.com/office/drawing/2014/main" val="2949791971"/>
                    </a:ext>
                  </a:extLst>
                </a:gridCol>
                <a:gridCol w="755870">
                  <a:extLst>
                    <a:ext uri="{9D8B030D-6E8A-4147-A177-3AD203B41FA5}">
                      <a16:colId xmlns:a16="http://schemas.microsoft.com/office/drawing/2014/main" val="2994597885"/>
                    </a:ext>
                  </a:extLst>
                </a:gridCol>
                <a:gridCol w="755870">
                  <a:extLst>
                    <a:ext uri="{9D8B030D-6E8A-4147-A177-3AD203B41FA5}">
                      <a16:colId xmlns:a16="http://schemas.microsoft.com/office/drawing/2014/main" val="1638756548"/>
                    </a:ext>
                  </a:extLst>
                </a:gridCol>
                <a:gridCol w="755870">
                  <a:extLst>
                    <a:ext uri="{9D8B030D-6E8A-4147-A177-3AD203B41FA5}">
                      <a16:colId xmlns:a16="http://schemas.microsoft.com/office/drawing/2014/main" val="1515727955"/>
                    </a:ext>
                  </a:extLst>
                </a:gridCol>
                <a:gridCol w="755870">
                  <a:extLst>
                    <a:ext uri="{9D8B030D-6E8A-4147-A177-3AD203B41FA5}">
                      <a16:colId xmlns:a16="http://schemas.microsoft.com/office/drawing/2014/main" val="2430912267"/>
                    </a:ext>
                  </a:extLst>
                </a:gridCol>
                <a:gridCol w="755870">
                  <a:extLst>
                    <a:ext uri="{9D8B030D-6E8A-4147-A177-3AD203B41FA5}">
                      <a16:colId xmlns:a16="http://schemas.microsoft.com/office/drawing/2014/main" val="2646867640"/>
                    </a:ext>
                  </a:extLst>
                </a:gridCol>
                <a:gridCol w="755870">
                  <a:extLst>
                    <a:ext uri="{9D8B030D-6E8A-4147-A177-3AD203B41FA5}">
                      <a16:colId xmlns:a16="http://schemas.microsoft.com/office/drawing/2014/main" val="2295403516"/>
                    </a:ext>
                  </a:extLst>
                </a:gridCol>
                <a:gridCol w="755870">
                  <a:extLst>
                    <a:ext uri="{9D8B030D-6E8A-4147-A177-3AD203B41FA5}">
                      <a16:colId xmlns:a16="http://schemas.microsoft.com/office/drawing/2014/main" val="4019813145"/>
                    </a:ext>
                  </a:extLst>
                </a:gridCol>
              </a:tblGrid>
              <a:tr h="370840">
                <a:tc>
                  <a:txBody>
                    <a:bodyPr/>
                    <a:lstStyle/>
                    <a:p>
                      <a:r>
                        <a:rPr lang="en-US" altLang="zh-CN" dirty="0" smtClean="0"/>
                        <a:t>i</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extLst>
                  <a:ext uri="{0D108BD9-81ED-4DB2-BD59-A6C34878D82A}">
                    <a16:rowId xmlns:a16="http://schemas.microsoft.com/office/drawing/2014/main" val="2547963223"/>
                  </a:ext>
                </a:extLst>
              </a:tr>
              <a:tr h="370840">
                <a:tc>
                  <a:txBody>
                    <a:bodyPr/>
                    <a:lstStyle/>
                    <a:p>
                      <a:r>
                        <a:rPr lang="en-US" altLang="zh-CN" dirty="0" err="1" smtClean="0"/>
                        <a:t>dp</a:t>
                      </a:r>
                      <a:r>
                        <a:rPr lang="en-US" altLang="zh-CN" dirty="0" smtClean="0"/>
                        <a:t>[</a:t>
                      </a:r>
                      <a:r>
                        <a:rPr lang="en-US" altLang="zh-CN" dirty="0" err="1" smtClean="0"/>
                        <a:t>i</a:t>
                      </a:r>
                      <a:r>
                        <a:rPr lang="en-US" altLang="zh-CN" dirty="0" smtClean="0"/>
                        <a:t>][1]</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14</a:t>
                      </a:r>
                      <a:endParaRPr lang="zh-CN" altLang="en-US" dirty="0"/>
                    </a:p>
                  </a:txBody>
                  <a:tcPr/>
                </a:tc>
                <a:tc>
                  <a:txBody>
                    <a:bodyPr/>
                    <a:lstStyle/>
                    <a:p>
                      <a:r>
                        <a:rPr lang="en-US" altLang="zh-CN" dirty="0" smtClean="0"/>
                        <a:t>15</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18</a:t>
                      </a:r>
                      <a:endParaRPr lang="zh-CN" altLang="en-US" dirty="0"/>
                    </a:p>
                  </a:txBody>
                  <a:tcPr/>
                </a:tc>
                <a:tc>
                  <a:txBody>
                    <a:bodyPr/>
                    <a:lstStyle/>
                    <a:p>
                      <a:r>
                        <a:rPr lang="en-US" altLang="zh-CN" dirty="0" smtClean="0"/>
                        <a:t>13</a:t>
                      </a:r>
                      <a:endParaRPr lang="zh-CN" altLang="en-US" dirty="0"/>
                    </a:p>
                  </a:txBody>
                  <a:tcPr/>
                </a:tc>
                <a:extLst>
                  <a:ext uri="{0D108BD9-81ED-4DB2-BD59-A6C34878D82A}">
                    <a16:rowId xmlns:a16="http://schemas.microsoft.com/office/drawing/2014/main" val="397913443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dp</a:t>
                      </a:r>
                      <a:r>
                        <a:rPr lang="en-US" altLang="zh-CN" dirty="0" smtClean="0"/>
                        <a:t>[</a:t>
                      </a:r>
                      <a:r>
                        <a:rPr lang="en-US" altLang="zh-CN" dirty="0" err="1" smtClean="0"/>
                        <a:t>i</a:t>
                      </a:r>
                      <a:r>
                        <a:rPr lang="en-US" altLang="zh-CN" dirty="0" smtClean="0"/>
                        <a:t>][2]</a:t>
                      </a:r>
                      <a:endParaRPr lang="zh-CN" altLang="en-US" dirty="0" smtClean="0"/>
                    </a:p>
                  </a:txBody>
                  <a:tcPr/>
                </a:tc>
                <a:tc>
                  <a:txBody>
                    <a:bodyPr/>
                    <a:lstStyle/>
                    <a:p>
                      <a:r>
                        <a:rPr lang="en-US" altLang="zh-CN" dirty="0" smtClean="0"/>
                        <a:t>INF</a:t>
                      </a:r>
                      <a:endParaRPr lang="zh-CN" altLang="en-US" dirty="0"/>
                    </a:p>
                  </a:txBody>
                  <a:tcPr/>
                </a:tc>
                <a:tc>
                  <a:txBody>
                    <a:bodyPr/>
                    <a:lstStyle/>
                    <a:p>
                      <a:r>
                        <a:rPr lang="en-US" altLang="zh-CN" dirty="0" smtClean="0"/>
                        <a:t>23</a:t>
                      </a:r>
                      <a:endParaRPr lang="zh-CN" altLang="en-US" dirty="0"/>
                    </a:p>
                  </a:txBody>
                  <a:tcPr/>
                </a:tc>
                <a:tc>
                  <a:txBody>
                    <a:bodyPr/>
                    <a:lstStyle/>
                    <a:p>
                      <a:r>
                        <a:rPr lang="en-US" altLang="zh-CN" dirty="0" smtClean="0"/>
                        <a:t>21</a:t>
                      </a:r>
                      <a:endParaRPr lang="zh-CN" altLang="en-US" dirty="0"/>
                    </a:p>
                  </a:txBody>
                  <a:tcPr/>
                </a:tc>
                <a:tc>
                  <a:txBody>
                    <a:bodyPr/>
                    <a:lstStyle/>
                    <a:p>
                      <a:r>
                        <a:rPr lang="en-US" altLang="zh-CN" dirty="0" smtClean="0"/>
                        <a:t>24</a:t>
                      </a:r>
                      <a:endParaRPr lang="zh-CN" altLang="en-US" dirty="0"/>
                    </a:p>
                  </a:txBody>
                  <a:tcPr/>
                </a:tc>
                <a:tc>
                  <a:txBody>
                    <a:bodyPr/>
                    <a:lstStyle/>
                    <a:p>
                      <a:r>
                        <a:rPr lang="en-US" altLang="zh-CN" dirty="0" smtClean="0"/>
                        <a:t>25</a:t>
                      </a:r>
                      <a:endParaRPr lang="zh-CN" altLang="en-US" dirty="0"/>
                    </a:p>
                  </a:txBody>
                  <a:tcPr/>
                </a:tc>
                <a:tc>
                  <a:txBody>
                    <a:bodyPr/>
                    <a:lstStyle/>
                    <a:p>
                      <a:r>
                        <a:rPr lang="en-US" altLang="zh-CN" dirty="0" smtClean="0"/>
                        <a:t>22</a:t>
                      </a:r>
                      <a:endParaRPr lang="zh-CN" altLang="en-US" dirty="0"/>
                    </a:p>
                  </a:txBody>
                  <a:tcPr/>
                </a:tc>
                <a:tc>
                  <a:txBody>
                    <a:bodyPr/>
                    <a:lstStyle/>
                    <a:p>
                      <a:r>
                        <a:rPr lang="en-US" altLang="zh-CN" dirty="0" smtClean="0"/>
                        <a:t>23</a:t>
                      </a:r>
                      <a:endParaRPr lang="zh-CN" altLang="en-US" dirty="0"/>
                    </a:p>
                  </a:txBody>
                  <a:tcPr/>
                </a:tc>
                <a:tc>
                  <a:txBody>
                    <a:bodyPr/>
                    <a:lstStyle/>
                    <a:p>
                      <a:r>
                        <a:rPr lang="en-US" altLang="zh-CN" dirty="0" smtClean="0"/>
                        <a:t>23</a:t>
                      </a:r>
                      <a:endParaRPr lang="zh-CN" altLang="en-US" dirty="0"/>
                    </a:p>
                  </a:txBody>
                  <a:tcPr/>
                </a:tc>
                <a:tc>
                  <a:txBody>
                    <a:bodyPr/>
                    <a:lstStyle/>
                    <a:p>
                      <a:r>
                        <a:rPr lang="en-US" altLang="zh-CN" dirty="0" smtClean="0"/>
                        <a:t>28</a:t>
                      </a:r>
                      <a:endParaRPr lang="zh-CN" altLang="en-US" dirty="0"/>
                    </a:p>
                  </a:txBody>
                  <a:tcPr/>
                </a:tc>
                <a:tc>
                  <a:txBody>
                    <a:bodyPr/>
                    <a:lstStyle/>
                    <a:p>
                      <a:r>
                        <a:rPr lang="en-US" altLang="zh-CN" dirty="0" smtClean="0"/>
                        <a:t>23</a:t>
                      </a:r>
                      <a:endParaRPr lang="zh-CN" altLang="en-US" dirty="0"/>
                    </a:p>
                  </a:txBody>
                  <a:tcPr/>
                </a:tc>
                <a:extLst>
                  <a:ext uri="{0D108BD9-81ED-4DB2-BD59-A6C34878D82A}">
                    <a16:rowId xmlns:a16="http://schemas.microsoft.com/office/drawing/2014/main" val="24114237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dp</a:t>
                      </a:r>
                      <a:r>
                        <a:rPr lang="en-US" altLang="zh-CN" dirty="0" smtClean="0"/>
                        <a:t>[</a:t>
                      </a:r>
                      <a:r>
                        <a:rPr lang="en-US" altLang="zh-CN" dirty="0" err="1" smtClean="0"/>
                        <a:t>i</a:t>
                      </a:r>
                      <a:r>
                        <a:rPr lang="en-US" altLang="zh-CN" dirty="0" smtClean="0"/>
                        <a:t>][3]</a:t>
                      </a:r>
                      <a:endParaRPr lang="zh-CN" altLang="en-US" dirty="0" smtClean="0"/>
                    </a:p>
                  </a:txBody>
                  <a:tcPr/>
                </a:tc>
                <a:tc>
                  <a:txBody>
                    <a:bodyPr/>
                    <a:lstStyle/>
                    <a:p>
                      <a:r>
                        <a:rPr lang="en-US" altLang="zh-CN" dirty="0" smtClean="0"/>
                        <a:t>INF</a:t>
                      </a:r>
                      <a:endParaRPr lang="zh-CN" altLang="en-US" dirty="0"/>
                    </a:p>
                  </a:txBody>
                  <a:tcPr/>
                </a:tc>
                <a:tc>
                  <a:txBody>
                    <a:bodyPr/>
                    <a:lstStyle/>
                    <a:p>
                      <a:r>
                        <a:rPr lang="en-US" altLang="zh-CN" dirty="0" smtClean="0"/>
                        <a:t>INF</a:t>
                      </a:r>
                      <a:endParaRPr lang="zh-CN" altLang="en-US" dirty="0"/>
                    </a:p>
                  </a:txBody>
                  <a:tcPr/>
                </a:tc>
                <a:tc>
                  <a:txBody>
                    <a:bodyPr/>
                    <a:lstStyle/>
                    <a:p>
                      <a:r>
                        <a:rPr lang="en-US" altLang="zh-CN" dirty="0" smtClean="0"/>
                        <a:t>34</a:t>
                      </a:r>
                      <a:endParaRPr lang="zh-CN" altLang="en-US" dirty="0"/>
                    </a:p>
                  </a:txBody>
                  <a:tcPr/>
                </a:tc>
                <a:tc>
                  <a:txBody>
                    <a:bodyPr/>
                    <a:lstStyle/>
                    <a:p>
                      <a:r>
                        <a:rPr lang="en-US" altLang="zh-CN" dirty="0" smtClean="0"/>
                        <a:t>35</a:t>
                      </a:r>
                      <a:endParaRPr lang="zh-CN" altLang="en-US" dirty="0"/>
                    </a:p>
                  </a:txBody>
                  <a:tcPr/>
                </a:tc>
                <a:tc>
                  <a:txBody>
                    <a:bodyPr/>
                    <a:lstStyle/>
                    <a:p>
                      <a:r>
                        <a:rPr lang="en-US" altLang="zh-CN" dirty="0" smtClean="0"/>
                        <a:t>36</a:t>
                      </a:r>
                      <a:endParaRPr lang="zh-CN" altLang="en-US" dirty="0"/>
                    </a:p>
                  </a:txBody>
                  <a:tcPr/>
                </a:tc>
                <a:tc>
                  <a:txBody>
                    <a:bodyPr/>
                    <a:lstStyle/>
                    <a:p>
                      <a:r>
                        <a:rPr lang="en-US" altLang="zh-CN" dirty="0" smtClean="0"/>
                        <a:t>33</a:t>
                      </a:r>
                      <a:endParaRPr lang="zh-CN" altLang="en-US" dirty="0"/>
                    </a:p>
                  </a:txBody>
                  <a:tcPr/>
                </a:tc>
                <a:tc>
                  <a:txBody>
                    <a:bodyPr/>
                    <a:lstStyle/>
                    <a:p>
                      <a:r>
                        <a:rPr lang="en-US" altLang="zh-CN" dirty="0" smtClean="0"/>
                        <a:t>34</a:t>
                      </a:r>
                      <a:endParaRPr lang="zh-CN" altLang="en-US" dirty="0"/>
                    </a:p>
                  </a:txBody>
                  <a:tcPr/>
                </a:tc>
                <a:tc>
                  <a:txBody>
                    <a:bodyPr/>
                    <a:lstStyle/>
                    <a:p>
                      <a:r>
                        <a:rPr lang="en-US" altLang="zh-CN" dirty="0" smtClean="0"/>
                        <a:t>34</a:t>
                      </a:r>
                      <a:endParaRPr lang="zh-CN" altLang="en-US" dirty="0"/>
                    </a:p>
                  </a:txBody>
                  <a:tcPr/>
                </a:tc>
                <a:tc>
                  <a:txBody>
                    <a:bodyPr/>
                    <a:lstStyle/>
                    <a:p>
                      <a:r>
                        <a:rPr lang="en-US" altLang="zh-CN" dirty="0" smtClean="0"/>
                        <a:t>39</a:t>
                      </a:r>
                      <a:endParaRPr lang="zh-CN" altLang="en-US" dirty="0"/>
                    </a:p>
                  </a:txBody>
                  <a:tcPr/>
                </a:tc>
                <a:tc>
                  <a:txBody>
                    <a:bodyPr/>
                    <a:lstStyle/>
                    <a:p>
                      <a:r>
                        <a:rPr lang="en-US" altLang="zh-CN" dirty="0" smtClean="0"/>
                        <a:t>34</a:t>
                      </a:r>
                      <a:endParaRPr lang="zh-CN" altLang="en-US" dirty="0"/>
                    </a:p>
                  </a:txBody>
                  <a:tcPr/>
                </a:tc>
                <a:extLst>
                  <a:ext uri="{0D108BD9-81ED-4DB2-BD59-A6C34878D82A}">
                    <a16:rowId xmlns:a16="http://schemas.microsoft.com/office/drawing/2014/main" val="2825072262"/>
                  </a:ext>
                </a:extLst>
              </a:tr>
            </a:tbl>
          </a:graphicData>
        </a:graphic>
      </p:graphicFrame>
      <p:pic>
        <p:nvPicPr>
          <p:cNvPr id="8" name="图片 7"/>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131295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T3 </a:t>
            </a:r>
            <a:r>
              <a:rPr lang="zh-CN" altLang="en-US" dirty="0"/>
              <a:t>挑选</a:t>
            </a:r>
            <a:r>
              <a:rPr lang="zh-CN" altLang="en-US" dirty="0" smtClean="0"/>
              <a:t>蛋糕 </a:t>
            </a:r>
            <a:r>
              <a:rPr lang="en-US" altLang="zh-CN" dirty="0" smtClean="0"/>
              <a:t>—— DP</a:t>
            </a:r>
            <a:endParaRPr lang="zh-CN" altLang="en-US" dirty="0"/>
          </a:p>
        </p:txBody>
      </p:sp>
      <p:pic>
        <p:nvPicPr>
          <p:cNvPr id="4" name="图片 3"/>
          <p:cNvPicPr>
            <a:picLocks noChangeAspect="1"/>
          </p:cNvPicPr>
          <p:nvPr/>
        </p:nvPicPr>
        <p:blipFill>
          <a:blip r:embed="rId2"/>
          <a:stretch>
            <a:fillRect/>
          </a:stretch>
        </p:blipFill>
        <p:spPr>
          <a:xfrm>
            <a:off x="1851312" y="1415867"/>
            <a:ext cx="8489373" cy="3816108"/>
          </a:xfrm>
          <a:prstGeom prst="rect">
            <a:avLst/>
          </a:prstGeom>
        </p:spPr>
      </p:pic>
      <p:sp>
        <p:nvSpPr>
          <p:cNvPr id="8" name="文本占位符 2"/>
          <p:cNvSpPr>
            <a:spLocks noGrp="1"/>
          </p:cNvSpPr>
          <p:nvPr>
            <p:ph type="body" sz="quarter" idx="11"/>
          </p:nvPr>
        </p:nvSpPr>
        <p:spPr>
          <a:xfrm>
            <a:off x="569088" y="1620456"/>
            <a:ext cx="11053823" cy="4772031"/>
          </a:xfrm>
        </p:spPr>
        <p:txBody>
          <a:bodyPr/>
          <a:lstStyle/>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还</a:t>
            </a:r>
            <a:r>
              <a:rPr lang="zh-CN" altLang="en-US" dirty="0" smtClean="0"/>
              <a:t>可以压缩空间，不过并不是非常重要。</a:t>
            </a:r>
            <a:endParaRPr lang="en-US" altLang="zh-CN" dirty="0" smtClean="0"/>
          </a:p>
        </p:txBody>
      </p:sp>
      <p:pic>
        <p:nvPicPr>
          <p:cNvPr id="10" name="图片 9"/>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63436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T3 </a:t>
            </a:r>
            <a:r>
              <a:rPr lang="zh-CN" altLang="en-US" dirty="0"/>
              <a:t>挑选</a:t>
            </a:r>
            <a:r>
              <a:rPr lang="zh-CN" altLang="en-US" dirty="0" smtClean="0"/>
              <a:t>蛋糕 </a:t>
            </a:r>
            <a:r>
              <a:rPr lang="en-US" altLang="zh-CN" dirty="0" smtClean="0"/>
              <a:t>—— DP</a:t>
            </a:r>
            <a:endParaRPr lang="zh-CN" altLang="en-US" dirty="0"/>
          </a:p>
        </p:txBody>
      </p:sp>
      <p:sp>
        <p:nvSpPr>
          <p:cNvPr id="8" name="文本占位符 2"/>
          <p:cNvSpPr>
            <a:spLocks noGrp="1"/>
          </p:cNvSpPr>
          <p:nvPr>
            <p:ph type="body" sz="quarter" idx="11"/>
          </p:nvPr>
        </p:nvSpPr>
        <p:spPr>
          <a:xfrm>
            <a:off x="569088" y="1620456"/>
            <a:ext cx="11053823" cy="4772031"/>
          </a:xfrm>
        </p:spPr>
        <p:txBody>
          <a:bodyPr/>
          <a:lstStyle/>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还</a:t>
            </a:r>
            <a:r>
              <a:rPr lang="zh-CN" altLang="en-US" dirty="0" smtClean="0"/>
              <a:t>可以压缩空间，不过并不是非常重要。</a:t>
            </a:r>
            <a:endParaRPr lang="en-US" altLang="zh-CN" dirty="0" smtClean="0"/>
          </a:p>
        </p:txBody>
      </p:sp>
      <p:pic>
        <p:nvPicPr>
          <p:cNvPr id="9" name="图片 8"/>
          <p:cNvPicPr>
            <a:picLocks noChangeAspect="1"/>
          </p:cNvPicPr>
          <p:nvPr/>
        </p:nvPicPr>
        <p:blipFill>
          <a:blip r:embed="rId2"/>
          <a:stretch>
            <a:fillRect/>
          </a:stretch>
        </p:blipFill>
        <p:spPr>
          <a:xfrm>
            <a:off x="3485042" y="1620456"/>
            <a:ext cx="5221914" cy="3976608"/>
          </a:xfrm>
          <a:prstGeom prst="rect">
            <a:avLst/>
          </a:prstGeom>
        </p:spPr>
      </p:pic>
      <p:pic>
        <p:nvPicPr>
          <p:cNvPr id="6" name="图片 5"/>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2317282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T3 </a:t>
            </a:r>
            <a:r>
              <a:rPr lang="zh-CN" altLang="en-US" dirty="0"/>
              <a:t>挑选</a:t>
            </a:r>
            <a:r>
              <a:rPr lang="zh-CN" altLang="en-US" dirty="0" smtClean="0"/>
              <a:t>蛋糕 </a:t>
            </a:r>
            <a:r>
              <a:rPr lang="en-US" altLang="zh-CN" dirty="0" smtClean="0"/>
              <a:t>—— </a:t>
            </a:r>
            <a:r>
              <a:rPr lang="zh-CN" altLang="en-US" dirty="0" smtClean="0"/>
              <a:t>其他做法</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zh-CN" altLang="en-US" dirty="0" smtClean="0"/>
                  <a:t>其他做法：</a:t>
                </a:r>
                <a:endParaRPr lang="en-US" altLang="zh-CN" dirty="0" smtClean="0"/>
              </a:p>
              <a:p>
                <a:r>
                  <a:rPr lang="zh-CN" altLang="en-US" dirty="0"/>
                  <a:t>线段</a:t>
                </a:r>
                <a:r>
                  <a:rPr lang="zh-CN" altLang="en-US" dirty="0" smtClean="0"/>
                  <a:t>树</a:t>
                </a:r>
                <a:r>
                  <a:rPr lang="en-US" altLang="zh-CN" dirty="0" smtClean="0"/>
                  <a:t>/</a:t>
                </a:r>
                <a:r>
                  <a:rPr lang="zh-CN" altLang="en-US" dirty="0" smtClean="0"/>
                  <a:t>树状数组系列</a:t>
                </a:r>
                <a:endParaRPr lang="en-US" altLang="zh-CN" dirty="0" smtClean="0"/>
              </a:p>
              <a:p>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𝑛𝑙𝑜𝑔𝑛</m:t>
                        </m:r>
                      </m:e>
                    </m:d>
                  </m:oMath>
                </a14:m>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774392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T3 </a:t>
            </a:r>
            <a:r>
              <a:rPr lang="zh-CN" altLang="en-US" dirty="0"/>
              <a:t>挑选</a:t>
            </a:r>
            <a:r>
              <a:rPr lang="zh-CN" altLang="en-US" dirty="0" smtClean="0"/>
              <a:t>蛋糕 </a:t>
            </a:r>
            <a:r>
              <a:rPr lang="en-US" altLang="zh-CN" dirty="0" smtClean="0"/>
              <a:t>—— </a:t>
            </a:r>
            <a:r>
              <a:rPr lang="zh-CN" altLang="en-US" dirty="0" smtClean="0"/>
              <a:t>小结</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en-US" altLang="zh-CN" dirty="0" smtClean="0"/>
                  <a:t>T3</a:t>
                </a:r>
                <a:r>
                  <a:rPr lang="zh-CN" altLang="en-US" dirty="0" smtClean="0"/>
                  <a:t>小结：</a:t>
                </a:r>
                <a:endParaRPr lang="en-US" altLang="zh-CN" dirty="0" smtClean="0"/>
              </a:p>
              <a:p>
                <a:r>
                  <a:rPr lang="zh-CN" altLang="en-US" dirty="0" smtClean="0"/>
                  <a:t>其实做题的时候与分析的时候仍然有所不同，因为做题的时候并不能知道提交后得分多少，所以</a:t>
                </a:r>
                <a:r>
                  <a:rPr lang="en-US" altLang="zh-CN" dirty="0" smtClean="0"/>
                  <a:t>5000</a:t>
                </a:r>
                <a:r>
                  <a:rPr lang="zh-CN" altLang="en-US" dirty="0" smtClean="0"/>
                  <a:t>的数据量在</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zh-CN" altLang="en-US" dirty="0" smtClean="0"/>
                  <a:t>的复杂度之下，超时是可以预料的，也是应该提前考虑好的。</a:t>
                </a:r>
                <a:endParaRPr lang="en-US" altLang="zh-CN" dirty="0" smtClean="0"/>
              </a:p>
              <a:p>
                <a:r>
                  <a:rPr lang="zh-CN" altLang="en-US" dirty="0" smtClean="0"/>
                  <a:t>动态规划是非常常考的题型，并且在经典模型大部分选手都非常熟练的情况下，</a:t>
                </a:r>
                <a:r>
                  <a:rPr lang="zh-CN" altLang="en-US" dirty="0" smtClean="0">
                    <a:solidFill>
                      <a:srgbClr val="FF0000"/>
                    </a:solidFill>
                  </a:rPr>
                  <a:t>更灵活的</a:t>
                </a:r>
                <a:r>
                  <a:rPr lang="en-US" altLang="zh-CN" dirty="0" smtClean="0">
                    <a:solidFill>
                      <a:srgbClr val="FF0000"/>
                    </a:solidFill>
                  </a:rPr>
                  <a:t>DP</a:t>
                </a:r>
                <a:r>
                  <a:rPr lang="zh-CN" altLang="en-US" dirty="0" smtClean="0"/>
                  <a:t>题必然是出题的方向。</a:t>
                </a:r>
                <a:endParaRPr lang="en-US" altLang="zh-CN" dirty="0" smtClean="0"/>
              </a:p>
              <a:p>
                <a:r>
                  <a:rPr lang="zh-CN" altLang="en-US" dirty="0" smtClean="0">
                    <a:solidFill>
                      <a:srgbClr val="FF0000"/>
                    </a:solidFill>
                  </a:rPr>
                  <a:t>暴力枚举</a:t>
                </a:r>
                <a:r>
                  <a:rPr lang="zh-CN" altLang="en-US" dirty="0" smtClean="0"/>
                  <a:t>对于骗分和检验都有很大的意义。</a:t>
                </a:r>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r="-2095"/>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76272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宝石排列</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Day1-T4-jewel</a:t>
            </a:r>
            <a:endParaRPr kumimoji="1" lang="zh-CN" altLang="en-US" dirty="0"/>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31862601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Day1 T4 </a:t>
            </a:r>
            <a:r>
              <a:rPr lang="zh-CN" altLang="en-US" dirty="0" smtClean="0"/>
              <a:t>宝石</a:t>
            </a:r>
            <a:r>
              <a:rPr lang="zh-CN" altLang="en-US" dirty="0" smtClean="0"/>
              <a:t>排列 </a:t>
            </a:r>
            <a:r>
              <a:rPr lang="en-US" altLang="zh-CN" dirty="0" smtClean="0"/>
              <a:t>—— </a:t>
            </a:r>
            <a:r>
              <a:rPr lang="zh-CN" altLang="en-US" dirty="0"/>
              <a:t>题面</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zh-CN" altLang="zh-CN" dirty="0"/>
                  <a:t>巫师手中有</a:t>
                </a:r>
                <a:r>
                  <a:rPr lang="en-US" altLang="zh-CN" dirty="0"/>
                  <a:t>n</a:t>
                </a:r>
                <a:r>
                  <a:rPr lang="zh-CN" altLang="zh-CN" dirty="0"/>
                  <a:t>个宝石，编号从</a:t>
                </a:r>
                <a:r>
                  <a:rPr lang="en-US" altLang="zh-CN" dirty="0"/>
                  <a:t>1</a:t>
                </a:r>
                <a:r>
                  <a:rPr lang="zh-CN" altLang="zh-CN" dirty="0"/>
                  <a:t>到</a:t>
                </a:r>
                <a:r>
                  <a:rPr lang="en-US" altLang="zh-CN" dirty="0"/>
                  <a:t>n</a:t>
                </a:r>
                <a:r>
                  <a:rPr lang="zh-CN" altLang="zh-CN" dirty="0"/>
                  <a:t>，他要将这些宝石排成一列，相邻的宝石之间有共同作用，产生魔力。</a:t>
                </a:r>
              </a:p>
              <a:p>
                <a:r>
                  <a:rPr lang="zh-CN" altLang="zh-CN" dirty="0" smtClean="0"/>
                  <a:t>已知</a:t>
                </a:r>
                <a:r>
                  <a:rPr lang="zh-CN" altLang="zh-CN" dirty="0"/>
                  <a:t>任意两个宝石相邻会产生的魔力值，即若第</a:t>
                </a:r>
                <a:r>
                  <a:rPr lang="en-US" altLang="zh-CN" dirty="0" err="1"/>
                  <a:t>i</a:t>
                </a:r>
                <a:r>
                  <a:rPr lang="zh-CN" altLang="zh-CN" dirty="0"/>
                  <a:t>个宝石和第</a:t>
                </a:r>
                <a:r>
                  <a:rPr lang="en-US" altLang="zh-CN" dirty="0"/>
                  <a:t>j</a:t>
                </a:r>
                <a:r>
                  <a:rPr lang="zh-CN" altLang="zh-CN" dirty="0"/>
                  <a:t>个宝石相邻，则会产生</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zh-CN" altLang="zh-CN" dirty="0"/>
                  <a:t>的魔力。宝石排列的魔力值为所有相邻宝石之间产生的魔力值之和。</a:t>
                </a:r>
              </a:p>
              <a:p>
                <a:r>
                  <a:rPr lang="zh-CN" altLang="zh-CN" dirty="0" smtClean="0"/>
                  <a:t>问</a:t>
                </a:r>
                <a:r>
                  <a:rPr lang="zh-CN" altLang="zh-CN" dirty="0"/>
                  <a:t>将</a:t>
                </a:r>
                <a:r>
                  <a:rPr lang="en-US" altLang="zh-CN" dirty="0"/>
                  <a:t>n</a:t>
                </a:r>
                <a:r>
                  <a:rPr lang="zh-CN" altLang="zh-CN" dirty="0"/>
                  <a:t>个宝石排成一列最多能产生多少魔力值。</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r="-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6385067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数据范围</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zh-CN" altLang="en-US" dirty="0" smtClean="0"/>
                  <a:t>数据范围：</a:t>
                </a:r>
                <a:endParaRPr lang="en-US" altLang="zh-CN" dirty="0" smtClean="0"/>
              </a:p>
              <a:p>
                <a:r>
                  <a:rPr lang="zh-CN" altLang="zh-CN" dirty="0"/>
                  <a:t>对于前</a:t>
                </a:r>
                <a:r>
                  <a:rPr lang="en-US" altLang="zh-CN" dirty="0"/>
                  <a:t>30%</a:t>
                </a:r>
                <a:r>
                  <a:rPr lang="zh-CN" altLang="zh-CN" dirty="0"/>
                  <a:t>的数据，</a:t>
                </a:r>
                <a:r>
                  <a:rPr lang="en-US" altLang="zh-CN" dirty="0"/>
                  <a:t>0</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zh-CN" altLang="zh-CN" dirty="0"/>
                  <a:t>≤</a:t>
                </a:r>
                <a:r>
                  <a:rPr lang="en-US" altLang="zh-CN" dirty="0"/>
                  <a:t>10000</a:t>
                </a:r>
                <a:r>
                  <a:rPr lang="zh-CN" altLang="zh-CN" dirty="0"/>
                  <a:t>；</a:t>
                </a:r>
              </a:p>
              <a:p>
                <a:r>
                  <a:rPr lang="zh-CN" altLang="zh-CN" dirty="0"/>
                  <a:t>对于前</a:t>
                </a:r>
                <a:r>
                  <a:rPr lang="en-US" altLang="zh-CN" dirty="0"/>
                  <a:t>80%</a:t>
                </a:r>
                <a:r>
                  <a:rPr lang="zh-CN" altLang="zh-CN" dirty="0"/>
                  <a:t>的数据，</a:t>
                </a:r>
                <a:r>
                  <a:rPr lang="en-US" altLang="zh-CN" dirty="0"/>
                  <a:t>1</a:t>
                </a:r>
                <a:r>
                  <a:rPr lang="zh-CN" altLang="zh-CN" dirty="0"/>
                  <a:t>≤</a:t>
                </a:r>
                <a:r>
                  <a:rPr lang="en-US" altLang="zh-CN" dirty="0"/>
                  <a:t>n</a:t>
                </a:r>
                <a:r>
                  <a:rPr lang="zh-CN" altLang="zh-CN" dirty="0"/>
                  <a:t>≤</a:t>
                </a:r>
                <a:r>
                  <a:rPr lang="en-US" altLang="zh-CN" dirty="0"/>
                  <a:t>10</a:t>
                </a:r>
                <a:r>
                  <a:rPr lang="zh-CN" altLang="zh-CN" dirty="0"/>
                  <a:t>；</a:t>
                </a:r>
              </a:p>
              <a:p>
                <a:r>
                  <a:rPr lang="zh-CN" altLang="zh-CN" dirty="0"/>
                  <a:t>对于</a:t>
                </a:r>
                <a:r>
                  <a:rPr lang="en-US" altLang="zh-CN" dirty="0"/>
                  <a:t>100%</a:t>
                </a:r>
                <a:r>
                  <a:rPr lang="zh-CN" altLang="zh-CN" dirty="0"/>
                  <a:t>的数据，</a:t>
                </a:r>
                <a:r>
                  <a:rPr lang="en-US" altLang="zh-CN" dirty="0"/>
                  <a:t>1</a:t>
                </a:r>
                <a:r>
                  <a:rPr lang="zh-CN" altLang="zh-CN" dirty="0"/>
                  <a:t>≤</a:t>
                </a:r>
                <a:r>
                  <a:rPr lang="en-US" altLang="zh-CN" dirty="0"/>
                  <a:t>n</a:t>
                </a:r>
                <a:r>
                  <a:rPr lang="zh-CN" altLang="zh-CN" dirty="0"/>
                  <a:t>≤</a:t>
                </a:r>
                <a:r>
                  <a:rPr lang="en-US" altLang="zh-CN" dirty="0"/>
                  <a:t>16</a:t>
                </a:r>
                <a:r>
                  <a:rPr lang="zh-CN" altLang="zh-CN" dirty="0"/>
                  <a:t>，</a:t>
                </a:r>
                <a:r>
                  <a:rPr lang="en-US" altLang="zh-CN" dirty="0"/>
                  <a:t>0</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zh-CN" altLang="zh-CN" dirty="0"/>
                  <a:t>≤</a:t>
                </a:r>
                <a:r>
                  <a:rPr lang="en-US" altLang="zh-CN" dirty="0"/>
                  <a:t>10^9</a:t>
                </a:r>
                <a:r>
                  <a:rPr lang="zh-CN" altLang="zh-CN" dirty="0"/>
                  <a:t>；</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1664385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分析</a:t>
            </a:r>
            <a:endParaRPr lang="zh-CN" altLang="en-US"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smtClean="0"/>
              <a:t>题目名字：宝石</a:t>
            </a:r>
            <a:r>
              <a:rPr lang="zh-CN" altLang="en-US" dirty="0" smtClean="0">
                <a:solidFill>
                  <a:srgbClr val="FF0000"/>
                </a:solidFill>
              </a:rPr>
              <a:t>排列</a:t>
            </a:r>
            <a:endParaRPr lang="en-US" altLang="zh-CN" dirty="0" smtClean="0">
              <a:solidFill>
                <a:srgbClr val="FF0000"/>
              </a:solidFill>
            </a:endParaRPr>
          </a:p>
          <a:p>
            <a:r>
              <a:rPr lang="zh-CN" altLang="en-US" dirty="0"/>
              <a:t>数据</a:t>
            </a:r>
            <a:r>
              <a:rPr lang="zh-CN" altLang="en-US" dirty="0" smtClean="0"/>
              <a:t>范围</a:t>
            </a:r>
            <a:r>
              <a:rPr lang="zh-CN" altLang="en-US" dirty="0" smtClean="0">
                <a:solidFill>
                  <a:srgbClr val="FF0000"/>
                </a:solidFill>
              </a:rPr>
              <a:t>很小</a:t>
            </a:r>
            <a:endParaRPr lang="en-US" altLang="zh-CN" dirty="0" smtClean="0">
              <a:solidFill>
                <a:srgbClr val="FF0000"/>
              </a:solidFill>
            </a:endParaRPr>
          </a:p>
          <a:p>
            <a:r>
              <a:rPr lang="zh-CN" altLang="en-US" dirty="0"/>
              <a:t>引人瞩目</a:t>
            </a:r>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7918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a:t>分析</a:t>
            </a:r>
            <a:endParaRPr lang="zh-CN" altLang="en-US"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smtClean="0"/>
              <a:t>本题是求所有宝石排列中，产生魔力值总和最大的，因此</a:t>
            </a:r>
            <a:r>
              <a:rPr lang="zh-CN" altLang="en-US" dirty="0" smtClean="0">
                <a:solidFill>
                  <a:srgbClr val="FF0000"/>
                </a:solidFill>
              </a:rPr>
              <a:t>求排列</a:t>
            </a:r>
            <a:r>
              <a:rPr lang="zh-CN" altLang="en-US" dirty="0" smtClean="0"/>
              <a:t>肯定是非常直观的思路。</a:t>
            </a:r>
            <a:endParaRPr lang="en-US" altLang="zh-CN" dirty="0" smtClean="0"/>
          </a:p>
          <a:p>
            <a:r>
              <a:rPr lang="zh-CN" altLang="en-US" dirty="0"/>
              <a:t>求</a:t>
            </a:r>
            <a:r>
              <a:rPr lang="zh-CN" altLang="en-US" dirty="0" smtClean="0"/>
              <a:t>法：</a:t>
            </a:r>
            <a:r>
              <a:rPr lang="en-US" altLang="zh-CN" dirty="0" err="1" smtClean="0"/>
              <a:t>dfs</a:t>
            </a:r>
            <a:r>
              <a:rPr lang="en-US" altLang="zh-CN" dirty="0" smtClean="0"/>
              <a:t>/</a:t>
            </a:r>
            <a:r>
              <a:rPr lang="en-US" altLang="zh-CN" dirty="0" err="1" smtClean="0"/>
              <a:t>next_permutation</a:t>
            </a:r>
            <a:endParaRPr lang="zh-CN" altLang="en-US" dirty="0"/>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268000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Day1 </a:t>
            </a:r>
            <a:r>
              <a:rPr lang="en-US" altLang="zh-CN" dirty="0"/>
              <a:t>T1 </a:t>
            </a:r>
            <a:r>
              <a:rPr lang="zh-CN" altLang="en-US" dirty="0" smtClean="0"/>
              <a:t>列车抢</a:t>
            </a:r>
            <a:r>
              <a:rPr lang="zh-CN" altLang="en-US" dirty="0" smtClean="0"/>
              <a:t>票 </a:t>
            </a:r>
            <a:r>
              <a:rPr lang="en-US" altLang="zh-CN" dirty="0" smtClean="0"/>
              <a:t>—— </a:t>
            </a:r>
            <a:r>
              <a:rPr lang="zh-CN" altLang="en-US" dirty="0" smtClean="0"/>
              <a:t>题面</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zh-CN" altLang="zh-CN" dirty="0" smtClean="0"/>
                  <a:t>有</a:t>
                </a:r>
                <a:r>
                  <a:rPr lang="zh-CN" altLang="zh-CN" dirty="0"/>
                  <a:t>一列火车，它有四种席位的票，分别是软卧、硬卧、硬座、无座，其中软卧、硬卧、硬座分别有</a:t>
                </a:r>
                <a:r>
                  <a:rPr lang="en-US" altLang="zh-CN" dirty="0"/>
                  <a:t>a</a:t>
                </a:r>
                <a:r>
                  <a:rPr lang="zh-CN" altLang="zh-CN" dirty="0"/>
                  <a:t>、</a:t>
                </a:r>
                <a:r>
                  <a:rPr lang="en-US" altLang="zh-CN" dirty="0"/>
                  <a:t>b</a:t>
                </a:r>
                <a:r>
                  <a:rPr lang="zh-CN" altLang="zh-CN" dirty="0"/>
                  <a:t>、</a:t>
                </a:r>
                <a:r>
                  <a:rPr lang="en-US" altLang="zh-CN" dirty="0"/>
                  <a:t>c</a:t>
                </a:r>
                <a:r>
                  <a:rPr lang="zh-CN" altLang="zh-CN" dirty="0"/>
                  <a:t>张票，无座不限票数。</a:t>
                </a:r>
              </a:p>
              <a:p>
                <a:r>
                  <a:rPr lang="zh-CN" altLang="zh-CN" dirty="0" smtClean="0"/>
                  <a:t>现在</a:t>
                </a:r>
                <a:r>
                  <a:rPr lang="zh-CN" altLang="zh-CN" dirty="0"/>
                  <a:t>有</a:t>
                </a:r>
                <a:r>
                  <a:rPr lang="en-US" altLang="zh-CN" dirty="0"/>
                  <a:t>n</a:t>
                </a:r>
                <a:r>
                  <a:rPr lang="zh-CN" altLang="zh-CN" dirty="0"/>
                  <a:t>个订单购票，依次为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1</m:t>
                        </m:r>
                      </m:sub>
                    </m:sSub>
                  </m:oMath>
                </a14:m>
                <a:r>
                  <a:rPr lang="zh-CN" altLang="zh-CN" dirty="0"/>
                  <a:t>张卧票，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2</m:t>
                        </m:r>
                      </m:sub>
                    </m:sSub>
                  </m:oMath>
                </a14:m>
                <a:r>
                  <a:rPr lang="zh-CN" altLang="zh-CN" dirty="0"/>
                  <a:t>张坐票，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3</m:t>
                        </m:r>
                      </m:sub>
                    </m:sSub>
                  </m:oMath>
                </a14:m>
                <a:r>
                  <a:rPr lang="zh-CN" altLang="zh-CN" dirty="0"/>
                  <a:t>张卧票，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4</m:t>
                        </m:r>
                      </m:sub>
                    </m:sSub>
                  </m:oMath>
                </a14:m>
                <a:r>
                  <a:rPr lang="zh-CN" altLang="zh-CN" dirty="0"/>
                  <a:t>张坐票……卧票订单和坐票订单交替，且第一个订单是卧票订单</a:t>
                </a:r>
                <a:r>
                  <a:rPr lang="zh-CN" altLang="zh-CN" dirty="0" smtClean="0"/>
                  <a:t>。</a:t>
                </a:r>
                <a:endParaRPr lang="zh-CN"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r="-2095"/>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623724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en-US" altLang="zh-CN" dirty="0" err="1" smtClean="0"/>
              <a:t>next_permutation</a:t>
            </a:r>
            <a:endParaRPr lang="zh-CN" altLang="en-US" dirty="0"/>
          </a:p>
        </p:txBody>
      </p:sp>
      <p:sp>
        <p:nvSpPr>
          <p:cNvPr id="3" name="文本占位符 2"/>
          <p:cNvSpPr>
            <a:spLocks noGrp="1"/>
          </p:cNvSpPr>
          <p:nvPr>
            <p:ph type="body" sz="quarter" idx="11"/>
          </p:nvPr>
        </p:nvSpPr>
        <p:spPr>
          <a:xfrm>
            <a:off x="569088" y="1620456"/>
            <a:ext cx="11053823" cy="4664597"/>
          </a:xfrm>
        </p:spPr>
        <p:txBody>
          <a:bodyPr/>
          <a:lstStyle/>
          <a:p>
            <a:r>
              <a:rPr lang="en-US" altLang="zh-CN" dirty="0" err="1" smtClean="0"/>
              <a:t>next_permutation</a:t>
            </a:r>
            <a:endParaRPr lang="en-US" altLang="zh-CN" dirty="0"/>
          </a:p>
          <a:p>
            <a:r>
              <a:rPr lang="zh-CN" altLang="en-US" dirty="0" smtClean="0"/>
              <a:t>作为一个极为好用的求排列的库函数，真的值得掌握（尤其在有些骗分环节）</a:t>
            </a:r>
            <a:endParaRPr lang="zh-CN" altLang="en-US" dirty="0"/>
          </a:p>
        </p:txBody>
      </p:sp>
      <p:pic>
        <p:nvPicPr>
          <p:cNvPr id="4" name="图片 3"/>
          <p:cNvPicPr>
            <a:picLocks noChangeAspect="1"/>
          </p:cNvPicPr>
          <p:nvPr/>
        </p:nvPicPr>
        <p:blipFill>
          <a:blip r:embed="rId2"/>
          <a:stretch>
            <a:fillRect/>
          </a:stretch>
        </p:blipFill>
        <p:spPr>
          <a:xfrm>
            <a:off x="3588858" y="3191320"/>
            <a:ext cx="5014281" cy="2262161"/>
          </a:xfrm>
          <a:prstGeom prst="rect">
            <a:avLst/>
          </a:prstGeom>
        </p:spPr>
      </p:pic>
      <p:pic>
        <p:nvPicPr>
          <p:cNvPr id="5" name="图片 4"/>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51448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en-US" altLang="zh-CN" dirty="0" err="1" smtClean="0"/>
              <a:t>next_permutation</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en-US" altLang="zh-CN" dirty="0" smtClean="0"/>
                  <a:t>80</a:t>
                </a:r>
                <a:r>
                  <a:rPr lang="zh-CN" altLang="en-US" dirty="0" smtClean="0"/>
                  <a:t>分</a:t>
                </a:r>
                <a:r>
                  <a:rPr lang="en-US" altLang="zh-CN" dirty="0" smtClean="0"/>
                  <a:t>get</a:t>
                </a:r>
                <a:r>
                  <a:rPr lang="zh-CN" altLang="en-US" dirty="0" smtClean="0"/>
                  <a:t>！为什么才</a:t>
                </a:r>
                <a:r>
                  <a:rPr lang="en-US" altLang="zh-CN" dirty="0" smtClean="0"/>
                  <a:t>80</a:t>
                </a:r>
                <a:r>
                  <a:rPr lang="zh-CN" altLang="en-US" dirty="0" smtClean="0"/>
                  <a:t>？</a:t>
                </a:r>
                <a:endParaRPr lang="en-US" altLang="zh-CN" dirty="0" smtClean="0"/>
              </a:p>
              <a:p>
                <a:r>
                  <a:rPr lang="zh-CN" altLang="en-US" dirty="0"/>
                  <a:t>复杂</a:t>
                </a:r>
                <a:r>
                  <a:rPr lang="zh-CN" altLang="en-US" dirty="0" smtClean="0"/>
                  <a:t>度分析：</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smtClean="0"/>
              </a:p>
              <a:p>
                <a:r>
                  <a:rPr lang="zh-CN" altLang="en-US" dirty="0" smtClean="0"/>
                  <a:t>对于</a:t>
                </a:r>
                <a:r>
                  <a:rPr lang="en-US" altLang="zh-CN" dirty="0" smtClean="0"/>
                  <a:t>n=16</a:t>
                </a:r>
                <a:r>
                  <a:rPr lang="zh-CN" altLang="en-US" dirty="0" smtClean="0"/>
                  <a:t>的情况：约</a:t>
                </a:r>
                <a:r>
                  <a:rPr lang="en-US" altLang="zh-CN" dirty="0" smtClean="0"/>
                  <a:t>3e15</a:t>
                </a:r>
              </a:p>
              <a:p>
                <a:r>
                  <a:rPr lang="zh-CN" altLang="en-US" dirty="0" smtClean="0"/>
                  <a:t>对于</a:t>
                </a:r>
                <a:r>
                  <a:rPr lang="en-US" altLang="zh-CN" dirty="0" smtClean="0"/>
                  <a:t>1s</a:t>
                </a:r>
                <a:r>
                  <a:rPr lang="zh-CN" altLang="en-US" dirty="0" smtClean="0"/>
                  <a:t>跑</a:t>
                </a:r>
                <a:r>
                  <a:rPr lang="en-US" altLang="zh-CN" dirty="0" smtClean="0"/>
                  <a:t>5e8</a:t>
                </a:r>
                <a:r>
                  <a:rPr lang="zh-CN" altLang="en-US" dirty="0" smtClean="0"/>
                  <a:t>次运算的电脑来说，大约要运行</a:t>
                </a:r>
                <a:r>
                  <a:rPr lang="en-US" altLang="zh-CN" dirty="0" smtClean="0"/>
                  <a:t>7</a:t>
                </a:r>
                <a:r>
                  <a:rPr lang="zh-CN" altLang="en-US" dirty="0" smtClean="0"/>
                  <a:t>天</a:t>
                </a:r>
                <a:endParaRPr lang="en-US" altLang="zh-CN" dirty="0"/>
              </a:p>
              <a:p>
                <a:endParaRPr lang="en-US" altLang="zh-CN" dirty="0" smtClean="0"/>
              </a:p>
              <a:p>
                <a:r>
                  <a:rPr lang="en-US" altLang="zh-CN" dirty="0" err="1" smtClean="0"/>
                  <a:t>next_permutation</a:t>
                </a:r>
                <a:r>
                  <a:rPr lang="zh-CN" altLang="en-US" dirty="0" smtClean="0"/>
                  <a:t>与</a:t>
                </a:r>
                <a:r>
                  <a:rPr lang="en-US" altLang="zh-CN" dirty="0" err="1" smtClean="0"/>
                  <a:t>dfs</a:t>
                </a:r>
                <a:r>
                  <a:rPr lang="zh-CN" altLang="en-US" dirty="0" smtClean="0"/>
                  <a:t>求排列相比，劣势在于无法</a:t>
                </a:r>
                <a:r>
                  <a:rPr lang="zh-CN" altLang="en-US" dirty="0" smtClean="0">
                    <a:solidFill>
                      <a:srgbClr val="FF0000"/>
                    </a:solidFill>
                  </a:rPr>
                  <a:t>剪枝</a:t>
                </a:r>
                <a:endParaRPr lang="en-US" altLang="zh-CN" dirty="0">
                  <a:solidFill>
                    <a:srgbClr val="FF0000"/>
                  </a:solidFill>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15959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en-US" altLang="zh-CN" dirty="0" err="1" smtClean="0"/>
              <a:t>dfs</a:t>
            </a:r>
            <a:r>
              <a:rPr lang="zh-CN" altLang="en-US" dirty="0" smtClean="0"/>
              <a:t>剪枝</a:t>
            </a:r>
            <a:endParaRPr lang="zh-CN" altLang="en-US" dirty="0"/>
          </a:p>
        </p:txBody>
      </p:sp>
      <p:sp>
        <p:nvSpPr>
          <p:cNvPr id="3" name="文本占位符 2"/>
          <p:cNvSpPr>
            <a:spLocks noGrp="1"/>
          </p:cNvSpPr>
          <p:nvPr>
            <p:ph type="body" sz="quarter" idx="11"/>
          </p:nvPr>
        </p:nvSpPr>
        <p:spPr>
          <a:xfrm>
            <a:off x="569088" y="1620456"/>
            <a:ext cx="11053823" cy="4664597"/>
          </a:xfrm>
        </p:spPr>
        <p:txBody>
          <a:bodyPr/>
          <a:lstStyle/>
          <a:p>
            <a:r>
              <a:rPr lang="en-US" altLang="zh-CN" dirty="0" err="1"/>
              <a:t>d</a:t>
            </a:r>
            <a:r>
              <a:rPr lang="en-US" altLang="zh-CN" dirty="0" err="1" smtClean="0"/>
              <a:t>fs</a:t>
            </a:r>
            <a:r>
              <a:rPr lang="zh-CN" altLang="en-US" dirty="0" smtClean="0"/>
              <a:t>剪枝：</a:t>
            </a:r>
            <a:endParaRPr lang="en-US" altLang="zh-CN" dirty="0" smtClean="0"/>
          </a:p>
          <a:p>
            <a:r>
              <a:rPr lang="zh-CN" altLang="en-US" dirty="0" smtClean="0"/>
              <a:t>在过程中，若剩下能产生的最大魔法都比已有答案小的话，那么就可以不用继续搜索了</a:t>
            </a:r>
            <a:endParaRPr lang="en-US" altLang="zh-CN" dirty="0"/>
          </a:p>
        </p:txBody>
      </p:sp>
      <p:pic>
        <p:nvPicPr>
          <p:cNvPr id="4" name="图片 3"/>
          <p:cNvPicPr>
            <a:picLocks noChangeAspect="1"/>
          </p:cNvPicPr>
          <p:nvPr/>
        </p:nvPicPr>
        <p:blipFill>
          <a:blip r:embed="rId2"/>
          <a:stretch>
            <a:fillRect/>
          </a:stretch>
        </p:blipFill>
        <p:spPr>
          <a:xfrm>
            <a:off x="4000762" y="2934098"/>
            <a:ext cx="4190476" cy="3600000"/>
          </a:xfrm>
          <a:prstGeom prst="rect">
            <a:avLst/>
          </a:prstGeom>
        </p:spPr>
      </p:pic>
      <p:pic>
        <p:nvPicPr>
          <p:cNvPr id="5" name="图片 4"/>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107720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en-US" altLang="zh-CN" dirty="0" err="1" smtClean="0"/>
              <a:t>dfs</a:t>
            </a:r>
            <a:r>
              <a:rPr lang="zh-CN" altLang="en-US" dirty="0" smtClean="0"/>
              <a:t>剪枝</a:t>
            </a:r>
            <a:endParaRPr lang="zh-CN" altLang="en-US" dirty="0"/>
          </a:p>
        </p:txBody>
      </p:sp>
      <p:sp>
        <p:nvSpPr>
          <p:cNvPr id="3" name="文本占位符 2"/>
          <p:cNvSpPr>
            <a:spLocks noGrp="1"/>
          </p:cNvSpPr>
          <p:nvPr>
            <p:ph type="body" sz="quarter" idx="11"/>
          </p:nvPr>
        </p:nvSpPr>
        <p:spPr>
          <a:xfrm>
            <a:off x="569088" y="1620456"/>
            <a:ext cx="11053823" cy="5121166"/>
          </a:xfrm>
        </p:spPr>
        <p:txBody>
          <a:bodyPr/>
          <a:lstStyle/>
          <a:p>
            <a:r>
              <a:rPr lang="en-US" altLang="zh-CN" dirty="0" smtClean="0"/>
              <a:t>90</a:t>
            </a:r>
            <a:r>
              <a:rPr lang="zh-CN" altLang="en-US" dirty="0" smtClean="0"/>
              <a:t>分</a:t>
            </a:r>
            <a:r>
              <a:rPr lang="en-US" altLang="zh-CN" dirty="0" smtClean="0"/>
              <a:t>get</a:t>
            </a:r>
            <a:r>
              <a:rPr lang="zh-CN" altLang="en-US" dirty="0" smtClean="0"/>
              <a:t>！说好优秀的剪枝呢？</a:t>
            </a:r>
            <a:endParaRPr lang="en-US" altLang="zh-CN" dirty="0" smtClean="0"/>
          </a:p>
          <a:p>
            <a:r>
              <a:rPr lang="zh-CN" altLang="en-US" dirty="0" smtClean="0"/>
              <a:t>剪枝具体能够优化到什么程度，并不容易量化估计</a:t>
            </a:r>
            <a:endParaRPr lang="en-US" altLang="zh-CN" dirty="0" smtClean="0"/>
          </a:p>
          <a:p>
            <a:r>
              <a:rPr lang="zh-CN" altLang="en-US" dirty="0" smtClean="0"/>
              <a:t>至少我随机出的满的数据，我自己写了个</a:t>
            </a:r>
            <a:r>
              <a:rPr lang="en-US" altLang="zh-CN" dirty="0" err="1" smtClean="0"/>
              <a:t>dfs</a:t>
            </a:r>
            <a:r>
              <a:rPr lang="zh-CN" altLang="en-US" dirty="0" smtClean="0"/>
              <a:t>剪枝，在满的运算量</a:t>
            </a:r>
            <a:r>
              <a:rPr lang="en-US" altLang="zh-CN" dirty="0" smtClean="0"/>
              <a:t>3e15</a:t>
            </a:r>
            <a:r>
              <a:rPr lang="zh-CN" altLang="en-US" dirty="0" smtClean="0"/>
              <a:t>级别，能跑出一组，我觉得已经很神奇了。</a:t>
            </a:r>
            <a:endParaRPr lang="en-US" altLang="zh-CN" dirty="0" smtClean="0"/>
          </a:p>
          <a:p>
            <a:endParaRPr lang="en-US" altLang="zh-CN" dirty="0"/>
          </a:p>
          <a:p>
            <a:r>
              <a:rPr lang="zh-CN" altLang="en-US" dirty="0"/>
              <a:t>在这种情况下的一个简单处理技巧：</a:t>
            </a:r>
            <a:r>
              <a:rPr lang="zh-CN" altLang="en-US" dirty="0">
                <a:solidFill>
                  <a:srgbClr val="FF0000"/>
                </a:solidFill>
              </a:rPr>
              <a:t>卡时间</a:t>
            </a:r>
            <a:endParaRPr lang="en-US" altLang="zh-CN" dirty="0">
              <a:solidFill>
                <a:srgbClr val="FF0000"/>
              </a:solidFill>
            </a:endParaRPr>
          </a:p>
          <a:p>
            <a:r>
              <a:rPr lang="zh-CN" altLang="en-US" dirty="0"/>
              <a:t>明知道会超时，超时必然无法输出答案，与其这样，不如（随机输出</a:t>
            </a:r>
            <a:r>
              <a:rPr lang="en-US" altLang="zh-CN" dirty="0"/>
              <a:t>/</a:t>
            </a:r>
            <a:r>
              <a:rPr lang="zh-CN" altLang="en-US" dirty="0"/>
              <a:t>卡时间输出</a:t>
            </a:r>
            <a:r>
              <a:rPr lang="zh-CN" altLang="en-US" dirty="0" smtClean="0"/>
              <a:t>）</a:t>
            </a:r>
            <a:endParaRPr lang="en-US"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399983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9844792" y="0"/>
            <a:ext cx="2347208" cy="1111538"/>
          </a:xfrm>
          <a:prstGeom prst="rect">
            <a:avLst/>
          </a:prstGeom>
        </p:spPr>
      </p:pic>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随机输出</a:t>
            </a:r>
            <a:r>
              <a:rPr lang="en-US" altLang="zh-CN" dirty="0" smtClean="0"/>
              <a:t>/</a:t>
            </a:r>
            <a:r>
              <a:rPr lang="zh-CN" altLang="en-US" dirty="0" smtClean="0"/>
              <a:t>卡时间</a:t>
            </a:r>
            <a:endParaRPr lang="zh-CN" altLang="en-US" dirty="0"/>
          </a:p>
        </p:txBody>
      </p:sp>
      <p:sp>
        <p:nvSpPr>
          <p:cNvPr id="3" name="文本占位符 2"/>
          <p:cNvSpPr>
            <a:spLocks noGrp="1"/>
          </p:cNvSpPr>
          <p:nvPr>
            <p:ph type="body" sz="quarter" idx="11"/>
          </p:nvPr>
        </p:nvSpPr>
        <p:spPr>
          <a:xfrm>
            <a:off x="569088" y="1620456"/>
            <a:ext cx="11053823" cy="5121166"/>
          </a:xfrm>
        </p:spPr>
        <p:txBody>
          <a:bodyPr/>
          <a:lstStyle/>
          <a:p>
            <a:r>
              <a:rPr lang="zh-CN" altLang="en-US" dirty="0" smtClean="0"/>
              <a:t>随机输出，在类似本题的问题中，出正解的概率较小</a:t>
            </a:r>
            <a:endParaRPr lang="en-US" altLang="zh-CN" dirty="0"/>
          </a:p>
          <a:p>
            <a:r>
              <a:rPr lang="zh-CN" altLang="en-US" dirty="0" smtClean="0"/>
              <a:t>卡时间：</a:t>
            </a:r>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r>
              <a:rPr lang="zh-CN" altLang="en-US" dirty="0"/>
              <a:t>当然，在本题中，这两种做法加上了时间跳出限制，都并没有能够拿到更多的分。</a:t>
            </a:r>
            <a:endParaRPr lang="en-US" altLang="zh-CN" dirty="0"/>
          </a:p>
          <a:p>
            <a:endParaRPr lang="en-US" altLang="zh-CN" dirty="0" smtClean="0"/>
          </a:p>
        </p:txBody>
      </p:sp>
      <p:pic>
        <p:nvPicPr>
          <p:cNvPr id="5" name="图片 4"/>
          <p:cNvPicPr>
            <a:picLocks noChangeAspect="1"/>
          </p:cNvPicPr>
          <p:nvPr/>
        </p:nvPicPr>
        <p:blipFill>
          <a:blip r:embed="rId3"/>
          <a:stretch>
            <a:fillRect/>
          </a:stretch>
        </p:blipFill>
        <p:spPr>
          <a:xfrm>
            <a:off x="6373028" y="916142"/>
            <a:ext cx="4533333" cy="4876190"/>
          </a:xfrm>
          <a:prstGeom prst="rect">
            <a:avLst/>
          </a:prstGeom>
        </p:spPr>
      </p:pic>
      <p:pic>
        <p:nvPicPr>
          <p:cNvPr id="6" name="图片 5"/>
          <p:cNvPicPr>
            <a:picLocks noChangeAspect="1"/>
          </p:cNvPicPr>
          <p:nvPr/>
        </p:nvPicPr>
        <p:blipFill>
          <a:blip r:embed="rId4"/>
          <a:stretch>
            <a:fillRect/>
          </a:stretch>
        </p:blipFill>
        <p:spPr>
          <a:xfrm>
            <a:off x="569088" y="2841934"/>
            <a:ext cx="2819048" cy="342857"/>
          </a:xfrm>
          <a:prstGeom prst="rect">
            <a:avLst/>
          </a:prstGeom>
        </p:spPr>
      </p:pic>
      <p:pic>
        <p:nvPicPr>
          <p:cNvPr id="7" name="图片 6"/>
          <p:cNvPicPr>
            <a:picLocks noChangeAspect="1"/>
          </p:cNvPicPr>
          <p:nvPr/>
        </p:nvPicPr>
        <p:blipFill>
          <a:blip r:embed="rId5"/>
          <a:stretch>
            <a:fillRect/>
          </a:stretch>
        </p:blipFill>
        <p:spPr>
          <a:xfrm>
            <a:off x="569088" y="3810619"/>
            <a:ext cx="5666667" cy="1580952"/>
          </a:xfrm>
          <a:prstGeom prst="rect">
            <a:avLst/>
          </a:prstGeom>
        </p:spPr>
      </p:pic>
    </p:spTree>
    <p:extLst>
      <p:ext uri="{BB962C8B-B14F-4D97-AF65-F5344CB8AC3E}">
        <p14:creationId xmlns:p14="http://schemas.microsoft.com/office/powerpoint/2010/main" val="200836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随机贪心</a:t>
            </a:r>
            <a:endParaRPr lang="zh-CN" altLang="en-US"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smtClean="0"/>
              <a:t>其他操作：随机贪心</a:t>
            </a:r>
            <a:endParaRPr lang="en-US" altLang="zh-CN" dirty="0" smtClean="0"/>
          </a:p>
          <a:p>
            <a:r>
              <a:rPr lang="en-US" altLang="zh-CN" dirty="0" err="1" smtClean="0"/>
              <a:t>random_shuffle</a:t>
            </a:r>
            <a:endParaRPr lang="en-US" altLang="zh-CN" dirty="0" smtClean="0"/>
          </a:p>
          <a:p>
            <a:r>
              <a:rPr lang="zh-CN" altLang="en-US" dirty="0" smtClean="0"/>
              <a:t>不断随机排列，取过程中的最优解，配合卡时间使用</a:t>
            </a:r>
            <a:endParaRPr lang="en-US" altLang="zh-CN" dirty="0" smtClean="0"/>
          </a:p>
        </p:txBody>
      </p:sp>
      <p:pic>
        <p:nvPicPr>
          <p:cNvPr id="4" name="图片 3"/>
          <p:cNvPicPr>
            <a:picLocks noChangeAspect="1"/>
          </p:cNvPicPr>
          <p:nvPr/>
        </p:nvPicPr>
        <p:blipFill>
          <a:blip r:embed="rId2"/>
          <a:stretch>
            <a:fillRect/>
          </a:stretch>
        </p:blipFill>
        <p:spPr>
          <a:xfrm>
            <a:off x="569088" y="3656482"/>
            <a:ext cx="5704762" cy="2628571"/>
          </a:xfrm>
          <a:prstGeom prst="rect">
            <a:avLst/>
          </a:prstGeom>
        </p:spPr>
      </p:pic>
      <p:pic>
        <p:nvPicPr>
          <p:cNvPr id="8" name="图片 7"/>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292247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随机贪心</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zh-CN" altLang="en-US" dirty="0" smtClean="0"/>
                  <a:t>虽然还是只有</a:t>
                </a:r>
                <a:r>
                  <a:rPr lang="en-US" altLang="zh-CN" dirty="0" smtClean="0"/>
                  <a:t>80</a:t>
                </a:r>
                <a:r>
                  <a:rPr lang="zh-CN" altLang="en-US" dirty="0" smtClean="0"/>
                  <a:t>分，但是确实是一种常见的骗分手段。</a:t>
                </a:r>
                <a:endParaRPr lang="en-US" altLang="zh-CN" dirty="0" smtClean="0"/>
              </a:p>
              <a:p>
                <a:r>
                  <a:rPr lang="en-US" altLang="zh-CN" dirty="0" err="1" smtClean="0"/>
                  <a:t>random_shuffle</a:t>
                </a:r>
                <a:r>
                  <a:rPr lang="zh-CN" altLang="en-US" dirty="0" smtClean="0"/>
                  <a:t>并求魔法值一次，复杂度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smtClean="0"/>
                  <a:t>，</a:t>
                </a:r>
                <a:r>
                  <a:rPr lang="en-US" altLang="zh-CN" dirty="0" smtClean="0"/>
                  <a:t>1</a:t>
                </a:r>
                <a:r>
                  <a:rPr lang="zh-CN" altLang="en-US" dirty="0" smtClean="0"/>
                  <a:t>秒内约可进行</a:t>
                </a:r>
                <a:r>
                  <a:rPr lang="en-US" altLang="zh-CN" dirty="0" smtClean="0"/>
                  <a:t>30000000</a:t>
                </a:r>
                <a:r>
                  <a:rPr lang="zh-CN" altLang="en-US" dirty="0" smtClean="0"/>
                  <a:t>次。</a:t>
                </a:r>
                <a:endParaRPr lang="en-US" altLang="zh-CN" dirty="0" smtClean="0"/>
              </a:p>
              <a:p>
                <a:r>
                  <a:rPr lang="zh-CN" altLang="en-US" dirty="0" smtClean="0"/>
                  <a:t>在</a:t>
                </a:r>
                <a:r>
                  <a:rPr lang="en-US" altLang="zh-CN" dirty="0" smtClean="0"/>
                  <a:t>n=10</a:t>
                </a:r>
                <a:r>
                  <a:rPr lang="zh-CN" altLang="en-US" dirty="0" smtClean="0"/>
                  <a:t>的时候，排列数只有</a:t>
                </a:r>
                <a:r>
                  <a:rPr lang="en-US" altLang="zh-CN" dirty="0" smtClean="0"/>
                  <a:t>362880</a:t>
                </a:r>
                <a:r>
                  <a:rPr lang="zh-CN" altLang="en-US" dirty="0" smtClean="0"/>
                  <a:t>，能够取到最优解的概率还是很大的。</a:t>
                </a:r>
                <a:endParaRPr lang="en-US" altLang="zh-CN" dirty="0"/>
              </a:p>
              <a:p>
                <a:r>
                  <a:rPr lang="zh-CN" altLang="en-US" dirty="0" smtClean="0"/>
                  <a:t>但在</a:t>
                </a:r>
                <a:r>
                  <a:rPr lang="en-US" altLang="zh-CN" dirty="0" smtClean="0"/>
                  <a:t>n=16</a:t>
                </a:r>
                <a:r>
                  <a:rPr lang="zh-CN" altLang="en-US" dirty="0" smtClean="0"/>
                  <a:t>的时候，排列数有</a:t>
                </a:r>
                <a:r>
                  <a:rPr lang="en-US" altLang="zh-CN" dirty="0" smtClean="0"/>
                  <a:t>20922789888000</a:t>
                </a:r>
                <a:r>
                  <a:rPr lang="zh-CN" altLang="en-US" dirty="0" smtClean="0"/>
                  <a:t>种，取不到最优解当然是可以理解的，但是有部分最优解的输出也比不提交或者超时要可观地多。</a:t>
                </a:r>
                <a:endParaRPr lang="en-US" altLang="zh-CN" dirty="0" smtClean="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30563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状压</a:t>
            </a:r>
            <a:r>
              <a:rPr lang="en-US" altLang="zh-CN" dirty="0" smtClean="0"/>
              <a:t>DP</a:t>
            </a:r>
            <a:endParaRPr lang="zh-CN" altLang="en-US"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smtClean="0"/>
              <a:t>说了这么多，正解呢？</a:t>
            </a:r>
            <a:endParaRPr lang="en-US" altLang="zh-CN" dirty="0" smtClean="0"/>
          </a:p>
          <a:p>
            <a:r>
              <a:rPr lang="zh-CN" altLang="en-US" dirty="0"/>
              <a:t>状</a:t>
            </a:r>
            <a:r>
              <a:rPr lang="zh-CN" altLang="en-US" dirty="0" smtClean="0"/>
              <a:t>压</a:t>
            </a:r>
            <a:r>
              <a:rPr lang="en-US" altLang="zh-CN" dirty="0" smtClean="0"/>
              <a:t>DP</a:t>
            </a:r>
          </a:p>
          <a:p>
            <a:r>
              <a:rPr lang="zh-CN" altLang="en-US" dirty="0" smtClean="0">
                <a:solidFill>
                  <a:srgbClr val="FF0000"/>
                </a:solidFill>
              </a:rPr>
              <a:t>状态压缩</a:t>
            </a:r>
            <a:r>
              <a:rPr lang="zh-CN" altLang="en-US" dirty="0" smtClean="0"/>
              <a:t>作为普及组很少遇到的方法，在</a:t>
            </a:r>
            <a:r>
              <a:rPr lang="en-US" altLang="zh-CN" dirty="0" smtClean="0"/>
              <a:t>2014</a:t>
            </a:r>
            <a:r>
              <a:rPr lang="zh-CN" altLang="en-US" dirty="0" smtClean="0"/>
              <a:t>年最后一题出现过，对于状态压缩部分给了</a:t>
            </a:r>
            <a:r>
              <a:rPr lang="en-US" altLang="zh-CN" dirty="0" smtClean="0"/>
              <a:t>50</a:t>
            </a:r>
            <a:r>
              <a:rPr lang="zh-CN" altLang="en-US" dirty="0" smtClean="0"/>
              <a:t>分。</a:t>
            </a:r>
            <a:endParaRPr lang="en-US" altLang="zh-CN" dirty="0" smtClean="0"/>
          </a:p>
          <a:p>
            <a:r>
              <a:rPr lang="zh-CN" altLang="en-US" dirty="0" smtClean="0"/>
              <a:t>而本题状压</a:t>
            </a:r>
            <a:r>
              <a:rPr lang="en-US" altLang="zh-CN" dirty="0" smtClean="0"/>
              <a:t>DP</a:t>
            </a:r>
            <a:r>
              <a:rPr lang="zh-CN" altLang="en-US" dirty="0" smtClean="0"/>
              <a:t>我只设置了</a:t>
            </a:r>
            <a:r>
              <a:rPr lang="en-US" altLang="zh-CN" dirty="0" smtClean="0"/>
              <a:t>20</a:t>
            </a:r>
            <a:r>
              <a:rPr lang="zh-CN" altLang="en-US" dirty="0" smtClean="0"/>
              <a:t>分，如果真的会出现在普及组中，大概也就是</a:t>
            </a:r>
            <a:r>
              <a:rPr lang="en-US" altLang="zh-CN" dirty="0" smtClean="0"/>
              <a:t>T4</a:t>
            </a:r>
            <a:r>
              <a:rPr lang="zh-CN" altLang="en-US" dirty="0" smtClean="0"/>
              <a:t>的最后</a:t>
            </a:r>
            <a:r>
              <a:rPr lang="en-US" altLang="zh-CN" dirty="0" smtClean="0"/>
              <a:t>20</a:t>
            </a:r>
            <a:r>
              <a:rPr lang="zh-CN" altLang="en-US" dirty="0" smtClean="0"/>
              <a:t>到</a:t>
            </a:r>
            <a:r>
              <a:rPr lang="en-US" altLang="zh-CN" dirty="0" smtClean="0"/>
              <a:t>50</a:t>
            </a:r>
            <a:r>
              <a:rPr lang="zh-CN" altLang="en-US" dirty="0" smtClean="0"/>
              <a:t>分的感觉。</a:t>
            </a:r>
            <a:endParaRPr lang="en-US" altLang="zh-CN" dirty="0" smtClean="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57419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状压</a:t>
            </a:r>
            <a:r>
              <a:rPr lang="en-US" altLang="zh-CN" dirty="0" smtClean="0"/>
              <a:t>DP</a:t>
            </a:r>
            <a:endParaRPr lang="zh-CN" altLang="en-US"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smtClean="0"/>
              <a:t>首先，这是个</a:t>
            </a:r>
            <a:r>
              <a:rPr lang="en-US" altLang="zh-CN" dirty="0" smtClean="0"/>
              <a:t>DP</a:t>
            </a:r>
            <a:r>
              <a:rPr lang="zh-CN" altLang="en-US" dirty="0" smtClean="0"/>
              <a:t>：</a:t>
            </a:r>
            <a:endParaRPr lang="en-US" altLang="zh-CN" dirty="0" smtClean="0"/>
          </a:p>
          <a:p>
            <a:r>
              <a:rPr lang="zh-CN" altLang="en-US" dirty="0" smtClean="0"/>
              <a:t>虽然最终形成的是一个排列，但当摆放其中的第</a:t>
            </a:r>
            <a:r>
              <a:rPr lang="en-US" altLang="zh-CN" dirty="0" err="1" smtClean="0"/>
              <a:t>i</a:t>
            </a:r>
            <a:r>
              <a:rPr lang="zh-CN" altLang="en-US" dirty="0" smtClean="0"/>
              <a:t>个宝石时，限制只和</a:t>
            </a:r>
            <a:r>
              <a:rPr lang="zh-CN" altLang="en-US" dirty="0" smtClean="0">
                <a:solidFill>
                  <a:srgbClr val="FF0000"/>
                </a:solidFill>
              </a:rPr>
              <a:t>已经摆放的宝石集合</a:t>
            </a:r>
            <a:r>
              <a:rPr lang="zh-CN" altLang="en-US" dirty="0" smtClean="0"/>
              <a:t>，以及</a:t>
            </a:r>
            <a:r>
              <a:rPr lang="zh-CN" altLang="en-US" dirty="0" smtClean="0">
                <a:solidFill>
                  <a:srgbClr val="FF0000"/>
                </a:solidFill>
              </a:rPr>
              <a:t>前面的最后一颗宝石</a:t>
            </a:r>
            <a:r>
              <a:rPr lang="zh-CN" altLang="en-US" dirty="0" smtClean="0"/>
              <a:t>有关，和再之前的摆放顺序无关。</a:t>
            </a:r>
            <a:endParaRPr lang="en-US" altLang="zh-CN" dirty="0" smtClean="0"/>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179093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状压</a:t>
            </a:r>
            <a:r>
              <a:rPr lang="en-US" altLang="zh-CN" dirty="0" smtClean="0"/>
              <a:t>DP</a:t>
            </a:r>
            <a:endParaRPr lang="zh-CN" altLang="en-US" dirty="0"/>
          </a:p>
        </p:txBody>
      </p:sp>
      <p:sp>
        <p:nvSpPr>
          <p:cNvPr id="3" name="文本占位符 2"/>
          <p:cNvSpPr>
            <a:spLocks noGrp="1"/>
          </p:cNvSpPr>
          <p:nvPr>
            <p:ph type="body" sz="quarter" idx="11"/>
          </p:nvPr>
        </p:nvSpPr>
        <p:spPr>
          <a:xfrm>
            <a:off x="569088" y="1620456"/>
            <a:ext cx="1550657" cy="2710475"/>
          </a:xfrm>
        </p:spPr>
        <p:txBody>
          <a:bodyPr/>
          <a:lstStyle/>
          <a:p>
            <a:r>
              <a:rPr lang="en-US" altLang="zh-CN" dirty="0" smtClean="0"/>
              <a:t>3</a:t>
            </a:r>
          </a:p>
          <a:p>
            <a:r>
              <a:rPr lang="en-US" altLang="zh-CN" dirty="0" smtClean="0"/>
              <a:t>0 1 2</a:t>
            </a:r>
          </a:p>
          <a:p>
            <a:r>
              <a:rPr lang="en-US" altLang="zh-CN" dirty="0" smtClean="0"/>
              <a:t>1 0 2</a:t>
            </a:r>
          </a:p>
          <a:p>
            <a:r>
              <a:rPr lang="en-US" altLang="zh-CN" dirty="0" smtClean="0"/>
              <a:t>2 2 0</a:t>
            </a:r>
          </a:p>
        </p:txBody>
      </p:sp>
      <p:sp>
        <p:nvSpPr>
          <p:cNvPr id="4" name="矩形 3"/>
          <p:cNvSpPr/>
          <p:nvPr/>
        </p:nvSpPr>
        <p:spPr>
          <a:xfrm>
            <a:off x="2928849" y="3876504"/>
            <a:ext cx="382386"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a:t>
            </a:r>
            <a:endParaRPr lang="zh-CN" altLang="en-US" sz="2000" dirty="0">
              <a:solidFill>
                <a:schemeClr val="tx1"/>
              </a:solidFill>
            </a:endParaRPr>
          </a:p>
        </p:txBody>
      </p:sp>
      <p:sp>
        <p:nvSpPr>
          <p:cNvPr id="5" name="矩形 4"/>
          <p:cNvSpPr/>
          <p:nvPr/>
        </p:nvSpPr>
        <p:spPr>
          <a:xfrm>
            <a:off x="4136966" y="2386229"/>
            <a:ext cx="861754"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a:t>
            </a:r>
            <a:r>
              <a:rPr lang="zh-CN" altLang="en-US" sz="2000" dirty="0" smtClean="0">
                <a:solidFill>
                  <a:schemeClr val="tx1"/>
                </a:solidFill>
              </a:rPr>
              <a:t>，</a:t>
            </a:r>
            <a:r>
              <a:rPr lang="en-US" altLang="zh-CN" sz="2000" dirty="0" smtClean="0">
                <a:solidFill>
                  <a:schemeClr val="tx1"/>
                </a:solidFill>
              </a:rPr>
              <a:t>1</a:t>
            </a:r>
            <a:endParaRPr lang="zh-CN" altLang="en-US" sz="2000" dirty="0">
              <a:solidFill>
                <a:schemeClr val="tx1"/>
              </a:solidFill>
            </a:endParaRPr>
          </a:p>
        </p:txBody>
      </p:sp>
      <p:sp>
        <p:nvSpPr>
          <p:cNvPr id="6" name="矩形 5"/>
          <p:cNvSpPr/>
          <p:nvPr/>
        </p:nvSpPr>
        <p:spPr>
          <a:xfrm>
            <a:off x="4136966" y="3876504"/>
            <a:ext cx="861754"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{2}</a:t>
            </a:r>
            <a:r>
              <a:rPr lang="zh-CN" altLang="en-US" sz="2000" dirty="0" smtClean="0">
                <a:solidFill>
                  <a:schemeClr val="tx1"/>
                </a:solidFill>
              </a:rPr>
              <a:t>，</a:t>
            </a:r>
            <a:r>
              <a:rPr lang="en-US" altLang="zh-CN" sz="2000" dirty="0" smtClean="0">
                <a:solidFill>
                  <a:schemeClr val="tx1"/>
                </a:solidFill>
              </a:rPr>
              <a:t>2</a:t>
            </a:r>
            <a:endParaRPr lang="zh-CN" altLang="en-US" sz="2000" dirty="0">
              <a:solidFill>
                <a:schemeClr val="tx1"/>
              </a:solidFill>
            </a:endParaRPr>
          </a:p>
        </p:txBody>
      </p:sp>
      <p:sp>
        <p:nvSpPr>
          <p:cNvPr id="7" name="矩形 6"/>
          <p:cNvSpPr/>
          <p:nvPr/>
        </p:nvSpPr>
        <p:spPr>
          <a:xfrm>
            <a:off x="4141119" y="5360690"/>
            <a:ext cx="861754"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{3}</a:t>
            </a:r>
            <a:r>
              <a:rPr lang="zh-CN" altLang="en-US" sz="2000" dirty="0" smtClean="0">
                <a:solidFill>
                  <a:schemeClr val="tx1"/>
                </a:solidFill>
              </a:rPr>
              <a:t>，</a:t>
            </a:r>
            <a:r>
              <a:rPr lang="en-US" altLang="zh-CN" sz="2000" dirty="0" smtClean="0">
                <a:solidFill>
                  <a:schemeClr val="tx1"/>
                </a:solidFill>
              </a:rPr>
              <a:t>3</a:t>
            </a:r>
            <a:endParaRPr lang="zh-CN" altLang="en-US" sz="2000" dirty="0">
              <a:solidFill>
                <a:schemeClr val="tx1"/>
              </a:solidFill>
            </a:endParaRPr>
          </a:p>
        </p:txBody>
      </p:sp>
      <p:sp>
        <p:nvSpPr>
          <p:cNvPr id="8" name="矩形 7"/>
          <p:cNvSpPr/>
          <p:nvPr/>
        </p:nvSpPr>
        <p:spPr>
          <a:xfrm>
            <a:off x="5710832" y="3558629"/>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a:t>
            </a:r>
            <a:r>
              <a:rPr lang="zh-CN" altLang="en-US" sz="2000" dirty="0" smtClean="0">
                <a:solidFill>
                  <a:schemeClr val="tx1"/>
                </a:solidFill>
              </a:rPr>
              <a:t>，</a:t>
            </a:r>
            <a:r>
              <a:rPr lang="en-US" altLang="zh-CN" sz="2000" dirty="0" smtClean="0">
                <a:solidFill>
                  <a:schemeClr val="tx1"/>
                </a:solidFill>
              </a:rPr>
              <a:t>2}</a:t>
            </a:r>
            <a:r>
              <a:rPr lang="zh-CN" altLang="en-US" sz="2000" dirty="0" smtClean="0">
                <a:solidFill>
                  <a:schemeClr val="tx1"/>
                </a:solidFill>
              </a:rPr>
              <a:t>，</a:t>
            </a:r>
            <a:r>
              <a:rPr lang="en-US" altLang="zh-CN" sz="2000" dirty="0" smtClean="0">
                <a:solidFill>
                  <a:schemeClr val="tx1"/>
                </a:solidFill>
              </a:rPr>
              <a:t>1</a:t>
            </a:r>
            <a:endParaRPr lang="zh-CN" altLang="en-US" sz="2000" dirty="0">
              <a:solidFill>
                <a:schemeClr val="tx1"/>
              </a:solidFill>
            </a:endParaRPr>
          </a:p>
        </p:txBody>
      </p:sp>
      <p:sp>
        <p:nvSpPr>
          <p:cNvPr id="9" name="矩形 8"/>
          <p:cNvSpPr/>
          <p:nvPr/>
        </p:nvSpPr>
        <p:spPr>
          <a:xfrm>
            <a:off x="5710833" y="2079841"/>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a:t>
            </a:r>
            <a:r>
              <a:rPr lang="zh-CN" altLang="en-US" sz="2000" dirty="0" smtClean="0">
                <a:solidFill>
                  <a:schemeClr val="tx1"/>
                </a:solidFill>
              </a:rPr>
              <a:t>，</a:t>
            </a:r>
            <a:r>
              <a:rPr lang="en-US" altLang="zh-CN" sz="2000" dirty="0" smtClean="0">
                <a:solidFill>
                  <a:schemeClr val="tx1"/>
                </a:solidFill>
              </a:rPr>
              <a:t>2}</a:t>
            </a:r>
            <a:r>
              <a:rPr lang="zh-CN" altLang="en-US" sz="2000" dirty="0" smtClean="0">
                <a:solidFill>
                  <a:schemeClr val="tx1"/>
                </a:solidFill>
              </a:rPr>
              <a:t>，</a:t>
            </a:r>
            <a:r>
              <a:rPr lang="en-US" altLang="zh-CN" sz="2000" dirty="0" smtClean="0">
                <a:solidFill>
                  <a:schemeClr val="tx1"/>
                </a:solidFill>
              </a:rPr>
              <a:t>2</a:t>
            </a:r>
            <a:endParaRPr lang="zh-CN" altLang="en-US" sz="2000" dirty="0">
              <a:solidFill>
                <a:schemeClr val="tx1"/>
              </a:solidFill>
            </a:endParaRPr>
          </a:p>
        </p:txBody>
      </p:sp>
      <p:sp>
        <p:nvSpPr>
          <p:cNvPr id="10" name="矩形 9"/>
          <p:cNvSpPr/>
          <p:nvPr/>
        </p:nvSpPr>
        <p:spPr>
          <a:xfrm>
            <a:off x="5710842" y="5048725"/>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a:t>
            </a:r>
            <a:r>
              <a:rPr lang="zh-CN" altLang="en-US" sz="2000" dirty="0" smtClean="0">
                <a:solidFill>
                  <a:schemeClr val="tx1"/>
                </a:solidFill>
              </a:rPr>
              <a:t>，</a:t>
            </a:r>
            <a:r>
              <a:rPr lang="en-US" altLang="zh-CN" sz="2000" dirty="0" smtClean="0">
                <a:solidFill>
                  <a:schemeClr val="tx1"/>
                </a:solidFill>
              </a:rPr>
              <a:t>3}</a:t>
            </a:r>
            <a:r>
              <a:rPr lang="zh-CN" altLang="en-US" sz="2000" dirty="0" smtClean="0">
                <a:solidFill>
                  <a:schemeClr val="tx1"/>
                </a:solidFill>
              </a:rPr>
              <a:t>，</a:t>
            </a:r>
            <a:r>
              <a:rPr lang="en-US" altLang="zh-CN" sz="2000" dirty="0" smtClean="0">
                <a:solidFill>
                  <a:schemeClr val="tx1"/>
                </a:solidFill>
              </a:rPr>
              <a:t>1</a:t>
            </a:r>
            <a:endParaRPr lang="zh-CN" altLang="en-US" sz="2000" dirty="0">
              <a:solidFill>
                <a:schemeClr val="tx1"/>
              </a:solidFill>
            </a:endParaRPr>
          </a:p>
        </p:txBody>
      </p:sp>
      <p:sp>
        <p:nvSpPr>
          <p:cNvPr id="11" name="矩形 10"/>
          <p:cNvSpPr/>
          <p:nvPr/>
        </p:nvSpPr>
        <p:spPr>
          <a:xfrm>
            <a:off x="5710841" y="2736738"/>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a:t>
            </a:r>
            <a:r>
              <a:rPr lang="zh-CN" altLang="en-US" sz="2000" dirty="0" smtClean="0">
                <a:solidFill>
                  <a:schemeClr val="tx1"/>
                </a:solidFill>
              </a:rPr>
              <a:t>，</a:t>
            </a:r>
            <a:r>
              <a:rPr lang="en-US" altLang="zh-CN" sz="2000" dirty="0" smtClean="0">
                <a:solidFill>
                  <a:schemeClr val="tx1"/>
                </a:solidFill>
              </a:rPr>
              <a:t>3}</a:t>
            </a:r>
            <a:r>
              <a:rPr lang="zh-CN" altLang="en-US" sz="2000" dirty="0" smtClean="0">
                <a:solidFill>
                  <a:schemeClr val="tx1"/>
                </a:solidFill>
              </a:rPr>
              <a:t>，</a:t>
            </a:r>
            <a:r>
              <a:rPr lang="en-US" altLang="zh-CN" sz="2000" dirty="0" smtClean="0">
                <a:solidFill>
                  <a:schemeClr val="tx1"/>
                </a:solidFill>
              </a:rPr>
              <a:t>3</a:t>
            </a:r>
            <a:endParaRPr lang="zh-CN" altLang="en-US" sz="2000" dirty="0">
              <a:solidFill>
                <a:schemeClr val="tx1"/>
              </a:solidFill>
            </a:endParaRPr>
          </a:p>
        </p:txBody>
      </p:sp>
      <p:sp>
        <p:nvSpPr>
          <p:cNvPr id="12" name="矩形 11"/>
          <p:cNvSpPr/>
          <p:nvPr/>
        </p:nvSpPr>
        <p:spPr>
          <a:xfrm>
            <a:off x="5710835" y="5704529"/>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{2</a:t>
            </a:r>
            <a:r>
              <a:rPr lang="zh-CN" altLang="en-US" sz="2000" dirty="0" smtClean="0">
                <a:solidFill>
                  <a:schemeClr val="tx1"/>
                </a:solidFill>
              </a:rPr>
              <a:t>，</a:t>
            </a:r>
            <a:r>
              <a:rPr lang="en-US" altLang="zh-CN" sz="2000" dirty="0" smtClean="0">
                <a:solidFill>
                  <a:schemeClr val="tx1"/>
                </a:solidFill>
              </a:rPr>
              <a:t>3}</a:t>
            </a:r>
            <a:r>
              <a:rPr lang="zh-CN" altLang="en-US" sz="2000" dirty="0" smtClean="0">
                <a:solidFill>
                  <a:schemeClr val="tx1"/>
                </a:solidFill>
              </a:rPr>
              <a:t>，</a:t>
            </a:r>
            <a:r>
              <a:rPr lang="en-US" altLang="zh-CN" sz="2000" dirty="0" smtClean="0">
                <a:solidFill>
                  <a:schemeClr val="tx1"/>
                </a:solidFill>
              </a:rPr>
              <a:t>2</a:t>
            </a:r>
            <a:endParaRPr lang="zh-CN" altLang="en-US" sz="2000" dirty="0">
              <a:solidFill>
                <a:schemeClr val="tx1"/>
              </a:solidFill>
            </a:endParaRPr>
          </a:p>
        </p:txBody>
      </p:sp>
      <p:sp>
        <p:nvSpPr>
          <p:cNvPr id="13" name="矩形 12"/>
          <p:cNvSpPr/>
          <p:nvPr/>
        </p:nvSpPr>
        <p:spPr>
          <a:xfrm>
            <a:off x="5710842" y="4255590"/>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{2</a:t>
            </a:r>
            <a:r>
              <a:rPr lang="zh-CN" altLang="en-US" sz="2000" dirty="0" smtClean="0">
                <a:solidFill>
                  <a:schemeClr val="tx1"/>
                </a:solidFill>
              </a:rPr>
              <a:t>，</a:t>
            </a:r>
            <a:r>
              <a:rPr lang="en-US" altLang="zh-CN" sz="2000" dirty="0" smtClean="0">
                <a:solidFill>
                  <a:schemeClr val="tx1"/>
                </a:solidFill>
              </a:rPr>
              <a:t>3}</a:t>
            </a:r>
            <a:r>
              <a:rPr lang="zh-CN" altLang="en-US" sz="2000" dirty="0" smtClean="0">
                <a:solidFill>
                  <a:schemeClr val="tx1"/>
                </a:solidFill>
              </a:rPr>
              <a:t>，</a:t>
            </a:r>
            <a:r>
              <a:rPr lang="en-US" altLang="zh-CN" sz="2000" dirty="0" smtClean="0">
                <a:solidFill>
                  <a:schemeClr val="tx1"/>
                </a:solidFill>
              </a:rPr>
              <a:t>3</a:t>
            </a:r>
            <a:endParaRPr lang="zh-CN" altLang="en-US" sz="2000" dirty="0">
              <a:solidFill>
                <a:schemeClr val="tx1"/>
              </a:solidFill>
            </a:endParaRPr>
          </a:p>
        </p:txBody>
      </p:sp>
      <p:sp>
        <p:nvSpPr>
          <p:cNvPr id="14" name="矩形 13"/>
          <p:cNvSpPr/>
          <p:nvPr/>
        </p:nvSpPr>
        <p:spPr>
          <a:xfrm>
            <a:off x="8589816" y="5048725"/>
            <a:ext cx="1809406"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a:t>
            </a:r>
            <a:r>
              <a:rPr lang="zh-CN" altLang="en-US" sz="2000" dirty="0" smtClean="0">
                <a:solidFill>
                  <a:schemeClr val="tx1"/>
                </a:solidFill>
              </a:rPr>
              <a:t>，</a:t>
            </a:r>
            <a:r>
              <a:rPr lang="en-US" altLang="zh-CN" sz="2000" dirty="0" smtClean="0">
                <a:solidFill>
                  <a:schemeClr val="tx1"/>
                </a:solidFill>
              </a:rPr>
              <a:t>2</a:t>
            </a:r>
            <a:r>
              <a:rPr lang="zh-CN" altLang="en-US" sz="2000" dirty="0" smtClean="0">
                <a:solidFill>
                  <a:schemeClr val="tx1"/>
                </a:solidFill>
              </a:rPr>
              <a:t>，</a:t>
            </a:r>
            <a:r>
              <a:rPr lang="en-US" altLang="zh-CN" sz="2000" dirty="0" smtClean="0">
                <a:solidFill>
                  <a:schemeClr val="tx1"/>
                </a:solidFill>
              </a:rPr>
              <a:t>3}</a:t>
            </a:r>
            <a:r>
              <a:rPr lang="zh-CN" altLang="en-US" sz="2000" dirty="0" smtClean="0">
                <a:solidFill>
                  <a:schemeClr val="tx1"/>
                </a:solidFill>
              </a:rPr>
              <a:t>，</a:t>
            </a:r>
            <a:r>
              <a:rPr lang="en-US" altLang="zh-CN" sz="2000" dirty="0" smtClean="0">
                <a:solidFill>
                  <a:schemeClr val="tx1"/>
                </a:solidFill>
              </a:rPr>
              <a:t>1</a:t>
            </a:r>
            <a:endParaRPr lang="zh-CN" altLang="en-US" sz="2000" dirty="0">
              <a:solidFill>
                <a:schemeClr val="tx1"/>
              </a:solidFill>
            </a:endParaRPr>
          </a:p>
        </p:txBody>
      </p:sp>
      <p:sp>
        <p:nvSpPr>
          <p:cNvPr id="15" name="矩形 14"/>
          <p:cNvSpPr/>
          <p:nvPr/>
        </p:nvSpPr>
        <p:spPr>
          <a:xfrm>
            <a:off x="8593967" y="3865418"/>
            <a:ext cx="1809406"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a:t>
            </a:r>
            <a:r>
              <a:rPr lang="zh-CN" altLang="en-US" sz="2000" dirty="0" smtClean="0">
                <a:solidFill>
                  <a:schemeClr val="tx1"/>
                </a:solidFill>
              </a:rPr>
              <a:t>，</a:t>
            </a:r>
            <a:r>
              <a:rPr lang="en-US" altLang="zh-CN" sz="2000" dirty="0" smtClean="0">
                <a:solidFill>
                  <a:schemeClr val="tx1"/>
                </a:solidFill>
              </a:rPr>
              <a:t>2</a:t>
            </a:r>
            <a:r>
              <a:rPr lang="zh-CN" altLang="en-US" sz="2000" dirty="0" smtClean="0">
                <a:solidFill>
                  <a:schemeClr val="tx1"/>
                </a:solidFill>
              </a:rPr>
              <a:t>，</a:t>
            </a:r>
            <a:r>
              <a:rPr lang="en-US" altLang="zh-CN" sz="2000" dirty="0" smtClean="0">
                <a:solidFill>
                  <a:schemeClr val="tx1"/>
                </a:solidFill>
              </a:rPr>
              <a:t>3}</a:t>
            </a:r>
            <a:r>
              <a:rPr lang="zh-CN" altLang="en-US" sz="2000" dirty="0" smtClean="0">
                <a:solidFill>
                  <a:schemeClr val="tx1"/>
                </a:solidFill>
              </a:rPr>
              <a:t>，</a:t>
            </a:r>
            <a:r>
              <a:rPr lang="en-US" altLang="zh-CN" sz="2000" dirty="0" smtClean="0">
                <a:solidFill>
                  <a:schemeClr val="tx1"/>
                </a:solidFill>
              </a:rPr>
              <a:t>2</a:t>
            </a:r>
            <a:endParaRPr lang="zh-CN" altLang="en-US" sz="2000" dirty="0">
              <a:solidFill>
                <a:schemeClr val="tx1"/>
              </a:solidFill>
            </a:endParaRPr>
          </a:p>
        </p:txBody>
      </p:sp>
      <p:sp>
        <p:nvSpPr>
          <p:cNvPr id="16" name="矩形 15"/>
          <p:cNvSpPr/>
          <p:nvPr/>
        </p:nvSpPr>
        <p:spPr>
          <a:xfrm>
            <a:off x="8589816" y="2682111"/>
            <a:ext cx="1809406"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a:t>
            </a:r>
            <a:r>
              <a:rPr lang="zh-CN" altLang="en-US" sz="2000" dirty="0" smtClean="0">
                <a:solidFill>
                  <a:schemeClr val="tx1"/>
                </a:solidFill>
              </a:rPr>
              <a:t>，</a:t>
            </a:r>
            <a:r>
              <a:rPr lang="en-US" altLang="zh-CN" sz="2000" dirty="0" smtClean="0">
                <a:solidFill>
                  <a:schemeClr val="tx1"/>
                </a:solidFill>
              </a:rPr>
              <a:t>2</a:t>
            </a:r>
            <a:r>
              <a:rPr lang="zh-CN" altLang="en-US" sz="2000" dirty="0" smtClean="0">
                <a:solidFill>
                  <a:schemeClr val="tx1"/>
                </a:solidFill>
              </a:rPr>
              <a:t>，</a:t>
            </a:r>
            <a:r>
              <a:rPr lang="en-US" altLang="zh-CN" sz="2000" dirty="0" smtClean="0">
                <a:solidFill>
                  <a:schemeClr val="tx1"/>
                </a:solidFill>
              </a:rPr>
              <a:t>3}</a:t>
            </a:r>
            <a:r>
              <a:rPr lang="zh-CN" altLang="en-US" sz="2000" dirty="0" smtClean="0">
                <a:solidFill>
                  <a:schemeClr val="tx1"/>
                </a:solidFill>
              </a:rPr>
              <a:t>，</a:t>
            </a:r>
            <a:r>
              <a:rPr lang="en-US" altLang="zh-CN" sz="2000" dirty="0" smtClean="0">
                <a:solidFill>
                  <a:schemeClr val="tx1"/>
                </a:solidFill>
              </a:rPr>
              <a:t>3</a:t>
            </a:r>
            <a:endParaRPr lang="zh-CN" altLang="en-US" sz="2000" dirty="0">
              <a:solidFill>
                <a:schemeClr val="tx1"/>
              </a:solidFill>
            </a:endParaRPr>
          </a:p>
        </p:txBody>
      </p:sp>
      <p:cxnSp>
        <p:nvCxnSpPr>
          <p:cNvPr id="18" name="直接箭头连接符 17"/>
          <p:cNvCxnSpPr>
            <a:stCxn id="4" idx="3"/>
            <a:endCxn id="5" idx="1"/>
          </p:cNvCxnSpPr>
          <p:nvPr/>
        </p:nvCxnSpPr>
        <p:spPr>
          <a:xfrm flipV="1">
            <a:off x="3311235" y="2618986"/>
            <a:ext cx="825731" cy="14902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4" idx="3"/>
            <a:endCxn id="6" idx="1"/>
          </p:cNvCxnSpPr>
          <p:nvPr/>
        </p:nvCxnSpPr>
        <p:spPr>
          <a:xfrm>
            <a:off x="3311235" y="4109261"/>
            <a:ext cx="82573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4" idx="3"/>
            <a:endCxn id="7" idx="1"/>
          </p:cNvCxnSpPr>
          <p:nvPr/>
        </p:nvCxnSpPr>
        <p:spPr>
          <a:xfrm>
            <a:off x="3311235" y="4109261"/>
            <a:ext cx="829884" cy="14841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3"/>
            <a:endCxn id="12" idx="1"/>
          </p:cNvCxnSpPr>
          <p:nvPr/>
        </p:nvCxnSpPr>
        <p:spPr>
          <a:xfrm>
            <a:off x="5002873" y="5593447"/>
            <a:ext cx="707962" cy="3438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7" idx="3"/>
            <a:endCxn id="10" idx="1"/>
          </p:cNvCxnSpPr>
          <p:nvPr/>
        </p:nvCxnSpPr>
        <p:spPr>
          <a:xfrm flipV="1">
            <a:off x="5002873" y="5281482"/>
            <a:ext cx="707969" cy="3119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V="1">
            <a:off x="5002873" y="3803212"/>
            <a:ext cx="707969" cy="3119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4998719" y="4121733"/>
            <a:ext cx="707962" cy="3438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flipV="1">
            <a:off x="4998711" y="2293104"/>
            <a:ext cx="707969" cy="3119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a:off x="4994557" y="2611625"/>
            <a:ext cx="707962" cy="3438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3" idx="3"/>
            <a:endCxn id="14" idx="1"/>
          </p:cNvCxnSpPr>
          <p:nvPr/>
        </p:nvCxnSpPr>
        <p:spPr>
          <a:xfrm>
            <a:off x="7082443" y="4488347"/>
            <a:ext cx="1507373" cy="7931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12" idx="3"/>
            <a:endCxn id="14" idx="1"/>
          </p:cNvCxnSpPr>
          <p:nvPr/>
        </p:nvCxnSpPr>
        <p:spPr>
          <a:xfrm flipV="1">
            <a:off x="7082436" y="5281482"/>
            <a:ext cx="1507380" cy="6558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10" idx="3"/>
            <a:endCxn id="15" idx="1"/>
          </p:cNvCxnSpPr>
          <p:nvPr/>
        </p:nvCxnSpPr>
        <p:spPr>
          <a:xfrm flipV="1">
            <a:off x="7082443" y="4098175"/>
            <a:ext cx="1511524" cy="11833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11" idx="3"/>
            <a:endCxn id="15" idx="1"/>
          </p:cNvCxnSpPr>
          <p:nvPr/>
        </p:nvCxnSpPr>
        <p:spPr>
          <a:xfrm>
            <a:off x="7082442" y="2969495"/>
            <a:ext cx="1511525" cy="11286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9" idx="3"/>
            <a:endCxn id="16" idx="1"/>
          </p:cNvCxnSpPr>
          <p:nvPr/>
        </p:nvCxnSpPr>
        <p:spPr>
          <a:xfrm>
            <a:off x="7082434" y="2312598"/>
            <a:ext cx="1507382" cy="6022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p:cNvCxnSpPr>
            <a:stCxn id="8" idx="3"/>
            <a:endCxn id="16" idx="1"/>
          </p:cNvCxnSpPr>
          <p:nvPr/>
        </p:nvCxnSpPr>
        <p:spPr>
          <a:xfrm flipV="1">
            <a:off x="7082433" y="2914868"/>
            <a:ext cx="1507383" cy="8765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6" name="文本框 65"/>
          <p:cNvSpPr txBox="1"/>
          <p:nvPr/>
        </p:nvSpPr>
        <p:spPr>
          <a:xfrm>
            <a:off x="4397169" y="1980352"/>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0</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67" name="文本框 66"/>
          <p:cNvSpPr txBox="1"/>
          <p:nvPr/>
        </p:nvSpPr>
        <p:spPr>
          <a:xfrm>
            <a:off x="4403144" y="3493425"/>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0</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68" name="文本框 67"/>
          <p:cNvSpPr txBox="1"/>
          <p:nvPr/>
        </p:nvSpPr>
        <p:spPr>
          <a:xfrm>
            <a:off x="4397169" y="4889057"/>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0</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69" name="文本框 68"/>
          <p:cNvSpPr txBox="1"/>
          <p:nvPr/>
        </p:nvSpPr>
        <p:spPr>
          <a:xfrm>
            <a:off x="6800677" y="3426790"/>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1</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70" name="文本框 69"/>
          <p:cNvSpPr txBox="1"/>
          <p:nvPr/>
        </p:nvSpPr>
        <p:spPr>
          <a:xfrm>
            <a:off x="6800677" y="1924197"/>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1</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71" name="文本框 70"/>
          <p:cNvSpPr txBox="1"/>
          <p:nvPr/>
        </p:nvSpPr>
        <p:spPr>
          <a:xfrm>
            <a:off x="6810863" y="2616005"/>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2</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72" name="文本框 71"/>
          <p:cNvSpPr txBox="1"/>
          <p:nvPr/>
        </p:nvSpPr>
        <p:spPr>
          <a:xfrm>
            <a:off x="3097876" y="3645824"/>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0</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73" name="文本框 72"/>
          <p:cNvSpPr txBox="1"/>
          <p:nvPr/>
        </p:nvSpPr>
        <p:spPr>
          <a:xfrm>
            <a:off x="6843868" y="4131244"/>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2</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74" name="文本框 73"/>
          <p:cNvSpPr txBox="1"/>
          <p:nvPr/>
        </p:nvSpPr>
        <p:spPr>
          <a:xfrm>
            <a:off x="6800677" y="4908047"/>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2</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75" name="文本框 74"/>
          <p:cNvSpPr txBox="1"/>
          <p:nvPr/>
        </p:nvSpPr>
        <p:spPr>
          <a:xfrm>
            <a:off x="6827489" y="5568569"/>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2</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76" name="文本框 75"/>
          <p:cNvSpPr txBox="1"/>
          <p:nvPr/>
        </p:nvSpPr>
        <p:spPr>
          <a:xfrm>
            <a:off x="7941105" y="2259387"/>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77" name="文本框 76"/>
          <p:cNvSpPr txBox="1"/>
          <p:nvPr/>
        </p:nvSpPr>
        <p:spPr>
          <a:xfrm>
            <a:off x="8002990" y="3392067"/>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4</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78" name="文本框 77"/>
          <p:cNvSpPr txBox="1"/>
          <p:nvPr/>
        </p:nvSpPr>
        <p:spPr>
          <a:xfrm>
            <a:off x="7909921" y="2868056"/>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79" name="文本框 78"/>
          <p:cNvSpPr txBox="1"/>
          <p:nvPr/>
        </p:nvSpPr>
        <p:spPr>
          <a:xfrm>
            <a:off x="7909920" y="4100098"/>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80" name="文本框 79"/>
          <p:cNvSpPr txBox="1"/>
          <p:nvPr/>
        </p:nvSpPr>
        <p:spPr>
          <a:xfrm>
            <a:off x="8115489" y="4716035"/>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4</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81" name="文本框 80"/>
          <p:cNvSpPr txBox="1"/>
          <p:nvPr/>
        </p:nvSpPr>
        <p:spPr>
          <a:xfrm>
            <a:off x="7860528" y="5424084"/>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82" name="文本框 81"/>
          <p:cNvSpPr txBox="1"/>
          <p:nvPr/>
        </p:nvSpPr>
        <p:spPr>
          <a:xfrm>
            <a:off x="10077010" y="2321879"/>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83" name="文本框 82"/>
          <p:cNvSpPr txBox="1"/>
          <p:nvPr/>
        </p:nvSpPr>
        <p:spPr>
          <a:xfrm>
            <a:off x="10109399" y="3477169"/>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4</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84" name="文本框 83"/>
          <p:cNvSpPr txBox="1"/>
          <p:nvPr/>
        </p:nvSpPr>
        <p:spPr>
          <a:xfrm>
            <a:off x="10064818" y="4632459"/>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4</a:t>
            </a:r>
            <a:endParaRPr kumimoji="1" lang="zh-CN" altLang="en-US" sz="2400" b="0" i="0" dirty="0" smtClean="0">
              <a:solidFill>
                <a:srgbClr val="FF0000"/>
              </a:solidFill>
              <a:latin typeface="Source Han Sans CN" charset="-122"/>
              <a:ea typeface="Source Han Sans CN" charset="-122"/>
              <a:cs typeface="Source Han Sans CN" charset="-122"/>
            </a:endParaRPr>
          </a:p>
        </p:txBody>
      </p:sp>
      <p:pic>
        <p:nvPicPr>
          <p:cNvPr id="85" name="图片 8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46041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Day1 </a:t>
            </a:r>
            <a:r>
              <a:rPr lang="en-US" altLang="zh-CN" dirty="0"/>
              <a:t>T1 </a:t>
            </a:r>
            <a:r>
              <a:rPr lang="zh-CN" altLang="en-US" dirty="0" smtClean="0"/>
              <a:t>列车抢</a:t>
            </a:r>
            <a:r>
              <a:rPr lang="zh-CN" altLang="en-US" dirty="0" smtClean="0"/>
              <a:t>票 </a:t>
            </a:r>
            <a:r>
              <a:rPr lang="en-US" altLang="zh-CN" dirty="0" smtClean="0"/>
              <a:t>—— </a:t>
            </a:r>
            <a:r>
              <a:rPr lang="zh-CN" altLang="en-US" dirty="0"/>
              <a:t>题面</a:t>
            </a:r>
            <a:endParaRPr lang="en-US" altLang="zh-CN" dirty="0"/>
          </a:p>
        </p:txBody>
      </p:sp>
      <p:sp>
        <p:nvSpPr>
          <p:cNvPr id="3" name="文本占位符 2"/>
          <p:cNvSpPr>
            <a:spLocks noGrp="1"/>
          </p:cNvSpPr>
          <p:nvPr>
            <p:ph type="body" sz="quarter" idx="11"/>
          </p:nvPr>
        </p:nvSpPr>
        <p:spPr>
          <a:xfrm>
            <a:off x="569088" y="1620456"/>
            <a:ext cx="11053823" cy="5096228"/>
          </a:xfrm>
        </p:spPr>
        <p:txBody>
          <a:bodyPr/>
          <a:lstStyle/>
          <a:p>
            <a:r>
              <a:rPr lang="zh-CN" altLang="zh-CN" dirty="0"/>
              <a:t>系统根据实际剩余票数按照订单顺序自动进行分配票种，具体规则如下：</a:t>
            </a:r>
          </a:p>
          <a:p>
            <a:r>
              <a:rPr lang="zh-CN" altLang="zh-CN" dirty="0" smtClean="0"/>
              <a:t>对于</a:t>
            </a:r>
            <a:r>
              <a:rPr lang="zh-CN" altLang="zh-CN" dirty="0"/>
              <a:t>卧票，优先提供软卧；如果软卧售空，则提供硬卧；如果卧票（包括软卧和硬卧）全部售空，则改为硬座；如果硬座也售空，则分配为无座。</a:t>
            </a:r>
          </a:p>
          <a:p>
            <a:r>
              <a:rPr lang="zh-CN" altLang="zh-CN" dirty="0" smtClean="0"/>
              <a:t>对于</a:t>
            </a:r>
            <a:r>
              <a:rPr lang="zh-CN" altLang="zh-CN" dirty="0"/>
              <a:t>坐票，优先提供硬座；如果硬座售空，但仍有硬卧，则会将一张硬卧替换为三张硬座出售；如果硬座和硬卧都售空，则分配为无座。</a:t>
            </a:r>
          </a:p>
          <a:p>
            <a:r>
              <a:rPr lang="zh-CN" altLang="zh-CN" dirty="0" smtClean="0"/>
              <a:t>问</a:t>
            </a:r>
            <a:r>
              <a:rPr lang="zh-CN" altLang="zh-CN" dirty="0"/>
              <a:t>最后共分配了多少无座。</a:t>
            </a:r>
          </a:p>
          <a:p>
            <a:r>
              <a:rPr lang="zh-CN" altLang="zh-CN" dirty="0"/>
              <a:t>注意：软卧不会被替换为硬座出售；每张硬卧被替换为硬座后，只能以硬座票出售，不得以卧票出售。</a:t>
            </a:r>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19251352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状压</a:t>
            </a:r>
            <a:r>
              <a:rPr lang="en-US" altLang="zh-CN" dirty="0" smtClean="0"/>
              <a:t>DP</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880097"/>
              </a:xfrm>
            </p:spPr>
            <p:txBody>
              <a:bodyPr/>
              <a:lstStyle/>
              <a:p>
                <a:r>
                  <a:rPr lang="zh-CN" altLang="en-US" dirty="0" smtClean="0"/>
                  <a:t>此时，需要记录的状态是</a:t>
                </a:r>
                <a:r>
                  <a:rPr lang="zh-CN" altLang="en-US" dirty="0" smtClean="0">
                    <a:solidFill>
                      <a:srgbClr val="FF0000"/>
                    </a:solidFill>
                  </a:rPr>
                  <a:t>已选集合</a:t>
                </a:r>
                <a:r>
                  <a:rPr lang="zh-CN" altLang="en-US" dirty="0" smtClean="0"/>
                  <a:t>以及</a:t>
                </a:r>
                <a:r>
                  <a:rPr lang="zh-CN" altLang="en-US" dirty="0" smtClean="0">
                    <a:solidFill>
                      <a:srgbClr val="FF0000"/>
                    </a:solidFill>
                  </a:rPr>
                  <a:t>最后一个宝石</a:t>
                </a:r>
                <a:r>
                  <a:rPr lang="zh-CN" altLang="en-US" dirty="0" smtClean="0"/>
                  <a:t>。</a:t>
                </a:r>
                <a:endParaRPr lang="en-US" altLang="zh-CN" dirty="0" smtClean="0"/>
              </a:p>
              <a:p>
                <a:r>
                  <a:rPr lang="zh-CN" altLang="en-US" dirty="0"/>
                  <a:t>已选集</a:t>
                </a:r>
                <a:r>
                  <a:rPr lang="zh-CN" altLang="en-US" dirty="0" smtClean="0"/>
                  <a:t>合有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oMath>
                </a14:m>
                <a:r>
                  <a:rPr lang="zh-CN" altLang="en-US" dirty="0" smtClean="0"/>
                  <a:t>种，最后一个宝石有</a:t>
                </a:r>
                <a14:m>
                  <m:oMath xmlns:m="http://schemas.openxmlformats.org/officeDocument/2006/math">
                    <m:r>
                      <a:rPr lang="en-US" altLang="zh-CN" b="0" i="1" smtClean="0">
                        <a:latin typeface="Cambria Math" panose="02040503050406030204" pitchFamily="18" charset="0"/>
                      </a:rPr>
                      <m:t>𝑛</m:t>
                    </m:r>
                  </m:oMath>
                </a14:m>
                <a:r>
                  <a:rPr lang="zh-CN" altLang="en-US" dirty="0" smtClean="0"/>
                  <a:t>种</a:t>
                </a:r>
                <a:endParaRPr lang="en-US" altLang="zh-CN" dirty="0" smtClean="0"/>
              </a:p>
              <a:p>
                <a:r>
                  <a:rPr lang="zh-CN" altLang="en-US" dirty="0" smtClean="0"/>
                  <a:t>对于</a:t>
                </a:r>
                <a:r>
                  <a:rPr lang="en-US" altLang="zh-CN" dirty="0" smtClean="0"/>
                  <a:t>n=16</a:t>
                </a:r>
                <a:r>
                  <a:rPr lang="zh-CN" altLang="en-US" dirty="0" smtClean="0"/>
                  <a:t>，总共</a:t>
                </a:r>
                <a:r>
                  <a:rPr lang="en-US" altLang="zh-CN" dirty="0" smtClean="0"/>
                  <a:t>1048576</a:t>
                </a:r>
                <a:r>
                  <a:rPr lang="zh-CN" altLang="en-US" dirty="0" smtClean="0"/>
                  <a:t>个状态。</a:t>
                </a:r>
                <a:endParaRPr lang="en-US" altLang="zh-CN" dirty="0" smtClean="0"/>
              </a:p>
              <a:p>
                <a:r>
                  <a:rPr lang="zh-CN" altLang="en-US" dirty="0" smtClean="0"/>
                  <a:t>对于任意一个状态，只需要枚举排列中的下一个宝石，即得到了下一个状态的已选集合和最后一个宝石。</a:t>
                </a:r>
                <a:endParaRPr lang="en-US" altLang="zh-CN" dirty="0" smtClean="0"/>
              </a:p>
              <a:p>
                <a:r>
                  <a:rPr lang="zh-CN" altLang="en-US" dirty="0" smtClean="0"/>
                  <a:t>即对于每个状态，进行</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smtClean="0"/>
                  <a:t>的枚举即可。</a:t>
                </a:r>
                <a:endParaRPr lang="en-US" altLang="zh-CN" dirty="0" smtClean="0"/>
              </a:p>
              <a:p>
                <a:r>
                  <a:rPr lang="zh-CN" altLang="en-US" dirty="0" smtClean="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endParaRPr lang="en-US" altLang="zh-CN" dirty="0" smtClean="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880097"/>
              </a:xfrm>
              <a:blipFill>
                <a:blip r:embed="rId2"/>
                <a:stretch>
                  <a:fillRect l="-717"/>
                </a:stretch>
              </a:blipFill>
            </p:spPr>
            <p:txBody>
              <a:bodyPr/>
              <a:lstStyle/>
              <a:p>
                <a:r>
                  <a:rPr lang="zh-CN" altLang="en-US">
                    <a:noFill/>
                  </a:rPr>
                  <a:t> </a:t>
                </a:r>
              </a:p>
            </p:txBody>
          </p:sp>
        </mc:Fallback>
      </mc:AlternateContent>
      <p:pic>
        <p:nvPicPr>
          <p:cNvPr id="51" name="图片 50"/>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2184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状压</a:t>
            </a:r>
            <a:r>
              <a:rPr lang="en-US" altLang="zh-CN" dirty="0" smtClean="0"/>
              <a:t>DP</a:t>
            </a:r>
            <a:endParaRPr lang="zh-CN" altLang="en-US" dirty="0"/>
          </a:p>
        </p:txBody>
      </p:sp>
      <p:sp>
        <p:nvSpPr>
          <p:cNvPr id="3" name="文本占位符 2"/>
          <p:cNvSpPr>
            <a:spLocks noGrp="1"/>
          </p:cNvSpPr>
          <p:nvPr>
            <p:ph type="body" sz="quarter" idx="11"/>
          </p:nvPr>
        </p:nvSpPr>
        <p:spPr>
          <a:xfrm>
            <a:off x="569088" y="1620456"/>
            <a:ext cx="2800450" cy="4880097"/>
          </a:xfrm>
        </p:spPr>
        <p:txBody>
          <a:bodyPr/>
          <a:lstStyle/>
          <a:p>
            <a:r>
              <a:rPr lang="zh-CN" altLang="en-US" dirty="0" smtClean="0"/>
              <a:t>已选集合怎么进行表示？</a:t>
            </a:r>
            <a:endParaRPr lang="en-US" altLang="zh-CN" dirty="0" smtClean="0"/>
          </a:p>
          <a:p>
            <a:r>
              <a:rPr lang="zh-CN" altLang="en-US" dirty="0" smtClean="0"/>
              <a:t>二进制表示，一个整数的二进制上，某位为</a:t>
            </a:r>
            <a:r>
              <a:rPr lang="en-US" altLang="zh-CN" dirty="0" smtClean="0"/>
              <a:t>1</a:t>
            </a:r>
            <a:r>
              <a:rPr lang="zh-CN" altLang="en-US" dirty="0" smtClean="0"/>
              <a:t>表示对应的宝石取了，否则没有取。</a:t>
            </a:r>
            <a:endParaRPr lang="en-US" altLang="zh-CN" dirty="0" smtClean="0"/>
          </a:p>
        </p:txBody>
      </p:sp>
      <p:sp>
        <p:nvSpPr>
          <p:cNvPr id="4" name="矩形 3"/>
          <p:cNvSpPr/>
          <p:nvPr/>
        </p:nvSpPr>
        <p:spPr>
          <a:xfrm>
            <a:off x="3768695" y="3939629"/>
            <a:ext cx="717497"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{000}</a:t>
            </a:r>
            <a:endParaRPr lang="zh-CN" altLang="en-US" sz="2000" dirty="0">
              <a:solidFill>
                <a:schemeClr val="tx1"/>
              </a:solidFill>
            </a:endParaRPr>
          </a:p>
        </p:txBody>
      </p:sp>
      <p:sp>
        <p:nvSpPr>
          <p:cNvPr id="5" name="矩形 4"/>
          <p:cNvSpPr/>
          <p:nvPr/>
        </p:nvSpPr>
        <p:spPr>
          <a:xfrm>
            <a:off x="4979324" y="2449354"/>
            <a:ext cx="1194353"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{001}</a:t>
            </a:r>
            <a:r>
              <a:rPr lang="zh-CN" altLang="en-US" sz="2000" dirty="0" smtClean="0">
                <a:solidFill>
                  <a:schemeClr val="tx1"/>
                </a:solidFill>
              </a:rPr>
              <a:t>，</a:t>
            </a:r>
            <a:r>
              <a:rPr lang="en-US" altLang="zh-CN" sz="2000" dirty="0" smtClean="0">
                <a:solidFill>
                  <a:schemeClr val="tx1"/>
                </a:solidFill>
              </a:rPr>
              <a:t>1</a:t>
            </a:r>
            <a:endParaRPr lang="zh-CN" altLang="en-US" sz="2000" dirty="0">
              <a:solidFill>
                <a:schemeClr val="tx1"/>
              </a:solidFill>
            </a:endParaRPr>
          </a:p>
        </p:txBody>
      </p:sp>
      <p:sp>
        <p:nvSpPr>
          <p:cNvPr id="6" name="矩形 5"/>
          <p:cNvSpPr/>
          <p:nvPr/>
        </p:nvSpPr>
        <p:spPr>
          <a:xfrm>
            <a:off x="4979324" y="3939629"/>
            <a:ext cx="1194353"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{010}</a:t>
            </a:r>
            <a:r>
              <a:rPr lang="zh-CN" altLang="en-US" sz="2000" dirty="0" smtClean="0">
                <a:solidFill>
                  <a:schemeClr val="tx1"/>
                </a:solidFill>
              </a:rPr>
              <a:t>，</a:t>
            </a:r>
            <a:r>
              <a:rPr lang="en-US" altLang="zh-CN" sz="2000" dirty="0" smtClean="0">
                <a:solidFill>
                  <a:schemeClr val="tx1"/>
                </a:solidFill>
              </a:rPr>
              <a:t>2</a:t>
            </a:r>
            <a:endParaRPr lang="zh-CN" altLang="en-US" sz="2000" dirty="0">
              <a:solidFill>
                <a:schemeClr val="tx1"/>
              </a:solidFill>
            </a:endParaRPr>
          </a:p>
        </p:txBody>
      </p:sp>
      <p:sp>
        <p:nvSpPr>
          <p:cNvPr id="7" name="矩形 6"/>
          <p:cNvSpPr/>
          <p:nvPr/>
        </p:nvSpPr>
        <p:spPr>
          <a:xfrm>
            <a:off x="4979324" y="5423815"/>
            <a:ext cx="1198506"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{100}</a:t>
            </a:r>
            <a:r>
              <a:rPr lang="zh-CN" altLang="en-US" sz="2000" dirty="0" smtClean="0">
                <a:solidFill>
                  <a:schemeClr val="tx1"/>
                </a:solidFill>
              </a:rPr>
              <a:t>，</a:t>
            </a:r>
            <a:r>
              <a:rPr lang="en-US" altLang="zh-CN" sz="2000" dirty="0" smtClean="0">
                <a:solidFill>
                  <a:schemeClr val="tx1"/>
                </a:solidFill>
              </a:rPr>
              <a:t>3</a:t>
            </a:r>
            <a:endParaRPr lang="zh-CN" altLang="en-US" sz="2000" dirty="0">
              <a:solidFill>
                <a:schemeClr val="tx1"/>
              </a:solidFill>
            </a:endParaRPr>
          </a:p>
        </p:txBody>
      </p:sp>
      <p:sp>
        <p:nvSpPr>
          <p:cNvPr id="8" name="矩形 7"/>
          <p:cNvSpPr/>
          <p:nvPr/>
        </p:nvSpPr>
        <p:spPr>
          <a:xfrm>
            <a:off x="6885789" y="3621754"/>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{011}</a:t>
            </a:r>
            <a:r>
              <a:rPr lang="zh-CN" altLang="en-US" sz="2000" dirty="0" smtClean="0">
                <a:solidFill>
                  <a:schemeClr val="tx1"/>
                </a:solidFill>
              </a:rPr>
              <a:t>，</a:t>
            </a:r>
            <a:r>
              <a:rPr lang="en-US" altLang="zh-CN" sz="2000" dirty="0" smtClean="0">
                <a:solidFill>
                  <a:schemeClr val="tx1"/>
                </a:solidFill>
              </a:rPr>
              <a:t>1</a:t>
            </a:r>
            <a:endParaRPr lang="zh-CN" altLang="en-US" sz="2000" dirty="0">
              <a:solidFill>
                <a:schemeClr val="tx1"/>
              </a:solidFill>
            </a:endParaRPr>
          </a:p>
        </p:txBody>
      </p:sp>
      <p:sp>
        <p:nvSpPr>
          <p:cNvPr id="9" name="矩形 8"/>
          <p:cNvSpPr/>
          <p:nvPr/>
        </p:nvSpPr>
        <p:spPr>
          <a:xfrm>
            <a:off x="6885790" y="2142966"/>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{011}</a:t>
            </a:r>
            <a:r>
              <a:rPr lang="zh-CN" altLang="en-US" sz="2000" dirty="0" smtClean="0">
                <a:solidFill>
                  <a:schemeClr val="tx1"/>
                </a:solidFill>
              </a:rPr>
              <a:t>，</a:t>
            </a:r>
            <a:r>
              <a:rPr lang="en-US" altLang="zh-CN" sz="2000" dirty="0" smtClean="0">
                <a:solidFill>
                  <a:schemeClr val="tx1"/>
                </a:solidFill>
              </a:rPr>
              <a:t>2</a:t>
            </a:r>
            <a:endParaRPr lang="zh-CN" altLang="en-US" sz="2000" dirty="0">
              <a:solidFill>
                <a:schemeClr val="tx1"/>
              </a:solidFill>
            </a:endParaRPr>
          </a:p>
        </p:txBody>
      </p:sp>
      <p:sp>
        <p:nvSpPr>
          <p:cNvPr id="10" name="矩形 9"/>
          <p:cNvSpPr/>
          <p:nvPr/>
        </p:nvSpPr>
        <p:spPr>
          <a:xfrm>
            <a:off x="6885799" y="5111850"/>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{101}</a:t>
            </a:r>
            <a:r>
              <a:rPr lang="zh-CN" altLang="en-US" sz="2000" dirty="0" smtClean="0">
                <a:solidFill>
                  <a:schemeClr val="tx1"/>
                </a:solidFill>
              </a:rPr>
              <a:t>，</a:t>
            </a:r>
            <a:r>
              <a:rPr lang="en-US" altLang="zh-CN" sz="2000" dirty="0" smtClean="0">
                <a:solidFill>
                  <a:schemeClr val="tx1"/>
                </a:solidFill>
              </a:rPr>
              <a:t>1</a:t>
            </a:r>
            <a:endParaRPr lang="zh-CN" altLang="en-US" sz="2000" dirty="0">
              <a:solidFill>
                <a:schemeClr val="tx1"/>
              </a:solidFill>
            </a:endParaRPr>
          </a:p>
        </p:txBody>
      </p:sp>
      <p:sp>
        <p:nvSpPr>
          <p:cNvPr id="11" name="矩形 10"/>
          <p:cNvSpPr/>
          <p:nvPr/>
        </p:nvSpPr>
        <p:spPr>
          <a:xfrm>
            <a:off x="6885798" y="2799863"/>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{101}</a:t>
            </a:r>
            <a:r>
              <a:rPr lang="zh-CN" altLang="en-US" sz="2000" dirty="0" smtClean="0">
                <a:solidFill>
                  <a:schemeClr val="tx1"/>
                </a:solidFill>
              </a:rPr>
              <a:t>，</a:t>
            </a:r>
            <a:r>
              <a:rPr lang="en-US" altLang="zh-CN" sz="2000" dirty="0" smtClean="0">
                <a:solidFill>
                  <a:schemeClr val="tx1"/>
                </a:solidFill>
              </a:rPr>
              <a:t>3</a:t>
            </a:r>
            <a:endParaRPr lang="zh-CN" altLang="en-US" sz="2000" dirty="0">
              <a:solidFill>
                <a:schemeClr val="tx1"/>
              </a:solidFill>
            </a:endParaRPr>
          </a:p>
        </p:txBody>
      </p:sp>
      <p:sp>
        <p:nvSpPr>
          <p:cNvPr id="12" name="矩形 11"/>
          <p:cNvSpPr/>
          <p:nvPr/>
        </p:nvSpPr>
        <p:spPr>
          <a:xfrm>
            <a:off x="6885792" y="5767654"/>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{110}</a:t>
            </a:r>
            <a:r>
              <a:rPr lang="zh-CN" altLang="en-US" sz="2000" dirty="0" smtClean="0">
                <a:solidFill>
                  <a:schemeClr val="tx1"/>
                </a:solidFill>
              </a:rPr>
              <a:t>，</a:t>
            </a:r>
            <a:r>
              <a:rPr lang="en-US" altLang="zh-CN" sz="2000" dirty="0" smtClean="0">
                <a:solidFill>
                  <a:schemeClr val="tx1"/>
                </a:solidFill>
              </a:rPr>
              <a:t>2</a:t>
            </a:r>
            <a:endParaRPr lang="zh-CN" altLang="en-US" sz="2000" dirty="0">
              <a:solidFill>
                <a:schemeClr val="tx1"/>
              </a:solidFill>
            </a:endParaRPr>
          </a:p>
        </p:txBody>
      </p:sp>
      <p:sp>
        <p:nvSpPr>
          <p:cNvPr id="13" name="矩形 12"/>
          <p:cNvSpPr/>
          <p:nvPr/>
        </p:nvSpPr>
        <p:spPr>
          <a:xfrm>
            <a:off x="6885799" y="4318715"/>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{110}</a:t>
            </a:r>
            <a:r>
              <a:rPr lang="zh-CN" altLang="en-US" sz="2000" dirty="0" smtClean="0">
                <a:solidFill>
                  <a:schemeClr val="tx1"/>
                </a:solidFill>
              </a:rPr>
              <a:t>，</a:t>
            </a:r>
            <a:r>
              <a:rPr lang="en-US" altLang="zh-CN" sz="2000" dirty="0" smtClean="0">
                <a:solidFill>
                  <a:schemeClr val="tx1"/>
                </a:solidFill>
              </a:rPr>
              <a:t>3</a:t>
            </a:r>
            <a:endParaRPr lang="zh-CN" altLang="en-US" sz="2000" dirty="0">
              <a:solidFill>
                <a:schemeClr val="tx1"/>
              </a:solidFill>
            </a:endParaRPr>
          </a:p>
        </p:txBody>
      </p:sp>
      <p:sp>
        <p:nvSpPr>
          <p:cNvPr id="14" name="矩形 13"/>
          <p:cNvSpPr/>
          <p:nvPr/>
        </p:nvSpPr>
        <p:spPr>
          <a:xfrm>
            <a:off x="9764773" y="5111850"/>
            <a:ext cx="1809406"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{111}</a:t>
            </a:r>
            <a:r>
              <a:rPr lang="zh-CN" altLang="en-US" sz="2000" dirty="0" smtClean="0">
                <a:solidFill>
                  <a:schemeClr val="tx1"/>
                </a:solidFill>
              </a:rPr>
              <a:t>，</a:t>
            </a:r>
            <a:r>
              <a:rPr lang="en-US" altLang="zh-CN" sz="2000" dirty="0" smtClean="0">
                <a:solidFill>
                  <a:schemeClr val="tx1"/>
                </a:solidFill>
              </a:rPr>
              <a:t>1</a:t>
            </a:r>
            <a:endParaRPr lang="zh-CN" altLang="en-US" sz="2000" dirty="0">
              <a:solidFill>
                <a:schemeClr val="tx1"/>
              </a:solidFill>
            </a:endParaRPr>
          </a:p>
        </p:txBody>
      </p:sp>
      <p:sp>
        <p:nvSpPr>
          <p:cNvPr id="15" name="矩形 14"/>
          <p:cNvSpPr/>
          <p:nvPr/>
        </p:nvSpPr>
        <p:spPr>
          <a:xfrm>
            <a:off x="9768924" y="3928543"/>
            <a:ext cx="1809406"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{111}</a:t>
            </a:r>
            <a:r>
              <a:rPr lang="zh-CN" altLang="en-US" sz="2000" dirty="0" smtClean="0">
                <a:solidFill>
                  <a:schemeClr val="tx1"/>
                </a:solidFill>
              </a:rPr>
              <a:t>，</a:t>
            </a:r>
            <a:r>
              <a:rPr lang="en-US" altLang="zh-CN" sz="2000" dirty="0" smtClean="0">
                <a:solidFill>
                  <a:schemeClr val="tx1"/>
                </a:solidFill>
              </a:rPr>
              <a:t>2</a:t>
            </a:r>
            <a:endParaRPr lang="zh-CN" altLang="en-US" sz="2000" dirty="0">
              <a:solidFill>
                <a:schemeClr val="tx1"/>
              </a:solidFill>
            </a:endParaRPr>
          </a:p>
        </p:txBody>
      </p:sp>
      <p:sp>
        <p:nvSpPr>
          <p:cNvPr id="16" name="矩形 15"/>
          <p:cNvSpPr/>
          <p:nvPr/>
        </p:nvSpPr>
        <p:spPr>
          <a:xfrm>
            <a:off x="9764773" y="2745236"/>
            <a:ext cx="1809406"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{111}</a:t>
            </a:r>
            <a:r>
              <a:rPr lang="zh-CN" altLang="en-US" sz="2000" dirty="0" smtClean="0">
                <a:solidFill>
                  <a:schemeClr val="tx1"/>
                </a:solidFill>
              </a:rPr>
              <a:t>，</a:t>
            </a:r>
            <a:r>
              <a:rPr lang="en-US" altLang="zh-CN" sz="2000" dirty="0" smtClean="0">
                <a:solidFill>
                  <a:schemeClr val="tx1"/>
                </a:solidFill>
              </a:rPr>
              <a:t>3</a:t>
            </a:r>
            <a:endParaRPr lang="zh-CN" altLang="en-US" sz="2000" dirty="0">
              <a:solidFill>
                <a:schemeClr val="tx1"/>
              </a:solidFill>
            </a:endParaRPr>
          </a:p>
        </p:txBody>
      </p:sp>
      <p:cxnSp>
        <p:nvCxnSpPr>
          <p:cNvPr id="17" name="直接箭头连接符 16"/>
          <p:cNvCxnSpPr>
            <a:stCxn id="4" idx="3"/>
            <a:endCxn id="5" idx="1"/>
          </p:cNvCxnSpPr>
          <p:nvPr/>
        </p:nvCxnSpPr>
        <p:spPr>
          <a:xfrm flipV="1">
            <a:off x="4486192" y="2682111"/>
            <a:ext cx="493132" cy="14902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3"/>
            <a:endCxn id="6" idx="1"/>
          </p:cNvCxnSpPr>
          <p:nvPr/>
        </p:nvCxnSpPr>
        <p:spPr>
          <a:xfrm>
            <a:off x="4486192" y="4172386"/>
            <a:ext cx="49313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4" idx="3"/>
            <a:endCxn id="7" idx="1"/>
          </p:cNvCxnSpPr>
          <p:nvPr/>
        </p:nvCxnSpPr>
        <p:spPr>
          <a:xfrm>
            <a:off x="4486192" y="4172386"/>
            <a:ext cx="493132" cy="14841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7" idx="3"/>
            <a:endCxn id="12" idx="1"/>
          </p:cNvCxnSpPr>
          <p:nvPr/>
        </p:nvCxnSpPr>
        <p:spPr>
          <a:xfrm>
            <a:off x="6177830" y="5656572"/>
            <a:ext cx="707962" cy="3438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3"/>
            <a:endCxn id="10" idx="1"/>
          </p:cNvCxnSpPr>
          <p:nvPr/>
        </p:nvCxnSpPr>
        <p:spPr>
          <a:xfrm flipV="1">
            <a:off x="6177830" y="5344607"/>
            <a:ext cx="707969" cy="3119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6177830" y="3866337"/>
            <a:ext cx="707969" cy="3119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6173676" y="4184858"/>
            <a:ext cx="707962" cy="3438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V="1">
            <a:off x="6173668" y="2356229"/>
            <a:ext cx="707969" cy="3119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6169514" y="2674750"/>
            <a:ext cx="707962" cy="3438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3" idx="3"/>
            <a:endCxn id="14" idx="1"/>
          </p:cNvCxnSpPr>
          <p:nvPr/>
        </p:nvCxnSpPr>
        <p:spPr>
          <a:xfrm>
            <a:off x="8257400" y="4551472"/>
            <a:ext cx="1507373" cy="7931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2" idx="3"/>
            <a:endCxn id="14" idx="1"/>
          </p:cNvCxnSpPr>
          <p:nvPr/>
        </p:nvCxnSpPr>
        <p:spPr>
          <a:xfrm flipV="1">
            <a:off x="8257393" y="5344607"/>
            <a:ext cx="1507380" cy="6558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3"/>
            <a:endCxn id="15" idx="1"/>
          </p:cNvCxnSpPr>
          <p:nvPr/>
        </p:nvCxnSpPr>
        <p:spPr>
          <a:xfrm flipV="1">
            <a:off x="8257400" y="4161300"/>
            <a:ext cx="1511524" cy="11833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1" idx="3"/>
            <a:endCxn id="15" idx="1"/>
          </p:cNvCxnSpPr>
          <p:nvPr/>
        </p:nvCxnSpPr>
        <p:spPr>
          <a:xfrm>
            <a:off x="8257399" y="3032620"/>
            <a:ext cx="1511525" cy="11286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9" idx="3"/>
            <a:endCxn id="16" idx="1"/>
          </p:cNvCxnSpPr>
          <p:nvPr/>
        </p:nvCxnSpPr>
        <p:spPr>
          <a:xfrm>
            <a:off x="8257391" y="2375723"/>
            <a:ext cx="1507382" cy="6022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8" idx="3"/>
            <a:endCxn id="16" idx="1"/>
          </p:cNvCxnSpPr>
          <p:nvPr/>
        </p:nvCxnSpPr>
        <p:spPr>
          <a:xfrm flipV="1">
            <a:off x="8257390" y="2977993"/>
            <a:ext cx="1507383" cy="8765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5572126" y="2043477"/>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0</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3" name="文本框 32"/>
          <p:cNvSpPr txBox="1"/>
          <p:nvPr/>
        </p:nvSpPr>
        <p:spPr>
          <a:xfrm>
            <a:off x="5578101" y="3556550"/>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0</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4" name="文本框 33"/>
          <p:cNvSpPr txBox="1"/>
          <p:nvPr/>
        </p:nvSpPr>
        <p:spPr>
          <a:xfrm>
            <a:off x="5572126" y="4952182"/>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0</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5" name="文本框 34"/>
          <p:cNvSpPr txBox="1"/>
          <p:nvPr/>
        </p:nvSpPr>
        <p:spPr>
          <a:xfrm>
            <a:off x="7975634" y="3489915"/>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1</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6" name="文本框 35"/>
          <p:cNvSpPr txBox="1"/>
          <p:nvPr/>
        </p:nvSpPr>
        <p:spPr>
          <a:xfrm>
            <a:off x="7975634" y="1987322"/>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1</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7" name="文本框 36"/>
          <p:cNvSpPr txBox="1"/>
          <p:nvPr/>
        </p:nvSpPr>
        <p:spPr>
          <a:xfrm>
            <a:off x="7985820" y="2679130"/>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2</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8" name="文本框 37"/>
          <p:cNvSpPr txBox="1"/>
          <p:nvPr/>
        </p:nvSpPr>
        <p:spPr>
          <a:xfrm>
            <a:off x="4272833" y="3708949"/>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0</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9" name="文本框 38"/>
          <p:cNvSpPr txBox="1"/>
          <p:nvPr/>
        </p:nvSpPr>
        <p:spPr>
          <a:xfrm>
            <a:off x="8018825" y="4194369"/>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2</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0" name="文本框 39"/>
          <p:cNvSpPr txBox="1"/>
          <p:nvPr/>
        </p:nvSpPr>
        <p:spPr>
          <a:xfrm>
            <a:off x="7975634" y="4971172"/>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2</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1" name="文本框 40"/>
          <p:cNvSpPr txBox="1"/>
          <p:nvPr/>
        </p:nvSpPr>
        <p:spPr>
          <a:xfrm>
            <a:off x="8002446" y="5631694"/>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2</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2" name="文本框 41"/>
          <p:cNvSpPr txBox="1"/>
          <p:nvPr/>
        </p:nvSpPr>
        <p:spPr>
          <a:xfrm>
            <a:off x="9116062" y="2322512"/>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3" name="文本框 42"/>
          <p:cNvSpPr txBox="1"/>
          <p:nvPr/>
        </p:nvSpPr>
        <p:spPr>
          <a:xfrm>
            <a:off x="9177947" y="3455192"/>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4</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4" name="文本框 43"/>
          <p:cNvSpPr txBox="1"/>
          <p:nvPr/>
        </p:nvSpPr>
        <p:spPr>
          <a:xfrm>
            <a:off x="9084878" y="2931181"/>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5" name="文本框 44"/>
          <p:cNvSpPr txBox="1"/>
          <p:nvPr/>
        </p:nvSpPr>
        <p:spPr>
          <a:xfrm>
            <a:off x="9084877" y="4163223"/>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6" name="文本框 45"/>
          <p:cNvSpPr txBox="1"/>
          <p:nvPr/>
        </p:nvSpPr>
        <p:spPr>
          <a:xfrm>
            <a:off x="9290446" y="4779160"/>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4</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7" name="文本框 46"/>
          <p:cNvSpPr txBox="1"/>
          <p:nvPr/>
        </p:nvSpPr>
        <p:spPr>
          <a:xfrm>
            <a:off x="9035485" y="5487209"/>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8" name="文本框 47"/>
          <p:cNvSpPr txBox="1"/>
          <p:nvPr/>
        </p:nvSpPr>
        <p:spPr>
          <a:xfrm>
            <a:off x="11251967" y="2385004"/>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9" name="文本框 48"/>
          <p:cNvSpPr txBox="1"/>
          <p:nvPr/>
        </p:nvSpPr>
        <p:spPr>
          <a:xfrm>
            <a:off x="11284356" y="3540294"/>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4</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50" name="文本框 49"/>
          <p:cNvSpPr txBox="1"/>
          <p:nvPr/>
        </p:nvSpPr>
        <p:spPr>
          <a:xfrm>
            <a:off x="11239775" y="4695584"/>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4</a:t>
            </a:r>
            <a:endParaRPr kumimoji="1" lang="zh-CN" altLang="en-US" sz="2400" b="0" i="0" dirty="0" smtClean="0">
              <a:solidFill>
                <a:srgbClr val="FF0000"/>
              </a:solidFill>
              <a:latin typeface="Source Han Sans CN" charset="-122"/>
              <a:ea typeface="Source Han Sans CN" charset="-122"/>
              <a:cs typeface="Source Han Sans CN" charset="-122"/>
            </a:endParaRPr>
          </a:p>
        </p:txBody>
      </p:sp>
      <p:pic>
        <p:nvPicPr>
          <p:cNvPr id="59" name="图片 58"/>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399086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状压</a:t>
            </a:r>
            <a:r>
              <a:rPr lang="en-US" altLang="zh-CN" dirty="0" smtClean="0"/>
              <a:t>DP</a:t>
            </a:r>
            <a:endParaRPr lang="zh-CN" altLang="en-US" dirty="0"/>
          </a:p>
        </p:txBody>
      </p:sp>
      <p:sp>
        <p:nvSpPr>
          <p:cNvPr id="4" name="矩形 3"/>
          <p:cNvSpPr/>
          <p:nvPr/>
        </p:nvSpPr>
        <p:spPr>
          <a:xfrm>
            <a:off x="4010191" y="3939629"/>
            <a:ext cx="476002"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0</a:t>
            </a:r>
            <a:endParaRPr lang="zh-CN" altLang="en-US" sz="2000" dirty="0">
              <a:solidFill>
                <a:schemeClr val="tx1"/>
              </a:solidFill>
            </a:endParaRPr>
          </a:p>
        </p:txBody>
      </p:sp>
      <p:sp>
        <p:nvSpPr>
          <p:cNvPr id="5" name="矩形 4"/>
          <p:cNvSpPr/>
          <p:nvPr/>
        </p:nvSpPr>
        <p:spPr>
          <a:xfrm>
            <a:off x="4979324" y="2449354"/>
            <a:ext cx="1194353"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1</a:t>
            </a:r>
            <a:r>
              <a:rPr lang="zh-CN" altLang="en-US" sz="2000" dirty="0" smtClean="0">
                <a:solidFill>
                  <a:schemeClr val="tx1"/>
                </a:solidFill>
              </a:rPr>
              <a:t>，</a:t>
            </a:r>
            <a:r>
              <a:rPr lang="en-US" altLang="zh-CN" sz="2000" dirty="0" smtClean="0">
                <a:solidFill>
                  <a:schemeClr val="tx1"/>
                </a:solidFill>
              </a:rPr>
              <a:t>1</a:t>
            </a:r>
            <a:endParaRPr lang="zh-CN" altLang="en-US" sz="2000" dirty="0">
              <a:solidFill>
                <a:schemeClr val="tx1"/>
              </a:solidFill>
            </a:endParaRPr>
          </a:p>
        </p:txBody>
      </p:sp>
      <p:sp>
        <p:nvSpPr>
          <p:cNvPr id="6" name="矩形 5"/>
          <p:cNvSpPr/>
          <p:nvPr/>
        </p:nvSpPr>
        <p:spPr>
          <a:xfrm>
            <a:off x="4979324" y="3939629"/>
            <a:ext cx="1194353"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2</a:t>
            </a:r>
            <a:r>
              <a:rPr lang="zh-CN" altLang="en-US" sz="2000" dirty="0" smtClean="0">
                <a:solidFill>
                  <a:schemeClr val="tx1"/>
                </a:solidFill>
              </a:rPr>
              <a:t>，</a:t>
            </a:r>
            <a:r>
              <a:rPr lang="en-US" altLang="zh-CN" sz="2000" dirty="0" smtClean="0">
                <a:solidFill>
                  <a:schemeClr val="tx1"/>
                </a:solidFill>
              </a:rPr>
              <a:t>2</a:t>
            </a:r>
            <a:endParaRPr lang="zh-CN" altLang="en-US" sz="2000" dirty="0">
              <a:solidFill>
                <a:schemeClr val="tx1"/>
              </a:solidFill>
            </a:endParaRPr>
          </a:p>
        </p:txBody>
      </p:sp>
      <p:sp>
        <p:nvSpPr>
          <p:cNvPr id="7" name="矩形 6"/>
          <p:cNvSpPr/>
          <p:nvPr/>
        </p:nvSpPr>
        <p:spPr>
          <a:xfrm>
            <a:off x="4979324" y="5423815"/>
            <a:ext cx="1198506"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4</a:t>
            </a:r>
            <a:r>
              <a:rPr lang="zh-CN" altLang="en-US" sz="2000" dirty="0" smtClean="0">
                <a:solidFill>
                  <a:schemeClr val="tx1"/>
                </a:solidFill>
              </a:rPr>
              <a:t>，</a:t>
            </a:r>
            <a:r>
              <a:rPr lang="en-US" altLang="zh-CN" sz="2000" dirty="0" smtClean="0">
                <a:solidFill>
                  <a:schemeClr val="tx1"/>
                </a:solidFill>
              </a:rPr>
              <a:t>3</a:t>
            </a:r>
            <a:endParaRPr lang="zh-CN" altLang="en-US" sz="2000" dirty="0">
              <a:solidFill>
                <a:schemeClr val="tx1"/>
              </a:solidFill>
            </a:endParaRPr>
          </a:p>
        </p:txBody>
      </p:sp>
      <p:sp>
        <p:nvSpPr>
          <p:cNvPr id="8" name="矩形 7"/>
          <p:cNvSpPr/>
          <p:nvPr/>
        </p:nvSpPr>
        <p:spPr>
          <a:xfrm>
            <a:off x="6885789" y="3621754"/>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3</a:t>
            </a:r>
            <a:r>
              <a:rPr lang="zh-CN" altLang="en-US" sz="2000" dirty="0" smtClean="0">
                <a:solidFill>
                  <a:schemeClr val="tx1"/>
                </a:solidFill>
              </a:rPr>
              <a:t>，</a:t>
            </a:r>
            <a:r>
              <a:rPr lang="en-US" altLang="zh-CN" sz="2000" dirty="0" smtClean="0">
                <a:solidFill>
                  <a:schemeClr val="tx1"/>
                </a:solidFill>
              </a:rPr>
              <a:t>1</a:t>
            </a:r>
            <a:endParaRPr lang="zh-CN" altLang="en-US" sz="2000" dirty="0">
              <a:solidFill>
                <a:schemeClr val="tx1"/>
              </a:solidFill>
            </a:endParaRPr>
          </a:p>
        </p:txBody>
      </p:sp>
      <p:sp>
        <p:nvSpPr>
          <p:cNvPr id="9" name="矩形 8"/>
          <p:cNvSpPr/>
          <p:nvPr/>
        </p:nvSpPr>
        <p:spPr>
          <a:xfrm>
            <a:off x="6885790" y="2142966"/>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3</a:t>
            </a:r>
            <a:r>
              <a:rPr lang="zh-CN" altLang="en-US" sz="2000" dirty="0" smtClean="0">
                <a:solidFill>
                  <a:schemeClr val="tx1"/>
                </a:solidFill>
              </a:rPr>
              <a:t>，</a:t>
            </a:r>
            <a:r>
              <a:rPr lang="en-US" altLang="zh-CN" sz="2000" dirty="0" smtClean="0">
                <a:solidFill>
                  <a:schemeClr val="tx1"/>
                </a:solidFill>
              </a:rPr>
              <a:t>2</a:t>
            </a:r>
            <a:endParaRPr lang="zh-CN" altLang="en-US" sz="2000" dirty="0">
              <a:solidFill>
                <a:schemeClr val="tx1"/>
              </a:solidFill>
            </a:endParaRPr>
          </a:p>
        </p:txBody>
      </p:sp>
      <p:sp>
        <p:nvSpPr>
          <p:cNvPr id="10" name="矩形 9"/>
          <p:cNvSpPr/>
          <p:nvPr/>
        </p:nvSpPr>
        <p:spPr>
          <a:xfrm>
            <a:off x="6885799" y="5111850"/>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5</a:t>
            </a:r>
            <a:r>
              <a:rPr lang="zh-CN" altLang="en-US" sz="2000" dirty="0" smtClean="0">
                <a:solidFill>
                  <a:schemeClr val="tx1"/>
                </a:solidFill>
              </a:rPr>
              <a:t>，</a:t>
            </a:r>
            <a:r>
              <a:rPr lang="en-US" altLang="zh-CN" sz="2000" dirty="0" smtClean="0">
                <a:solidFill>
                  <a:schemeClr val="tx1"/>
                </a:solidFill>
              </a:rPr>
              <a:t>1</a:t>
            </a:r>
            <a:endParaRPr lang="zh-CN" altLang="en-US" sz="2000" dirty="0">
              <a:solidFill>
                <a:schemeClr val="tx1"/>
              </a:solidFill>
            </a:endParaRPr>
          </a:p>
        </p:txBody>
      </p:sp>
      <p:sp>
        <p:nvSpPr>
          <p:cNvPr id="11" name="矩形 10"/>
          <p:cNvSpPr/>
          <p:nvPr/>
        </p:nvSpPr>
        <p:spPr>
          <a:xfrm>
            <a:off x="6885798" y="2799863"/>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5</a:t>
            </a:r>
            <a:r>
              <a:rPr lang="zh-CN" altLang="en-US" sz="2000" dirty="0" smtClean="0">
                <a:solidFill>
                  <a:schemeClr val="tx1"/>
                </a:solidFill>
              </a:rPr>
              <a:t>，</a:t>
            </a:r>
            <a:r>
              <a:rPr lang="en-US" altLang="zh-CN" sz="2000" dirty="0" smtClean="0">
                <a:solidFill>
                  <a:schemeClr val="tx1"/>
                </a:solidFill>
              </a:rPr>
              <a:t>3</a:t>
            </a:r>
            <a:endParaRPr lang="zh-CN" altLang="en-US" sz="2000" dirty="0">
              <a:solidFill>
                <a:schemeClr val="tx1"/>
              </a:solidFill>
            </a:endParaRPr>
          </a:p>
        </p:txBody>
      </p:sp>
      <p:sp>
        <p:nvSpPr>
          <p:cNvPr id="12" name="矩形 11"/>
          <p:cNvSpPr/>
          <p:nvPr/>
        </p:nvSpPr>
        <p:spPr>
          <a:xfrm>
            <a:off x="6885792" y="5767654"/>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6</a:t>
            </a:r>
            <a:r>
              <a:rPr lang="zh-CN" altLang="en-US" sz="2000" dirty="0" smtClean="0">
                <a:solidFill>
                  <a:schemeClr val="tx1"/>
                </a:solidFill>
              </a:rPr>
              <a:t>，</a:t>
            </a:r>
            <a:r>
              <a:rPr lang="en-US" altLang="zh-CN" sz="2000" dirty="0" smtClean="0">
                <a:solidFill>
                  <a:schemeClr val="tx1"/>
                </a:solidFill>
              </a:rPr>
              <a:t>2</a:t>
            </a:r>
            <a:endParaRPr lang="zh-CN" altLang="en-US" sz="2000" dirty="0">
              <a:solidFill>
                <a:schemeClr val="tx1"/>
              </a:solidFill>
            </a:endParaRPr>
          </a:p>
        </p:txBody>
      </p:sp>
      <p:sp>
        <p:nvSpPr>
          <p:cNvPr id="13" name="矩形 12"/>
          <p:cNvSpPr/>
          <p:nvPr/>
        </p:nvSpPr>
        <p:spPr>
          <a:xfrm>
            <a:off x="6885799" y="4318715"/>
            <a:ext cx="1371601"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6</a:t>
            </a:r>
            <a:r>
              <a:rPr lang="zh-CN" altLang="en-US" sz="2000" dirty="0" smtClean="0">
                <a:solidFill>
                  <a:schemeClr val="tx1"/>
                </a:solidFill>
              </a:rPr>
              <a:t>，</a:t>
            </a:r>
            <a:r>
              <a:rPr lang="en-US" altLang="zh-CN" sz="2000" dirty="0" smtClean="0">
                <a:solidFill>
                  <a:schemeClr val="tx1"/>
                </a:solidFill>
              </a:rPr>
              <a:t>3</a:t>
            </a:r>
            <a:endParaRPr lang="zh-CN" altLang="en-US" sz="2000" dirty="0">
              <a:solidFill>
                <a:schemeClr val="tx1"/>
              </a:solidFill>
            </a:endParaRPr>
          </a:p>
        </p:txBody>
      </p:sp>
      <p:sp>
        <p:nvSpPr>
          <p:cNvPr id="14" name="矩形 13"/>
          <p:cNvSpPr/>
          <p:nvPr/>
        </p:nvSpPr>
        <p:spPr>
          <a:xfrm>
            <a:off x="9764773" y="5111850"/>
            <a:ext cx="1809406"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7</a:t>
            </a:r>
            <a:r>
              <a:rPr lang="zh-CN" altLang="en-US" sz="2000" dirty="0" smtClean="0">
                <a:solidFill>
                  <a:schemeClr val="tx1"/>
                </a:solidFill>
              </a:rPr>
              <a:t>，</a:t>
            </a:r>
            <a:r>
              <a:rPr lang="en-US" altLang="zh-CN" sz="2000" dirty="0" smtClean="0">
                <a:solidFill>
                  <a:schemeClr val="tx1"/>
                </a:solidFill>
              </a:rPr>
              <a:t>1</a:t>
            </a:r>
            <a:endParaRPr lang="zh-CN" altLang="en-US" sz="2000" dirty="0">
              <a:solidFill>
                <a:schemeClr val="tx1"/>
              </a:solidFill>
            </a:endParaRPr>
          </a:p>
        </p:txBody>
      </p:sp>
      <p:sp>
        <p:nvSpPr>
          <p:cNvPr id="15" name="矩形 14"/>
          <p:cNvSpPr/>
          <p:nvPr/>
        </p:nvSpPr>
        <p:spPr>
          <a:xfrm>
            <a:off x="9768924" y="3928543"/>
            <a:ext cx="1809406"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7</a:t>
            </a:r>
            <a:r>
              <a:rPr lang="zh-CN" altLang="en-US" sz="2000" dirty="0" smtClean="0">
                <a:solidFill>
                  <a:schemeClr val="tx1"/>
                </a:solidFill>
              </a:rPr>
              <a:t>，</a:t>
            </a:r>
            <a:r>
              <a:rPr lang="en-US" altLang="zh-CN" sz="2000" dirty="0" smtClean="0">
                <a:solidFill>
                  <a:schemeClr val="tx1"/>
                </a:solidFill>
              </a:rPr>
              <a:t>2</a:t>
            </a:r>
            <a:endParaRPr lang="zh-CN" altLang="en-US" sz="2000" dirty="0">
              <a:solidFill>
                <a:schemeClr val="tx1"/>
              </a:solidFill>
            </a:endParaRPr>
          </a:p>
        </p:txBody>
      </p:sp>
      <p:sp>
        <p:nvSpPr>
          <p:cNvPr id="16" name="矩形 15"/>
          <p:cNvSpPr/>
          <p:nvPr/>
        </p:nvSpPr>
        <p:spPr>
          <a:xfrm>
            <a:off x="9764773" y="2745236"/>
            <a:ext cx="1809406" cy="46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7</a:t>
            </a:r>
            <a:r>
              <a:rPr lang="zh-CN" altLang="en-US" sz="2000" dirty="0" smtClean="0">
                <a:solidFill>
                  <a:schemeClr val="tx1"/>
                </a:solidFill>
              </a:rPr>
              <a:t>，</a:t>
            </a:r>
            <a:r>
              <a:rPr lang="en-US" altLang="zh-CN" sz="2000" dirty="0" smtClean="0">
                <a:solidFill>
                  <a:schemeClr val="tx1"/>
                </a:solidFill>
              </a:rPr>
              <a:t>3</a:t>
            </a:r>
            <a:endParaRPr lang="zh-CN" altLang="en-US" sz="2000" dirty="0">
              <a:solidFill>
                <a:schemeClr val="tx1"/>
              </a:solidFill>
            </a:endParaRPr>
          </a:p>
        </p:txBody>
      </p:sp>
      <p:cxnSp>
        <p:nvCxnSpPr>
          <p:cNvPr id="17" name="直接箭头连接符 16"/>
          <p:cNvCxnSpPr>
            <a:stCxn id="4" idx="3"/>
            <a:endCxn id="5" idx="1"/>
          </p:cNvCxnSpPr>
          <p:nvPr/>
        </p:nvCxnSpPr>
        <p:spPr>
          <a:xfrm flipV="1">
            <a:off x="4486192" y="2682111"/>
            <a:ext cx="493132" cy="14902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3"/>
            <a:endCxn id="6" idx="1"/>
          </p:cNvCxnSpPr>
          <p:nvPr/>
        </p:nvCxnSpPr>
        <p:spPr>
          <a:xfrm>
            <a:off x="4486192" y="4172386"/>
            <a:ext cx="49313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4" idx="3"/>
            <a:endCxn id="7" idx="1"/>
          </p:cNvCxnSpPr>
          <p:nvPr/>
        </p:nvCxnSpPr>
        <p:spPr>
          <a:xfrm>
            <a:off x="4486192" y="4172386"/>
            <a:ext cx="493132" cy="14841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7" idx="3"/>
            <a:endCxn id="12" idx="1"/>
          </p:cNvCxnSpPr>
          <p:nvPr/>
        </p:nvCxnSpPr>
        <p:spPr>
          <a:xfrm>
            <a:off x="6177830" y="5656572"/>
            <a:ext cx="707962" cy="3438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3"/>
            <a:endCxn id="10" idx="1"/>
          </p:cNvCxnSpPr>
          <p:nvPr/>
        </p:nvCxnSpPr>
        <p:spPr>
          <a:xfrm flipV="1">
            <a:off x="6177830" y="5344607"/>
            <a:ext cx="707969" cy="3119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6177830" y="3866337"/>
            <a:ext cx="707969" cy="3119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6173676" y="4184858"/>
            <a:ext cx="707962" cy="3438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V="1">
            <a:off x="6173668" y="2356229"/>
            <a:ext cx="707969" cy="3119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6169514" y="2674750"/>
            <a:ext cx="707962" cy="3438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3" idx="3"/>
            <a:endCxn id="14" idx="1"/>
          </p:cNvCxnSpPr>
          <p:nvPr/>
        </p:nvCxnSpPr>
        <p:spPr>
          <a:xfrm>
            <a:off x="8257400" y="4551472"/>
            <a:ext cx="1507373" cy="7931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2" idx="3"/>
            <a:endCxn id="14" idx="1"/>
          </p:cNvCxnSpPr>
          <p:nvPr/>
        </p:nvCxnSpPr>
        <p:spPr>
          <a:xfrm flipV="1">
            <a:off x="8257393" y="5344607"/>
            <a:ext cx="1507380" cy="6558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3"/>
            <a:endCxn id="15" idx="1"/>
          </p:cNvCxnSpPr>
          <p:nvPr/>
        </p:nvCxnSpPr>
        <p:spPr>
          <a:xfrm flipV="1">
            <a:off x="8257400" y="4161300"/>
            <a:ext cx="1511524" cy="11833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1" idx="3"/>
            <a:endCxn id="15" idx="1"/>
          </p:cNvCxnSpPr>
          <p:nvPr/>
        </p:nvCxnSpPr>
        <p:spPr>
          <a:xfrm>
            <a:off x="8257399" y="3032620"/>
            <a:ext cx="1511525" cy="11286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9" idx="3"/>
            <a:endCxn id="16" idx="1"/>
          </p:cNvCxnSpPr>
          <p:nvPr/>
        </p:nvCxnSpPr>
        <p:spPr>
          <a:xfrm>
            <a:off x="8257391" y="2375723"/>
            <a:ext cx="1507382" cy="6022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8" idx="3"/>
            <a:endCxn id="16" idx="1"/>
          </p:cNvCxnSpPr>
          <p:nvPr/>
        </p:nvCxnSpPr>
        <p:spPr>
          <a:xfrm flipV="1">
            <a:off x="8257390" y="2977993"/>
            <a:ext cx="1507383" cy="8765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5572126" y="2043477"/>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0</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3" name="文本框 32"/>
          <p:cNvSpPr txBox="1"/>
          <p:nvPr/>
        </p:nvSpPr>
        <p:spPr>
          <a:xfrm>
            <a:off x="5578101" y="3556550"/>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0</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4" name="文本框 33"/>
          <p:cNvSpPr txBox="1"/>
          <p:nvPr/>
        </p:nvSpPr>
        <p:spPr>
          <a:xfrm>
            <a:off x="5572126" y="4952182"/>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0</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5" name="文本框 34"/>
          <p:cNvSpPr txBox="1"/>
          <p:nvPr/>
        </p:nvSpPr>
        <p:spPr>
          <a:xfrm>
            <a:off x="7975634" y="3489915"/>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1</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6" name="文本框 35"/>
          <p:cNvSpPr txBox="1"/>
          <p:nvPr/>
        </p:nvSpPr>
        <p:spPr>
          <a:xfrm>
            <a:off x="7975634" y="1987322"/>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1</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7" name="文本框 36"/>
          <p:cNvSpPr txBox="1"/>
          <p:nvPr/>
        </p:nvSpPr>
        <p:spPr>
          <a:xfrm>
            <a:off x="7985820" y="2679130"/>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2</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8" name="文本框 37"/>
          <p:cNvSpPr txBox="1"/>
          <p:nvPr/>
        </p:nvSpPr>
        <p:spPr>
          <a:xfrm>
            <a:off x="4272833" y="3708949"/>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0</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39" name="文本框 38"/>
          <p:cNvSpPr txBox="1"/>
          <p:nvPr/>
        </p:nvSpPr>
        <p:spPr>
          <a:xfrm>
            <a:off x="8018825" y="4194369"/>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2</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0" name="文本框 39"/>
          <p:cNvSpPr txBox="1"/>
          <p:nvPr/>
        </p:nvSpPr>
        <p:spPr>
          <a:xfrm>
            <a:off x="7975634" y="4971172"/>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2</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1" name="文本框 40"/>
          <p:cNvSpPr txBox="1"/>
          <p:nvPr/>
        </p:nvSpPr>
        <p:spPr>
          <a:xfrm>
            <a:off x="8002446" y="5631694"/>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2</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2" name="文本框 41"/>
          <p:cNvSpPr txBox="1"/>
          <p:nvPr/>
        </p:nvSpPr>
        <p:spPr>
          <a:xfrm>
            <a:off x="9116062" y="2322512"/>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3" name="文本框 42"/>
          <p:cNvSpPr txBox="1"/>
          <p:nvPr/>
        </p:nvSpPr>
        <p:spPr>
          <a:xfrm>
            <a:off x="9177947" y="3455192"/>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4</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4" name="文本框 43"/>
          <p:cNvSpPr txBox="1"/>
          <p:nvPr/>
        </p:nvSpPr>
        <p:spPr>
          <a:xfrm>
            <a:off x="9084878" y="2931181"/>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5" name="文本框 44"/>
          <p:cNvSpPr txBox="1"/>
          <p:nvPr/>
        </p:nvSpPr>
        <p:spPr>
          <a:xfrm>
            <a:off x="9084877" y="4163223"/>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6" name="文本框 45"/>
          <p:cNvSpPr txBox="1"/>
          <p:nvPr/>
        </p:nvSpPr>
        <p:spPr>
          <a:xfrm>
            <a:off x="9290446" y="4779160"/>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4</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7" name="文本框 46"/>
          <p:cNvSpPr txBox="1"/>
          <p:nvPr/>
        </p:nvSpPr>
        <p:spPr>
          <a:xfrm>
            <a:off x="9035485" y="5487209"/>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8" name="文本框 47"/>
          <p:cNvSpPr txBox="1"/>
          <p:nvPr/>
        </p:nvSpPr>
        <p:spPr>
          <a:xfrm>
            <a:off x="11251967" y="2385004"/>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3</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49" name="文本框 48"/>
          <p:cNvSpPr txBox="1"/>
          <p:nvPr/>
        </p:nvSpPr>
        <p:spPr>
          <a:xfrm>
            <a:off x="11284356" y="3540294"/>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4</a:t>
            </a:r>
            <a:endParaRPr kumimoji="1" lang="zh-CN" altLang="en-US" sz="2400" b="0" i="0" dirty="0" smtClean="0">
              <a:solidFill>
                <a:srgbClr val="FF0000"/>
              </a:solidFill>
              <a:latin typeface="Source Han Sans CN" charset="-122"/>
              <a:ea typeface="Source Han Sans CN" charset="-122"/>
              <a:cs typeface="Source Han Sans CN" charset="-122"/>
            </a:endParaRPr>
          </a:p>
        </p:txBody>
      </p:sp>
      <p:sp>
        <p:nvSpPr>
          <p:cNvPr id="50" name="文本框 49"/>
          <p:cNvSpPr txBox="1"/>
          <p:nvPr/>
        </p:nvSpPr>
        <p:spPr>
          <a:xfrm>
            <a:off x="11239775" y="4695584"/>
            <a:ext cx="338555" cy="461665"/>
          </a:xfrm>
          <a:prstGeom prst="rect">
            <a:avLst/>
          </a:prstGeom>
        </p:spPr>
        <p:txBody>
          <a:bodyPr wrap="none" rtlCol="0">
            <a:spAutoFit/>
          </a:bodyPr>
          <a:lstStyle/>
          <a:p>
            <a:pPr algn="ctr"/>
            <a:r>
              <a:rPr kumimoji="1" lang="en-US" altLang="zh-CN" sz="2400" b="0" i="0" dirty="0" smtClean="0">
                <a:solidFill>
                  <a:srgbClr val="FF0000"/>
                </a:solidFill>
                <a:latin typeface="Source Han Sans CN" charset="-122"/>
                <a:ea typeface="Source Han Sans CN" charset="-122"/>
                <a:cs typeface="Source Han Sans CN" charset="-122"/>
              </a:rPr>
              <a:t>4</a:t>
            </a:r>
            <a:endParaRPr kumimoji="1" lang="zh-CN" altLang="en-US" sz="2400" b="0" i="0" dirty="0" smtClean="0">
              <a:solidFill>
                <a:srgbClr val="FF0000"/>
              </a:solidFill>
              <a:latin typeface="Source Han Sans CN" charset="-122"/>
              <a:ea typeface="Source Han Sans CN" charset="-122"/>
              <a:cs typeface="Source Han Sans CN" charset="-122"/>
            </a:endParaRPr>
          </a:p>
        </p:txBody>
      </p:sp>
      <mc:AlternateContent xmlns:mc="http://schemas.openxmlformats.org/markup-compatibility/2006" xmlns:a14="http://schemas.microsoft.com/office/drawing/2010/main">
        <mc:Choice Requires="a14">
          <p:sp>
            <p:nvSpPr>
              <p:cNvPr id="52" name="文本占位符 2"/>
              <p:cNvSpPr>
                <a:spLocks noGrp="1"/>
              </p:cNvSpPr>
              <p:nvPr>
                <p:ph type="body" sz="quarter" idx="11"/>
              </p:nvPr>
            </p:nvSpPr>
            <p:spPr>
              <a:xfrm>
                <a:off x="569088" y="1620456"/>
                <a:ext cx="3424760" cy="4880097"/>
              </a:xfrm>
            </p:spPr>
            <p:txBody>
              <a:bodyPr/>
              <a:lstStyle/>
              <a:p>
                <a:r>
                  <a:rPr lang="zh-CN" altLang="en-US" dirty="0" smtClean="0"/>
                  <a:t>已选集合的情况可以用</a:t>
                </a:r>
                <a:r>
                  <a:rPr lang="en-US" altLang="zh-CN" dirty="0" smtClean="0"/>
                  <a:t>0</a:t>
                </a:r>
                <a:r>
                  <a:rPr lang="zh-CN" altLang="en-US" dirty="0" smtClean="0"/>
                  <a:t>到</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−1</m:t>
                    </m:r>
                  </m:oMath>
                </a14:m>
                <a:r>
                  <a:rPr lang="zh-CN" altLang="en-US" dirty="0" smtClean="0"/>
                  <a:t>的正整数表示。</a:t>
                </a:r>
                <a:endParaRPr lang="en-US" altLang="zh-CN" dirty="0" smtClean="0"/>
              </a:p>
              <a:p>
                <a:r>
                  <a:rPr lang="zh-CN" altLang="en-US" dirty="0" smtClean="0"/>
                  <a:t>每个已选集合对应的状态数，只会被比它小的数更新，或只会更新比它大的数。</a:t>
                </a:r>
                <a:endParaRPr lang="en-US" altLang="zh-CN" dirty="0" smtClean="0"/>
              </a:p>
            </p:txBody>
          </p:sp>
        </mc:Choice>
        <mc:Fallback xmlns="">
          <p:sp>
            <p:nvSpPr>
              <p:cNvPr id="52" name="文本占位符 2"/>
              <p:cNvSpPr>
                <a:spLocks noGrp="1" noRot="1" noChangeAspect="1" noMove="1" noResize="1" noEditPoints="1" noAdjustHandles="1" noChangeArrowheads="1" noChangeShapeType="1" noTextEdit="1"/>
              </p:cNvSpPr>
              <p:nvPr>
                <p:ph type="body" sz="quarter" idx="11"/>
              </p:nvPr>
            </p:nvSpPr>
            <p:spPr>
              <a:xfrm>
                <a:off x="569088" y="1620456"/>
                <a:ext cx="3424760" cy="4880097"/>
              </a:xfrm>
              <a:blipFill>
                <a:blip r:embed="rId2"/>
                <a:stretch>
                  <a:fillRect l="-2313" r="-1068"/>
                </a:stretch>
              </a:blipFill>
            </p:spPr>
            <p:txBody>
              <a:bodyPr/>
              <a:lstStyle/>
              <a:p>
                <a:r>
                  <a:rPr lang="zh-CN" altLang="en-US">
                    <a:noFill/>
                  </a:rPr>
                  <a:t> </a:t>
                </a:r>
              </a:p>
            </p:txBody>
          </p:sp>
        </mc:Fallback>
      </mc:AlternateContent>
      <p:pic>
        <p:nvPicPr>
          <p:cNvPr id="53" name="图片 52"/>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73869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状压</a:t>
            </a:r>
            <a:r>
              <a:rPr lang="en-US" altLang="zh-CN" dirty="0" smtClean="0"/>
              <a:t>DP</a:t>
            </a:r>
            <a:endParaRPr lang="zh-CN" altLang="en-US" dirty="0"/>
          </a:p>
        </p:txBody>
      </p:sp>
      <mc:AlternateContent xmlns:mc="http://schemas.openxmlformats.org/markup-compatibility/2006" xmlns:a14="http://schemas.microsoft.com/office/drawing/2010/main">
        <mc:Choice Requires="a14">
          <p:sp>
            <p:nvSpPr>
              <p:cNvPr id="52" name="文本占位符 2"/>
              <p:cNvSpPr>
                <a:spLocks noGrp="1"/>
              </p:cNvSpPr>
              <p:nvPr>
                <p:ph type="body" sz="quarter" idx="11"/>
              </p:nvPr>
            </p:nvSpPr>
            <p:spPr>
              <a:xfrm>
                <a:off x="569087" y="1620456"/>
                <a:ext cx="11053823" cy="4880097"/>
              </a:xfrm>
            </p:spPr>
            <p:txBody>
              <a:bodyPr/>
              <a:lstStyle/>
              <a:p>
                <a:r>
                  <a:rPr lang="zh-CN" altLang="en-US" dirty="0" smtClean="0"/>
                  <a:t>转移方程：</a:t>
                </a:r>
                <a:endParaRPr lang="en-US" altLang="zh-CN" dirty="0"/>
              </a:p>
              <a:p>
                <a:r>
                  <a:rPr lang="zh-CN" altLang="en-US" dirty="0" smtClean="0"/>
                  <a:t>当</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&amp;</m:t>
                    </m:r>
                    <m:r>
                      <a:rPr lang="en-US" altLang="zh-CN" b="0" i="1" smtClean="0">
                        <a:latin typeface="Cambria Math" panose="02040503050406030204" pitchFamily="18" charset="0"/>
                      </a:rPr>
                      <m:t>𝑠𝑡𝑎𝑡𝑒</m:t>
                    </m:r>
                  </m:oMath>
                </a14:m>
                <a:r>
                  <a:rPr lang="zh-CN" altLang="en-US" dirty="0" smtClean="0"/>
                  <a:t>时：</a:t>
                </a:r>
                <a:endParaRPr lang="en-US" altLang="zh-CN" dirty="0" smtClean="0"/>
              </a:p>
              <a:p>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𝑠𝑡𝑎𝑡𝑒</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(1≪</m:t>
                            </m:r>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&amp;</m:t>
                            </m:r>
                            <m:d>
                              <m:dPr>
                                <m:ctrlPr>
                                  <a:rPr lang="en-US" altLang="zh-CN" i="1">
                                    <a:latin typeface="Cambria Math" panose="02040503050406030204" pitchFamily="18" charset="0"/>
                                  </a:rPr>
                                </m:ctrlPr>
                              </m:dPr>
                              <m:e>
                                <m:r>
                                  <a:rPr lang="en-US" altLang="zh-CN" i="1">
                                    <a:latin typeface="Cambria Math" panose="02040503050406030204" pitchFamily="18" charset="0"/>
                                  </a:rPr>
                                  <m:t>𝑠𝑡𝑎𝑡𝑒</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𝑖</m:t>
                                    </m:r>
                                  </m:e>
                                </m:d>
                              </m:e>
                            </m:d>
                          </m:lim>
                        </m:limLow>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𝑠𝑡𝑎𝑡𝑒</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𝑖</m:t>
                                    </m:r>
                                  </m:e>
                                </m:d>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e>
                    </m:func>
                  </m:oMath>
                </a14:m>
                <a:endParaRPr lang="en-US" altLang="zh-CN" dirty="0" smtClean="0"/>
              </a:p>
              <a:p>
                <a:r>
                  <a:rPr lang="zh-CN" altLang="en-US" dirty="0" smtClean="0"/>
                  <a:t>否则：</a:t>
                </a:r>
                <a:endParaRPr lang="en-US" altLang="zh-CN" dirty="0" smtClean="0"/>
              </a:p>
              <a:p>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𝑠𝑡𝑎𝑡𝑒</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=0</m:t>
                    </m:r>
                  </m:oMath>
                </a14:m>
                <a:endParaRPr lang="en-US" altLang="zh-CN" b="0" dirty="0" smtClean="0"/>
              </a:p>
              <a:p>
                <a:r>
                  <a:rPr lang="zh-CN" altLang="en-US" dirty="0" smtClean="0"/>
                  <a:t>此处</a:t>
                </a:r>
                <a:r>
                  <a:rPr lang="en-US" altLang="zh-CN" dirty="0" err="1" smtClean="0"/>
                  <a:t>i</a:t>
                </a:r>
                <a:r>
                  <a:rPr lang="zh-CN" altLang="en-US" dirty="0" smtClean="0"/>
                  <a:t>和</a:t>
                </a:r>
                <a:r>
                  <a:rPr lang="en-US" altLang="zh-CN" dirty="0" smtClean="0"/>
                  <a:t>j</a:t>
                </a:r>
                <a:r>
                  <a:rPr lang="zh-CN" altLang="en-US" dirty="0" smtClean="0"/>
                  <a:t>下标均改为从</a:t>
                </a:r>
                <a:r>
                  <a:rPr lang="en-US" altLang="zh-CN" dirty="0" smtClean="0"/>
                  <a:t>0</a:t>
                </a:r>
                <a:r>
                  <a:rPr lang="zh-CN" altLang="en-US" dirty="0" smtClean="0"/>
                  <a:t>开始。</a:t>
                </a:r>
                <a:endParaRPr lang="en-US" altLang="zh-CN" dirty="0" smtClean="0"/>
              </a:p>
              <a:p>
                <a:r>
                  <a:rPr lang="zh-CN" altLang="en-US" dirty="0"/>
                  <a:t>时间复杂度</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r>
                      <a:rPr lang="en-US" altLang="zh-CN" i="1">
                        <a:latin typeface="Cambria Math" panose="02040503050406030204" pitchFamily="18" charset="0"/>
                      </a:rPr>
                      <m:t>)</m:t>
                    </m:r>
                  </m:oMath>
                </a14:m>
                <a:r>
                  <a:rPr lang="zh-CN" altLang="en-US" dirty="0" smtClean="0"/>
                  <a:t>，空间复杂度</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b="0" i="1" smtClean="0">
                        <a:latin typeface="Cambria Math" panose="02040503050406030204" pitchFamily="18" charset="0"/>
                      </a:rPr>
                      <m:t>𝑛</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r>
                      <a:rPr lang="en-US" altLang="zh-CN" i="1">
                        <a:latin typeface="Cambria Math" panose="02040503050406030204" pitchFamily="18" charset="0"/>
                      </a:rPr>
                      <m:t>)</m:t>
                    </m:r>
                  </m:oMath>
                </a14:m>
                <a:endParaRPr lang="en-US" altLang="zh-CN" dirty="0"/>
              </a:p>
            </p:txBody>
          </p:sp>
        </mc:Choice>
        <mc:Fallback xmlns="">
          <p:sp>
            <p:nvSpPr>
              <p:cNvPr id="52" name="文本占位符 2"/>
              <p:cNvSpPr>
                <a:spLocks noGrp="1" noRot="1" noChangeAspect="1" noMove="1" noResize="1" noEditPoints="1" noAdjustHandles="1" noChangeArrowheads="1" noChangeShapeType="1" noTextEdit="1"/>
              </p:cNvSpPr>
              <p:nvPr>
                <p:ph type="body" sz="quarter" idx="11"/>
              </p:nvPr>
            </p:nvSpPr>
            <p:spPr>
              <a:xfrm>
                <a:off x="569087" y="1620456"/>
                <a:ext cx="11053823" cy="4880097"/>
              </a:xfrm>
              <a:blipFill>
                <a:blip r:embed="rId2"/>
                <a:stretch>
                  <a:fillRect l="-717"/>
                </a:stretch>
              </a:blipFill>
            </p:spPr>
            <p:txBody>
              <a:bodyPr/>
              <a:lstStyle/>
              <a:p>
                <a:r>
                  <a:rPr lang="zh-CN" altLang="en-US">
                    <a:noFill/>
                  </a:rPr>
                  <a:t> </a:t>
                </a:r>
              </a:p>
            </p:txBody>
          </p:sp>
        </mc:Fallback>
      </mc:AlternateContent>
      <p:pic>
        <p:nvPicPr>
          <p:cNvPr id="51" name="图片 50"/>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90914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状压</a:t>
            </a:r>
            <a:r>
              <a:rPr lang="en-US" altLang="zh-CN" dirty="0" smtClean="0"/>
              <a:t>DP</a:t>
            </a:r>
            <a:endParaRPr lang="zh-CN" altLang="en-US" dirty="0"/>
          </a:p>
        </p:txBody>
      </p:sp>
      <p:pic>
        <p:nvPicPr>
          <p:cNvPr id="4" name="图片 3"/>
          <p:cNvPicPr>
            <a:picLocks noChangeAspect="1"/>
          </p:cNvPicPr>
          <p:nvPr/>
        </p:nvPicPr>
        <p:blipFill>
          <a:blip r:embed="rId2"/>
          <a:stretch>
            <a:fillRect/>
          </a:stretch>
        </p:blipFill>
        <p:spPr>
          <a:xfrm>
            <a:off x="2917456" y="1528587"/>
            <a:ext cx="6357086" cy="4953277"/>
          </a:xfrm>
          <a:prstGeom prst="rect">
            <a:avLst/>
          </a:prstGeom>
        </p:spPr>
      </p:pic>
      <p:pic>
        <p:nvPicPr>
          <p:cNvPr id="6" name="图片 5"/>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42156834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T4 </a:t>
            </a:r>
            <a:r>
              <a:rPr lang="zh-CN" altLang="en-US" dirty="0"/>
              <a:t>宝石</a:t>
            </a:r>
            <a:r>
              <a:rPr lang="zh-CN" altLang="en-US" dirty="0" smtClean="0"/>
              <a:t>排列 </a:t>
            </a:r>
            <a:r>
              <a:rPr lang="en-US" altLang="zh-CN" dirty="0" smtClean="0"/>
              <a:t>—— </a:t>
            </a:r>
            <a:r>
              <a:rPr lang="zh-CN" altLang="en-US" dirty="0" smtClean="0"/>
              <a:t>小结</a:t>
            </a:r>
            <a:endParaRPr lang="zh-CN" altLang="en-US" dirty="0"/>
          </a:p>
        </p:txBody>
      </p:sp>
      <p:sp>
        <p:nvSpPr>
          <p:cNvPr id="3" name="文本占位符 2"/>
          <p:cNvSpPr>
            <a:spLocks noGrp="1"/>
          </p:cNvSpPr>
          <p:nvPr>
            <p:ph type="body" sz="quarter" idx="11"/>
          </p:nvPr>
        </p:nvSpPr>
        <p:spPr>
          <a:xfrm>
            <a:off x="569088" y="1620456"/>
            <a:ext cx="11053823" cy="4664597"/>
          </a:xfrm>
        </p:spPr>
        <p:txBody>
          <a:bodyPr/>
          <a:lstStyle/>
          <a:p>
            <a:r>
              <a:rPr lang="en-US" altLang="zh-CN" dirty="0" smtClean="0"/>
              <a:t>T4</a:t>
            </a:r>
            <a:r>
              <a:rPr lang="zh-CN" altLang="en-US" dirty="0" smtClean="0"/>
              <a:t>小结：</a:t>
            </a:r>
            <a:endParaRPr lang="en-US" altLang="zh-CN" dirty="0" smtClean="0"/>
          </a:p>
          <a:p>
            <a:r>
              <a:rPr lang="zh-CN" altLang="en-US" dirty="0" smtClean="0"/>
              <a:t>如果你已经熟悉状压</a:t>
            </a:r>
            <a:r>
              <a:rPr lang="en-US" altLang="zh-CN" dirty="0" smtClean="0"/>
              <a:t>DP</a:t>
            </a:r>
            <a:r>
              <a:rPr lang="zh-CN" altLang="en-US" dirty="0" smtClean="0"/>
              <a:t>这种算法了，那么只要避免敲残，本题满分就不是问题了！</a:t>
            </a:r>
            <a:endParaRPr lang="en-US" altLang="zh-CN" dirty="0" smtClean="0"/>
          </a:p>
          <a:p>
            <a:r>
              <a:rPr lang="zh-CN" altLang="en-US" dirty="0" smtClean="0"/>
              <a:t>如果你并不了解状压</a:t>
            </a:r>
            <a:r>
              <a:rPr lang="en-US" altLang="zh-CN" dirty="0" smtClean="0"/>
              <a:t>DP</a:t>
            </a:r>
            <a:r>
              <a:rPr lang="zh-CN" altLang="en-US" dirty="0" smtClean="0"/>
              <a:t>，学习它绝对没有坏处，但不会，也并不要紧。</a:t>
            </a:r>
            <a:endParaRPr lang="en-US" altLang="zh-CN" dirty="0" smtClean="0"/>
          </a:p>
          <a:p>
            <a:r>
              <a:rPr lang="zh-CN" altLang="en-US" dirty="0" smtClean="0"/>
              <a:t>重要的是基本的分一定要拿全，</a:t>
            </a:r>
            <a:r>
              <a:rPr lang="en-US" altLang="zh-CN" dirty="0" err="1" smtClean="0">
                <a:solidFill>
                  <a:srgbClr val="FF0000"/>
                </a:solidFill>
              </a:rPr>
              <a:t>dfs</a:t>
            </a:r>
            <a:r>
              <a:rPr lang="zh-CN" altLang="en-US" dirty="0" smtClean="0"/>
              <a:t>一定要熟练！</a:t>
            </a:r>
            <a:endParaRPr lang="en-US" altLang="zh-CN" dirty="0" smtClean="0"/>
          </a:p>
          <a:p>
            <a:r>
              <a:rPr lang="zh-CN" altLang="en-US" dirty="0" smtClean="0"/>
              <a:t>通晓复杂度以及可能超时的情况，利用一些技巧，尽量多拿一些分。</a:t>
            </a:r>
            <a:endParaRPr lang="en-US" altLang="zh-CN" dirty="0" smtClean="0"/>
          </a:p>
          <a:p>
            <a:r>
              <a:rPr lang="zh-CN" altLang="en-US" dirty="0" smtClean="0"/>
              <a:t>二进制枚举与位运算了解一下？</a:t>
            </a:r>
            <a:endParaRPr lang="zh-CN" altLang="en-US"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2371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小小总结</a:t>
            </a:r>
            <a:endParaRPr lang="zh-CN" altLang="en-US"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smtClean="0"/>
              <a:t>关于</a:t>
            </a:r>
            <a:r>
              <a:rPr lang="zh-CN" altLang="en-US" dirty="0" smtClean="0">
                <a:solidFill>
                  <a:srgbClr val="FF0000"/>
                </a:solidFill>
              </a:rPr>
              <a:t>数据范围</a:t>
            </a:r>
            <a:r>
              <a:rPr lang="zh-CN" altLang="en-US" dirty="0" smtClean="0"/>
              <a:t>的意义、</a:t>
            </a:r>
            <a:r>
              <a:rPr lang="zh-CN" altLang="en-US" dirty="0" smtClean="0">
                <a:solidFill>
                  <a:srgbClr val="FF0000"/>
                </a:solidFill>
              </a:rPr>
              <a:t>骗分</a:t>
            </a:r>
            <a:r>
              <a:rPr lang="zh-CN" altLang="en-US" dirty="0" smtClean="0"/>
              <a:t>的重要性</a:t>
            </a:r>
            <a:endParaRPr lang="en-US" altLang="zh-CN" dirty="0" smtClean="0"/>
          </a:p>
          <a:p>
            <a:r>
              <a:rPr lang="zh-CN" altLang="en-US" dirty="0" smtClean="0"/>
              <a:t>熟练掌握</a:t>
            </a:r>
            <a:r>
              <a:rPr lang="zh-CN" altLang="en-US" dirty="0" smtClean="0">
                <a:solidFill>
                  <a:srgbClr val="FF0000"/>
                </a:solidFill>
              </a:rPr>
              <a:t>暴力</a:t>
            </a:r>
            <a:r>
              <a:rPr lang="zh-CN" altLang="en-US" dirty="0" smtClean="0"/>
              <a:t>、</a:t>
            </a:r>
            <a:r>
              <a:rPr lang="zh-CN" altLang="en-US" dirty="0" smtClean="0">
                <a:solidFill>
                  <a:srgbClr val="FF0000"/>
                </a:solidFill>
              </a:rPr>
              <a:t>枚举</a:t>
            </a:r>
            <a:r>
              <a:rPr lang="zh-CN" altLang="en-US" dirty="0" smtClean="0"/>
              <a:t>、</a:t>
            </a:r>
            <a:r>
              <a:rPr lang="zh-CN" altLang="en-US" dirty="0" smtClean="0">
                <a:solidFill>
                  <a:srgbClr val="FF0000"/>
                </a:solidFill>
              </a:rPr>
              <a:t>模拟</a:t>
            </a:r>
            <a:endParaRPr lang="en-US" altLang="zh-CN" dirty="0" smtClean="0">
              <a:solidFill>
                <a:srgbClr val="FF0000"/>
              </a:solidFill>
            </a:endParaRPr>
          </a:p>
          <a:p>
            <a:r>
              <a:rPr lang="en-US" altLang="zh-CN" dirty="0" smtClean="0">
                <a:solidFill>
                  <a:srgbClr val="FF0000"/>
                </a:solidFill>
              </a:rPr>
              <a:t>DFS</a:t>
            </a:r>
            <a:r>
              <a:rPr lang="zh-CN" altLang="en-US" dirty="0" smtClean="0"/>
              <a:t>是个好东西！</a:t>
            </a:r>
            <a:endParaRPr lang="en-US" altLang="zh-CN" dirty="0" smtClean="0"/>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3808869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39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T1 </a:t>
            </a:r>
            <a:r>
              <a:rPr lang="zh-CN" altLang="en-US" dirty="0"/>
              <a:t>列车抢</a:t>
            </a:r>
            <a:r>
              <a:rPr lang="zh-CN" altLang="en-US" dirty="0" smtClean="0"/>
              <a:t>票 </a:t>
            </a:r>
            <a:r>
              <a:rPr lang="en-US" altLang="zh-CN" dirty="0"/>
              <a:t>—— </a:t>
            </a:r>
            <a:r>
              <a:rPr lang="zh-CN" altLang="en-US" dirty="0" smtClean="0"/>
              <a:t>数据范围</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zh-CN" altLang="zh-CN" dirty="0"/>
                  <a:t>数据范围：</a:t>
                </a:r>
              </a:p>
              <a:p>
                <a:r>
                  <a:rPr lang="zh-CN" altLang="zh-CN" dirty="0"/>
                  <a:t>对于</a:t>
                </a:r>
                <a:r>
                  <a:rPr lang="en-US" altLang="zh-CN" dirty="0"/>
                  <a:t>50%</a:t>
                </a:r>
                <a:r>
                  <a:rPr lang="zh-CN" altLang="zh-CN" dirty="0"/>
                  <a:t>的数据，</a:t>
                </a:r>
                <a:r>
                  <a:rPr lang="en-US" altLang="zh-CN" dirty="0"/>
                  <a:t>1</a:t>
                </a:r>
                <a:r>
                  <a:rPr lang="zh-CN" altLang="zh-CN" dirty="0"/>
                  <a:t>≤</a:t>
                </a:r>
                <a:r>
                  <a:rPr lang="en-US" altLang="zh-CN" dirty="0" err="1"/>
                  <a:t>a,b,c</a:t>
                </a:r>
                <a:r>
                  <a:rPr lang="zh-CN" altLang="zh-CN" dirty="0"/>
                  <a:t>≤</a:t>
                </a:r>
                <a:r>
                  <a:rPr lang="en-US" altLang="zh-CN" dirty="0"/>
                  <a:t>100000</a:t>
                </a:r>
                <a:r>
                  <a:rPr lang="zh-CN" altLang="zh-CN" dirty="0"/>
                  <a:t>，</a:t>
                </a:r>
                <a:r>
                  <a:rPr lang="en-US" altLang="zh-CN" dirty="0"/>
                  <a:t>1</a:t>
                </a:r>
                <a:r>
                  <a:rPr lang="zh-CN" altLang="zh-CN" dirty="0"/>
                  <a:t>≤</a:t>
                </a:r>
                <a:r>
                  <a:rPr lang="en-US" altLang="zh-CN" dirty="0"/>
                  <a:t>n</a:t>
                </a:r>
                <a:r>
                  <a:rPr lang="zh-CN" altLang="zh-CN" dirty="0"/>
                  <a:t>≤</a:t>
                </a:r>
                <a:r>
                  <a:rPr lang="en-US" altLang="zh-CN" dirty="0"/>
                  <a:t>1000</a:t>
                </a:r>
                <a:r>
                  <a:rPr lang="zh-CN" altLang="zh-CN" dirty="0"/>
                  <a:t>，</a:t>
                </a:r>
                <a14:m>
                  <m:oMath xmlns:m="http://schemas.openxmlformats.org/officeDocument/2006/math">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zh-CN" dirty="0"/>
                  <a:t>≤</a:t>
                </a:r>
                <a:r>
                  <a:rPr lang="en-US" altLang="zh-CN" dirty="0"/>
                  <a:t>1000000</a:t>
                </a:r>
                <a:r>
                  <a:rPr lang="zh-CN" altLang="zh-CN" dirty="0"/>
                  <a:t>；</a:t>
                </a:r>
              </a:p>
              <a:p>
                <a:r>
                  <a:rPr lang="zh-CN" altLang="zh-CN" dirty="0"/>
                  <a:t>对于</a:t>
                </a:r>
                <a:r>
                  <a:rPr lang="en-US" altLang="zh-CN" dirty="0"/>
                  <a:t>100%</a:t>
                </a:r>
                <a:r>
                  <a:rPr lang="zh-CN" altLang="zh-CN" dirty="0"/>
                  <a:t>的数据，</a:t>
                </a:r>
                <a:r>
                  <a:rPr lang="en-US" altLang="zh-CN" dirty="0"/>
                  <a:t>1</a:t>
                </a:r>
                <a:r>
                  <a:rPr lang="zh-CN" altLang="zh-CN" dirty="0"/>
                  <a:t>≤</a:t>
                </a:r>
                <a:r>
                  <a:rPr lang="en-US" altLang="zh-CN" dirty="0" err="1"/>
                  <a:t>a,b,c</a:t>
                </a:r>
                <a:r>
                  <a:rPr lang="zh-CN" altLang="zh-CN" dirty="0"/>
                  <a:t>≤</a:t>
                </a:r>
                <a:r>
                  <a:rPr lang="en-US" altLang="zh-CN" dirty="0"/>
                  <a:t>10^12</a:t>
                </a:r>
                <a:r>
                  <a:rPr lang="zh-CN" altLang="zh-CN" dirty="0"/>
                  <a:t>，</a:t>
                </a:r>
                <a:r>
                  <a:rPr lang="en-US" altLang="zh-CN" dirty="0"/>
                  <a:t>1</a:t>
                </a:r>
                <a:r>
                  <a:rPr lang="zh-CN" altLang="zh-CN" dirty="0"/>
                  <a:t>≤</a:t>
                </a:r>
                <a:r>
                  <a:rPr lang="en-US" altLang="zh-CN" dirty="0"/>
                  <a:t>n</a:t>
                </a:r>
                <a:r>
                  <a:rPr lang="zh-CN" altLang="zh-CN" dirty="0"/>
                  <a:t>≤</a:t>
                </a:r>
                <a:r>
                  <a:rPr lang="en-US" altLang="zh-CN" dirty="0"/>
                  <a:t>10^5</a:t>
                </a:r>
                <a:r>
                  <a:rPr lang="zh-CN" altLang="zh-CN" dirty="0"/>
                  <a:t>，</a:t>
                </a:r>
                <a14:m>
                  <m:oMath xmlns:m="http://schemas.openxmlformats.org/officeDocument/2006/math">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zh-CN" dirty="0"/>
                  <a:t>≤</a:t>
                </a:r>
                <a:r>
                  <a:rPr lang="en-US" altLang="zh-CN" dirty="0"/>
                  <a:t>10^15</a:t>
                </a:r>
                <a:r>
                  <a:rPr lang="zh-CN" altLang="zh-CN" dirty="0"/>
                  <a:t>；</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932527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T1 </a:t>
            </a:r>
            <a:r>
              <a:rPr lang="zh-CN" altLang="en-US" dirty="0"/>
              <a:t>列车抢</a:t>
            </a:r>
            <a:r>
              <a:rPr lang="zh-CN" altLang="en-US" dirty="0" smtClean="0"/>
              <a:t>票 </a:t>
            </a:r>
            <a:r>
              <a:rPr lang="en-US" altLang="zh-CN" dirty="0" smtClean="0"/>
              <a:t>—— </a:t>
            </a:r>
            <a:r>
              <a:rPr lang="zh-CN" altLang="en-US" dirty="0" smtClean="0"/>
              <a:t>分析</a:t>
            </a:r>
            <a:endParaRPr lang="en-US" altLang="zh-CN"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smtClean="0"/>
              <a:t>题目类型：模拟</a:t>
            </a:r>
            <a:endParaRPr lang="en-US" altLang="zh-CN" dirty="0" smtClean="0"/>
          </a:p>
          <a:p>
            <a:r>
              <a:rPr lang="zh-CN" altLang="en-US" dirty="0" smtClean="0"/>
              <a:t>题目特点：题目让我干啥我就干啥。</a:t>
            </a:r>
            <a:endParaRPr lang="en-US" altLang="zh-CN" dirty="0" smtClean="0"/>
          </a:p>
          <a:p>
            <a:r>
              <a:rPr lang="zh-CN" altLang="en-US" dirty="0" smtClean="0"/>
              <a:t>作为普及组最最常见的题型，分布在各个难度段，有简单题也有难题。</a:t>
            </a:r>
            <a:endParaRPr lang="en-US" altLang="zh-CN" dirty="0" smtClean="0"/>
          </a:p>
          <a:p>
            <a:r>
              <a:rPr lang="zh-CN" altLang="en-US" dirty="0" smtClean="0"/>
              <a:t>主要考察复杂模拟题的编程能力，以及细节的优化。</a:t>
            </a:r>
            <a:endParaRPr lang="en-US" altLang="zh-CN" dirty="0" smtClean="0"/>
          </a:p>
          <a:p>
            <a:r>
              <a:rPr lang="zh-CN" altLang="en-US" dirty="0" smtClean="0"/>
              <a:t>另外模拟常可以用于其他类型题目的小数据解法。</a:t>
            </a:r>
            <a:endParaRPr lang="zh-CN" altLang="zh-CN" dirty="0"/>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74512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T1 </a:t>
            </a:r>
            <a:r>
              <a:rPr lang="zh-CN" altLang="en-US" dirty="0"/>
              <a:t>列车抢</a:t>
            </a:r>
            <a:r>
              <a:rPr lang="zh-CN" altLang="en-US" dirty="0" smtClean="0"/>
              <a:t>票 </a:t>
            </a:r>
            <a:r>
              <a:rPr lang="en-US" altLang="zh-CN" dirty="0"/>
              <a:t>—— </a:t>
            </a:r>
            <a:r>
              <a:rPr lang="zh-CN" altLang="en-US" dirty="0"/>
              <a:t>分析</a:t>
            </a:r>
            <a:endParaRPr lang="en-US" altLang="zh-CN"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smtClean="0"/>
              <a:t>就本题而言，题目已经将所有要求列举给出了，因此只是如何实现代码的问题。</a:t>
            </a:r>
            <a:endParaRPr lang="en-US" altLang="zh-CN" dirty="0" smtClean="0"/>
          </a:p>
          <a:p>
            <a:endParaRPr lang="zh-CN" altLang="zh-CN" dirty="0"/>
          </a:p>
        </p:txBody>
      </p:sp>
      <p:sp>
        <p:nvSpPr>
          <p:cNvPr id="4" name="矩形 3"/>
          <p:cNvSpPr/>
          <p:nvPr/>
        </p:nvSpPr>
        <p:spPr>
          <a:xfrm>
            <a:off x="2959327" y="2975956"/>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solidFill>
                </a:ln>
                <a:solidFill>
                  <a:schemeClr val="tx1"/>
                </a:solidFill>
              </a:rPr>
              <a:t>卧票</a:t>
            </a:r>
          </a:p>
        </p:txBody>
      </p:sp>
      <p:sp>
        <p:nvSpPr>
          <p:cNvPr id="5" name="矩形 4"/>
          <p:cNvSpPr/>
          <p:nvPr/>
        </p:nvSpPr>
        <p:spPr>
          <a:xfrm>
            <a:off x="4233945" y="2975956"/>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软卧</a:t>
            </a:r>
            <a:endParaRPr lang="zh-CN" altLang="en-US" dirty="0">
              <a:ln>
                <a:solidFill>
                  <a:schemeClr val="tx1"/>
                </a:solidFill>
              </a:ln>
              <a:solidFill>
                <a:schemeClr val="tx1"/>
              </a:solidFill>
            </a:endParaRPr>
          </a:p>
        </p:txBody>
      </p:sp>
      <p:sp>
        <p:nvSpPr>
          <p:cNvPr id="6" name="矩形 5"/>
          <p:cNvSpPr/>
          <p:nvPr/>
        </p:nvSpPr>
        <p:spPr>
          <a:xfrm>
            <a:off x="5508563" y="2975955"/>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硬卧</a:t>
            </a:r>
            <a:endParaRPr lang="zh-CN" altLang="en-US" dirty="0">
              <a:ln>
                <a:solidFill>
                  <a:schemeClr val="tx1"/>
                </a:solidFill>
              </a:ln>
              <a:solidFill>
                <a:schemeClr val="tx1"/>
              </a:solidFill>
            </a:endParaRPr>
          </a:p>
        </p:txBody>
      </p:sp>
      <p:sp>
        <p:nvSpPr>
          <p:cNvPr id="7" name="矩形 6"/>
          <p:cNvSpPr/>
          <p:nvPr/>
        </p:nvSpPr>
        <p:spPr>
          <a:xfrm>
            <a:off x="6783181" y="2975954"/>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硬座</a:t>
            </a:r>
            <a:endParaRPr lang="zh-CN" altLang="en-US" dirty="0">
              <a:ln>
                <a:solidFill>
                  <a:schemeClr val="tx1"/>
                </a:solidFill>
              </a:ln>
              <a:solidFill>
                <a:schemeClr val="tx1"/>
              </a:solidFill>
            </a:endParaRPr>
          </a:p>
        </p:txBody>
      </p:sp>
      <p:sp>
        <p:nvSpPr>
          <p:cNvPr id="8" name="矩形 7"/>
          <p:cNvSpPr/>
          <p:nvPr/>
        </p:nvSpPr>
        <p:spPr>
          <a:xfrm>
            <a:off x="8057799" y="2978725"/>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无座</a:t>
            </a:r>
            <a:endParaRPr lang="zh-CN" altLang="en-US" dirty="0">
              <a:ln>
                <a:solidFill>
                  <a:schemeClr val="tx1"/>
                </a:solidFill>
              </a:ln>
              <a:solidFill>
                <a:schemeClr val="tx1"/>
              </a:solidFill>
            </a:endParaRPr>
          </a:p>
        </p:txBody>
      </p:sp>
      <p:sp>
        <p:nvSpPr>
          <p:cNvPr id="9" name="矩形 8"/>
          <p:cNvSpPr/>
          <p:nvPr/>
        </p:nvSpPr>
        <p:spPr>
          <a:xfrm>
            <a:off x="2959327" y="4267200"/>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坐票</a:t>
            </a:r>
            <a:endParaRPr lang="zh-CN" altLang="en-US" dirty="0">
              <a:ln>
                <a:solidFill>
                  <a:schemeClr val="tx1"/>
                </a:solidFill>
              </a:ln>
              <a:solidFill>
                <a:schemeClr val="tx1"/>
              </a:solidFill>
            </a:endParaRPr>
          </a:p>
        </p:txBody>
      </p:sp>
      <p:sp>
        <p:nvSpPr>
          <p:cNvPr id="11" name="矩形 10"/>
          <p:cNvSpPr/>
          <p:nvPr/>
        </p:nvSpPr>
        <p:spPr>
          <a:xfrm>
            <a:off x="5500248" y="5558443"/>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硬卧</a:t>
            </a:r>
            <a:endParaRPr lang="zh-CN" altLang="en-US" dirty="0">
              <a:ln>
                <a:solidFill>
                  <a:schemeClr val="tx1"/>
                </a:solidFill>
              </a:ln>
              <a:solidFill>
                <a:schemeClr val="tx1"/>
              </a:solidFill>
            </a:endParaRPr>
          </a:p>
        </p:txBody>
      </p:sp>
      <p:sp>
        <p:nvSpPr>
          <p:cNvPr id="12" name="矩形 11"/>
          <p:cNvSpPr/>
          <p:nvPr/>
        </p:nvSpPr>
        <p:spPr>
          <a:xfrm>
            <a:off x="5500249" y="4267199"/>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硬座</a:t>
            </a:r>
            <a:endParaRPr lang="zh-CN" altLang="en-US" dirty="0">
              <a:ln>
                <a:solidFill>
                  <a:schemeClr val="tx1"/>
                </a:solidFill>
              </a:ln>
              <a:solidFill>
                <a:schemeClr val="tx1"/>
              </a:solidFill>
            </a:endParaRPr>
          </a:p>
        </p:txBody>
      </p:sp>
      <p:sp>
        <p:nvSpPr>
          <p:cNvPr id="13" name="矩形 12"/>
          <p:cNvSpPr/>
          <p:nvPr/>
        </p:nvSpPr>
        <p:spPr>
          <a:xfrm>
            <a:off x="8057799" y="4269969"/>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无座</a:t>
            </a:r>
            <a:endParaRPr lang="zh-CN" altLang="en-US" dirty="0">
              <a:ln>
                <a:solidFill>
                  <a:schemeClr val="tx1"/>
                </a:solidFill>
              </a:ln>
              <a:solidFill>
                <a:schemeClr val="tx1"/>
              </a:solidFill>
            </a:endParaRPr>
          </a:p>
        </p:txBody>
      </p:sp>
      <p:cxnSp>
        <p:nvCxnSpPr>
          <p:cNvPr id="15" name="直接箭头连接符 14"/>
          <p:cNvCxnSpPr>
            <a:stCxn id="4" idx="3"/>
            <a:endCxn id="5" idx="1"/>
          </p:cNvCxnSpPr>
          <p:nvPr/>
        </p:nvCxnSpPr>
        <p:spPr>
          <a:xfrm>
            <a:off x="3682534" y="3221182"/>
            <a:ext cx="5514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4957152" y="3221182"/>
            <a:ext cx="5514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6231770" y="3221182"/>
            <a:ext cx="5514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7506388" y="3203168"/>
            <a:ext cx="5514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endCxn id="12" idx="1"/>
          </p:cNvCxnSpPr>
          <p:nvPr/>
        </p:nvCxnSpPr>
        <p:spPr>
          <a:xfrm>
            <a:off x="3682533" y="4512424"/>
            <a:ext cx="1817716"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a:off x="6231769" y="4512425"/>
            <a:ext cx="1817716"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12" idx="2"/>
          </p:cNvCxnSpPr>
          <p:nvPr/>
        </p:nvCxnSpPr>
        <p:spPr>
          <a:xfrm flipV="1">
            <a:off x="5861851" y="4757650"/>
            <a:ext cx="2" cy="8007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5861851" y="4927213"/>
            <a:ext cx="492444" cy="461665"/>
          </a:xfrm>
          <a:prstGeom prst="rect">
            <a:avLst/>
          </a:prstGeom>
        </p:spPr>
        <p:txBody>
          <a:bodyPr wrap="none" rtlCol="0">
            <a:spAutoFit/>
          </a:bodyPr>
          <a:lstStyle/>
          <a:p>
            <a:pPr algn="ctr"/>
            <a:r>
              <a:rPr kumimoji="1" lang="zh-CN" altLang="en-US" sz="2400" dirty="0" smtClean="0">
                <a:latin typeface="Source Han Sans CN" charset="-122"/>
                <a:ea typeface="Source Han Sans CN" charset="-122"/>
                <a:cs typeface="Source Han Sans CN" charset="-122"/>
              </a:rPr>
              <a:t>*</a:t>
            </a:r>
            <a:r>
              <a:rPr kumimoji="1" lang="en-US" altLang="zh-CN" sz="2400" dirty="0" smtClean="0">
                <a:latin typeface="Source Han Sans CN" charset="-122"/>
                <a:ea typeface="Source Han Sans CN" charset="-122"/>
                <a:cs typeface="Source Han Sans CN" charset="-122"/>
              </a:rPr>
              <a:t>3</a:t>
            </a:r>
            <a:endParaRPr kumimoji="1" lang="zh-CN" altLang="en-US" sz="2400" b="0" i="0" dirty="0" smtClean="0">
              <a:latin typeface="Source Han Sans CN" charset="-122"/>
              <a:ea typeface="Source Han Sans CN" charset="-122"/>
              <a:cs typeface="Source Han Sans CN" charset="-122"/>
            </a:endParaRPr>
          </a:p>
        </p:txBody>
      </p:sp>
      <p:sp>
        <p:nvSpPr>
          <p:cNvPr id="25" name="矩形 24"/>
          <p:cNvSpPr/>
          <p:nvPr/>
        </p:nvSpPr>
        <p:spPr>
          <a:xfrm>
            <a:off x="7782093" y="2518756"/>
            <a:ext cx="1253838" cy="2639289"/>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61546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P spid="13" grpId="0" animBg="1"/>
      <p:bldP spid="24" grpId="0"/>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Day1 T1 </a:t>
            </a:r>
            <a:r>
              <a:rPr lang="zh-CN" altLang="en-US" dirty="0"/>
              <a:t>列车抢</a:t>
            </a:r>
            <a:r>
              <a:rPr lang="zh-CN" altLang="en-US" dirty="0" smtClean="0"/>
              <a:t>票 </a:t>
            </a:r>
            <a:r>
              <a:rPr lang="en-US" altLang="zh-CN" dirty="0"/>
              <a:t>—— </a:t>
            </a:r>
            <a:r>
              <a:rPr lang="zh-CN" altLang="en-US" dirty="0"/>
              <a:t>分析</a:t>
            </a:r>
            <a:endParaRPr lang="en-US" altLang="zh-CN"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smtClean="0"/>
              <a:t>叫我干啥我就干啥，所以直接处理：</a:t>
            </a:r>
            <a:endParaRPr lang="en-US" altLang="zh-CN" dirty="0" smtClean="0"/>
          </a:p>
          <a:p>
            <a:r>
              <a:rPr lang="zh-CN" altLang="en-US" dirty="0" smtClean="0"/>
              <a:t>对于卧票，由于不需要考虑票种的转换，我们只需要依次比较剩余票数就可以了。</a:t>
            </a:r>
            <a:endParaRPr lang="en-US" altLang="zh-CN" dirty="0" smtClean="0"/>
          </a:p>
          <a:p>
            <a:pPr lvl="1"/>
            <a:r>
              <a:rPr lang="zh-CN" altLang="en-US" sz="2000" dirty="0" smtClean="0"/>
              <a:t>如果软卧足够，全安排软卧</a:t>
            </a:r>
            <a:endParaRPr lang="en-US" altLang="zh-CN" sz="2000" dirty="0" smtClean="0"/>
          </a:p>
          <a:p>
            <a:pPr lvl="1"/>
            <a:r>
              <a:rPr lang="zh-CN" altLang="en-US" sz="2000" dirty="0" smtClean="0"/>
              <a:t>软卧卖完，如果硬卧足够，全安排硬卧</a:t>
            </a:r>
            <a:endParaRPr lang="en-US" altLang="zh-CN" sz="2000" dirty="0" smtClean="0"/>
          </a:p>
          <a:p>
            <a:pPr lvl="1"/>
            <a:r>
              <a:rPr lang="zh-CN" altLang="en-US" sz="2000" dirty="0" smtClean="0"/>
              <a:t>硬卧卖完，如果硬座足够，全安排硬座</a:t>
            </a:r>
            <a:endParaRPr lang="en-US" altLang="zh-CN" sz="2000" dirty="0" smtClean="0"/>
          </a:p>
          <a:p>
            <a:pPr lvl="1"/>
            <a:r>
              <a:rPr lang="zh-CN" altLang="en-US" sz="2000" dirty="0" smtClean="0"/>
              <a:t>硬座卖完，全安排无座，并统计结果</a:t>
            </a:r>
            <a:endParaRPr lang="en-US" altLang="zh-CN" sz="2000" dirty="0"/>
          </a:p>
          <a:p>
            <a:endParaRPr lang="zh-CN" altLang="zh-CN" dirty="0"/>
          </a:p>
        </p:txBody>
      </p:sp>
      <p:sp>
        <p:nvSpPr>
          <p:cNvPr id="4" name="矩形 3"/>
          <p:cNvSpPr/>
          <p:nvPr/>
        </p:nvSpPr>
        <p:spPr>
          <a:xfrm>
            <a:off x="2959327" y="5436520"/>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solidFill>
                </a:ln>
                <a:solidFill>
                  <a:schemeClr val="tx1"/>
                </a:solidFill>
              </a:rPr>
              <a:t>卧票</a:t>
            </a:r>
          </a:p>
        </p:txBody>
      </p:sp>
      <p:sp>
        <p:nvSpPr>
          <p:cNvPr id="5" name="矩形 4"/>
          <p:cNvSpPr/>
          <p:nvPr/>
        </p:nvSpPr>
        <p:spPr>
          <a:xfrm>
            <a:off x="4233945" y="5436520"/>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软卧</a:t>
            </a:r>
            <a:endParaRPr lang="zh-CN" altLang="en-US" dirty="0">
              <a:ln>
                <a:solidFill>
                  <a:schemeClr val="tx1"/>
                </a:solidFill>
              </a:ln>
              <a:solidFill>
                <a:schemeClr val="tx1"/>
              </a:solidFill>
            </a:endParaRPr>
          </a:p>
        </p:txBody>
      </p:sp>
      <p:sp>
        <p:nvSpPr>
          <p:cNvPr id="6" name="矩形 5"/>
          <p:cNvSpPr/>
          <p:nvPr/>
        </p:nvSpPr>
        <p:spPr>
          <a:xfrm>
            <a:off x="5508563" y="5436519"/>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硬卧</a:t>
            </a:r>
            <a:endParaRPr lang="zh-CN" altLang="en-US" dirty="0">
              <a:ln>
                <a:solidFill>
                  <a:schemeClr val="tx1"/>
                </a:solidFill>
              </a:ln>
              <a:solidFill>
                <a:schemeClr val="tx1"/>
              </a:solidFill>
            </a:endParaRPr>
          </a:p>
        </p:txBody>
      </p:sp>
      <p:sp>
        <p:nvSpPr>
          <p:cNvPr id="7" name="矩形 6"/>
          <p:cNvSpPr/>
          <p:nvPr/>
        </p:nvSpPr>
        <p:spPr>
          <a:xfrm>
            <a:off x="6783181" y="5436518"/>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硬座</a:t>
            </a:r>
            <a:endParaRPr lang="zh-CN" altLang="en-US" dirty="0">
              <a:ln>
                <a:solidFill>
                  <a:schemeClr val="tx1"/>
                </a:solidFill>
              </a:ln>
              <a:solidFill>
                <a:schemeClr val="tx1"/>
              </a:solidFill>
            </a:endParaRPr>
          </a:p>
        </p:txBody>
      </p:sp>
      <p:sp>
        <p:nvSpPr>
          <p:cNvPr id="8" name="矩形 7"/>
          <p:cNvSpPr/>
          <p:nvPr/>
        </p:nvSpPr>
        <p:spPr>
          <a:xfrm>
            <a:off x="8057799" y="5439289"/>
            <a:ext cx="723207" cy="490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a:solidFill>
                    <a:schemeClr val="tx1"/>
                  </a:solidFill>
                </a:ln>
                <a:solidFill>
                  <a:schemeClr val="tx1"/>
                </a:solidFill>
              </a:rPr>
              <a:t>无座</a:t>
            </a:r>
            <a:endParaRPr lang="zh-CN" altLang="en-US" dirty="0">
              <a:ln>
                <a:solidFill>
                  <a:schemeClr val="tx1"/>
                </a:solidFill>
              </a:ln>
              <a:solidFill>
                <a:schemeClr val="tx1"/>
              </a:solidFill>
            </a:endParaRPr>
          </a:p>
        </p:txBody>
      </p:sp>
      <p:cxnSp>
        <p:nvCxnSpPr>
          <p:cNvPr id="15" name="直接箭头连接符 14"/>
          <p:cNvCxnSpPr>
            <a:stCxn id="4" idx="3"/>
            <a:endCxn id="5" idx="1"/>
          </p:cNvCxnSpPr>
          <p:nvPr/>
        </p:nvCxnSpPr>
        <p:spPr>
          <a:xfrm>
            <a:off x="3682534" y="5681746"/>
            <a:ext cx="5514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4957152" y="5681746"/>
            <a:ext cx="5514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6231770" y="5681746"/>
            <a:ext cx="5514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7506388" y="5663732"/>
            <a:ext cx="5514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矩形 24"/>
          <p:cNvSpPr/>
          <p:nvPr/>
        </p:nvSpPr>
        <p:spPr>
          <a:xfrm>
            <a:off x="7782093" y="5004258"/>
            <a:ext cx="1253838" cy="1354975"/>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a:stretch>
            <a:fillRect/>
          </a:stretch>
        </p:blipFill>
        <p:spPr>
          <a:xfrm>
            <a:off x="8781006" y="1252754"/>
            <a:ext cx="3219048" cy="5400000"/>
          </a:xfrm>
          <a:prstGeom prst="rect">
            <a:avLst/>
          </a:prstGeom>
        </p:spPr>
      </p:pic>
      <p:pic>
        <p:nvPicPr>
          <p:cNvPr id="26" name="图片 25"/>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99289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课程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ctr">
          <a:defRPr kumimoji="1" sz="2400" b="0" i="0" smtClean="0">
            <a:solidFill>
              <a:schemeClr val="bg1"/>
            </a:solidFill>
            <a:latin typeface="Source Han Sans CN" charset="-122"/>
            <a:ea typeface="Source Han Sans CN" charset="-122"/>
            <a:cs typeface="Source Han Sans CN"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1681</TotalTime>
  <Words>2811</Words>
  <Application>Microsoft Office PowerPoint</Application>
  <PresentationFormat>宽屏</PresentationFormat>
  <Paragraphs>450</Paragraphs>
  <Slides>57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AliHYAiHei-Beta</vt:lpstr>
      <vt:lpstr>Source Han Sans CN</vt:lpstr>
      <vt:lpstr>Source Han Sans CN Medium</vt:lpstr>
      <vt:lpstr>DengXian</vt:lpstr>
      <vt:lpstr>黑体</vt:lpstr>
      <vt:lpstr>Arial</vt:lpstr>
      <vt:lpstr>Cambria Math</vt:lpstr>
      <vt:lpstr>Times New Roman</vt:lpstr>
      <vt:lpstr>课程模版</vt:lpstr>
      <vt:lpstr>2018普及组复赛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庄杰</dc:creator>
  <cp:lastModifiedBy>CenariusXz</cp:lastModifiedBy>
  <cp:revision>120</cp:revision>
  <dcterms:created xsi:type="dcterms:W3CDTF">2018-01-26T10:42:19Z</dcterms:created>
  <dcterms:modified xsi:type="dcterms:W3CDTF">2018-10-24T08:09:07Z</dcterms:modified>
</cp:coreProperties>
</file>