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34"/>
  </p:notesMasterIdLst>
  <p:handoutMasterIdLst>
    <p:handoutMasterId r:id="rId35"/>
  </p:handoutMasterIdLst>
  <p:sldIdLst>
    <p:sldId id="257" r:id="rId2"/>
    <p:sldId id="258" r:id="rId3"/>
    <p:sldId id="259" r:id="rId4"/>
    <p:sldId id="268" r:id="rId5"/>
    <p:sldId id="332" r:id="rId6"/>
    <p:sldId id="333" r:id="rId7"/>
    <p:sldId id="282" r:id="rId8"/>
    <p:sldId id="281" r:id="rId9"/>
    <p:sldId id="334" r:id="rId10"/>
    <p:sldId id="335" r:id="rId11"/>
    <p:sldId id="336" r:id="rId12"/>
    <p:sldId id="337" r:id="rId13"/>
    <p:sldId id="338" r:id="rId14"/>
    <p:sldId id="289" r:id="rId15"/>
    <p:sldId id="290" r:id="rId16"/>
    <p:sldId id="291" r:id="rId17"/>
    <p:sldId id="325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00" r:id="rId27"/>
    <p:sldId id="301" r:id="rId28"/>
    <p:sldId id="348" r:id="rId29"/>
    <p:sldId id="347" r:id="rId30"/>
    <p:sldId id="349" r:id="rId31"/>
    <p:sldId id="350" r:id="rId32"/>
    <p:sldId id="267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AD00"/>
    <a:srgbClr val="0082D3"/>
    <a:srgbClr val="E37500"/>
    <a:srgbClr val="F19800"/>
    <a:srgbClr val="C00D10"/>
    <a:srgbClr val="C00020"/>
    <a:srgbClr val="349B05"/>
    <a:srgbClr val="339605"/>
    <a:srgbClr val="79D827"/>
    <a:srgbClr val="8DDD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43"/>
    <p:restoredTop sz="94591"/>
  </p:normalViewPr>
  <p:slideViewPr>
    <p:cSldViewPr snapToGrid="0" snapToObjects="1">
      <p:cViewPr varScale="1">
        <p:scale>
          <a:sx n="115" d="100"/>
          <a:sy n="115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455D1-0A62-5B44-AE82-B557E0EEACD3}" type="datetime1">
              <a:t>2018/10/25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CF485-523A-7443-9CB6-9994BD5E60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68717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CD6C7-7F89-5D47-86F6-3BD1F7D41150}" type="datetime1">
              <a:t>2018/10/25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22DF0-70FF-F54C-8E53-01D2923E4F1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950740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0" y="4987636"/>
            <a:ext cx="12192000" cy="1870364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6"/>
          <p:cNvSpPr/>
          <p:nvPr userDrawn="1"/>
        </p:nvSpPr>
        <p:spPr>
          <a:xfrm rot="10800000">
            <a:off x="-3" y="4987635"/>
            <a:ext cx="9005105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矩形 76"/>
          <p:cNvSpPr/>
          <p:nvPr userDrawn="1"/>
        </p:nvSpPr>
        <p:spPr>
          <a:xfrm>
            <a:off x="3416969" y="-1828"/>
            <a:ext cx="8775031" cy="49856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75031" h="4989464">
                <a:moveTo>
                  <a:pt x="3327823" y="0"/>
                </a:moveTo>
                <a:lnTo>
                  <a:pt x="8775031" y="1828"/>
                </a:lnTo>
                <a:lnTo>
                  <a:pt x="8775031" y="4989464"/>
                </a:lnTo>
                <a:lnTo>
                  <a:pt x="0" y="4973422"/>
                </a:lnTo>
                <a:lnTo>
                  <a:pt x="332782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45327" y="3102421"/>
            <a:ext cx="11701346" cy="822519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</a:lstStyle>
          <a:p>
            <a:r>
              <a:rPr kumimoji="1" lang="zh-CN" altLang="en-US"/>
              <a:t>单击此处编辑课程标题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45327" y="4007199"/>
            <a:ext cx="11701346" cy="4867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单击此处编辑章节标题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935" y="1384180"/>
            <a:ext cx="3640130" cy="1635982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245328" y="5251450"/>
            <a:ext cx="11701346" cy="4468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单击此处编辑讲师和作者姓名</a:t>
            </a:r>
          </a:p>
        </p:txBody>
      </p:sp>
      <p:sp>
        <p:nvSpPr>
          <p:cNvPr id="14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245328" y="5697499"/>
            <a:ext cx="11701346" cy="4468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单击此处编辑版本和修订日期</a:t>
            </a:r>
          </a:p>
        </p:txBody>
      </p:sp>
    </p:spTree>
    <p:extLst>
      <p:ext uri="{BB962C8B-B14F-4D97-AF65-F5344CB8AC3E}">
        <p14:creationId xmlns:p14="http://schemas.microsoft.com/office/powerpoint/2010/main" val="155945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215343"/>
            <a:ext cx="12192000" cy="564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9" y="1365813"/>
            <a:ext cx="11053822" cy="49886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69089" y="569927"/>
            <a:ext cx="270847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本节回顾</a:t>
            </a:r>
          </a:p>
        </p:txBody>
      </p:sp>
      <p:sp>
        <p:nvSpPr>
          <p:cNvPr id="13" name="矩形 11"/>
          <p:cNvSpPr/>
          <p:nvPr userDrawn="1"/>
        </p:nvSpPr>
        <p:spPr>
          <a:xfrm flipV="1">
            <a:off x="3125164" y="-1"/>
            <a:ext cx="9066836" cy="1215343"/>
          </a:xfrm>
          <a:custGeom>
            <a:avLst/>
            <a:gdLst>
              <a:gd name="connsiteX0" fmla="*/ 0 w 12192000"/>
              <a:gd name="connsiteY0" fmla="*/ 0 h 1215343"/>
              <a:gd name="connsiteX1" fmla="*/ 12192000 w 12192000"/>
              <a:gd name="connsiteY1" fmla="*/ 0 h 1215343"/>
              <a:gd name="connsiteX2" fmla="*/ 12192000 w 12192000"/>
              <a:gd name="connsiteY2" fmla="*/ 1215343 h 1215343"/>
              <a:gd name="connsiteX3" fmla="*/ 0 w 12192000"/>
              <a:gd name="connsiteY3" fmla="*/ 1215343 h 1215343"/>
              <a:gd name="connsiteX4" fmla="*/ 0 w 12192000"/>
              <a:gd name="connsiteY4" fmla="*/ 0 h 1215343"/>
              <a:gd name="connsiteX0" fmla="*/ 0 w 12192000"/>
              <a:gd name="connsiteY0" fmla="*/ 0 h 1226918"/>
              <a:gd name="connsiteX1" fmla="*/ 12192000 w 12192000"/>
              <a:gd name="connsiteY1" fmla="*/ 0 h 1226918"/>
              <a:gd name="connsiteX2" fmla="*/ 12192000 w 12192000"/>
              <a:gd name="connsiteY2" fmla="*/ 1215343 h 1226918"/>
              <a:gd name="connsiteX3" fmla="*/ 6967959 w 12192000"/>
              <a:gd name="connsiteY3" fmla="*/ 1226918 h 1226918"/>
              <a:gd name="connsiteX4" fmla="*/ 0 w 12192000"/>
              <a:gd name="connsiteY4" fmla="*/ 0 h 1226918"/>
              <a:gd name="connsiteX0" fmla="*/ 0 w 7666299"/>
              <a:gd name="connsiteY0" fmla="*/ 11575 h 1226918"/>
              <a:gd name="connsiteX1" fmla="*/ 7666299 w 7666299"/>
              <a:gd name="connsiteY1" fmla="*/ 0 h 1226918"/>
              <a:gd name="connsiteX2" fmla="*/ 7666299 w 7666299"/>
              <a:gd name="connsiteY2" fmla="*/ 1215343 h 1226918"/>
              <a:gd name="connsiteX3" fmla="*/ 2442258 w 7666299"/>
              <a:gd name="connsiteY3" fmla="*/ 1226918 h 1226918"/>
              <a:gd name="connsiteX4" fmla="*/ 0 w 7666299"/>
              <a:gd name="connsiteY4" fmla="*/ 11575 h 1226918"/>
              <a:gd name="connsiteX0" fmla="*/ 1400537 w 9066836"/>
              <a:gd name="connsiteY0" fmla="*/ 11575 h 1215343"/>
              <a:gd name="connsiteX1" fmla="*/ 9066836 w 9066836"/>
              <a:gd name="connsiteY1" fmla="*/ 0 h 1215343"/>
              <a:gd name="connsiteX2" fmla="*/ 9066836 w 9066836"/>
              <a:gd name="connsiteY2" fmla="*/ 1215343 h 1215343"/>
              <a:gd name="connsiteX3" fmla="*/ 0 w 9066836"/>
              <a:gd name="connsiteY3" fmla="*/ 1203769 h 1215343"/>
              <a:gd name="connsiteX4" fmla="*/ 1400537 w 9066836"/>
              <a:gd name="connsiteY4" fmla="*/ 11575 h 121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6836" h="1215343">
                <a:moveTo>
                  <a:pt x="1400537" y="11575"/>
                </a:moveTo>
                <a:lnTo>
                  <a:pt x="9066836" y="0"/>
                </a:lnTo>
                <a:lnTo>
                  <a:pt x="9066836" y="1215343"/>
                </a:lnTo>
                <a:lnTo>
                  <a:pt x="0" y="1203769"/>
                </a:lnTo>
                <a:lnTo>
                  <a:pt x="1400537" y="11575"/>
                </a:lnTo>
                <a:close/>
              </a:path>
            </a:pathLst>
          </a:cu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107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>
            <a:off x="1423686" y="0"/>
            <a:ext cx="10768314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0800000" flipV="1">
            <a:off x="0" y="0"/>
            <a:ext cx="9398644" cy="390066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775504" y="3429000"/>
            <a:ext cx="10640992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4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谢谢观看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089" y="1885738"/>
            <a:ext cx="3433822" cy="154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158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节回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3125164" y="0"/>
            <a:ext cx="9066836" cy="1215343"/>
          </a:xfrm>
          <a:custGeom>
            <a:avLst/>
            <a:gdLst>
              <a:gd name="connsiteX0" fmla="*/ 0 w 12192000"/>
              <a:gd name="connsiteY0" fmla="*/ 0 h 1215343"/>
              <a:gd name="connsiteX1" fmla="*/ 12192000 w 12192000"/>
              <a:gd name="connsiteY1" fmla="*/ 0 h 1215343"/>
              <a:gd name="connsiteX2" fmla="*/ 12192000 w 12192000"/>
              <a:gd name="connsiteY2" fmla="*/ 1215343 h 1215343"/>
              <a:gd name="connsiteX3" fmla="*/ 0 w 12192000"/>
              <a:gd name="connsiteY3" fmla="*/ 1215343 h 1215343"/>
              <a:gd name="connsiteX4" fmla="*/ 0 w 12192000"/>
              <a:gd name="connsiteY4" fmla="*/ 0 h 1215343"/>
              <a:gd name="connsiteX0" fmla="*/ 0 w 12192000"/>
              <a:gd name="connsiteY0" fmla="*/ 0 h 1226918"/>
              <a:gd name="connsiteX1" fmla="*/ 12192000 w 12192000"/>
              <a:gd name="connsiteY1" fmla="*/ 0 h 1226918"/>
              <a:gd name="connsiteX2" fmla="*/ 12192000 w 12192000"/>
              <a:gd name="connsiteY2" fmla="*/ 1215343 h 1226918"/>
              <a:gd name="connsiteX3" fmla="*/ 6967959 w 12192000"/>
              <a:gd name="connsiteY3" fmla="*/ 1226918 h 1226918"/>
              <a:gd name="connsiteX4" fmla="*/ 0 w 12192000"/>
              <a:gd name="connsiteY4" fmla="*/ 0 h 1226918"/>
              <a:gd name="connsiteX0" fmla="*/ 0 w 7666299"/>
              <a:gd name="connsiteY0" fmla="*/ 11575 h 1226918"/>
              <a:gd name="connsiteX1" fmla="*/ 7666299 w 7666299"/>
              <a:gd name="connsiteY1" fmla="*/ 0 h 1226918"/>
              <a:gd name="connsiteX2" fmla="*/ 7666299 w 7666299"/>
              <a:gd name="connsiteY2" fmla="*/ 1215343 h 1226918"/>
              <a:gd name="connsiteX3" fmla="*/ 2442258 w 7666299"/>
              <a:gd name="connsiteY3" fmla="*/ 1226918 h 1226918"/>
              <a:gd name="connsiteX4" fmla="*/ 0 w 7666299"/>
              <a:gd name="connsiteY4" fmla="*/ 11575 h 1226918"/>
              <a:gd name="connsiteX0" fmla="*/ 1400537 w 9066836"/>
              <a:gd name="connsiteY0" fmla="*/ 11575 h 1215343"/>
              <a:gd name="connsiteX1" fmla="*/ 9066836 w 9066836"/>
              <a:gd name="connsiteY1" fmla="*/ 0 h 1215343"/>
              <a:gd name="connsiteX2" fmla="*/ 9066836 w 9066836"/>
              <a:gd name="connsiteY2" fmla="*/ 1215343 h 1215343"/>
              <a:gd name="connsiteX3" fmla="*/ 0 w 9066836"/>
              <a:gd name="connsiteY3" fmla="*/ 1203769 h 1215343"/>
              <a:gd name="connsiteX4" fmla="*/ 1400537 w 9066836"/>
              <a:gd name="connsiteY4" fmla="*/ 11575 h 121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6836" h="1215343">
                <a:moveTo>
                  <a:pt x="1400537" y="11575"/>
                </a:moveTo>
                <a:lnTo>
                  <a:pt x="9066836" y="0"/>
                </a:lnTo>
                <a:lnTo>
                  <a:pt x="9066836" y="1215343"/>
                </a:lnTo>
                <a:lnTo>
                  <a:pt x="0" y="1203769"/>
                </a:lnTo>
                <a:lnTo>
                  <a:pt x="1400537" y="11575"/>
                </a:lnTo>
                <a:close/>
              </a:path>
            </a:pathLst>
          </a:cu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1215343"/>
            <a:ext cx="12192000" cy="564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9" y="1365813"/>
            <a:ext cx="11053822" cy="49886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69089" y="569927"/>
            <a:ext cx="270847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上节回顾</a:t>
            </a:r>
          </a:p>
        </p:txBody>
      </p:sp>
    </p:spTree>
    <p:extLst>
      <p:ext uri="{BB962C8B-B14F-4D97-AF65-F5344CB8AC3E}">
        <p14:creationId xmlns:p14="http://schemas.microsoft.com/office/powerpoint/2010/main" val="161193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76"/>
          <p:cNvSpPr/>
          <p:nvPr userDrawn="1"/>
        </p:nvSpPr>
        <p:spPr>
          <a:xfrm flipH="1">
            <a:off x="-1" y="0"/>
            <a:ext cx="10833904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76"/>
          <p:cNvSpPr/>
          <p:nvPr userDrawn="1"/>
        </p:nvSpPr>
        <p:spPr>
          <a:xfrm rot="10800000">
            <a:off x="-2" y="0"/>
            <a:ext cx="9398644" cy="1620456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23297" y="653810"/>
            <a:ext cx="2312499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本节目录</a:t>
            </a:r>
          </a:p>
        </p:txBody>
      </p:sp>
      <p:sp>
        <p:nvSpPr>
          <p:cNvPr id="7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8" y="1620456"/>
            <a:ext cx="10774102" cy="466459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单击此处编辑知识点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10403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76"/>
          <p:cNvSpPr/>
          <p:nvPr userDrawn="1"/>
        </p:nvSpPr>
        <p:spPr>
          <a:xfrm>
            <a:off x="2132179" y="0"/>
            <a:ext cx="10059821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76"/>
          <p:cNvSpPr/>
          <p:nvPr userDrawn="1"/>
        </p:nvSpPr>
        <p:spPr>
          <a:xfrm rot="10800000">
            <a:off x="-3" y="4987635"/>
            <a:ext cx="9005105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245328" y="3365588"/>
            <a:ext cx="11701346" cy="63925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单击此处编辑版本和修订日期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245328" y="2587208"/>
            <a:ext cx="11701346" cy="5739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单击此处编辑编号</a:t>
            </a:r>
          </a:p>
        </p:txBody>
      </p:sp>
    </p:spTree>
    <p:extLst>
      <p:ext uri="{BB962C8B-B14F-4D97-AF65-F5344CB8AC3E}">
        <p14:creationId xmlns:p14="http://schemas.microsoft.com/office/powerpoint/2010/main" val="66730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76"/>
          <p:cNvSpPr/>
          <p:nvPr userDrawn="1"/>
        </p:nvSpPr>
        <p:spPr>
          <a:xfrm rot="10800000">
            <a:off x="-2" y="-1"/>
            <a:ext cx="1026674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76"/>
          <p:cNvSpPr/>
          <p:nvPr userDrawn="1"/>
        </p:nvSpPr>
        <p:spPr>
          <a:xfrm rot="10800000" flipH="1">
            <a:off x="7500395" y="0"/>
            <a:ext cx="469160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316991 w 6673109"/>
              <a:gd name="connsiteY3" fmla="*/ 4971597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2316991" y="4971597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/>
          <p:cNvSpPr/>
          <p:nvPr userDrawn="1"/>
        </p:nvSpPr>
        <p:spPr>
          <a:xfrm>
            <a:off x="0" y="1365813"/>
            <a:ext cx="12192000" cy="5492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69088" y="569315"/>
            <a:ext cx="11053823" cy="56500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单击此处编辑本页标题</a:t>
            </a:r>
          </a:p>
        </p:txBody>
      </p:sp>
      <p:sp>
        <p:nvSpPr>
          <p:cNvPr id="57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8" y="1620456"/>
            <a:ext cx="6178953" cy="466459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  <p:sp>
        <p:nvSpPr>
          <p:cNvPr id="59" name="图片占位符 58"/>
          <p:cNvSpPr>
            <a:spLocks noGrp="1"/>
          </p:cNvSpPr>
          <p:nvPr>
            <p:ph type="pic" sz="quarter" idx="12"/>
          </p:nvPr>
        </p:nvSpPr>
        <p:spPr>
          <a:xfrm>
            <a:off x="7013575" y="1620456"/>
            <a:ext cx="4609336" cy="466459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138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6"/>
          <p:cNvSpPr/>
          <p:nvPr userDrawn="1"/>
        </p:nvSpPr>
        <p:spPr>
          <a:xfrm rot="5400000">
            <a:off x="-1168858" y="3819463"/>
            <a:ext cx="4207397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76"/>
          <p:cNvSpPr/>
          <p:nvPr userDrawn="1"/>
        </p:nvSpPr>
        <p:spPr>
          <a:xfrm rot="16200000" flipV="1">
            <a:off x="-947799" y="950454"/>
            <a:ext cx="5868367" cy="3967457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970115" y="0"/>
            <a:ext cx="8221883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69089" y="474562"/>
            <a:ext cx="3146386" cy="58799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单击此处编辑本页标题</a:t>
            </a:r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4284561" y="474562"/>
            <a:ext cx="7338350" cy="58799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92568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右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 rot="5400000" flipV="1">
            <a:off x="9090949" y="3756952"/>
            <a:ext cx="4207397" cy="1994703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6200000">
            <a:off x="7271431" y="947794"/>
            <a:ext cx="5868367" cy="3972774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8221883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76525" y="474562"/>
            <a:ext cx="3146386" cy="58799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单击此处编辑本页标题</a:t>
            </a:r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603812" y="474562"/>
            <a:ext cx="7338350" cy="58799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2709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屏版面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 flipH="1" flipV="1">
            <a:off x="-1" y="0"/>
            <a:ext cx="10833904" cy="6829064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0800000" flipH="1">
            <a:off x="2129743" y="4959385"/>
            <a:ext cx="10062258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604777" y="474562"/>
            <a:ext cx="10982446" cy="5879939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0105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屏版面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76"/>
          <p:cNvSpPr/>
          <p:nvPr userDrawn="1"/>
        </p:nvSpPr>
        <p:spPr>
          <a:xfrm flipH="1" flipV="1">
            <a:off x="-843" y="4435"/>
            <a:ext cx="10834746" cy="682462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47419 w 10059821"/>
              <a:gd name="connsiteY2" fmla="*/ 6831086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80773"/>
              <a:gd name="connsiteY0" fmla="*/ 0 h 6861539"/>
              <a:gd name="connsiteX1" fmla="*/ 10059821 w 10080773"/>
              <a:gd name="connsiteY1" fmla="*/ 1828 h 6861539"/>
              <a:gd name="connsiteX2" fmla="*/ 10079662 w 10080773"/>
              <a:gd name="connsiteY2" fmla="*/ 6842723 h 6861539"/>
              <a:gd name="connsiteX3" fmla="*/ 0 w 10080773"/>
              <a:gd name="connsiteY3" fmla="*/ 6861539 h 6861539"/>
              <a:gd name="connsiteX4" fmla="*/ 4612613 w 10080773"/>
              <a:gd name="connsiteY4" fmla="*/ 0 h 6861539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47419 w 10059821"/>
              <a:gd name="connsiteY2" fmla="*/ 6854360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60603"/>
              <a:gd name="connsiteY0" fmla="*/ 0 h 6861539"/>
              <a:gd name="connsiteX1" fmla="*/ 10059821 w 10060603"/>
              <a:gd name="connsiteY1" fmla="*/ 1828 h 6861539"/>
              <a:gd name="connsiteX2" fmla="*/ 10058167 w 10060603"/>
              <a:gd name="connsiteY2" fmla="*/ 6842724 h 6861539"/>
              <a:gd name="connsiteX3" fmla="*/ 0 w 10060603"/>
              <a:gd name="connsiteY3" fmla="*/ 6861539 h 6861539"/>
              <a:gd name="connsiteX4" fmla="*/ 4612613 w 10060603"/>
              <a:gd name="connsiteY4" fmla="*/ 0 h 6861539"/>
              <a:gd name="connsiteX0" fmla="*/ 4612613 w 10059821"/>
              <a:gd name="connsiteY0" fmla="*/ 0 h 6877636"/>
              <a:gd name="connsiteX1" fmla="*/ 10059821 w 10059821"/>
              <a:gd name="connsiteY1" fmla="*/ 1828 h 6877636"/>
              <a:gd name="connsiteX2" fmla="*/ 10047419 w 10059821"/>
              <a:gd name="connsiteY2" fmla="*/ 6877636 h 6877636"/>
              <a:gd name="connsiteX3" fmla="*/ 0 w 10059821"/>
              <a:gd name="connsiteY3" fmla="*/ 6861539 h 6877636"/>
              <a:gd name="connsiteX4" fmla="*/ 4612613 w 10059821"/>
              <a:gd name="connsiteY4" fmla="*/ 0 h 6877636"/>
              <a:gd name="connsiteX0" fmla="*/ 4612613 w 10060603"/>
              <a:gd name="connsiteY0" fmla="*/ 0 h 6861539"/>
              <a:gd name="connsiteX1" fmla="*/ 10059821 w 10060603"/>
              <a:gd name="connsiteY1" fmla="*/ 1828 h 6861539"/>
              <a:gd name="connsiteX2" fmla="*/ 10058167 w 10060603"/>
              <a:gd name="connsiteY2" fmla="*/ 6854361 h 6861539"/>
              <a:gd name="connsiteX3" fmla="*/ 0 w 10060603"/>
              <a:gd name="connsiteY3" fmla="*/ 6861539 h 6861539"/>
              <a:gd name="connsiteX4" fmla="*/ 4612613 w 10060603"/>
              <a:gd name="connsiteY4" fmla="*/ 0 h 686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603" h="6861539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65883" y="4566304"/>
                  <a:pt x="10058167" y="6854361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0800000" flipH="1">
            <a:off x="2129743" y="4959385"/>
            <a:ext cx="10062258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图片占位符 5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467"/>
            <a:ext cx="12192843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/>
              <a:t>全屏展示的图片应图片居中放置</a:t>
            </a:r>
          </a:p>
        </p:txBody>
      </p:sp>
    </p:spTree>
    <p:extLst>
      <p:ext uri="{BB962C8B-B14F-4D97-AF65-F5344CB8AC3E}">
        <p14:creationId xmlns:p14="http://schemas.microsoft.com/office/powerpoint/2010/main" val="78397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D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8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6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7" r:id="rId2"/>
    <p:sldLayoutId id="2147483665" r:id="rId3"/>
    <p:sldLayoutId id="2147483659" r:id="rId4"/>
    <p:sldLayoutId id="2147483653" r:id="rId5"/>
    <p:sldLayoutId id="2147483660" r:id="rId6"/>
    <p:sldLayoutId id="2147483661" r:id="rId7"/>
    <p:sldLayoutId id="2147483662" r:id="rId8"/>
    <p:sldLayoutId id="2147483663" r:id="rId9"/>
    <p:sldLayoutId id="2147483666" r:id="rId10"/>
    <p:sldLayoutId id="21474836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2018</a:t>
            </a:r>
            <a:r>
              <a:rPr kumimoji="1" lang="zh-CN" altLang="en-US" dirty="0" smtClean="0"/>
              <a:t>普及组复赛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赛</a:t>
            </a:r>
            <a:r>
              <a:rPr kumimoji="1" lang="zh-CN" altLang="en-US" dirty="0" smtClean="0"/>
              <a:t>前辅导</a:t>
            </a:r>
            <a:r>
              <a:rPr kumimoji="1" lang="en-US" altLang="zh-CN" dirty="0" smtClean="0"/>
              <a:t>-</a:t>
            </a:r>
            <a:r>
              <a:rPr kumimoji="1" lang="en-US" altLang="zh-CN" dirty="0" smtClean="0"/>
              <a:t>2013</a:t>
            </a:r>
            <a:r>
              <a:rPr kumimoji="1" lang="zh-CN" altLang="en-US" dirty="0" smtClean="0"/>
              <a:t>真</a:t>
            </a:r>
            <a:r>
              <a:rPr kumimoji="1" lang="zh-CN" altLang="en-US" dirty="0" smtClean="0"/>
              <a:t>题讲解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smtClean="0"/>
              <a:t>奚政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95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2013 </a:t>
            </a:r>
            <a:r>
              <a:rPr lang="en-US" altLang="zh-CN" dirty="0" smtClean="0"/>
              <a:t>T2 </a:t>
            </a:r>
            <a:r>
              <a:rPr lang="zh-CN" altLang="en-US" dirty="0" smtClean="0"/>
              <a:t>表达式求值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sp>
        <p:nvSpPr>
          <p:cNvPr id="7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664597"/>
          </a:xfrm>
        </p:spPr>
        <p:txBody>
          <a:bodyPr/>
          <a:lstStyle/>
          <a:p>
            <a:r>
              <a:rPr kumimoji="1" lang="zh-CN" altLang="en-US" dirty="0" smtClean="0"/>
              <a:t>递归解法的话，本</a:t>
            </a:r>
            <a:r>
              <a:rPr kumimoji="1" lang="zh-CN" altLang="en-US" dirty="0"/>
              <a:t>问题就是对于一个代表表达式的字符串，求其值。因此递归函数的功能就是返回一个字符串的值。而该字符串可能包含若干运算符。</a:t>
            </a:r>
            <a:endParaRPr kumimoji="1" lang="en-US" altLang="zh-CN" dirty="0"/>
          </a:p>
          <a:p>
            <a:r>
              <a:rPr kumimoji="1" lang="zh-CN" altLang="en-US" dirty="0"/>
              <a:t>对于表达式，最基本的就是操作数，因此如果当前字符串是一个操作数的话，也即这个字符串中没有运算符的话，就直接处理出对应的数值并返回。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495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2013 </a:t>
            </a:r>
            <a:r>
              <a:rPr lang="en-US" altLang="zh-CN" dirty="0" smtClean="0"/>
              <a:t>T2 </a:t>
            </a:r>
            <a:r>
              <a:rPr lang="zh-CN" altLang="en-US" dirty="0" smtClean="0"/>
              <a:t>表达式求值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sp>
        <p:nvSpPr>
          <p:cNvPr id="7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664597"/>
          </a:xfrm>
        </p:spPr>
        <p:txBody>
          <a:bodyPr/>
          <a:lstStyle/>
          <a:p>
            <a:r>
              <a:rPr kumimoji="1" lang="zh-CN" altLang="en-US" dirty="0"/>
              <a:t>而递归函数的过程，则是判断该字符串是怎么样的字符串，即字符串里是否有</a:t>
            </a:r>
            <a:r>
              <a:rPr kumimoji="1" lang="en-US" altLang="zh-CN" dirty="0"/>
              <a:t>+</a:t>
            </a:r>
            <a:r>
              <a:rPr kumimoji="1" lang="zh-CN" altLang="en-US" dirty="0"/>
              <a:t>或者*：</a:t>
            </a:r>
            <a:endParaRPr kumimoji="1" lang="en-US" altLang="zh-CN" dirty="0"/>
          </a:p>
          <a:p>
            <a:pPr lvl="1"/>
            <a:r>
              <a:rPr kumimoji="1" lang="zh-CN" altLang="en-US" sz="2000" dirty="0">
                <a:ea typeface="Source Han Sans CN Medium"/>
              </a:rPr>
              <a:t>如果有</a:t>
            </a:r>
            <a:r>
              <a:rPr kumimoji="1" lang="en-US" altLang="zh-CN" sz="2000" dirty="0">
                <a:ea typeface="Source Han Sans CN Medium"/>
              </a:rPr>
              <a:t>+</a:t>
            </a:r>
            <a:r>
              <a:rPr kumimoji="1" lang="zh-CN" altLang="en-US" sz="2000" dirty="0">
                <a:ea typeface="Source Han Sans CN Medium"/>
              </a:rPr>
              <a:t>运算符，则将</a:t>
            </a:r>
            <a:r>
              <a:rPr kumimoji="1" lang="en-US" altLang="zh-CN" sz="2000" dirty="0">
                <a:ea typeface="Source Han Sans CN Medium"/>
              </a:rPr>
              <a:t>+</a:t>
            </a:r>
            <a:r>
              <a:rPr kumimoji="1" lang="zh-CN" altLang="en-US" sz="2000" dirty="0">
                <a:ea typeface="Source Han Sans CN Medium"/>
              </a:rPr>
              <a:t>运算符之间的每一段子串调用递归获得其表达式的值，再最后相加返回</a:t>
            </a:r>
            <a:endParaRPr kumimoji="1" lang="en-US" altLang="zh-CN" sz="2000" dirty="0">
              <a:ea typeface="Source Han Sans CN Medium"/>
            </a:endParaRPr>
          </a:p>
          <a:p>
            <a:pPr lvl="1"/>
            <a:r>
              <a:rPr kumimoji="1" lang="zh-CN" altLang="en-US" sz="2000" dirty="0">
                <a:ea typeface="Source Han Sans CN Medium"/>
              </a:rPr>
              <a:t>如果没有</a:t>
            </a:r>
            <a:r>
              <a:rPr kumimoji="1" lang="en-US" altLang="zh-CN" sz="2000" dirty="0">
                <a:ea typeface="Source Han Sans CN Medium"/>
              </a:rPr>
              <a:t>+</a:t>
            </a:r>
            <a:r>
              <a:rPr kumimoji="1" lang="zh-CN" altLang="en-US" sz="2000" dirty="0">
                <a:ea typeface="Source Han Sans CN Medium"/>
              </a:rPr>
              <a:t>但有*，则将*运算符之间的每一段子串调用递归获得其表达式的值，再最后相乘返回</a:t>
            </a:r>
            <a:endParaRPr kumimoji="1" lang="en-US" altLang="zh-CN" sz="2000" dirty="0">
              <a:ea typeface="Source Han Sans CN Medium"/>
            </a:endParaRPr>
          </a:p>
          <a:p>
            <a:pPr lvl="1"/>
            <a:r>
              <a:rPr kumimoji="1" lang="zh-CN" altLang="en-US" sz="2000" dirty="0">
                <a:ea typeface="Source Han Sans CN Medium"/>
              </a:rPr>
              <a:t>如果两个运算符都没有，则直接处理出数值并返回</a:t>
            </a:r>
            <a:endParaRPr kumimoji="1" lang="en-US" altLang="zh-CN" sz="2000" dirty="0">
              <a:ea typeface="Source Han Sans CN Medium"/>
            </a:endParaRPr>
          </a:p>
          <a:p>
            <a:pPr lvl="1"/>
            <a:endParaRPr kumimoji="1" lang="en-US" altLang="zh-CN" sz="2000" dirty="0">
              <a:ea typeface="Source Han Sans CN Medium"/>
            </a:endParaRPr>
          </a:p>
          <a:p>
            <a:r>
              <a:rPr kumimoji="1" lang="zh-CN" altLang="en-US" dirty="0"/>
              <a:t>处理过程中只需要注意取模即可。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204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2013 </a:t>
            </a:r>
            <a:r>
              <a:rPr lang="en-US" altLang="zh-CN" dirty="0" smtClean="0"/>
              <a:t>T2 </a:t>
            </a:r>
            <a:r>
              <a:rPr lang="zh-CN" altLang="en-US" dirty="0" smtClean="0"/>
              <a:t>表达式求值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05" t="9210" r="9350" b="50828"/>
          <a:stretch/>
        </p:blipFill>
        <p:spPr>
          <a:xfrm>
            <a:off x="0" y="2181498"/>
            <a:ext cx="6127004" cy="38404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35" t="48941" r="9740" b="6478"/>
          <a:stretch/>
        </p:blipFill>
        <p:spPr>
          <a:xfrm>
            <a:off x="6282442" y="2050869"/>
            <a:ext cx="5909557" cy="419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7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2013 </a:t>
            </a:r>
            <a:r>
              <a:rPr lang="en-US" altLang="zh-CN" dirty="0" smtClean="0"/>
              <a:t>T2 </a:t>
            </a:r>
            <a:r>
              <a:rPr lang="zh-CN" altLang="en-US" dirty="0" smtClean="0"/>
              <a:t>表达式求值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sp>
        <p:nvSpPr>
          <p:cNvPr id="7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664597"/>
          </a:xfrm>
        </p:spPr>
        <p:txBody>
          <a:bodyPr/>
          <a:lstStyle/>
          <a:p>
            <a:r>
              <a:rPr kumimoji="1" lang="zh-CN" altLang="en-US" dirty="0" smtClean="0"/>
              <a:t>不过由于本题的特点，只有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*</a:t>
            </a:r>
            <a:r>
              <a:rPr kumimoji="1" lang="zh-CN" altLang="en-US" dirty="0" smtClean="0"/>
              <a:t>，没有其他运算符以及括号，所以可以直接扫一遍过去求解，过程中保存当前的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之前的和、</a:t>
            </a:r>
            <a:r>
              <a:rPr kumimoji="1" lang="en-US" altLang="zh-CN" dirty="0" smtClean="0"/>
              <a:t>*</a:t>
            </a:r>
            <a:r>
              <a:rPr kumimoji="1" lang="zh-CN" altLang="en-US" dirty="0" smtClean="0"/>
              <a:t>之前的积以及运算数。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是一道比较简单的模拟题。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450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小朋友的数字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2013-T3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0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2013 </a:t>
            </a:r>
            <a:r>
              <a:rPr lang="en-US" altLang="zh-CN" dirty="0" smtClean="0"/>
              <a:t>T3 </a:t>
            </a:r>
            <a:r>
              <a:rPr lang="zh-CN" altLang="en-US" dirty="0" smtClean="0"/>
              <a:t>小朋友的数字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664597"/>
          </a:xfrm>
        </p:spPr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zh-CN" altLang="en-US" dirty="0"/>
              <a:t>小朋友排成一列。每个小朋友手上都有一个数字，这个数字可正可负。规定每个小朋友的特征值等于排在他前面（包括他本人）的小朋友中连续若干个（最少有一个）小朋友手上的数字之和的最大值。</a:t>
            </a:r>
          </a:p>
          <a:p>
            <a:r>
              <a:rPr lang="zh-CN" altLang="en-US" dirty="0"/>
              <a:t>作为这些小朋友的老师，你需要给每个小朋友一个分数，分数是这样规定的：第一个小朋友的分数是他的特征值，其它小朋友的分数为排在他前面的所有小朋友中（不包括他本人），小朋友分数加上其特征值的最大值。</a:t>
            </a:r>
          </a:p>
          <a:p>
            <a:r>
              <a:rPr lang="zh-CN" altLang="en-US" dirty="0"/>
              <a:t>请计算所有小朋友分数的最大值，输出时保持最大值的符号，将其绝对值对</a:t>
            </a:r>
            <a:r>
              <a:rPr lang="en-US" altLang="zh-CN" dirty="0" smtClean="0"/>
              <a:t>p</a:t>
            </a:r>
            <a:r>
              <a:rPr lang="zh-CN" altLang="en-US" dirty="0" smtClean="0"/>
              <a:t>取</a:t>
            </a:r>
            <a:r>
              <a:rPr lang="zh-CN" altLang="en-US" dirty="0"/>
              <a:t>模后输出。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0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2013 </a:t>
            </a:r>
            <a:r>
              <a:rPr lang="en-US" altLang="zh-CN" dirty="0"/>
              <a:t>T3 </a:t>
            </a:r>
            <a:r>
              <a:rPr lang="zh-CN" altLang="en-US" dirty="0" smtClean="0"/>
              <a:t>小朋友的数字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664597"/>
          </a:xfrm>
        </p:spPr>
        <p:txBody>
          <a:bodyPr/>
          <a:lstStyle/>
          <a:p>
            <a:r>
              <a:rPr lang="zh-CN" altLang="en-US" dirty="0" smtClean="0"/>
              <a:t>数据范围：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803" y="2651212"/>
            <a:ext cx="10489733" cy="121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0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2013 T3 </a:t>
            </a:r>
            <a:r>
              <a:rPr lang="zh-CN" altLang="en-US" dirty="0"/>
              <a:t>小朋友的数字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664597"/>
          </a:xfrm>
        </p:spPr>
        <p:txBody>
          <a:bodyPr/>
          <a:lstStyle/>
          <a:p>
            <a:r>
              <a:rPr lang="zh-CN" altLang="en-US" dirty="0" smtClean="0"/>
              <a:t>这个题的题面相当绕。</a:t>
            </a:r>
            <a:endParaRPr lang="en-US" altLang="zh-CN" dirty="0" smtClean="0"/>
          </a:p>
          <a:p>
            <a:r>
              <a:rPr lang="zh-CN" altLang="en-US" dirty="0" smtClean="0"/>
              <a:t>总的来说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每个小朋友的特征值是到他为止的最大子段和。</a:t>
            </a:r>
            <a:endParaRPr lang="en-US" altLang="zh-CN" dirty="0" smtClean="0"/>
          </a:p>
          <a:p>
            <a:r>
              <a:rPr lang="zh-CN" altLang="en-US" dirty="0" smtClean="0"/>
              <a:t>对于第一个小朋友</a:t>
            </a:r>
            <a:r>
              <a:rPr lang="zh-CN" altLang="en-US" dirty="0" smtClean="0"/>
              <a:t>来说，他的分数就是他的特征值。</a:t>
            </a:r>
            <a:endParaRPr lang="en-US" altLang="zh-CN" dirty="0" smtClean="0"/>
          </a:p>
          <a:p>
            <a:r>
              <a:rPr lang="zh-CN" altLang="en-US" dirty="0" smtClean="0"/>
              <a:t>对于后面的小朋友来说，他的分数是他前面小朋友的特征值加分数的最大值。</a:t>
            </a:r>
            <a:endParaRPr lang="en-US" altLang="zh-CN" dirty="0" smtClean="0"/>
          </a:p>
          <a:p>
            <a:r>
              <a:rPr lang="zh-CN" altLang="en-US" dirty="0" smtClean="0"/>
              <a:t>输出最大分数，保持符号，绝对值对</a:t>
            </a:r>
            <a:r>
              <a:rPr lang="en-US" altLang="zh-CN" dirty="0" smtClean="0"/>
              <a:t>p</a:t>
            </a:r>
            <a:r>
              <a:rPr lang="zh-CN" altLang="en-US" dirty="0" smtClean="0"/>
              <a:t>取模，但是过程中负数取模会有问题，并且取模之后无法比较大小，所以本题看似模拟水题，其实还挺麻烦的</a:t>
            </a:r>
            <a:r>
              <a:rPr lang="en-US" altLang="zh-CN" dirty="0" err="1" smtClean="0"/>
              <a:t>Orz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666" y="2316997"/>
            <a:ext cx="2933333" cy="1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8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2013 T3 </a:t>
            </a:r>
            <a:r>
              <a:rPr lang="zh-CN" altLang="en-US" dirty="0"/>
              <a:t>小朋友的数字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11053823" cy="4664597"/>
              </a:xfrm>
            </p:spPr>
            <p:txBody>
              <a:bodyPr/>
              <a:lstStyle/>
              <a:p>
                <a:r>
                  <a:rPr lang="zh-CN" altLang="en-US" dirty="0" smtClean="0"/>
                  <a:t>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表示第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个小朋友的特征值，用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𝑝𝑜𝑖𝑛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表示第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个小朋友的分数，则：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𝑝𝑜𝑖𝑛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𝑝𝑜𝑖𝑛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𝑝𝑜𝑖𝑛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但是由于要取模，所以如果对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𝑝𝑜𝑖𝑛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在计算过程中先取模，就不能比较大小了。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11053823" cy="4664597"/>
              </a:xfrm>
              <a:blipFill>
                <a:blip r:embed="rId2"/>
                <a:stretch>
                  <a:fillRect l="-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2013 T3 </a:t>
            </a:r>
            <a:r>
              <a:rPr lang="zh-CN" altLang="en-US" dirty="0"/>
              <a:t>小朋友的数字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11053823" cy="4846846"/>
              </a:xfrm>
            </p:spPr>
            <p:txBody>
              <a:bodyPr/>
              <a:lstStyle/>
              <a:p>
                <a:r>
                  <a:rPr lang="zh-CN" altLang="en-US" dirty="0" smtClean="0"/>
                  <a:t>具体分析，如果第一个小朋友的分数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en-US" dirty="0" smtClean="0"/>
                  <a:t>，也就是说第一个小朋友自身的数字是正数，那么实际上所有小朋友的特征值都是正数。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𝑝𝑜𝑖𝑛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𝑝𝑜𝑖𝑛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根据上式可以得到：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𝑝𝑜𝑖𝑛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𝑝𝑜𝑖𝑛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𝑝𝑜𝑖𝑛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𝑝𝑜𝑖𝑛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11053823" cy="4846846"/>
              </a:xfrm>
              <a:blipFill>
                <a:blip r:embed="rId2"/>
                <a:stretch>
                  <a:fillRect l="-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1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2013</a:t>
            </a:r>
            <a:r>
              <a:rPr kumimoji="1" lang="zh-CN" altLang="en-US" dirty="0" smtClean="0"/>
              <a:t>普及</a:t>
            </a:r>
            <a:r>
              <a:rPr kumimoji="1" lang="zh-CN" altLang="en-US" dirty="0" smtClean="0"/>
              <a:t>组真题讲解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4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2013 T3 </a:t>
            </a:r>
            <a:r>
              <a:rPr lang="zh-CN" altLang="en-US" dirty="0"/>
              <a:t>小朋友的数字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11053823" cy="484684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𝑝𝑜𝑖𝑛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𝑝𝑜𝑖𝑛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这个式子表明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𝑝𝑜𝑖𝑛𝑡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这个数列也是非降的。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因此可以直接得到：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𝑝𝑜𝑖𝑛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𝑝𝑜𝑖𝑛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即分数值可以直接从上一项推得，而不用进行求</a:t>
                </a:r>
                <a:r>
                  <a:rPr lang="en-US" altLang="zh-CN" dirty="0" smtClean="0"/>
                  <a:t>max</a:t>
                </a:r>
                <a:r>
                  <a:rPr lang="zh-CN" altLang="en-US" dirty="0" smtClean="0"/>
                  <a:t>操作，也就可以放心取模。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正数也就不需要考虑输出问题了。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11053823" cy="4846846"/>
              </a:xfrm>
              <a:blipFill>
                <a:blip r:embed="rId2"/>
                <a:stretch>
                  <a:fillRect l="-717" r="-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379" y="4610403"/>
            <a:ext cx="3438095" cy="2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4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2013 T3 </a:t>
            </a:r>
            <a:r>
              <a:rPr lang="zh-CN" altLang="en-US" dirty="0"/>
              <a:t>小朋友的数字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4950563" cy="4846846"/>
              </a:xfrm>
            </p:spPr>
            <p:txBody>
              <a:bodyPr/>
              <a:lstStyle/>
              <a:p>
                <a:r>
                  <a:rPr lang="zh-CN" altLang="en-US" dirty="0" smtClean="0"/>
                  <a:t>而如果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 dirty="0" smtClean="0"/>
                  <a:t>，则分析稍复杂些。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我们先定义：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𝑝𝑜𝑖𝑛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可以得到：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𝑝𝑜𝑖𝑛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𝑝𝑜𝑖𝑛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𝑝𝑜𝑖𝑛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因此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𝑝𝑜𝑖𝑛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𝑝𝑜𝑖𝑛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4950563" cy="4846846"/>
              </a:xfrm>
              <a:blipFill>
                <a:blip r:embed="rId2"/>
                <a:stretch>
                  <a:fillRect l="-1601" r="-8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占位符 2"/>
              <p:cNvSpPr txBox="1">
                <a:spLocks/>
              </p:cNvSpPr>
              <p:nvPr/>
            </p:nvSpPr>
            <p:spPr>
              <a:xfrm>
                <a:off x="5519651" y="1620456"/>
                <a:ext cx="4950563" cy="4846846"/>
              </a:xfrm>
              <a:prstGeom prst="rect">
                <a:avLst/>
              </a:prstGeom>
            </p:spPr>
            <p:txBody>
              <a:bodyPr/>
              <a:lstStyle>
                <a:lvl1pPr marL="342900" marR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tabLst/>
                  <a:defRPr sz="2400" b="0" i="0" kern="1200">
                    <a:solidFill>
                      <a:schemeClr val="tx1"/>
                    </a:solidFill>
                    <a:latin typeface="Source Han Sans CN Medium" charset="-122"/>
                    <a:ea typeface="Source Han Sans CN Medium" charset="-122"/>
                    <a:cs typeface="Source Han Sans CN Medium" charset="-122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 smtClean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altLang="zh-CN" dirty="0" smtClean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𝑝𝑜𝑖𝑛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𝑝𝑜𝑖𝑛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𝑝𝑜𝑖𝑛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𝑝𝑜𝑖𝑛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𝑝𝑜𝑖𝑛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𝑝𝑜𝑖𝑛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𝑝𝑜𝑖𝑛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5" name="文本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651" y="1620456"/>
                <a:ext cx="4950563" cy="4846846"/>
              </a:xfrm>
              <a:prstGeom prst="rect">
                <a:avLst/>
              </a:prstGeom>
              <a:blipFill>
                <a:blip r:embed="rId4"/>
                <a:stretch>
                  <a:fillRect l="-1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28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2013 T3 </a:t>
            </a:r>
            <a:r>
              <a:rPr lang="zh-CN" altLang="en-US" dirty="0"/>
              <a:t>小朋友的数字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11053823" cy="4846846"/>
              </a:xfrm>
            </p:spPr>
            <p:txBody>
              <a:bodyPr/>
              <a:lstStyle/>
              <a:p>
                <a:r>
                  <a:rPr lang="zh-CN" altLang="en-US" dirty="0" smtClean="0"/>
                  <a:t>至此，我们得到了三条重要结论：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𝑝𝑜𝑖𝑛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𝑝𝑜𝑖𝑛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altLang="zh-CN" dirty="0"/>
                  <a:t>: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𝑝𝑜𝑖𝑛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𝑝𝑜𝑖𝑛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/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𝑝𝑜𝑖𝑛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𝑝𝑜𝑖𝑛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𝑝𝑜𝑖𝑛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11053823" cy="4846846"/>
              </a:xfrm>
              <a:blipFill>
                <a:blip r:embed="rId2"/>
                <a:stretch>
                  <a:fillRect l="-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4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2013 T3 </a:t>
            </a:r>
            <a:r>
              <a:rPr lang="zh-CN" altLang="en-US" dirty="0"/>
              <a:t>小朋友的数字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69088" y="1620455"/>
                <a:ext cx="11053823" cy="507128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 smtClean="0"/>
                      <m:t>对于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≥3</m:t>
                    </m:r>
                    <m:r>
                      <m:rPr>
                        <m:nor/>
                      </m:rPr>
                      <a:rPr lang="en-US" altLang="zh-CN" dirty="0"/>
                      <m:t>: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𝑝𝑜𝑖𝑛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𝑝𝑜𝑖𝑛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𝑝𝑜𝑖𝑛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CN" dirty="0" smtClean="0"/>
              </a:p>
              <a:p>
                <a:pPr/>
                <a:r>
                  <a:rPr lang="zh-CN" altLang="en-US" dirty="0" smtClean="0"/>
                  <a:t>这表示计算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𝑝𝑜𝑖𝑛𝑡</m:t>
                    </m:r>
                  </m:oMath>
                </a14:m>
                <a:r>
                  <a:rPr lang="zh-CN" altLang="en-US" dirty="0" smtClean="0"/>
                  <a:t>数组的第三项开始，仅需要用前面的一项计算，而不用对所有之前的项进行比较求</a:t>
                </a:r>
                <a:r>
                  <a:rPr lang="en-US" altLang="zh-CN" dirty="0" smtClean="0"/>
                  <a:t>max</a:t>
                </a:r>
              </a:p>
              <a:p>
                <a:pPr/>
                <a:r>
                  <a:rPr lang="zh-CN" altLang="en-US" dirty="0" smtClean="0"/>
                  <a:t>而本式可以写成：</a:t>
                </a:r>
                <a:endParaRPr lang="en-US" altLang="zh-CN" dirty="0" smtClean="0"/>
              </a:p>
              <a:p>
                <a:pPr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𝑝𝑜𝑖𝑛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𝑝𝑜𝑖𝑛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;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𝑝𝑜𝑖𝑛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𝑝𝑜𝑖𝑛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:pPr/>
                <a:r>
                  <a:rPr lang="zh-CN" altLang="en-US" dirty="0" smtClean="0"/>
                  <a:t>如此，就只需要进行加法运算，而无需取</a:t>
                </a:r>
                <a:r>
                  <a:rPr lang="en-US" altLang="zh-CN" dirty="0" smtClean="0"/>
                  <a:t>max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/>
                <a:r>
                  <a:rPr lang="zh-CN" altLang="en-US" b="0" dirty="0" smtClean="0"/>
                  <a:t>运算过程中在值为负数时只会不断递增，所以不会爆类型下界，无需取模，而到了正数范围则可以安心取模。</a:t>
                </a:r>
                <a:endParaRPr lang="en-US" altLang="zh-CN" b="0" dirty="0" smtClean="0"/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69088" y="1620455"/>
                <a:ext cx="11053823" cy="5071289"/>
              </a:xfrm>
              <a:blipFill>
                <a:blip r:embed="rId2"/>
                <a:stretch>
                  <a:fillRect l="-717" r="-441" b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4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2013 T3 </a:t>
            </a:r>
            <a:r>
              <a:rPr lang="zh-CN" altLang="en-US" dirty="0"/>
              <a:t>小朋友的数字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11053823" cy="484684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𝑝𝑜𝑖𝑛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𝑝𝑜𝑖𝑛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altLang="zh-CN" dirty="0"/>
                  <a:t>: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𝑝𝑜𝑖𝑛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𝑝𝑜𝑖𝑛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/>
                <a:r>
                  <a:rPr lang="zh-CN" altLang="en-US" dirty="0" smtClean="0"/>
                  <a:t>这两条结论，则表明从第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项开始，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𝑝𝑜𝑖𝑛𝑡</m:t>
                    </m:r>
                  </m:oMath>
                </a14:m>
                <a:r>
                  <a:rPr lang="zh-CN" altLang="en-US" dirty="0" smtClean="0"/>
                  <a:t>数组是单调不降的。</a:t>
                </a:r>
                <a:endParaRPr lang="en-US" altLang="zh-CN" dirty="0" smtClean="0"/>
              </a:p>
              <a:p>
                <a:pPr/>
                <a:r>
                  <a:rPr lang="zh-CN" altLang="en-US" dirty="0" smtClean="0"/>
                  <a:t>所以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𝑝𝑜𝑖𝑛𝑡</m:t>
                    </m:r>
                  </m:oMath>
                </a14:m>
                <a:r>
                  <a:rPr lang="zh-CN" altLang="en-US" dirty="0" smtClean="0"/>
                  <a:t>数组的最大值只可能出现在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𝑝𝑜𝑖𝑛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𝑝𝑜𝑖𝑛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，而在负数范围内由于不需要取模，所以可以安心比较大小，而如果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𝑝𝑜𝑖𝑛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到了正数范围，本身肯定就比负数的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𝑝𝑜𝑖𝑛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要大了，所以最大值也就必然是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𝑝𝑜𝑖𝑛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/>
                <a:r>
                  <a:rPr lang="zh-CN" altLang="en-US" dirty="0" smtClean="0"/>
                  <a:t>因此按照上述计算后，取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𝑝𝑜𝑖𝑛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𝑝𝑜𝑖𝑛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中较大的按要求输出就可以了。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11053823" cy="4846846"/>
              </a:xfrm>
              <a:blipFill>
                <a:blip r:embed="rId2"/>
                <a:stretch>
                  <a:fillRect l="-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389" y="0"/>
            <a:ext cx="3819048" cy="3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1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2013 T3 </a:t>
            </a:r>
            <a:r>
              <a:rPr lang="zh-CN" altLang="en-US" dirty="0"/>
              <a:t>小朋友的数字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846846"/>
          </a:xfrm>
        </p:spPr>
        <p:txBody>
          <a:bodyPr/>
          <a:lstStyle/>
          <a:p>
            <a:r>
              <a:rPr lang="zh-CN" altLang="en-US" dirty="0" smtClean="0"/>
              <a:t>这道题我觉得在普及组算是最难一级的题目了，至少风格和其他的题目差别非常巨大。</a:t>
            </a:r>
            <a:endParaRPr lang="en-US" altLang="zh-CN" dirty="0" smtClean="0"/>
          </a:p>
          <a:p>
            <a:r>
              <a:rPr lang="zh-CN" altLang="en-US" dirty="0" smtClean="0"/>
              <a:t>实际做的时候，需要大量证明才能严格地确定解法的正确性。</a:t>
            </a:r>
            <a:endParaRPr lang="en-US" altLang="zh-CN" dirty="0" smtClean="0"/>
          </a:p>
          <a:p>
            <a:r>
              <a:rPr lang="zh-CN" altLang="en-US" dirty="0" smtClean="0"/>
              <a:t>如果以我作为</a:t>
            </a:r>
            <a:r>
              <a:rPr lang="en-US" altLang="zh-CN" dirty="0" smtClean="0"/>
              <a:t>ICPC</a:t>
            </a:r>
            <a:r>
              <a:rPr lang="zh-CN" altLang="en-US" dirty="0" smtClean="0"/>
              <a:t>竞赛选手的角度来看的话，这题比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年其他三道题都高出相当大一个档次，因为它比其他题目都不容易做对。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不过我猜是出题人根本就没想这么多？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5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车站分级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2013-T4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6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2013 </a:t>
            </a:r>
            <a:r>
              <a:rPr lang="en-US" altLang="zh-CN" dirty="0" smtClean="0"/>
              <a:t>T4 </a:t>
            </a:r>
            <a:r>
              <a:rPr lang="zh-CN" altLang="en-US" dirty="0" smtClean="0"/>
              <a:t>车站分级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046" y="1538745"/>
            <a:ext cx="9561905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0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2013 </a:t>
            </a:r>
            <a:r>
              <a:rPr lang="en-US" altLang="zh-CN" dirty="0" smtClean="0"/>
              <a:t>T4 </a:t>
            </a:r>
            <a:r>
              <a:rPr lang="zh-CN" altLang="en-US" dirty="0" smtClean="0"/>
              <a:t>车站分级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22288"/>
          <a:stretch/>
        </p:blipFill>
        <p:spPr>
          <a:xfrm>
            <a:off x="962185" y="2285998"/>
            <a:ext cx="3933333" cy="1480239"/>
          </a:xfrm>
          <a:prstGeom prst="rect">
            <a:avLst/>
          </a:prstGeom>
        </p:spPr>
      </p:pic>
      <p:sp>
        <p:nvSpPr>
          <p:cNvPr id="7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6178953" cy="4664597"/>
          </a:xfrm>
        </p:spPr>
        <p:txBody>
          <a:bodyPr/>
          <a:lstStyle/>
          <a:p>
            <a:r>
              <a:rPr lang="zh-CN" altLang="en-US" dirty="0" smtClean="0"/>
              <a:t>数据范围：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28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2013 </a:t>
            </a:r>
            <a:r>
              <a:rPr lang="en-US" altLang="zh-CN" dirty="0" smtClean="0"/>
              <a:t>T4 </a:t>
            </a:r>
            <a:r>
              <a:rPr lang="zh-CN" altLang="en-US" dirty="0" smtClean="0"/>
              <a:t>车站分级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664597"/>
          </a:xfrm>
        </p:spPr>
        <p:txBody>
          <a:bodyPr/>
          <a:lstStyle/>
          <a:p>
            <a:r>
              <a:rPr lang="zh-CN" altLang="en-US" dirty="0" smtClean="0"/>
              <a:t>其实就是说，对于一条线路中间，停靠的站等级高于未停靠的站，问至少分了多少级。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a</a:t>
            </a:r>
            <a:r>
              <a:rPr lang="zh-CN" altLang="en-US" dirty="0" smtClean="0"/>
              <a:t>等级高于</a:t>
            </a:r>
            <a:r>
              <a:rPr lang="en-US" altLang="zh-CN" dirty="0" smtClean="0"/>
              <a:t>b</a:t>
            </a:r>
            <a:r>
              <a:rPr lang="zh-CN" altLang="en-US" dirty="0" smtClean="0"/>
              <a:t>看做</a:t>
            </a:r>
            <a:r>
              <a:rPr lang="en-US" altLang="zh-CN" dirty="0" smtClean="0"/>
              <a:t>a</a:t>
            </a:r>
            <a:r>
              <a:rPr lang="zh-CN" altLang="en-US" dirty="0" smtClean="0"/>
              <a:t>有一条指向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的边，那么本题就是求图中的最长链长度。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做法：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（记忆化搜索）、</a:t>
            </a:r>
            <a:r>
              <a:rPr lang="en-US" altLang="zh-CN" dirty="0" err="1" smtClean="0"/>
              <a:t>bfs</a:t>
            </a:r>
            <a:r>
              <a:rPr lang="zh-CN" altLang="en-US" dirty="0" smtClean="0"/>
              <a:t>（拓扑序）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16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计数问题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2013-T1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4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2013 </a:t>
            </a:r>
            <a:r>
              <a:rPr lang="en-US" altLang="zh-CN" dirty="0" smtClean="0"/>
              <a:t>T4 </a:t>
            </a:r>
            <a:r>
              <a:rPr lang="zh-CN" altLang="en-US" dirty="0" smtClean="0"/>
              <a:t>车站分级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7012119" cy="4664597"/>
          </a:xfrm>
        </p:spPr>
        <p:txBody>
          <a:bodyPr/>
          <a:lstStyle/>
          <a:p>
            <a:r>
              <a:rPr lang="zh-CN" altLang="en-US" dirty="0" smtClean="0"/>
              <a:t>直接写这样的记忆化搜索在洛谷上有一组超时，但很明显，复杂度是正确的。</a:t>
            </a:r>
            <a:endParaRPr lang="en-US" altLang="zh-CN" dirty="0" smtClean="0"/>
          </a:p>
          <a:p>
            <a:r>
              <a:rPr lang="zh-CN" altLang="en-US" dirty="0" smtClean="0"/>
              <a:t>此时洛谷题解区大肆批判，又是玄学搜索又是搜索太慢过不了，非要拓扑序。</a:t>
            </a:r>
            <a:endParaRPr lang="en-US" altLang="zh-CN" dirty="0" smtClean="0"/>
          </a:p>
          <a:p>
            <a:r>
              <a:rPr lang="zh-CN" altLang="en-US" dirty="0" smtClean="0"/>
              <a:t>我用拓扑序上加测试代码欺骗提交，发现那组超时的数据里面有环，即数据有错。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625" y="1620456"/>
            <a:ext cx="3714286" cy="2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6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2013 </a:t>
            </a:r>
            <a:r>
              <a:rPr lang="en-US" altLang="zh-CN" dirty="0" smtClean="0"/>
              <a:t>T4 </a:t>
            </a:r>
            <a:r>
              <a:rPr lang="zh-CN" altLang="en-US" dirty="0" smtClean="0"/>
              <a:t>车站分级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664597"/>
          </a:xfrm>
        </p:spPr>
        <p:txBody>
          <a:bodyPr/>
          <a:lstStyle/>
          <a:p>
            <a:r>
              <a:rPr lang="zh-CN" altLang="en-US" dirty="0" smtClean="0"/>
              <a:t>所以这种在训练时只追求通过，对算法复杂性理解都不够深刻还非常得意的选手，</a:t>
            </a:r>
            <a:r>
              <a:rPr lang="zh-CN" altLang="en-US" dirty="0"/>
              <a:t>只能说在非比赛时对正确性的追求实在太低了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不过仍然可以说明，图论题在普及组是存在的，只不过并不需要会太多高深算法，搜索和</a:t>
            </a:r>
            <a:r>
              <a:rPr lang="en-US" altLang="zh-CN" dirty="0" err="1" smtClean="0"/>
              <a:t>floyd</a:t>
            </a:r>
            <a:r>
              <a:rPr lang="zh-CN" altLang="en-US" dirty="0" smtClean="0"/>
              <a:t>能够解决已经出现过的所有</a:t>
            </a:r>
            <a:r>
              <a:rPr lang="zh-CN" altLang="en-US" dirty="0"/>
              <a:t>图论</a:t>
            </a:r>
            <a:r>
              <a:rPr lang="zh-CN" altLang="en-US" dirty="0" smtClean="0"/>
              <a:t>真题了。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86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3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2013 </a:t>
            </a:r>
            <a:r>
              <a:rPr lang="en-US" altLang="zh-CN" dirty="0" smtClean="0"/>
              <a:t>T1 </a:t>
            </a:r>
            <a:r>
              <a:rPr lang="zh-CN" altLang="en-US" dirty="0" smtClean="0"/>
              <a:t>计数问题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664597"/>
          </a:xfrm>
        </p:spPr>
        <p:txBody>
          <a:bodyPr/>
          <a:lstStyle/>
          <a:p>
            <a:r>
              <a:rPr lang="zh-CN" altLang="en-US" dirty="0"/>
              <a:t>试计算在</a:t>
            </a:r>
            <a:r>
              <a:rPr lang="zh-CN" altLang="en-US" dirty="0" smtClean="0"/>
              <a:t>区间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</a:t>
            </a:r>
            <a:r>
              <a:rPr lang="zh-CN" altLang="en-US" dirty="0"/>
              <a:t>所有整数中，数字</a:t>
            </a:r>
            <a:r>
              <a:rPr lang="en-US" altLang="zh-CN" dirty="0" smtClean="0"/>
              <a:t>x(0≤x≤9)</a:t>
            </a:r>
            <a:r>
              <a:rPr lang="zh-CN" altLang="en-US" dirty="0" smtClean="0"/>
              <a:t>共</a:t>
            </a:r>
            <a:r>
              <a:rPr lang="zh-CN" altLang="en-US" dirty="0"/>
              <a:t>出现了多少次？例如，</a:t>
            </a:r>
            <a:r>
              <a:rPr lang="zh-CN" altLang="en-US" dirty="0" smtClean="0"/>
              <a:t>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11</a:t>
            </a:r>
            <a:r>
              <a:rPr lang="zh-CN" altLang="en-US" dirty="0" smtClean="0"/>
              <a:t>中</a:t>
            </a:r>
            <a:r>
              <a:rPr lang="zh-CN" altLang="en-US" dirty="0"/>
              <a:t>，即</a:t>
            </a:r>
            <a:r>
              <a:rPr lang="zh-CN" altLang="en-US" dirty="0" smtClean="0"/>
              <a:t>在</a:t>
            </a:r>
            <a:r>
              <a:rPr lang="en-US" altLang="zh-CN" dirty="0" smtClean="0"/>
              <a:t>1,2,3,4,5,6,7,8,9,10,11</a:t>
            </a:r>
            <a:r>
              <a:rPr lang="zh-CN" altLang="en-US" dirty="0" smtClean="0"/>
              <a:t>中</a:t>
            </a:r>
            <a:r>
              <a:rPr lang="zh-CN" altLang="en-US" dirty="0"/>
              <a:t>，</a:t>
            </a:r>
            <a:r>
              <a:rPr lang="zh-CN" altLang="en-US" dirty="0" smtClean="0"/>
              <a:t>数字</a:t>
            </a:r>
            <a:r>
              <a:rPr lang="en-US" altLang="zh-CN" dirty="0" smtClean="0"/>
              <a:t>1</a:t>
            </a:r>
            <a:r>
              <a:rPr lang="zh-CN" altLang="en-US" dirty="0" smtClean="0"/>
              <a:t>出现了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dirty="0" smtClean="0"/>
              <a:t>数据</a:t>
            </a:r>
            <a:r>
              <a:rPr lang="zh-CN" altLang="zh-CN" dirty="0"/>
              <a:t>范围：</a:t>
            </a:r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100</a:t>
            </a:r>
            <a:r>
              <a:rPr lang="en-US" altLang="zh-CN" dirty="0"/>
              <a:t>%</a:t>
            </a:r>
            <a:r>
              <a:rPr lang="zh-CN" altLang="en-US" dirty="0"/>
              <a:t>的数据，</a:t>
            </a:r>
            <a:r>
              <a:rPr lang="en-US" altLang="zh-CN" dirty="0"/>
              <a:t>1</a:t>
            </a:r>
            <a:r>
              <a:rPr lang="en-US" altLang="zh-CN" dirty="0" smtClean="0"/>
              <a:t>≤n≤1,000,000,0≤x≤9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2013 </a:t>
            </a:r>
            <a:r>
              <a:rPr lang="en-US" altLang="zh-CN" dirty="0" smtClean="0"/>
              <a:t>T1 </a:t>
            </a:r>
            <a:r>
              <a:rPr lang="zh-CN" altLang="en-US" dirty="0" smtClean="0"/>
              <a:t>计数问题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664597"/>
          </a:xfrm>
        </p:spPr>
        <p:txBody>
          <a:bodyPr/>
          <a:lstStyle/>
          <a:p>
            <a:r>
              <a:rPr lang="zh-CN" altLang="en-US" dirty="0" smtClean="0"/>
              <a:t>如果这是</a:t>
            </a:r>
            <a:r>
              <a:rPr lang="en-US" altLang="zh-CN" dirty="0" smtClean="0"/>
              <a:t>T4</a:t>
            </a:r>
            <a:r>
              <a:rPr lang="zh-CN" altLang="en-US" dirty="0" smtClean="0"/>
              <a:t>，那么数据范围大概将是</a:t>
            </a:r>
            <a:r>
              <a:rPr lang="en-US" altLang="zh-CN" dirty="0" smtClean="0"/>
              <a:t>1</a:t>
            </a:r>
            <a:r>
              <a:rPr lang="en-US" altLang="zh-CN" dirty="0"/>
              <a:t>≤n≤</a:t>
            </a:r>
            <a:r>
              <a:rPr lang="en-US" altLang="zh-CN" dirty="0" smtClean="0"/>
              <a:t>1,000,000,000,000,000,000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然后这就是一道数位</a:t>
            </a:r>
            <a:r>
              <a:rPr lang="en-US" altLang="zh-CN" dirty="0" smtClean="0"/>
              <a:t>DP</a:t>
            </a:r>
            <a:r>
              <a:rPr lang="zh-CN" altLang="en-US" dirty="0" smtClean="0"/>
              <a:t>问题。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但是这是一道</a:t>
            </a:r>
            <a:r>
              <a:rPr lang="en-US" altLang="zh-CN" dirty="0" smtClean="0"/>
              <a:t>T1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……</a:t>
            </a:r>
          </a:p>
          <a:p>
            <a:endParaRPr lang="en-US" altLang="zh-CN" dirty="0"/>
          </a:p>
          <a:p>
            <a:r>
              <a:rPr lang="zh-CN" altLang="en-US" dirty="0" smtClean="0"/>
              <a:t>暴力吧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3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2013 </a:t>
            </a:r>
            <a:r>
              <a:rPr lang="en-US" altLang="zh-CN" dirty="0" smtClean="0"/>
              <a:t>T1 </a:t>
            </a:r>
            <a:r>
              <a:rPr lang="zh-CN" altLang="en-US" dirty="0" smtClean="0"/>
              <a:t>计数问题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11053823" cy="4664597"/>
              </a:xfrm>
            </p:spPr>
            <p:txBody>
              <a:bodyPr/>
              <a:lstStyle/>
              <a:p>
                <a:r>
                  <a:rPr lang="zh-CN" altLang="en-US" dirty="0" smtClean="0"/>
                  <a:t>由于每个数有至多</a:t>
                </a:r>
                <a:r>
                  <a:rPr lang="en-US" altLang="zh-CN" dirty="0" smtClean="0"/>
                  <a:t>6</a:t>
                </a:r>
                <a:r>
                  <a:rPr lang="zh-CN" altLang="en-US" dirty="0" smtClean="0"/>
                  <a:t>位（</a:t>
                </a:r>
                <a:r>
                  <a:rPr lang="en-US" altLang="zh-CN" dirty="0" smtClean="0"/>
                  <a:t>1000000</a:t>
                </a:r>
                <a:r>
                  <a:rPr lang="zh-CN" altLang="en-US" dirty="0" smtClean="0"/>
                  <a:t>有</a:t>
                </a:r>
                <a:r>
                  <a:rPr lang="en-US" altLang="zh-CN" dirty="0" smtClean="0"/>
                  <a:t>7</a:t>
                </a:r>
                <a:r>
                  <a:rPr lang="zh-CN" altLang="en-US" dirty="0" smtClean="0"/>
                  <a:t>位）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所以复杂度为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相当简单的枚举数位拆分，很适合</a:t>
                </a:r>
                <a:r>
                  <a:rPr lang="en-US" altLang="zh-CN" dirty="0" smtClean="0"/>
                  <a:t>T1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11053823" cy="4664597"/>
              </a:xfrm>
              <a:blipFill>
                <a:blip r:embed="rId2"/>
                <a:stretch>
                  <a:fillRect l="-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3808" y="1957516"/>
            <a:ext cx="3466667" cy="3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1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表达式求值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2013-T2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6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2013 </a:t>
            </a:r>
            <a:r>
              <a:rPr lang="en-US" altLang="zh-CN" dirty="0" smtClean="0"/>
              <a:t>T2 </a:t>
            </a:r>
            <a:r>
              <a:rPr lang="zh-CN" altLang="en-US" dirty="0" smtClean="0"/>
              <a:t>表达式求值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134" y="1371313"/>
            <a:ext cx="10109730" cy="548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7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2013 </a:t>
            </a:r>
            <a:r>
              <a:rPr lang="en-US" altLang="zh-CN" dirty="0" smtClean="0"/>
              <a:t>T2 </a:t>
            </a:r>
            <a:r>
              <a:rPr lang="zh-CN" altLang="en-US" dirty="0" smtClean="0"/>
              <a:t>表达式求值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sp>
        <p:nvSpPr>
          <p:cNvPr id="7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664597"/>
          </a:xfrm>
        </p:spPr>
        <p:txBody>
          <a:bodyPr/>
          <a:lstStyle/>
          <a:p>
            <a:r>
              <a:rPr kumimoji="1" lang="zh-CN" altLang="en-US" dirty="0"/>
              <a:t>表达式求值的题一般都有递归做法和</a:t>
            </a:r>
            <a:r>
              <a:rPr kumimoji="1" lang="en-US" altLang="zh-CN" dirty="0"/>
              <a:t>STL</a:t>
            </a:r>
            <a:r>
              <a:rPr kumimoji="1" lang="zh-CN" altLang="en-US" dirty="0"/>
              <a:t>栈的做法，当然，递归和栈本身也密不可分。</a:t>
            </a:r>
            <a:endParaRPr kumimoji="1" lang="en-US" altLang="zh-CN" dirty="0"/>
          </a:p>
          <a:p>
            <a:r>
              <a:rPr kumimoji="1" lang="zh-CN" altLang="en-US" dirty="0"/>
              <a:t>栈的做法是通过分解表达式，将数和运算符分别存储，按照优先级从栈中分别弹出操作数和运算符，计算出部分结果再压入栈，重复过程对整个式子求解的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6964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课程模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algn="ctr">
          <a:defRPr kumimoji="1" sz="2400" b="0" i="0" smtClean="0">
            <a:solidFill>
              <a:schemeClr val="bg1"/>
            </a:solidFill>
            <a:latin typeface="Source Han Sans CN" charset="-122"/>
            <a:ea typeface="Source Han Sans CN" charset="-122"/>
            <a:cs typeface="Source Han Sans CN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1804</TotalTime>
  <Words>1186</Words>
  <Application>Microsoft Office PowerPoint</Application>
  <PresentationFormat>宽屏</PresentationFormat>
  <Paragraphs>132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AliHYAiHei-Beta</vt:lpstr>
      <vt:lpstr>Source Han Sans CN</vt:lpstr>
      <vt:lpstr>Source Han Sans CN Medium</vt:lpstr>
      <vt:lpstr>DengXian</vt:lpstr>
      <vt:lpstr>Arial</vt:lpstr>
      <vt:lpstr>Cambria Math</vt:lpstr>
      <vt:lpstr>课程模版</vt:lpstr>
      <vt:lpstr>2018普及组复赛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庄杰</dc:creator>
  <cp:lastModifiedBy>CenariusXz</cp:lastModifiedBy>
  <cp:revision>139</cp:revision>
  <dcterms:created xsi:type="dcterms:W3CDTF">2018-01-26T10:42:19Z</dcterms:created>
  <dcterms:modified xsi:type="dcterms:W3CDTF">2018-10-24T17:45:37Z</dcterms:modified>
</cp:coreProperties>
</file>