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8" r:id="rId3"/>
    <p:sldId id="259" r:id="rId4"/>
    <p:sldId id="268" r:id="rId5"/>
    <p:sldId id="322" r:id="rId6"/>
    <p:sldId id="323" r:id="rId7"/>
    <p:sldId id="269" r:id="rId8"/>
    <p:sldId id="324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282" r:id="rId19"/>
    <p:sldId id="334" r:id="rId20"/>
    <p:sldId id="335" r:id="rId21"/>
    <p:sldId id="336" r:id="rId22"/>
    <p:sldId id="339" r:id="rId23"/>
    <p:sldId id="337" r:id="rId24"/>
    <p:sldId id="338" r:id="rId25"/>
    <p:sldId id="340" r:id="rId26"/>
    <p:sldId id="341" r:id="rId27"/>
    <p:sldId id="342" r:id="rId28"/>
    <p:sldId id="289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00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267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591"/>
  </p:normalViewPr>
  <p:slideViewPr>
    <p:cSldViewPr snapToGrid="0" snapToObjects="1">
      <p:cViewPr varScale="1">
        <p:scale>
          <a:sx n="115" d="100"/>
          <a:sy n="115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2018/10/29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2018/10/29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普及组复赛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赛</a:t>
            </a:r>
            <a:r>
              <a:rPr kumimoji="1" lang="zh-CN" altLang="en-US" dirty="0" smtClean="0"/>
              <a:t>前辅导</a:t>
            </a:r>
            <a:r>
              <a:rPr kumimoji="1" lang="en-US" altLang="zh-CN" dirty="0" smtClean="0"/>
              <a:t>-Day2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奚政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对于补“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”，就有若干种不同的思路了：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不补“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”，直接在后续计算的时候判断长度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翻转</a:t>
            </a:r>
            <a:r>
              <a:rPr lang="zh-CN" altLang="en-US" sz="2000" dirty="0" smtClean="0"/>
              <a:t>所有字符串，在需要补“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”的时候直接在字符串尾部补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正序存储字符串，在需要补“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”的时候进行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后移</a:t>
            </a:r>
            <a:r>
              <a:rPr lang="zh-CN" altLang="en-US" sz="2000" dirty="0" smtClean="0"/>
              <a:t>补“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进行若干次后移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计算要后移的量，一次性后移</a:t>
            </a:r>
            <a:endParaRPr lang="en-US" altLang="zh-CN" sz="1800" dirty="0"/>
          </a:p>
          <a:p>
            <a:r>
              <a:rPr lang="zh-CN" altLang="en-US" dirty="0" smtClean="0"/>
              <a:t>对于存储，也有不同的方法：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char</a:t>
            </a:r>
            <a:r>
              <a:rPr lang="zh-CN" altLang="en-US" sz="2000" dirty="0" smtClean="0"/>
              <a:t>数组存储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  <a:r>
              <a:rPr lang="zh-CN" altLang="en-US" sz="2000" dirty="0" smtClean="0"/>
              <a:t>存储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最终主要分歧在于</a:t>
                </a:r>
                <a:r>
                  <a:rPr lang="en-US" altLang="zh-CN" dirty="0" smtClean="0"/>
                  <a:t>char</a:t>
                </a:r>
                <a:r>
                  <a:rPr lang="zh-CN" altLang="en-US" dirty="0" smtClean="0"/>
                  <a:t>还是</a:t>
                </a:r>
                <a:r>
                  <a:rPr lang="en-US" altLang="zh-CN" dirty="0" smtClean="0"/>
                  <a:t>string</a:t>
                </a:r>
                <a:r>
                  <a:rPr lang="zh-CN" altLang="en-US" dirty="0" smtClean="0"/>
                  <a:t>，以及补‘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’的复杂度。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char</a:t>
                </a:r>
                <a:r>
                  <a:rPr lang="zh-CN" altLang="en-US" dirty="0" smtClean="0"/>
                  <a:t>还是</a:t>
                </a:r>
                <a:r>
                  <a:rPr lang="en-US" altLang="zh-CN" dirty="0" smtClean="0"/>
                  <a:t>string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en-US" altLang="zh-CN" sz="2000" dirty="0"/>
                  <a:t>c</a:t>
                </a:r>
                <a:r>
                  <a:rPr lang="en-US" altLang="zh-CN" sz="2000" dirty="0" smtClean="0"/>
                  <a:t>har</a:t>
                </a:r>
                <a:r>
                  <a:rPr lang="zh-CN" altLang="en-US" sz="2000" dirty="0" smtClean="0"/>
                  <a:t>更快</a:t>
                </a:r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string</a:t>
                </a:r>
                <a:r>
                  <a:rPr lang="zh-CN" altLang="en-US" sz="2000" dirty="0" smtClean="0"/>
                  <a:t>操作更简单</a:t>
                </a:r>
                <a:endParaRPr lang="en-US" altLang="zh-CN" sz="2000" dirty="0"/>
              </a:p>
              <a:p>
                <a:r>
                  <a:rPr lang="zh-CN" altLang="en-US" dirty="0" smtClean="0"/>
                  <a:t>实际在本题中，本身操作不复杂，加上读入量较大，因此我不推荐</a:t>
                </a:r>
                <a:r>
                  <a:rPr lang="en-US" altLang="zh-CN" dirty="0" smtClean="0"/>
                  <a:t>string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补‘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’的复杂度？</a:t>
                </a:r>
                <a:endParaRPr lang="en-US" altLang="zh-CN" dirty="0" smtClean="0"/>
              </a:p>
              <a:p>
                <a:pPr lvl="1"/>
                <a:r>
                  <a:rPr lang="zh-CN" altLang="en-US" sz="2000" dirty="0" smtClean="0"/>
                  <a:t>数据范围：</a:t>
                </a:r>
                <a:r>
                  <a:rPr lang="en-US" altLang="zh-CN" sz="2000" dirty="0"/>
                  <a:t> 2</a:t>
                </a:r>
                <a:r>
                  <a:rPr lang="zh-CN" altLang="zh-CN" sz="2000" dirty="0"/>
                  <a:t>≤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≤</a:t>
                </a:r>
                <a:r>
                  <a:rPr lang="en-US" altLang="zh-CN" sz="2000" dirty="0"/>
                  <a:t>100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≤单个字符串长度≤</a:t>
                </a:r>
                <a:r>
                  <a:rPr lang="en-US" altLang="zh-CN" sz="2000" dirty="0"/>
                  <a:t>100000</a:t>
                </a:r>
                <a:r>
                  <a:rPr lang="zh-CN" altLang="zh-CN" sz="2000" dirty="0"/>
                  <a:t>，字符串总长度≤</a:t>
                </a:r>
                <a:r>
                  <a:rPr lang="en-US" altLang="zh-CN" sz="2000" dirty="0" smtClean="0"/>
                  <a:t>1000000</a:t>
                </a:r>
              </a:p>
              <a:p>
                <a:pPr lvl="1"/>
                <a:r>
                  <a:rPr lang="zh-CN" altLang="en-US" sz="2000" dirty="0" smtClean="0"/>
                  <a:t>补‘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’操作的复杂度，对于单个字符串控制在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内。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暴力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92" y="1822425"/>
            <a:ext cx="3800000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89" y="1822425"/>
            <a:ext cx="4514286" cy="4676190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85411" y="2693324"/>
            <a:ext cx="5737500" cy="3591729"/>
          </a:xfrm>
        </p:spPr>
        <p:txBody>
          <a:bodyPr/>
          <a:lstStyle/>
          <a:p>
            <a:r>
              <a:rPr lang="en-US" altLang="zh-CN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上能轻松超时两种常规操作。</a:t>
            </a:r>
            <a:endParaRPr lang="en-US" altLang="zh-CN" dirty="0" smtClean="0"/>
          </a:p>
          <a:p>
            <a:r>
              <a:rPr lang="zh-CN" altLang="en-US" dirty="0" smtClean="0"/>
              <a:t>原因均是补‘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’复杂度过高。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329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复杂度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zh-CN" dirty="0" smtClean="0"/>
                  <a:t>对于</a:t>
                </a:r>
                <a:r>
                  <a:rPr lang="en-US" altLang="zh-CN" dirty="0"/>
                  <a:t>100%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≤单个字符串长度≤</a:t>
                </a:r>
                <a:r>
                  <a:rPr lang="en-US" altLang="zh-CN" dirty="0"/>
                  <a:t>100000</a:t>
                </a:r>
                <a:r>
                  <a:rPr lang="zh-CN" altLang="zh-CN" dirty="0"/>
                  <a:t>，字符串总长度≤</a:t>
                </a:r>
                <a:r>
                  <a:rPr lang="en-US" altLang="zh-CN" dirty="0"/>
                  <a:t>1000000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从复杂度角度分析，如果对于单个字符串补‘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’操作复杂度为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，那么最坏的总复杂度就会是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𝑚𝑎𝑥𝑙𝑒𝑛</m:t>
                        </m:r>
                      </m:e>
                    </m:d>
                  </m:oMath>
                </a14:m>
                <a:r>
                  <a:rPr lang="zh-CN" altLang="en-US" dirty="0" smtClean="0"/>
                  <a:t>的，因为补‘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’最终参照的是较长的串。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而如果对一个字符串进行多次移位补‘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’，则单次复杂度为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，最坏总复杂度就是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𝑚𝑎𝑥𝑙𝑒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，那么后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分就会超时。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2"/>
                <a:stretch>
                  <a:fillRect l="-717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char+reverse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7" y="2382900"/>
            <a:ext cx="6628571" cy="42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074" y="2846538"/>
            <a:ext cx="3209524" cy="3342857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存储，对所有串翻转，在串尾补‘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474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en-US" altLang="zh-CN" dirty="0"/>
              <a:t>char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存储，正序存储，计算移位距离，一次性移动补‘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’。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8" y="2177934"/>
            <a:ext cx="4735287" cy="468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045" y="2830902"/>
            <a:ext cx="344761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string+reverse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703634"/>
            <a:ext cx="4277232" cy="4581419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存储</a:t>
            </a:r>
            <a:r>
              <a:rPr lang="zh-CN" altLang="en-US" dirty="0"/>
              <a:t>，对所有串翻转，在串尾补‘</a:t>
            </a:r>
            <a:r>
              <a:rPr lang="en-US" altLang="zh-CN" dirty="0"/>
              <a:t>a</a:t>
            </a:r>
            <a:r>
              <a:rPr lang="zh-CN" altLang="en-US" dirty="0"/>
              <a:t>’。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72" y="1595569"/>
            <a:ext cx="6649439" cy="50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小结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en-US" altLang="zh-CN" dirty="0" smtClean="0"/>
              <a:t>T1</a:t>
            </a:r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耐心读题</a:t>
            </a:r>
            <a:r>
              <a:rPr lang="zh-CN" altLang="en-US" dirty="0" smtClean="0"/>
              <a:t>很重要</a:t>
            </a:r>
            <a:endParaRPr lang="en-US" altLang="zh-CN" dirty="0" smtClean="0"/>
          </a:p>
          <a:p>
            <a:r>
              <a:rPr lang="zh-CN" altLang="en-US" dirty="0" smtClean="0"/>
              <a:t>即使是模拟题，仍然有</a:t>
            </a:r>
            <a:r>
              <a:rPr lang="zh-CN" altLang="en-US" dirty="0" smtClean="0">
                <a:solidFill>
                  <a:srgbClr val="FF0000"/>
                </a:solidFill>
              </a:rPr>
              <a:t>复杂度</a:t>
            </a:r>
            <a:r>
              <a:rPr lang="zh-CN" altLang="en-US" dirty="0" smtClean="0"/>
              <a:t>高低之分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位运算</a:t>
            </a:r>
            <a:r>
              <a:rPr lang="zh-CN" altLang="en-US" dirty="0" smtClean="0"/>
              <a:t>了解一下？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7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生产零件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Day2-T2-workers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题面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096228"/>
              </a:xfrm>
            </p:spPr>
            <p:txBody>
              <a:bodyPr/>
              <a:lstStyle/>
              <a:p>
                <a:r>
                  <a:rPr lang="zh-CN" altLang="zh-CN" dirty="0"/>
                  <a:t>零件工厂里有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个工人，编号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员工每天都要做零件，每人在每天有自己必做的零件，第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个人第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天要做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个零件。</a:t>
                </a:r>
              </a:p>
              <a:p>
                <a:r>
                  <a:rPr lang="zh-CN" altLang="zh-CN" dirty="0"/>
                  <a:t>除此以外，他们好胜心强，所以每天都会暗中观察编号在他前面的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个员工做的零件总数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不足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个的取前面的所有员工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，第二天他就会额外多做这么多数量的零件。</a:t>
                </a:r>
              </a:p>
              <a:p>
                <a:r>
                  <a:rPr lang="zh-CN" altLang="zh-CN" dirty="0"/>
                  <a:t>第一天每个人只做自己必做数量的零件。</a:t>
                </a:r>
              </a:p>
              <a:p>
                <a:r>
                  <a:rPr lang="zh-CN" altLang="zh-CN" dirty="0"/>
                  <a:t>问第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天工作最多的一个员工做了多少零件。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096228"/>
              </a:xfrm>
              <a:blipFill>
                <a:blip r:embed="rId2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普及组热身赛</a:t>
            </a:r>
            <a:r>
              <a:rPr kumimoji="1" lang="en-US" altLang="zh-CN" dirty="0" smtClean="0"/>
              <a:t>Day2</a:t>
            </a:r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数据范围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439522"/>
              </a:xfrm>
            </p:spPr>
            <p:txBody>
              <a:bodyPr/>
              <a:lstStyle/>
              <a:p>
                <a:r>
                  <a:rPr lang="zh-CN" altLang="en-US" dirty="0" smtClean="0"/>
                  <a:t>数据范围：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前</a:t>
                </a:r>
                <a:r>
                  <a:rPr lang="en-US" altLang="zh-CN" dirty="0"/>
                  <a:t>30%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k=1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≤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；</a:t>
                </a:r>
              </a:p>
              <a:p>
                <a:r>
                  <a:rPr lang="zh-CN" altLang="zh-CN" dirty="0"/>
                  <a:t>对于前</a:t>
                </a:r>
                <a:r>
                  <a:rPr lang="en-US" altLang="zh-CN" dirty="0"/>
                  <a:t>60%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；</a:t>
                </a:r>
              </a:p>
              <a:p>
                <a:r>
                  <a:rPr lang="zh-CN" altLang="zh-CN" dirty="0"/>
                  <a:t>对于</a:t>
                </a:r>
                <a:r>
                  <a:rPr lang="en-US" altLang="zh-CN" dirty="0"/>
                  <a:t>100%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≤</a:t>
                </a:r>
                <a:r>
                  <a:rPr lang="en-US" altLang="zh-CN" dirty="0"/>
                  <a:t>10^9</a:t>
                </a:r>
                <a:r>
                  <a:rPr lang="zh-CN" altLang="zh-CN" dirty="0"/>
                  <a:t>；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439522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样例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871784"/>
          </a:xfrm>
        </p:spPr>
        <p:txBody>
          <a:bodyPr/>
          <a:lstStyle/>
          <a:p>
            <a:r>
              <a:rPr lang="zh-CN" altLang="en-US" dirty="0" smtClean="0"/>
              <a:t>表面上又是一道一脸</a:t>
            </a:r>
            <a:r>
              <a:rPr lang="zh-CN" altLang="en-US" dirty="0" smtClean="0">
                <a:solidFill>
                  <a:srgbClr val="FF0000"/>
                </a:solidFill>
              </a:rPr>
              <a:t>模拟枚举</a:t>
            </a:r>
            <a:r>
              <a:rPr lang="zh-CN" altLang="en-US" dirty="0" smtClean="0"/>
              <a:t>样子的题目。</a:t>
            </a:r>
            <a:endParaRPr lang="en-US" altLang="zh-CN" dirty="0" smtClean="0"/>
          </a:p>
          <a:p>
            <a:r>
              <a:rPr lang="en-US" altLang="zh-CN" dirty="0"/>
              <a:t>4 2 3</a:t>
            </a:r>
            <a:endParaRPr lang="zh-CN" altLang="zh-CN" dirty="0"/>
          </a:p>
          <a:p>
            <a:r>
              <a:rPr lang="en-US" altLang="zh-CN" dirty="0"/>
              <a:t>1 1 10</a:t>
            </a:r>
            <a:endParaRPr lang="zh-CN" altLang="zh-CN" dirty="0"/>
          </a:p>
          <a:p>
            <a:r>
              <a:rPr lang="en-US" altLang="zh-CN" dirty="0"/>
              <a:t>2 1 9</a:t>
            </a:r>
            <a:endParaRPr lang="zh-CN" altLang="zh-CN" dirty="0"/>
          </a:p>
          <a:p>
            <a:r>
              <a:rPr lang="en-US" altLang="zh-CN" dirty="0"/>
              <a:t>1 1 8</a:t>
            </a:r>
            <a:endParaRPr lang="zh-CN" altLang="zh-CN" dirty="0"/>
          </a:p>
          <a:p>
            <a:r>
              <a:rPr lang="en-US" altLang="zh-CN" dirty="0"/>
              <a:t>2 2 1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82644"/>
              </p:ext>
            </p:extLst>
          </p:nvPr>
        </p:nvGraphicFramePr>
        <p:xfrm>
          <a:off x="3815541" y="2327717"/>
          <a:ext cx="53303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61">
                  <a:extLst>
                    <a:ext uri="{9D8B030D-6E8A-4147-A177-3AD203B41FA5}">
                      <a16:colId xmlns:a16="http://schemas.microsoft.com/office/drawing/2014/main" val="3925944822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5319089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599192847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40118445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1793902579"/>
                    </a:ext>
                  </a:extLst>
                </a:gridCol>
              </a:tblGrid>
              <a:tr h="3491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2150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8192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40815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408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08991"/>
              </p:ext>
            </p:extLst>
          </p:nvPr>
        </p:nvGraphicFramePr>
        <p:xfrm>
          <a:off x="3815541" y="3790757"/>
          <a:ext cx="53303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61">
                  <a:extLst>
                    <a:ext uri="{9D8B030D-6E8A-4147-A177-3AD203B41FA5}">
                      <a16:colId xmlns:a16="http://schemas.microsoft.com/office/drawing/2014/main" val="3925944822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5319089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599192847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40118445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1793902579"/>
                    </a:ext>
                  </a:extLst>
                </a:gridCol>
              </a:tblGrid>
              <a:tr h="3491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2150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8192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40815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DP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71784"/>
              </a:xfrm>
            </p:spPr>
            <p:txBody>
              <a:bodyPr/>
              <a:lstStyle/>
              <a:p>
                <a:r>
                  <a:rPr lang="zh-CN" altLang="en-US" dirty="0" smtClean="0"/>
                  <a:t>表面上又是一道一脸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模拟枚举</a:t>
                </a:r>
                <a:r>
                  <a:rPr lang="zh-CN" altLang="en-US" dirty="0" smtClean="0"/>
                  <a:t>样子的题目。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我们定义第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个人在第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天需要做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和零件，那么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一脸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dp</a:t>
                </a:r>
                <a:r>
                  <a:rPr lang="zh-CN" altLang="en-US" dirty="0" smtClean="0"/>
                  <a:t>样子，改成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71784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87" y="1541554"/>
            <a:ext cx="4723809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/>
              <a:t>复杂度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71784"/>
              </a:xfrm>
            </p:spPr>
            <p:txBody>
              <a:bodyPr/>
              <a:lstStyle/>
              <a:p>
                <a:r>
                  <a:rPr lang="zh-CN" altLang="en-US" dirty="0" smtClean="0"/>
                  <a:t>警觉，三层循环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对于前</a:t>
                </a:r>
                <a:r>
                  <a:rPr lang="en-US" altLang="zh-CN" dirty="0"/>
                  <a:t>30%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，</a:t>
                </a:r>
                <a:r>
                  <a:rPr lang="en-US" altLang="zh-CN" dirty="0" smtClean="0"/>
                  <a:t>k=1</a:t>
                </a:r>
                <a:r>
                  <a:rPr lang="zh-CN" altLang="zh-CN" dirty="0" smtClean="0"/>
                  <a:t>；</a:t>
                </a:r>
                <a:endParaRPr lang="zh-CN" altLang="zh-CN" dirty="0"/>
              </a:p>
              <a:p>
                <a:r>
                  <a:rPr lang="zh-CN" altLang="zh-CN" dirty="0"/>
                  <a:t>对于前</a:t>
                </a:r>
                <a:r>
                  <a:rPr lang="en-US" altLang="zh-CN" dirty="0"/>
                  <a:t>60%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；</a:t>
                </a:r>
              </a:p>
              <a:p>
                <a:r>
                  <a:rPr lang="en-US" altLang="zh-CN" dirty="0" smtClean="0"/>
                  <a:t>100</a:t>
                </a:r>
                <a:r>
                  <a:rPr lang="en-US" altLang="zh-CN" dirty="0"/>
                  <a:t>%</a:t>
                </a:r>
                <a:r>
                  <a:rPr lang="zh-CN" altLang="zh-CN" dirty="0"/>
                  <a:t>的数据，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≤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/>
                  <a:t>又是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60</a:t>
                </a:r>
                <a:r>
                  <a:rPr lang="zh-CN" altLang="en-US" dirty="0" smtClean="0"/>
                  <a:t>分的解法。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871784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87" y="1541554"/>
            <a:ext cx="4723809" cy="51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1" y="1759367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优化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6835372" cy="5092527"/>
              </a:xfrm>
            </p:spPr>
            <p:txBody>
              <a:bodyPr/>
              <a:lstStyle/>
              <a:p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级别的，所以实际上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就基本超时了，我们考虑内层循环的操作。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实际</a:t>
                </a:r>
                <a:r>
                  <a:rPr lang="zh-CN" altLang="en-US" dirty="0" smtClean="0"/>
                  <a:t>是求上一天中，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dirty="0" smtClean="0"/>
                  <a:t>的某些员工的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值之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6835372" cy="5092527"/>
              </a:xfrm>
              <a:blipFill>
                <a:blip r:embed="rId2"/>
                <a:stretch>
                  <a:fillRect l="-1159" b="-1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87" y="1541554"/>
            <a:ext cx="4723809" cy="5171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82887" y="4335089"/>
            <a:ext cx="4645382" cy="5527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06424"/>
              </p:ext>
            </p:extLst>
          </p:nvPr>
        </p:nvGraphicFramePr>
        <p:xfrm>
          <a:off x="964276" y="2718415"/>
          <a:ext cx="53303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61">
                  <a:extLst>
                    <a:ext uri="{9D8B030D-6E8A-4147-A177-3AD203B41FA5}">
                      <a16:colId xmlns:a16="http://schemas.microsoft.com/office/drawing/2014/main" val="3925944822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5319089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599192847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40118445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1793902579"/>
                    </a:ext>
                  </a:extLst>
                </a:gridCol>
              </a:tblGrid>
              <a:tr h="3491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2150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8192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40815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408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97081"/>
              </p:ext>
            </p:extLst>
          </p:nvPr>
        </p:nvGraphicFramePr>
        <p:xfrm>
          <a:off x="964276" y="4181455"/>
          <a:ext cx="53303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61">
                  <a:extLst>
                    <a:ext uri="{9D8B030D-6E8A-4147-A177-3AD203B41FA5}">
                      <a16:colId xmlns:a16="http://schemas.microsoft.com/office/drawing/2014/main" val="3925944822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5319089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599192847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3401184459"/>
                    </a:ext>
                  </a:extLst>
                </a:gridCol>
                <a:gridCol w="1066061">
                  <a:extLst>
                    <a:ext uri="{9D8B030D-6E8A-4147-A177-3AD203B41FA5}">
                      <a16:colId xmlns:a16="http://schemas.microsoft.com/office/drawing/2014/main" val="1793902579"/>
                    </a:ext>
                  </a:extLst>
                </a:gridCol>
              </a:tblGrid>
              <a:tr h="3491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2150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8192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40815"/>
                  </a:ext>
                </a:extLst>
              </a:tr>
              <a:tr h="3491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前缀和优化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6835372" cy="5092527"/>
              </a:xfrm>
            </p:spPr>
            <p:txBody>
              <a:bodyPr/>
              <a:lstStyle/>
              <a:p>
                <a:r>
                  <a:rPr lang="zh-CN" altLang="en-US" dirty="0" smtClean="0"/>
                  <a:t>实际是求上一天中，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dirty="0" smtClean="0"/>
                  <a:t>的某些员工的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值之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——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前缀和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因此可以进行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复杂度的</a:t>
                </a:r>
                <a:r>
                  <a:rPr lang="zh-CN" altLang="en-US" b="0" dirty="0" smtClean="0">
                    <a:solidFill>
                      <a:srgbClr val="FF0000"/>
                    </a:solidFill>
                  </a:rPr>
                  <a:t>预处理</a:t>
                </a:r>
                <a:r>
                  <a:rPr lang="zh-CN" altLang="en-US" b="0" dirty="0" smtClean="0"/>
                  <a:t>，并在求区间和时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b="0" dirty="0" smtClean="0">
                    <a:solidFill>
                      <a:srgbClr val="FF0000"/>
                    </a:solidFill>
                  </a:rPr>
                  <a:t>获得结果</a:t>
                </a:r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6835372" cy="509252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87" y="1541554"/>
            <a:ext cx="4723809" cy="51714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82887" y="4335089"/>
            <a:ext cx="4645382" cy="5527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前缀和优化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5357578" cy="5092527"/>
              </a:xfrm>
            </p:spPr>
            <p:txBody>
              <a:bodyPr/>
              <a:lstStyle/>
              <a:p>
                <a:r>
                  <a:rPr lang="zh-CN" altLang="en-US" dirty="0" smtClean="0"/>
                  <a:t>前缀和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因此可以进行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复杂度的预处理，并在求区间和时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b="0" dirty="0" smtClean="0"/>
                  <a:t>获得结果。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此时前缀和的预处理循环实际上和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值计算的循环并列了，所以复杂度为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5"/>
                <a:ext cx="5357578" cy="5092527"/>
              </a:xfrm>
              <a:blipFill>
                <a:blip r:embed="rId2"/>
                <a:stretch>
                  <a:fillRect l="-1479" r="-7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20455"/>
            <a:ext cx="5828571" cy="30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06020" y="4182532"/>
            <a:ext cx="5618550" cy="3412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T2 </a:t>
            </a:r>
            <a:r>
              <a:rPr lang="zh-CN" altLang="en-US" dirty="0" smtClean="0"/>
              <a:t>生产零件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小结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前缀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前缀最值</a:t>
            </a:r>
            <a:r>
              <a:rPr lang="zh-CN" altLang="en-US" dirty="0" smtClean="0"/>
              <a:t>只是一种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，不算一个特别体系化的算法，但是却经常会出现在模拟或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的优化中。</a:t>
            </a:r>
            <a:endParaRPr lang="en-US" altLang="zh-CN" dirty="0" smtClean="0"/>
          </a:p>
          <a:p>
            <a:r>
              <a:rPr lang="zh-CN" altLang="en-US" dirty="0" smtClean="0"/>
              <a:t>由于其特性，很容易将算法的</a:t>
            </a:r>
            <a:r>
              <a:rPr lang="zh-CN" altLang="en-US" dirty="0" smtClean="0">
                <a:solidFill>
                  <a:srgbClr val="FF0000"/>
                </a:solidFill>
              </a:rPr>
              <a:t>复杂度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也因此，很适合出现在题目中，使题目的数据有数据点可分。</a:t>
            </a:r>
            <a:endParaRPr lang="en-US" altLang="zh-CN" dirty="0" smtClean="0"/>
          </a:p>
          <a:p>
            <a:r>
              <a:rPr lang="zh-CN" altLang="en-US" dirty="0" smtClean="0"/>
              <a:t>所以近年在普及组出现频率有所上升。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5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选课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Day2-T3-lesson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题面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zh-CN" dirty="0"/>
              <a:t>学校为了鼓励同学丰富知识面，每天都会有一门选修课程可以参加。</a:t>
            </a:r>
          </a:p>
          <a:p>
            <a:r>
              <a:rPr lang="zh-CN" altLang="zh-CN" dirty="0"/>
              <a:t>日程表共有</a:t>
            </a:r>
            <a:r>
              <a:rPr lang="en-US" altLang="zh-CN" dirty="0"/>
              <a:t>n</a:t>
            </a:r>
            <a:r>
              <a:rPr lang="zh-CN" altLang="zh-CN" dirty="0"/>
              <a:t>天，每天会安排一门选修课，并且一共有</a:t>
            </a:r>
            <a:r>
              <a:rPr lang="en-US" altLang="zh-CN" dirty="0"/>
              <a:t>k</a:t>
            </a:r>
            <a:r>
              <a:rPr lang="zh-CN" altLang="zh-CN" dirty="0"/>
              <a:t>门不同的选修课程，编号为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k</a:t>
            </a:r>
            <a:r>
              <a:rPr lang="zh-CN" altLang="zh-CN" dirty="0"/>
              <a:t>，每天的选修课程可能不同。</a:t>
            </a:r>
          </a:p>
          <a:p>
            <a:r>
              <a:rPr lang="zh-CN" altLang="zh-CN" dirty="0"/>
              <a:t>你希望尽量多学一些知识，所以你决定每门课都要上过至少一次，但却只想在某一段连续的日期到学校上选修课。</a:t>
            </a:r>
          </a:p>
          <a:p>
            <a:r>
              <a:rPr lang="zh-CN" altLang="zh-CN" dirty="0"/>
              <a:t>因此你希望找到连续的若干天，这些天里，每门课都有开设过，并且天数最少。如果有多段时间都满足天数最少，则选择最靠前的一段。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单词异或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Day2-T1-words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数据范围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en-US" dirty="0" smtClean="0"/>
              <a:t>数据范围：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前</a:t>
            </a:r>
            <a:r>
              <a:rPr lang="en-US" altLang="zh-CN" dirty="0"/>
              <a:t>20%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k</a:t>
            </a:r>
            <a:r>
              <a:rPr lang="zh-CN" altLang="zh-CN" dirty="0"/>
              <a:t>≤</a:t>
            </a:r>
            <a:r>
              <a:rPr lang="en-US" altLang="zh-CN" dirty="0"/>
              <a:t>10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对于前</a:t>
            </a:r>
            <a:r>
              <a:rPr lang="en-US" altLang="zh-CN" dirty="0"/>
              <a:t>60%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2000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k</a:t>
            </a:r>
            <a:r>
              <a:rPr lang="zh-CN" altLang="zh-CN" dirty="0"/>
              <a:t>≤</a:t>
            </a:r>
            <a:r>
              <a:rPr lang="en-US" altLang="zh-CN" dirty="0"/>
              <a:t>50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100%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100000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k</a:t>
            </a:r>
            <a:r>
              <a:rPr lang="zh-CN" altLang="zh-CN" dirty="0"/>
              <a:t>≤</a:t>
            </a:r>
            <a:r>
              <a:rPr lang="en-US" altLang="zh-CN" dirty="0"/>
              <a:t>100</a:t>
            </a:r>
            <a:r>
              <a:rPr lang="zh-CN" altLang="zh-CN" dirty="0"/>
              <a:t>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en-US" dirty="0" smtClean="0"/>
              <a:t>题目简化：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的数列，数列里数的范围为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求一个最小的区间，使得在这个区间内，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个数都至少出现过一次。</a:t>
            </a:r>
            <a:endParaRPr lang="en-US" altLang="zh-CN" dirty="0" smtClean="0"/>
          </a:p>
          <a:p>
            <a:r>
              <a:rPr lang="zh-CN" altLang="en-US" dirty="0" smtClean="0"/>
              <a:t>如果有多个长度最小的区间，输出一个区间左端点最靠前的。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别问，问就模拟枚举。。。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en-US" dirty="0" smtClean="0"/>
              <a:t>由于实现方法众多，我个人测试就写了七份代码。</a:t>
            </a:r>
            <a:endParaRPr lang="en-US" altLang="zh-CN" dirty="0" smtClean="0"/>
          </a:p>
          <a:p>
            <a:r>
              <a:rPr lang="zh-CN" altLang="en-US" dirty="0" smtClean="0"/>
              <a:t>主要有两个方面的分歧：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区间怎么枚举遍历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数的种类数怎么统计</a:t>
            </a:r>
            <a:endParaRPr lang="en-US" altLang="zh-CN" sz="2000" dirty="0"/>
          </a:p>
          <a:p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7352941" cy="5096228"/>
          </a:xfrm>
        </p:spPr>
        <p:txBody>
          <a:bodyPr/>
          <a:lstStyle/>
          <a:p>
            <a:r>
              <a:rPr lang="zh-CN" altLang="en-US" dirty="0" smtClean="0"/>
              <a:t>首先我们讨论如何统计数的种类数。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vis</a:t>
            </a:r>
            <a:r>
              <a:rPr lang="zh-CN" altLang="en-US" dirty="0" smtClean="0"/>
              <a:t>数组保存每个数是否出现过，最后遍历一遍</a:t>
            </a:r>
            <a:r>
              <a:rPr lang="en-US" altLang="zh-CN" dirty="0" smtClean="0"/>
              <a:t>vis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、每次执行</a:t>
            </a:r>
            <a:r>
              <a:rPr lang="en-US" altLang="zh-CN" dirty="0" smtClean="0"/>
              <a:t>vis[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]++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vis</a:t>
            </a:r>
            <a:r>
              <a:rPr lang="zh-CN" altLang="en-US" dirty="0" smtClean="0"/>
              <a:t>值加到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，则表示多了一种数；类似的每次执行</a:t>
            </a:r>
            <a:r>
              <a:rPr lang="en-US" altLang="zh-CN" dirty="0" smtClean="0"/>
              <a:t>vis[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]--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vis</a:t>
            </a:r>
            <a:r>
              <a:rPr lang="zh-CN" altLang="en-US" dirty="0" smtClean="0"/>
              <a:t>值减为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，则表示少了一种数。</a:t>
            </a:r>
            <a:endParaRPr lang="en-US" altLang="zh-CN" dirty="0" smtClean="0"/>
          </a:p>
          <a:p>
            <a:r>
              <a:rPr lang="zh-CN" altLang="en-US" dirty="0" smtClean="0"/>
              <a:t>直观地来说，第二种在</a:t>
            </a:r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统计区间内种类数的情况下，总是比第一种好的。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669" y="1971924"/>
            <a:ext cx="3800000" cy="13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669" y="3838101"/>
            <a:ext cx="2638095" cy="5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669" y="4524327"/>
            <a:ext cx="2476190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7319689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然后考虑如何枚举遍历区间：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暴力三方，枚举所有区间，并遍历一次区间内所有元素。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此时可以枚举区间左右端点，或者按区间大小从小到大枚举后再枚举区间一个端点。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复杂度，稳健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分。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7319689" cy="5096228"/>
              </a:xfrm>
              <a:blipFill>
                <a:blip r:embed="rId3"/>
                <a:stretch>
                  <a:fillRect l="-1082" r="-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910" y="1437700"/>
            <a:ext cx="3518002" cy="52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4759369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然后考虑如何枚举遍历区间：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平方枚举，先枚举左端点，再枚举右端点，则右端点每向右移一次，就可以在原先区间的基础上只增加一个数。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用两种方式统计种类数分别导致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的复杂度。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60</a:t>
                </a:r>
                <a:r>
                  <a:rPr lang="zh-CN" altLang="en-US" dirty="0" smtClean="0"/>
                  <a:t>分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4759369" cy="5096228"/>
              </a:xfrm>
              <a:blipFill>
                <a:blip r:embed="rId3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25" y="2359046"/>
            <a:ext cx="4028571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31216" cy="5096228"/>
              </a:xfrm>
            </p:spPr>
            <p:txBody>
              <a:bodyPr/>
              <a:lstStyle/>
              <a:p>
                <a:r>
                  <a:rPr lang="zh-CN" altLang="en-US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的基础上，可以考虑如何优化。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分析这段代码，对于枚举的区间左端点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，我们希望知道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到哪里为止</a:t>
                </a:r>
                <a:r>
                  <a:rPr lang="zh-CN" altLang="en-US" dirty="0" smtClean="0"/>
                  <a:t>，可以包含所有的数。</a:t>
                </a:r>
                <a:endParaRPr lang="en-US" altLang="zh-CN" dirty="0" smtClean="0"/>
              </a:p>
              <a:p>
                <a:r>
                  <a:rPr lang="en-US" altLang="zh-CN" dirty="0"/>
                  <a:t>1 2 2 3 2 1 3 1 3 </a:t>
                </a:r>
                <a:r>
                  <a:rPr lang="en-US" altLang="zh-CN" dirty="0" smtClean="0"/>
                  <a:t>2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31216" cy="5096228"/>
              </a:xfrm>
              <a:blipFill>
                <a:blip r:embed="rId3"/>
                <a:stretch>
                  <a:fillRect l="-1313" r="-3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25" y="2359046"/>
            <a:ext cx="4028571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53822" cy="5096228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/>
              <a:t>2 2 </a:t>
            </a:r>
            <a:r>
              <a:rPr lang="en-US" altLang="zh-CN" dirty="0" smtClean="0"/>
              <a:t>3 </a:t>
            </a:r>
            <a:r>
              <a:rPr lang="en-US" altLang="zh-CN" dirty="0"/>
              <a:t>2 1 </a:t>
            </a:r>
            <a:r>
              <a:rPr lang="en-US" altLang="zh-CN" dirty="0" smtClean="0"/>
              <a:t>3 </a:t>
            </a:r>
            <a:r>
              <a:rPr lang="en-US" altLang="zh-CN" dirty="0"/>
              <a:t>1 3 </a:t>
            </a:r>
            <a:r>
              <a:rPr lang="en-US" altLang="zh-CN" dirty="0" smtClean="0"/>
              <a:t>2</a:t>
            </a:r>
            <a:endParaRPr lang="zh-CN" altLang="zh-CN" dirty="0"/>
          </a:p>
          <a:p>
            <a:r>
              <a:rPr lang="zh-CN" altLang="en-US" dirty="0" smtClean="0"/>
              <a:t>我们先来考虑，对于某一种数，区间要扩展到哪里？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 x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1 x 1 x </a:t>
            </a:r>
            <a:r>
              <a:rPr lang="en-US" altLang="zh-CN" dirty="0" err="1" smtClean="0"/>
              <a:t>x</a:t>
            </a:r>
            <a:endParaRPr lang="en-US" altLang="zh-CN" dirty="0" smtClean="0"/>
          </a:p>
          <a:p>
            <a:r>
              <a:rPr lang="zh-CN" altLang="en-US" dirty="0" smtClean="0"/>
              <a:t>对应右端点的位置：</a:t>
            </a:r>
            <a:endParaRPr lang="en-US" altLang="zh-CN" dirty="0" smtClean="0"/>
          </a:p>
          <a:p>
            <a:r>
              <a:rPr lang="en-US" altLang="zh-CN" dirty="0" smtClean="0"/>
              <a:t>1 6 6 6 6 6 8 8 x </a:t>
            </a:r>
            <a:r>
              <a:rPr lang="en-US" altLang="zh-CN" dirty="0" err="1" smtClean="0"/>
              <a:t>x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53822" cy="5096228"/>
          </a:xfrm>
        </p:spPr>
        <p:txBody>
          <a:bodyPr/>
          <a:lstStyle/>
          <a:p>
            <a:r>
              <a:rPr lang="en-US" altLang="zh-CN" dirty="0"/>
              <a:t>1 2 2 3 2 1 3 1 3 </a:t>
            </a:r>
            <a:r>
              <a:rPr lang="en-US" altLang="zh-CN" dirty="0" smtClean="0"/>
              <a:t>2</a:t>
            </a:r>
            <a:endParaRPr lang="zh-CN" altLang="zh-CN" dirty="0"/>
          </a:p>
          <a:p>
            <a:r>
              <a:rPr lang="zh-CN" altLang="en-US" dirty="0" smtClean="0"/>
              <a:t>我们先来考虑，对于某一种数，区间要扩展到哪里？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x 2 2 x 2 x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对应右端点的位置：</a:t>
            </a:r>
            <a:endParaRPr lang="en-US" altLang="zh-CN" dirty="0" smtClean="0"/>
          </a:p>
          <a:p>
            <a:r>
              <a:rPr lang="en-US" altLang="zh-CN" dirty="0" smtClean="0"/>
              <a:t>2 2 3 5 5 10 10 10 10 10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53822" cy="5096228"/>
          </a:xfrm>
        </p:spPr>
        <p:txBody>
          <a:bodyPr/>
          <a:lstStyle/>
          <a:p>
            <a:r>
              <a:rPr lang="en-US" altLang="zh-CN" dirty="0"/>
              <a:t>1 2 2 3 2 1 3 1 3 </a:t>
            </a:r>
            <a:r>
              <a:rPr lang="en-US" altLang="zh-CN" dirty="0" smtClean="0"/>
              <a:t>2</a:t>
            </a:r>
            <a:endParaRPr lang="zh-CN" altLang="zh-CN" dirty="0"/>
          </a:p>
          <a:p>
            <a:r>
              <a:rPr lang="zh-CN" altLang="en-US" dirty="0" smtClean="0"/>
              <a:t>我们先来考虑，对于某一种数，区间要扩展到哪里？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3 x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3 x 3 x</a:t>
            </a:r>
          </a:p>
          <a:p>
            <a:r>
              <a:rPr lang="zh-CN" altLang="en-US" dirty="0" smtClean="0"/>
              <a:t>对应右端点的位置：</a:t>
            </a:r>
            <a:endParaRPr lang="en-US" altLang="zh-CN" dirty="0" smtClean="0"/>
          </a:p>
          <a:p>
            <a:r>
              <a:rPr lang="en-US" altLang="zh-CN" dirty="0" smtClean="0"/>
              <a:t>4 4 4 4 7 7 7 9 9 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</a:t>
            </a:r>
            <a:r>
              <a:rPr lang="en-US" altLang="zh-CN" dirty="0"/>
              <a:t>T1 </a:t>
            </a:r>
            <a:r>
              <a:rPr lang="zh-CN" altLang="en-US" dirty="0" smtClean="0"/>
              <a:t>单词异或 </a:t>
            </a:r>
            <a:r>
              <a:rPr lang="en-US" altLang="zh-CN" dirty="0" smtClean="0"/>
              <a:t>—— </a:t>
            </a:r>
            <a:r>
              <a:rPr lang="zh-CN" altLang="en-US" dirty="0"/>
              <a:t>题面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237544"/>
          </a:xfrm>
        </p:spPr>
        <p:txBody>
          <a:bodyPr/>
          <a:lstStyle/>
          <a:p>
            <a:r>
              <a:rPr lang="zh-CN" altLang="zh-CN" dirty="0"/>
              <a:t>计算机中对于整数有一种位运算操作，叫做异或，其运算符为</a:t>
            </a:r>
            <a:r>
              <a:rPr lang="en-US" altLang="zh-CN" dirty="0"/>
              <a:t>“^”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两个整数进行异或运算，实际是将两个整数的对应二进制位分别进行异或运算，得到结果的每个二进制位，从而得到两个数异或运算的结果。</a:t>
            </a:r>
          </a:p>
          <a:p>
            <a:r>
              <a:rPr lang="zh-CN" altLang="zh-CN" dirty="0"/>
              <a:t>而每一个二进制位的运算满足如下</a:t>
            </a:r>
            <a:r>
              <a:rPr lang="en-US" altLang="zh-CN" dirty="0"/>
              <a:t>“</a:t>
            </a:r>
            <a:r>
              <a:rPr lang="zh-CN" altLang="zh-CN" dirty="0"/>
              <a:t>同零异一</a:t>
            </a:r>
            <a:r>
              <a:rPr lang="en-US" altLang="zh-CN" dirty="0"/>
              <a:t>”</a:t>
            </a:r>
            <a:r>
              <a:rPr lang="zh-CN" altLang="zh-CN" dirty="0"/>
              <a:t>的规则：</a:t>
            </a:r>
          </a:p>
          <a:p>
            <a:r>
              <a:rPr lang="en-US" altLang="zh-CN" dirty="0"/>
              <a:t>0^0=0</a:t>
            </a:r>
            <a:endParaRPr lang="zh-CN" altLang="zh-CN" dirty="0"/>
          </a:p>
          <a:p>
            <a:r>
              <a:rPr lang="en-US" altLang="zh-CN" dirty="0"/>
              <a:t>0^1=1</a:t>
            </a:r>
            <a:endParaRPr lang="zh-CN" altLang="zh-CN" dirty="0"/>
          </a:p>
          <a:p>
            <a:r>
              <a:rPr lang="en-US" altLang="zh-CN" dirty="0"/>
              <a:t>1^0=1</a:t>
            </a:r>
            <a:endParaRPr lang="zh-CN" altLang="zh-CN" dirty="0"/>
          </a:p>
          <a:p>
            <a:r>
              <a:rPr lang="en-US" altLang="zh-CN" dirty="0"/>
              <a:t>1^1=0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53822" cy="5096228"/>
          </a:xfrm>
        </p:spPr>
        <p:txBody>
          <a:bodyPr/>
          <a:lstStyle/>
          <a:p>
            <a:r>
              <a:rPr lang="en-US" altLang="zh-CN" dirty="0" smtClean="0"/>
              <a:t>       1 </a:t>
            </a:r>
            <a:r>
              <a:rPr lang="en-US" altLang="zh-CN" dirty="0"/>
              <a:t>2 2 3 2 </a:t>
            </a:r>
            <a:r>
              <a:rPr lang="en-US" altLang="zh-CN" dirty="0" smtClean="0"/>
              <a:t> 1  3  1  3  2</a:t>
            </a:r>
          </a:p>
          <a:p>
            <a:r>
              <a:rPr lang="zh-CN" altLang="en-US" dirty="0"/>
              <a:t>所有 ：</a:t>
            </a:r>
            <a:r>
              <a:rPr lang="en-US" altLang="zh-CN" dirty="0"/>
              <a:t>4 6 6 6 7 10 10 10  x  </a:t>
            </a:r>
            <a:r>
              <a:rPr lang="en-US" altLang="zh-CN" dirty="0" err="1"/>
              <a:t>x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1 6 6 6 6 </a:t>
            </a:r>
            <a:r>
              <a:rPr lang="en-US" altLang="zh-CN" dirty="0" smtClean="0"/>
              <a:t> 6  8  8  x  </a:t>
            </a:r>
            <a:r>
              <a:rPr lang="en-US" altLang="zh-CN" dirty="0" err="1" smtClean="0"/>
              <a:t>x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2 2 3 5 5 10 10 10 10 10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4 4 4 4 7 </a:t>
            </a:r>
            <a:r>
              <a:rPr lang="en-US" altLang="zh-CN" dirty="0" smtClean="0"/>
              <a:t> 7  7  9  9  x</a:t>
            </a:r>
          </a:p>
          <a:p>
            <a:r>
              <a:rPr lang="zh-CN" altLang="en-US" dirty="0" smtClean="0"/>
              <a:t>对于某个左端点，包含所有数的</a:t>
            </a:r>
            <a:r>
              <a:rPr lang="zh-CN" altLang="en-US" dirty="0" smtClean="0">
                <a:solidFill>
                  <a:srgbClr val="FF0000"/>
                </a:solidFill>
              </a:rPr>
              <a:t>最近右端点</a:t>
            </a:r>
            <a:r>
              <a:rPr lang="zh-CN" altLang="en-US" dirty="0" smtClean="0"/>
              <a:t>，就是对于每个数的</a:t>
            </a:r>
            <a:r>
              <a:rPr lang="zh-CN" altLang="en-US" dirty="0" smtClean="0">
                <a:solidFill>
                  <a:srgbClr val="FF0000"/>
                </a:solidFill>
              </a:rPr>
              <a:t>最近右端点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最大值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53822" cy="5096228"/>
          </a:xfrm>
        </p:spPr>
        <p:txBody>
          <a:bodyPr/>
          <a:lstStyle/>
          <a:p>
            <a:r>
              <a:rPr lang="zh-CN" altLang="en-US" dirty="0" smtClean="0"/>
              <a:t>那么对于某种数，最近右端点怎么求？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x 2 2 x 2 x </a:t>
            </a:r>
            <a:r>
              <a:rPr lang="en-US" altLang="zh-CN" dirty="0" err="1"/>
              <a:t>x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x 2 3 x 5 x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10</a:t>
            </a:r>
            <a:endParaRPr lang="en-US" altLang="zh-CN" dirty="0"/>
          </a:p>
          <a:p>
            <a:r>
              <a:rPr lang="zh-CN" altLang="en-US" dirty="0"/>
              <a:t>对应右端点的位置：</a:t>
            </a:r>
            <a:endParaRPr lang="en-US" altLang="zh-CN" dirty="0"/>
          </a:p>
          <a:p>
            <a:r>
              <a:rPr lang="en-US" altLang="zh-CN" dirty="0"/>
              <a:t>2 2 3 5 5 10 10 10 10 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从后往前扫一遍即可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1——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𝒏𝒌</m:t>
                    </m:r>
                  </m:oMath>
                </a14:m>
                <a:r>
                  <a:rPr lang="zh-CN" altLang="en-US" dirty="0" smtClean="0"/>
                  <a:t>后缀最小值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11053822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做法：枚举每种数，从后往前对每个位置处理其后面的最近右端点值。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每个位置的各个最近右端点值之间取最大值。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对于每个位置，判断其区间是否能更新答案。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100000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≤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；</a:t>
                </a:r>
              </a:p>
              <a:p>
                <a:r>
                  <a:rPr lang="zh-CN" altLang="en-US" dirty="0" smtClean="0"/>
                  <a:t>后缀最小值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11053822" cy="5096228"/>
              </a:xfrm>
              <a:blipFill>
                <a:blip r:embed="rId4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102" y="1959046"/>
            <a:ext cx="592380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31216" cy="5096228"/>
              </a:xfrm>
            </p:spPr>
            <p:txBody>
              <a:bodyPr/>
              <a:lstStyle/>
              <a:p>
                <a:r>
                  <a:rPr lang="zh-CN" altLang="en-US" b="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的基础上，可以考虑如何优化。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分析这段代码，对于枚举的区间左端点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，我们希望知道到哪里为止，可以包含所有的数。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1 </a:t>
                </a:r>
                <a:r>
                  <a:rPr lang="en-US" altLang="zh-CN" dirty="0"/>
                  <a:t>2 2 3 2  1  3  1  3  2</a:t>
                </a:r>
              </a:p>
              <a:p>
                <a:r>
                  <a:rPr lang="zh-CN" altLang="en-US" dirty="0"/>
                  <a:t>所有 ：</a:t>
                </a:r>
                <a:r>
                  <a:rPr lang="en-US" altLang="zh-CN" dirty="0"/>
                  <a:t>4 6 6 6 7 10 10 10  </a:t>
                </a:r>
                <a:r>
                  <a:rPr lang="en-US" altLang="zh-CN" dirty="0" smtClean="0"/>
                  <a:t>x  </a:t>
                </a:r>
                <a:r>
                  <a:rPr lang="en-US" altLang="zh-CN" dirty="0" err="1" smtClean="0"/>
                  <a:t>x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可以发现最近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右端点序列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不下降</a:t>
                </a:r>
                <a:r>
                  <a:rPr lang="zh-CN" altLang="en-US" dirty="0" smtClean="0"/>
                  <a:t>的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31216" cy="5096228"/>
              </a:xfrm>
              <a:blipFill>
                <a:blip r:embed="rId3"/>
                <a:stretch>
                  <a:fillRect l="-1313" r="-3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25" y="2359046"/>
            <a:ext cx="4028571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474264" cy="5096228"/>
          </a:xfrm>
        </p:spPr>
        <p:txBody>
          <a:bodyPr/>
          <a:lstStyle/>
          <a:p>
            <a:r>
              <a:rPr lang="zh-CN" altLang="en-US" dirty="0" smtClean="0"/>
              <a:t>是否可以证明右端点的单调性？</a:t>
            </a:r>
            <a:endParaRPr lang="en-US" altLang="zh-CN" dirty="0" smtClean="0"/>
          </a:p>
          <a:p>
            <a:r>
              <a:rPr lang="zh-CN" altLang="en-US" dirty="0" smtClean="0"/>
              <a:t>我们考虑左端点为 </a:t>
            </a:r>
            <a:r>
              <a:rPr lang="en-US" altLang="zh-CN" dirty="0"/>
              <a:t>L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的区间，其最近右端点为 </a:t>
            </a:r>
            <a:r>
              <a:rPr lang="en-US" altLang="zh-CN" dirty="0"/>
              <a:t>R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，以及对于</a:t>
            </a:r>
            <a:r>
              <a:rPr lang="zh-CN" altLang="en-US" dirty="0"/>
              <a:t>左端</a:t>
            </a:r>
            <a:r>
              <a:rPr lang="zh-CN" altLang="en-US" dirty="0" smtClean="0"/>
              <a:t>点为 </a:t>
            </a:r>
            <a:r>
              <a:rPr lang="en-US" altLang="zh-CN" dirty="0" smtClean="0"/>
              <a:t>L2 </a:t>
            </a:r>
            <a:r>
              <a:rPr lang="zh-CN" altLang="en-US" dirty="0" smtClean="0"/>
              <a:t>的区间，其最近右端点为 </a:t>
            </a:r>
            <a:r>
              <a:rPr lang="en-US" altLang="zh-CN" dirty="0" smtClean="0"/>
              <a:t>R2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假设 </a:t>
            </a:r>
            <a:r>
              <a:rPr lang="en-US" altLang="zh-CN" dirty="0" smtClean="0"/>
              <a:t>L1&lt;L2 </a:t>
            </a:r>
            <a:r>
              <a:rPr lang="zh-CN" altLang="en-US" dirty="0" smtClean="0"/>
              <a:t>，且 </a:t>
            </a:r>
            <a:r>
              <a:rPr lang="en-US" altLang="zh-CN" dirty="0" smtClean="0"/>
              <a:t>R1&gt;R2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此时可以发现，</a:t>
            </a:r>
            <a:r>
              <a:rPr lang="en-US" altLang="zh-CN" dirty="0" smtClean="0"/>
              <a:t>[L1,R1]</a:t>
            </a:r>
            <a:r>
              <a:rPr lang="zh-CN" altLang="en-US" dirty="0" smtClean="0"/>
              <a:t>区间包含</a:t>
            </a:r>
            <a:r>
              <a:rPr lang="en-US" altLang="zh-CN" dirty="0" smtClean="0"/>
              <a:t>[L2,R2]</a:t>
            </a:r>
            <a:r>
              <a:rPr lang="zh-CN" altLang="en-US" dirty="0" smtClean="0"/>
              <a:t>区间，则可以将</a:t>
            </a:r>
            <a:r>
              <a:rPr lang="en-US" altLang="zh-CN" dirty="0" smtClean="0"/>
              <a:t>L1</a:t>
            </a:r>
            <a:r>
              <a:rPr lang="zh-CN" altLang="en-US" dirty="0" smtClean="0"/>
              <a:t>对应的最近右端点减小为 </a:t>
            </a:r>
            <a:r>
              <a:rPr lang="en-US" altLang="zh-CN" dirty="0" smtClean="0"/>
              <a:t>R2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439326" y="2239957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05680" y="2239957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62147" y="2239956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528501" y="2235600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294855" y="2239957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061209" y="2235599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61844" y="2285617"/>
            <a:ext cx="100584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……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439326" y="2964946"/>
            <a:ext cx="45168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205680" y="3225412"/>
            <a:ext cx="288452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53796" y="3541224"/>
            <a:ext cx="0" cy="59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444863" y="4447240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211217" y="4447240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767684" y="4447239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534038" y="4442883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300392" y="4447240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066746" y="4442882"/>
            <a:ext cx="561702" cy="56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67381" y="4492900"/>
            <a:ext cx="100584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……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444863" y="5172229"/>
            <a:ext cx="36508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11217" y="5432695"/>
            <a:ext cx="288452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r>
                  <a:rPr lang="en-US" altLang="zh-CN" dirty="0" smtClean="0"/>
                  <a:t>2 —— two-point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6089408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通过反证法，我们可以证明最近右端点关于左端点有单调不降的性质。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那么我们就可以用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two-point</a:t>
                </a:r>
                <a:r>
                  <a:rPr lang="zh-CN" altLang="en-US" dirty="0" smtClean="0"/>
                  <a:t>对第二层循环进行优化。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即右端点在上一轮的基础上，仅向右继续移动，不重新从</a:t>
                </a:r>
                <a:r>
                  <a:rPr lang="zh-CN" altLang="en-US" dirty="0"/>
                  <a:t>左端</a:t>
                </a:r>
                <a:r>
                  <a:rPr lang="zh-CN" altLang="en-US" dirty="0" smtClean="0"/>
                  <a:t>点扫描。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尽管看上去是两层循环，但总复杂度是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的，因为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p2</a:t>
                </a:r>
                <a:r>
                  <a:rPr lang="zh-CN" altLang="en-US" dirty="0" smtClean="0"/>
                  <a:t>均只会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增大到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6089408" cy="5096228"/>
              </a:xfrm>
              <a:blipFill>
                <a:blip r:embed="rId3"/>
                <a:stretch>
                  <a:fillRect l="-1301"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000" y="2097099"/>
            <a:ext cx="5600000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枚举区间还可以先枚举区间长度，再枚举所有该长度的区间。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当统计完第一个区间的情况后，枚举后面的区间，只需要将第一个数移除，再加入区间后一个元素即可。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通过这种一进一出的做法，可以完成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的代码。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  <a:blipFill>
                <a:blip r:embed="rId3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69946" y="4168570"/>
            <a:ext cx="5949939" cy="1034147"/>
            <a:chOff x="2939143" y="2993565"/>
            <a:chExt cx="5949939" cy="1034147"/>
          </a:xfrm>
        </p:grpSpPr>
        <p:sp>
          <p:nvSpPr>
            <p:cNvPr id="7" name="椭圆 6"/>
            <p:cNvSpPr/>
            <p:nvPr/>
          </p:nvSpPr>
          <p:spPr>
            <a:xfrm>
              <a:off x="2939143" y="2997923"/>
              <a:ext cx="561702" cy="5617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705497" y="2997923"/>
              <a:ext cx="561702" cy="561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471851" y="2997923"/>
              <a:ext cx="561702" cy="561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028318" y="2997922"/>
              <a:ext cx="561702" cy="561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672" y="2993566"/>
              <a:ext cx="561702" cy="561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561026" y="2997923"/>
              <a:ext cx="561702" cy="56170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327380" y="2993565"/>
              <a:ext cx="561702" cy="561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28015" y="3043583"/>
              <a:ext cx="100584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0" i="0" dirty="0">
                  <a:latin typeface="Source Han Sans CN" charset="-122"/>
                  <a:ea typeface="Source Han Sans CN" charset="-122"/>
                  <a:cs typeface="Source Han Sans CN" charset="-122"/>
                </a:rPr>
                <a:t>……</a:t>
              </a:r>
              <a:endPara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939143" y="3875312"/>
              <a:ext cx="4417231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819702" y="4027712"/>
              <a:ext cx="4417231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12" y="569315"/>
            <a:ext cx="3552381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基于这种一进一出的做法，我们可以在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的时间复杂度内，确定对任意一个长度，是否存在该长度的区间满足题目要求。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而易证，如果对于某个</a:t>
                </a:r>
                <a:r>
                  <a:rPr lang="en-US" altLang="zh-CN" dirty="0" err="1" smtClean="0"/>
                  <a:t>len</a:t>
                </a:r>
                <a:r>
                  <a:rPr lang="zh-CN" altLang="en-US" dirty="0" smtClean="0"/>
                  <a:t>，存在长度为</a:t>
                </a:r>
                <a:r>
                  <a:rPr lang="en-US" altLang="zh-CN" dirty="0" err="1" smtClean="0"/>
                  <a:t>len</a:t>
                </a:r>
                <a:r>
                  <a:rPr lang="zh-CN" altLang="en-US" dirty="0" smtClean="0"/>
                  <a:t>的区间满足题目要求，那么对于任意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’&gt;</a:t>
                </a:r>
                <a:r>
                  <a:rPr lang="en-US" altLang="zh-CN" dirty="0" err="1" smtClean="0"/>
                  <a:t>len</a:t>
                </a:r>
                <a:r>
                  <a:rPr lang="zh-CN" altLang="en-US" dirty="0" smtClean="0"/>
                  <a:t>，必定也存在长度为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’</a:t>
                </a:r>
                <a:r>
                  <a:rPr lang="zh-CN" altLang="en-US" dirty="0" smtClean="0"/>
                  <a:t>的区间满足题目要求。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二分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答案</a:t>
                </a:r>
                <a:r>
                  <a:rPr lang="zh-CN" altLang="en-US" dirty="0" smtClean="0"/>
                  <a:t>：二分最小的区间长度，用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的做法检验该长度是否可行。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  <a:blipFill>
                <a:blip r:embed="rId3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12" y="569315"/>
            <a:ext cx="3552381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Day2 T3 </a:t>
                </a:r>
                <a:r>
                  <a:rPr lang="zh-CN" altLang="en-US" dirty="0" smtClean="0"/>
                  <a:t>选课 </a:t>
                </a:r>
                <a:r>
                  <a:rPr lang="en-US" altLang="zh-CN" dirty="0" smtClean="0"/>
                  <a:t>——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上的优化 </a:t>
                </a:r>
                <a:r>
                  <a:rPr lang="en-US" altLang="zh-CN" dirty="0" smtClean="0"/>
                  <a:t>—— </a:t>
                </a:r>
                <a:r>
                  <a:rPr lang="zh-CN" altLang="en-US" dirty="0" smtClean="0"/>
                  <a:t>二分答案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78" t="-24731" b="-2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13" y="1001017"/>
            <a:ext cx="5081656" cy="58569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071" y="3330902"/>
            <a:ext cx="2742857" cy="15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</p:spPr>
            <p:txBody>
              <a:bodyPr/>
              <a:lstStyle/>
              <a:p>
                <a:r>
                  <a:rPr lang="zh-CN" altLang="en-US" dirty="0" smtClean="0"/>
                  <a:t>总复杂度：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7681618" cy="5096228"/>
              </a:xfrm>
              <a:blipFill>
                <a:blip r:embed="rId6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T3 </a:t>
            </a:r>
            <a:r>
              <a:rPr lang="zh-CN" altLang="en-US" dirty="0" smtClean="0"/>
              <a:t>选课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小结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en-US" altLang="zh-CN" dirty="0" smtClean="0"/>
              <a:t>T3</a:t>
            </a:r>
            <a:r>
              <a:rPr lang="zh-CN" altLang="en-US" dirty="0" smtClean="0"/>
              <a:t>小结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后缀最值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two-point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二分答案</a:t>
            </a:r>
            <a:r>
              <a:rPr lang="zh-CN" altLang="en-US" dirty="0" smtClean="0"/>
              <a:t>都是非常有效的</a:t>
            </a:r>
            <a:r>
              <a:rPr lang="zh-CN" altLang="en-US" dirty="0" smtClean="0">
                <a:solidFill>
                  <a:srgbClr val="FF0000"/>
                </a:solidFill>
              </a:rPr>
              <a:t>优化工具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数据范围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复杂度</a:t>
            </a:r>
            <a:r>
              <a:rPr lang="zh-CN" altLang="en-US" dirty="0" smtClean="0"/>
              <a:t>决定了什么做法能拿多少分。</a:t>
            </a:r>
            <a:endParaRPr lang="en-US" altLang="zh-CN" dirty="0" smtClean="0"/>
          </a:p>
          <a:p>
            <a:r>
              <a:rPr lang="zh-CN" altLang="en-US" dirty="0" smtClean="0"/>
              <a:t>有优化上优化，没有优化写好看一点</a:t>
            </a:r>
            <a:r>
              <a:rPr lang="zh-CN" altLang="en-US" dirty="0" smtClean="0">
                <a:solidFill>
                  <a:srgbClr val="FF0000"/>
                </a:solidFill>
              </a:rPr>
              <a:t>多骗点分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39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</a:t>
            </a:r>
            <a:r>
              <a:rPr lang="en-US" altLang="zh-CN" dirty="0"/>
              <a:t>T1 </a:t>
            </a:r>
            <a:r>
              <a:rPr lang="zh-CN" altLang="en-US" dirty="0" smtClean="0"/>
              <a:t>单词异或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题面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237544"/>
          </a:xfrm>
        </p:spPr>
        <p:txBody>
          <a:bodyPr/>
          <a:lstStyle/>
          <a:p>
            <a:r>
              <a:rPr lang="zh-CN" altLang="zh-CN" dirty="0"/>
              <a:t>现在我们定义如下小写字母单词异或的运算规则：</a:t>
            </a:r>
          </a:p>
          <a:p>
            <a:r>
              <a:rPr lang="zh-CN" altLang="zh-CN" dirty="0"/>
              <a:t>首先将小写字母表中的所有字母按顺序排列，规定“</a:t>
            </a:r>
            <a:r>
              <a:rPr lang="en-US" altLang="zh-CN" dirty="0"/>
              <a:t>a”</a:t>
            </a:r>
            <a:r>
              <a:rPr lang="zh-CN" altLang="zh-CN" dirty="0"/>
              <a:t>是字母表中的第</a:t>
            </a:r>
            <a:r>
              <a:rPr lang="en-US" altLang="zh-CN" dirty="0"/>
              <a:t>0</a:t>
            </a:r>
            <a:r>
              <a:rPr lang="zh-CN" altLang="zh-CN" dirty="0"/>
              <a:t>个字母，</a:t>
            </a:r>
            <a:r>
              <a:rPr lang="en-US" altLang="zh-CN" dirty="0"/>
              <a:t>“b”</a:t>
            </a:r>
            <a:r>
              <a:rPr lang="zh-CN" altLang="zh-CN" dirty="0"/>
              <a:t>是字母表中的第</a:t>
            </a:r>
            <a:r>
              <a:rPr lang="en-US" altLang="zh-CN" dirty="0"/>
              <a:t>1</a:t>
            </a:r>
            <a:r>
              <a:rPr lang="zh-CN" altLang="zh-CN" dirty="0"/>
              <a:t>个字母</a:t>
            </a:r>
            <a:r>
              <a:rPr lang="en-US" altLang="zh-CN" dirty="0"/>
              <a:t>……“z”</a:t>
            </a:r>
            <a:r>
              <a:rPr lang="zh-CN" altLang="zh-CN" dirty="0"/>
              <a:t>是字母表中的第</a:t>
            </a:r>
            <a:r>
              <a:rPr lang="en-US" altLang="zh-CN" dirty="0"/>
              <a:t>25</a:t>
            </a:r>
            <a:r>
              <a:rPr lang="zh-CN" altLang="zh-CN" dirty="0"/>
              <a:t>个字母。</a:t>
            </a:r>
          </a:p>
          <a:p>
            <a:r>
              <a:rPr lang="zh-CN" altLang="zh-CN" dirty="0"/>
              <a:t>在将两个单词进行异或运算时，若两个单词长度不同，首先在较短的单词开头补上</a:t>
            </a:r>
            <a:r>
              <a:rPr lang="en-US" altLang="zh-CN" dirty="0"/>
              <a:t>“a”</a:t>
            </a:r>
            <a:r>
              <a:rPr lang="zh-CN" altLang="zh-CN" dirty="0"/>
              <a:t>字母，直到两单词长度相等。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/>
              <a:t>城际旅行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Day3-T4-travel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题面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zh-CN" dirty="0"/>
              <a:t>为了放松身心，城际旅行果然还是一个糟糕的选择</a:t>
            </a:r>
            <a:r>
              <a:rPr lang="en-US" altLang="zh-CN" dirty="0" err="1"/>
              <a:t>Orz</a:t>
            </a:r>
            <a:r>
              <a:rPr lang="zh-CN" altLang="zh-CN" dirty="0"/>
              <a:t>，不过为了考察各地的风土人情，你还是决定开始这场旅行！</a:t>
            </a:r>
          </a:p>
          <a:p>
            <a:r>
              <a:rPr lang="zh-CN" altLang="zh-CN" dirty="0"/>
              <a:t>在此次旅行中，你已经准备好了</a:t>
            </a:r>
            <a:r>
              <a:rPr lang="en-US" altLang="zh-CN" dirty="0"/>
              <a:t>n</a:t>
            </a:r>
            <a:r>
              <a:rPr lang="zh-CN" altLang="zh-CN" dirty="0"/>
              <a:t>个想要去看看的城市了，它们编号从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，它们之间有</a:t>
            </a:r>
            <a:r>
              <a:rPr lang="en-US" altLang="zh-CN" dirty="0"/>
              <a:t>m</a:t>
            </a:r>
            <a:r>
              <a:rPr lang="zh-CN" altLang="zh-CN" dirty="0"/>
              <a:t>条单向铁路相连，并且并没有环，虽然城市之间都可以坐飞机来往，但是为了节省开销，你决定只坐火车。</a:t>
            </a:r>
          </a:p>
          <a:p>
            <a:r>
              <a:rPr lang="zh-CN" altLang="zh-CN" dirty="0"/>
              <a:t>为了尽量多实地考察，你需要制定一个火车旅行路线，以访问最多的城市。</a:t>
            </a:r>
          </a:p>
          <a:p>
            <a:r>
              <a:rPr lang="zh-CN" altLang="zh-CN" dirty="0"/>
              <a:t>那么最多可以在一次旅行中访问多少城市呢？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/>
              <a:t>数据范围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096228"/>
          </a:xfrm>
        </p:spPr>
        <p:txBody>
          <a:bodyPr/>
          <a:lstStyle/>
          <a:p>
            <a:r>
              <a:rPr lang="zh-CN" altLang="en-US" dirty="0" smtClean="0"/>
              <a:t>数据范围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前</a:t>
            </a:r>
            <a:r>
              <a:rPr lang="en-US" altLang="zh-CN" dirty="0"/>
              <a:t>20%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对于前</a:t>
            </a:r>
            <a:r>
              <a:rPr lang="en-US" altLang="zh-CN" dirty="0"/>
              <a:t>50%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100%</a:t>
            </a:r>
            <a:r>
              <a:rPr lang="zh-CN" altLang="zh-CN" dirty="0"/>
              <a:t>的数据，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m</a:t>
            </a:r>
            <a:r>
              <a:rPr lang="zh-CN" altLang="zh-CN" dirty="0"/>
              <a:t>≤</a:t>
            </a:r>
            <a:r>
              <a:rPr lang="en-US" altLang="zh-CN" dirty="0"/>
              <a:t>n*(n-1)/2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855159"/>
          </a:xfrm>
        </p:spPr>
        <p:txBody>
          <a:bodyPr/>
          <a:lstStyle/>
          <a:p>
            <a:r>
              <a:rPr lang="zh-CN" altLang="en-US" dirty="0" smtClean="0"/>
              <a:t>一眼就是</a:t>
            </a:r>
            <a:r>
              <a:rPr lang="zh-CN" altLang="en-US" dirty="0" smtClean="0">
                <a:solidFill>
                  <a:srgbClr val="FF0000"/>
                </a:solidFill>
              </a:rPr>
              <a:t>图论</a:t>
            </a:r>
            <a:r>
              <a:rPr lang="zh-CN" altLang="en-US" dirty="0" smtClean="0"/>
              <a:t>题，求图中最长链。</a:t>
            </a:r>
            <a:endParaRPr lang="en-US" altLang="zh-CN" dirty="0" smtClean="0"/>
          </a:p>
          <a:p>
            <a:r>
              <a:rPr lang="zh-CN" altLang="en-US" dirty="0" smtClean="0"/>
              <a:t>本题其实是参照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年普及组的</a:t>
            </a:r>
            <a:r>
              <a:rPr lang="en-US" altLang="zh-CN" dirty="0" smtClean="0"/>
              <a:t>T4</a:t>
            </a:r>
            <a:r>
              <a:rPr lang="zh-CN" altLang="en-US" dirty="0" smtClean="0"/>
              <a:t>出的，数据范围基本一致，题目也进行了简化，因此其实比真题简单一点。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暴力</a:t>
            </a:r>
            <a:r>
              <a:rPr lang="en-US" altLang="zh-CN" dirty="0" smtClean="0"/>
              <a:t>DFS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781836" cy="4855159"/>
          </a:xfrm>
        </p:spPr>
        <p:txBody>
          <a:bodyPr/>
          <a:lstStyle/>
          <a:p>
            <a:r>
              <a:rPr lang="zh-CN" altLang="en-US" dirty="0" smtClean="0"/>
              <a:t>正常分析，图中求最长链，其实可以当做</a:t>
            </a:r>
            <a:r>
              <a:rPr lang="en-US" altLang="zh-CN" dirty="0" smtClean="0">
                <a:solidFill>
                  <a:srgbClr val="FF0000"/>
                </a:solidFill>
              </a:rPr>
              <a:t>DFS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r>
              <a:rPr lang="zh-CN" altLang="en-US" dirty="0" smtClean="0"/>
              <a:t>由于数据保证无环，所以是可以放心搜，不用担心无限递归的。</a:t>
            </a:r>
            <a:endParaRPr lang="en-US" altLang="zh-CN" dirty="0" smtClean="0"/>
          </a:p>
          <a:p>
            <a:r>
              <a:rPr lang="zh-CN" altLang="en-US" dirty="0"/>
              <a:t>简单</a:t>
            </a:r>
            <a:r>
              <a:rPr lang="zh-CN" altLang="en-US" dirty="0" smtClean="0"/>
              <a:t>粗暴的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非常精简，代码量极小。</a:t>
            </a:r>
            <a:endParaRPr lang="en-US" altLang="zh-CN" dirty="0" smtClean="0"/>
          </a:p>
          <a:p>
            <a:r>
              <a:rPr lang="zh-CN" altLang="en-US" dirty="0" smtClean="0"/>
              <a:t>不过只能拿到部分分数，其余超时，这并不是因为无限递归，而是每个点会被不同的前继节点</a:t>
            </a:r>
            <a:r>
              <a:rPr lang="zh-CN" altLang="en-US" dirty="0" smtClean="0">
                <a:solidFill>
                  <a:srgbClr val="FF0000"/>
                </a:solidFill>
              </a:rPr>
              <a:t>搜索多次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029" y="1582943"/>
            <a:ext cx="2733333" cy="155238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9356809" y="4607890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72393" y="3905859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359578" y="3905859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676826" y="4607890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676826" y="5333868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364011" y="5333868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9" idx="4"/>
            <a:endCxn id="11" idx="0"/>
          </p:cNvCxnSpPr>
          <p:nvPr/>
        </p:nvCxnSpPr>
        <p:spPr>
          <a:xfrm>
            <a:off x="8880211" y="4354483"/>
            <a:ext cx="4433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4"/>
            <a:endCxn id="8" idx="0"/>
          </p:cNvCxnSpPr>
          <p:nvPr/>
        </p:nvCxnSpPr>
        <p:spPr>
          <a:xfrm>
            <a:off x="8880211" y="4354483"/>
            <a:ext cx="684416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4"/>
            <a:endCxn id="11" idx="0"/>
          </p:cNvCxnSpPr>
          <p:nvPr/>
        </p:nvCxnSpPr>
        <p:spPr>
          <a:xfrm flipH="1">
            <a:off x="8884644" y="4354483"/>
            <a:ext cx="682752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4"/>
            <a:endCxn id="13" idx="0"/>
          </p:cNvCxnSpPr>
          <p:nvPr/>
        </p:nvCxnSpPr>
        <p:spPr>
          <a:xfrm flipH="1">
            <a:off x="8884644" y="5056514"/>
            <a:ext cx="679983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4"/>
            <a:endCxn id="13" idx="0"/>
          </p:cNvCxnSpPr>
          <p:nvPr/>
        </p:nvCxnSpPr>
        <p:spPr>
          <a:xfrm>
            <a:off x="8884644" y="5056514"/>
            <a:ext cx="0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4"/>
            <a:endCxn id="14" idx="0"/>
          </p:cNvCxnSpPr>
          <p:nvPr/>
        </p:nvCxnSpPr>
        <p:spPr>
          <a:xfrm>
            <a:off x="8884644" y="5056514"/>
            <a:ext cx="687185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30" y="1449027"/>
            <a:ext cx="2485714" cy="1895238"/>
          </a:xfrm>
          <a:prstGeom prst="rect">
            <a:avLst/>
          </a:prstGeom>
        </p:spPr>
      </p:pic>
      <p:cxnSp>
        <p:nvCxnSpPr>
          <p:cNvPr id="49" name="直接箭头连接符 48"/>
          <p:cNvCxnSpPr>
            <a:stCxn id="10" idx="4"/>
            <a:endCxn id="8" idx="0"/>
          </p:cNvCxnSpPr>
          <p:nvPr/>
        </p:nvCxnSpPr>
        <p:spPr>
          <a:xfrm flipH="1">
            <a:off x="9564627" y="4354483"/>
            <a:ext cx="2769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4"/>
            <a:endCxn id="14" idx="0"/>
          </p:cNvCxnSpPr>
          <p:nvPr/>
        </p:nvCxnSpPr>
        <p:spPr>
          <a:xfrm>
            <a:off x="9564627" y="5056514"/>
            <a:ext cx="7202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DFS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5781836" cy="4855159"/>
              </a:xfrm>
            </p:spPr>
            <p:txBody>
              <a:bodyPr/>
              <a:lstStyle/>
              <a:p>
                <a:r>
                  <a:rPr lang="zh-CN" altLang="en-US" dirty="0" smtClean="0"/>
                  <a:t>在这种情况下，假设所有的点两两一组，顺序排列，则有</a:t>
                </a:r>
                <a:r>
                  <a:rPr lang="en-US" altLang="zh-CN" dirty="0" smtClean="0"/>
                  <a:t>n/2</a:t>
                </a:r>
                <a:r>
                  <a:rPr lang="zh-CN" altLang="en-US" dirty="0" smtClean="0"/>
                  <a:t>组，无环，并且共有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条路径。</a:t>
                </a:r>
                <a:endParaRPr lang="en-US" altLang="zh-CN" dirty="0" smtClean="0"/>
              </a:p>
              <a:p>
                <a:r>
                  <a:rPr lang="zh-CN" altLang="en-US" dirty="0"/>
                  <a:t>但</a:t>
                </a:r>
                <a:r>
                  <a:rPr lang="zh-CN" altLang="en-US" dirty="0" smtClean="0"/>
                  <a:t>实际上后面的路径都是不断被重复搜索的。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5781836" cy="4855159"/>
              </a:xfrm>
              <a:blipFill>
                <a:blip r:embed="rId2"/>
                <a:stretch>
                  <a:fillRect l="-1370" r="-5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9356809" y="4607890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72393" y="3905859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9578" y="3905859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76826" y="4607890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76826" y="5333868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64011" y="5333868"/>
            <a:ext cx="415636" cy="44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0" idx="4"/>
            <a:endCxn id="22" idx="0"/>
          </p:cNvCxnSpPr>
          <p:nvPr/>
        </p:nvCxnSpPr>
        <p:spPr>
          <a:xfrm>
            <a:off x="8880211" y="4354483"/>
            <a:ext cx="4433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4"/>
            <a:endCxn id="19" idx="0"/>
          </p:cNvCxnSpPr>
          <p:nvPr/>
        </p:nvCxnSpPr>
        <p:spPr>
          <a:xfrm>
            <a:off x="8880211" y="4354483"/>
            <a:ext cx="684416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4"/>
            <a:endCxn id="22" idx="0"/>
          </p:cNvCxnSpPr>
          <p:nvPr/>
        </p:nvCxnSpPr>
        <p:spPr>
          <a:xfrm flipH="1">
            <a:off x="8884644" y="4354483"/>
            <a:ext cx="682752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4"/>
            <a:endCxn id="23" idx="0"/>
          </p:cNvCxnSpPr>
          <p:nvPr/>
        </p:nvCxnSpPr>
        <p:spPr>
          <a:xfrm flipH="1">
            <a:off x="8884644" y="5056514"/>
            <a:ext cx="679983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4"/>
            <a:endCxn id="23" idx="0"/>
          </p:cNvCxnSpPr>
          <p:nvPr/>
        </p:nvCxnSpPr>
        <p:spPr>
          <a:xfrm>
            <a:off x="8884644" y="5056514"/>
            <a:ext cx="0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4"/>
            <a:endCxn id="24" idx="0"/>
          </p:cNvCxnSpPr>
          <p:nvPr/>
        </p:nvCxnSpPr>
        <p:spPr>
          <a:xfrm>
            <a:off x="8884644" y="5056514"/>
            <a:ext cx="687185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4"/>
            <a:endCxn id="19" idx="0"/>
          </p:cNvCxnSpPr>
          <p:nvPr/>
        </p:nvCxnSpPr>
        <p:spPr>
          <a:xfrm flipH="1">
            <a:off x="9564627" y="4354483"/>
            <a:ext cx="2769" cy="25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4"/>
            <a:endCxn id="24" idx="0"/>
          </p:cNvCxnSpPr>
          <p:nvPr/>
        </p:nvCxnSpPr>
        <p:spPr>
          <a:xfrm>
            <a:off x="9564627" y="5056514"/>
            <a:ext cx="7202" cy="27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记忆化搜索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6338789" cy="5021413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记忆化搜索</a:t>
                </a:r>
                <a:r>
                  <a:rPr lang="zh-CN" altLang="en-US" dirty="0" smtClean="0"/>
                  <a:t>就是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与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的结合。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表示从第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个点开始的最长链长度。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==1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值至少为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，所以我们将所有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值初始化为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，若遇到值为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的点，则说明没有搜索过，进行搜索，并更新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值，若遇到值不为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的点，则不搜索直接使用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值。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6338789" cy="5021413"/>
              </a:xfrm>
              <a:blipFill>
                <a:blip r:embed="rId2"/>
                <a:stretch>
                  <a:fillRect l="-1250" r="-6346" b="-6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925" y="1872846"/>
            <a:ext cx="3028571" cy="23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067" y="4517999"/>
            <a:ext cx="251428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 smtClean="0"/>
              <a:t>拓扑排序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11053824" cy="5021413"/>
              </a:xfrm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拓扑排序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不要求掌握，但是同样是一个正规的解法。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7" y="1620456"/>
                <a:ext cx="11053824" cy="5021413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547" y="1597675"/>
            <a:ext cx="3228571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T4 </a:t>
            </a:r>
            <a:r>
              <a:rPr lang="zh-CN" altLang="zh-CN" dirty="0" smtClean="0"/>
              <a:t>城</a:t>
            </a:r>
            <a:r>
              <a:rPr lang="zh-CN" altLang="zh-CN" dirty="0"/>
              <a:t>际</a:t>
            </a:r>
            <a:r>
              <a:rPr lang="zh-CN" altLang="zh-CN" dirty="0" smtClean="0"/>
              <a:t>旅行</a:t>
            </a:r>
            <a:r>
              <a:rPr lang="en-US" altLang="zh-CN" dirty="0" smtClean="0"/>
              <a:t> ——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7" y="1620456"/>
            <a:ext cx="11053824" cy="5021413"/>
          </a:xfrm>
        </p:spPr>
        <p:txBody>
          <a:bodyPr/>
          <a:lstStyle/>
          <a:p>
            <a:r>
              <a:rPr lang="en-US" altLang="zh-CN" dirty="0" smtClean="0"/>
              <a:t>T4</a:t>
            </a:r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zh-CN" altLang="en-US" dirty="0" smtClean="0"/>
              <a:t>图论并不是不会在普及组中考，但考的确实比较少。</a:t>
            </a:r>
            <a:endParaRPr lang="en-US" altLang="zh-CN" dirty="0" smtClean="0"/>
          </a:p>
          <a:p>
            <a:r>
              <a:rPr lang="zh-CN" altLang="en-US" dirty="0" smtClean="0"/>
              <a:t>就已经出现过的图论题目来说，会邻接矩阵</a:t>
            </a:r>
            <a:r>
              <a:rPr lang="zh-CN" altLang="en-US" dirty="0" smtClean="0">
                <a:solidFill>
                  <a:srgbClr val="FF0000"/>
                </a:solidFill>
              </a:rPr>
              <a:t>存图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dfs</a:t>
            </a:r>
            <a:r>
              <a:rPr lang="zh-CN" altLang="en-US" dirty="0" smtClean="0">
                <a:solidFill>
                  <a:srgbClr val="FF0000"/>
                </a:solidFill>
              </a:rPr>
              <a:t>搜图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floyd</a:t>
            </a:r>
            <a:r>
              <a:rPr lang="zh-CN" altLang="en-US" dirty="0" smtClean="0"/>
              <a:t>，那么就都能够解决了。</a:t>
            </a:r>
            <a:endParaRPr lang="en-US" altLang="zh-CN" dirty="0" smtClean="0"/>
          </a:p>
          <a:p>
            <a:r>
              <a:rPr lang="zh-CN" altLang="en-US" dirty="0" smtClean="0"/>
              <a:t>其他图论算法能够掌握更多当然更好，不会也问题不大。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dfs</a:t>
            </a:r>
            <a:r>
              <a:rPr lang="zh-CN" altLang="en-US" dirty="0" smtClean="0"/>
              <a:t>真的很强大。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Day2 </a:t>
            </a:r>
            <a:r>
              <a:rPr lang="en-US" altLang="zh-CN" dirty="0"/>
              <a:t>T1 </a:t>
            </a:r>
            <a:r>
              <a:rPr lang="zh-CN" altLang="en-US" dirty="0" smtClean="0"/>
              <a:t>单词异或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题面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</p:spPr>
            <p:txBody>
              <a:bodyPr/>
              <a:lstStyle/>
              <a:p>
                <a:r>
                  <a:rPr lang="zh-CN" altLang="zh-CN" dirty="0"/>
                  <a:t>然后将这两个单词的每一个位置的字母分别进行异或运算，得到结果单词的每个位置的字母。</a:t>
                </a:r>
              </a:p>
              <a:p>
                <a:r>
                  <a:rPr lang="zh-CN" altLang="zh-CN" dirty="0"/>
                  <a:t>字母的异或运算如下定义：</a:t>
                </a:r>
              </a:p>
              <a:p>
                <a:r>
                  <a:rPr lang="zh-CN" altLang="zh-CN" dirty="0"/>
                  <a:t>对于两个字符串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以及</a:t>
                </a:r>
                <a:r>
                  <a:rPr lang="en-US" altLang="zh-CN" dirty="0"/>
                  <a:t>A^B</a:t>
                </a:r>
                <a:r>
                  <a:rPr lang="zh-CN" altLang="zh-CN" dirty="0"/>
                  <a:t>得到的字符串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，它们的的第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个字母：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^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在小写字母表中位置的差值即为结果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在小写字母表中的位置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/>
                  <a:t>现在给出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个字符串，求它们依次异或之后的结果。</a:t>
                </a:r>
              </a:p>
              <a:p>
                <a:r>
                  <a:rPr lang="zh-CN" altLang="zh-CN" dirty="0"/>
                  <a:t>依次异或，即两个字符串异或后得到的结果字符串再与新的字符串异或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数据范围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zh-CN" dirty="0"/>
              <a:t>数据范围：</a:t>
            </a:r>
          </a:p>
          <a:p>
            <a:r>
              <a:rPr lang="zh-CN" altLang="zh-CN" dirty="0"/>
              <a:t>对于前</a:t>
            </a:r>
            <a:r>
              <a:rPr lang="en-US" altLang="zh-CN" dirty="0"/>
              <a:t>20%</a:t>
            </a:r>
            <a:r>
              <a:rPr lang="zh-CN" altLang="zh-CN" dirty="0"/>
              <a:t>的数据，</a:t>
            </a:r>
            <a:r>
              <a:rPr lang="en-US" altLang="zh-CN" dirty="0"/>
              <a:t>n=2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≤单个字符串长度≤</a:t>
            </a:r>
            <a:r>
              <a:rPr lang="en-US" altLang="zh-CN" dirty="0"/>
              <a:t>10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对于前</a:t>
            </a:r>
            <a:r>
              <a:rPr lang="en-US" altLang="zh-CN" dirty="0"/>
              <a:t>50%</a:t>
            </a:r>
            <a:r>
              <a:rPr lang="zh-CN" altLang="zh-CN" dirty="0"/>
              <a:t>的数据，</a:t>
            </a:r>
            <a:r>
              <a:rPr lang="en-US" altLang="zh-CN" dirty="0"/>
              <a:t>2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≤单个字符串长度≤</a:t>
            </a:r>
            <a:r>
              <a:rPr lang="en-US" altLang="zh-CN" dirty="0"/>
              <a:t>100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对于</a:t>
            </a:r>
            <a:r>
              <a:rPr lang="en-US" altLang="zh-CN" dirty="0"/>
              <a:t>100%</a:t>
            </a:r>
            <a:r>
              <a:rPr lang="zh-CN" altLang="zh-CN" dirty="0"/>
              <a:t>的数据，</a:t>
            </a:r>
            <a:r>
              <a:rPr lang="en-US" altLang="zh-CN" dirty="0"/>
              <a:t>2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≤单个字符串长度≤</a:t>
            </a:r>
            <a:r>
              <a:rPr lang="en-US" altLang="zh-CN" dirty="0"/>
              <a:t>100000</a:t>
            </a:r>
            <a:r>
              <a:rPr lang="zh-CN" altLang="zh-CN" dirty="0"/>
              <a:t>，字符串总长度≤</a:t>
            </a:r>
            <a:r>
              <a:rPr lang="en-US" altLang="zh-CN" dirty="0"/>
              <a:t>1000000</a:t>
            </a:r>
            <a:r>
              <a:rPr lang="zh-CN" altLang="zh-CN" dirty="0"/>
              <a:t>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/>
              <a:t>题</a:t>
            </a:r>
            <a:r>
              <a:rPr lang="zh-CN" altLang="en-US" dirty="0" smtClean="0"/>
              <a:t>面又臭又长，一看就像</a:t>
            </a:r>
            <a:r>
              <a:rPr lang="zh-CN" altLang="en-US" dirty="0" smtClean="0">
                <a:solidFill>
                  <a:srgbClr val="FF0000"/>
                </a:solidFill>
              </a:rPr>
              <a:t>模拟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不过处理操作并不难懂，尤其是如果对</a:t>
            </a:r>
            <a:r>
              <a:rPr lang="zh-CN" altLang="en-US" dirty="0" smtClean="0">
                <a:solidFill>
                  <a:srgbClr val="FF0000"/>
                </a:solidFill>
              </a:rPr>
              <a:t>异或</a:t>
            </a:r>
            <a:r>
              <a:rPr lang="zh-CN" altLang="en-US" dirty="0" smtClean="0"/>
              <a:t>运算比较熟悉的话，这里的单词异或基本是相同的原理。</a:t>
            </a:r>
            <a:endParaRPr lang="en-US" altLang="zh-CN" dirty="0" smtClean="0"/>
          </a:p>
          <a:p>
            <a:r>
              <a:rPr lang="zh-CN" altLang="en-US" dirty="0" smtClean="0"/>
              <a:t>主要操作有两个部分：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补“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逐字母比较计算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Day2 T1 </a:t>
            </a:r>
            <a:r>
              <a:rPr lang="zh-CN" altLang="en-US" dirty="0"/>
              <a:t>单词异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逐字母异或，其实比较简单。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25</a:t>
            </a:r>
            <a:r>
              <a:rPr lang="zh-CN" altLang="en-US" dirty="0" smtClean="0"/>
              <a:t>映射到‘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’到‘</a:t>
            </a:r>
            <a:r>
              <a:rPr lang="en-US" altLang="zh-CN" dirty="0" smtClean="0"/>
              <a:t>z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只需要在数字上加‘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’就行。</a:t>
            </a:r>
            <a:endParaRPr lang="en-US" altLang="zh-CN" dirty="0" smtClean="0"/>
          </a:p>
          <a:p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84" y="3677666"/>
            <a:ext cx="5771429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3171</Words>
  <Application>Microsoft Office PowerPoint</Application>
  <PresentationFormat>宽屏</PresentationFormat>
  <Paragraphs>385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AliHYAiHei-Beta</vt:lpstr>
      <vt:lpstr>Source Han Sans CN</vt:lpstr>
      <vt:lpstr>Source Han Sans CN Medium</vt:lpstr>
      <vt:lpstr>DengXian</vt:lpstr>
      <vt:lpstr>Arial</vt:lpstr>
      <vt:lpstr>Cambria Math</vt:lpstr>
      <vt:lpstr>课程模版</vt:lpstr>
      <vt:lpstr>2018普及组复赛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CenariusXz</cp:lastModifiedBy>
  <cp:revision>167</cp:revision>
  <dcterms:created xsi:type="dcterms:W3CDTF">2018-01-26T10:42:19Z</dcterms:created>
  <dcterms:modified xsi:type="dcterms:W3CDTF">2018-10-28T16:20:35Z</dcterms:modified>
</cp:coreProperties>
</file>